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43" r:id="rId2"/>
    <p:sldId id="613" r:id="rId3"/>
    <p:sldId id="540" r:id="rId4"/>
    <p:sldId id="537" r:id="rId5"/>
    <p:sldId id="480" r:id="rId6"/>
    <p:sldId id="481" r:id="rId7"/>
    <p:sldId id="482" r:id="rId8"/>
    <p:sldId id="560" r:id="rId9"/>
    <p:sldId id="542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5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96" r:id="rId27"/>
    <p:sldId id="533" r:id="rId28"/>
    <p:sldId id="597" r:id="rId29"/>
    <p:sldId id="611" r:id="rId30"/>
    <p:sldId id="600" r:id="rId31"/>
    <p:sldId id="598" r:id="rId32"/>
    <p:sldId id="601" r:id="rId33"/>
    <p:sldId id="602" r:id="rId34"/>
    <p:sldId id="603" r:id="rId35"/>
    <p:sldId id="604" r:id="rId36"/>
    <p:sldId id="612" r:id="rId37"/>
    <p:sldId id="605" r:id="rId38"/>
    <p:sldId id="606" r:id="rId39"/>
    <p:sldId id="607" r:id="rId40"/>
    <p:sldId id="609" r:id="rId41"/>
    <p:sldId id="610" r:id="rId42"/>
    <p:sldId id="608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78" r:id="rId52"/>
    <p:sldId id="579" r:id="rId53"/>
    <p:sldId id="580" r:id="rId54"/>
    <p:sldId id="593" r:id="rId55"/>
    <p:sldId id="581" r:id="rId56"/>
    <p:sldId id="582" r:id="rId57"/>
    <p:sldId id="594" r:id="rId58"/>
    <p:sldId id="59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71FF"/>
    <a:srgbClr val="FF33CC"/>
    <a:srgbClr val="FF0000"/>
    <a:srgbClr val="FFCCFF"/>
    <a:srgbClr val="FFA7FF"/>
    <a:srgbClr val="FF6600"/>
    <a:srgbClr val="FFFF66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2896" autoAdjust="0"/>
  </p:normalViewPr>
  <p:slideViewPr>
    <p:cSldViewPr>
      <p:cViewPr varScale="1">
        <p:scale>
          <a:sx n="93" d="100"/>
          <a:sy n="93" d="100"/>
        </p:scale>
        <p:origin x="20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B(T’) = C + (fc1</a:t>
            </a:r>
            <a:r>
              <a:rPr lang="en-US" baseline="0" dirty="0"/>
              <a:t> + fc2)(L)</a:t>
            </a:r>
          </a:p>
          <a:p>
            <a:r>
              <a:rPr lang="en-US" baseline="0" dirty="0"/>
              <a:t>B(T) = C + fc1(L+1) + fc2(L+1) = fc1 + fc1L + fc2 + fc2L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0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80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28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Relationship Id="rId1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1.png"/><Relationship Id="rId18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56.png"/><Relationship Id="rId7" Type="http://schemas.openxmlformats.org/officeDocument/2006/relationships/image" Target="../media/image290.png"/><Relationship Id="rId12" Type="http://schemas.openxmlformats.org/officeDocument/2006/relationships/image" Target="../media/image50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6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280.png"/><Relationship Id="rId15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54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1.png"/><Relationship Id="rId18" Type="http://schemas.openxmlformats.org/officeDocument/2006/relationships/image" Target="../media/image67.png"/><Relationship Id="rId3" Type="http://schemas.openxmlformats.org/officeDocument/2006/relationships/image" Target="../media/image26.png"/><Relationship Id="rId21" Type="http://schemas.openxmlformats.org/officeDocument/2006/relationships/image" Target="../media/image68.png"/><Relationship Id="rId7" Type="http://schemas.openxmlformats.org/officeDocument/2006/relationships/image" Target="../media/image290.png"/><Relationship Id="rId12" Type="http://schemas.openxmlformats.org/officeDocument/2006/relationships/image" Target="../media/image50.png"/><Relationship Id="rId17" Type="http://schemas.openxmlformats.org/officeDocument/2006/relationships/image" Target="../media/image66.png"/><Relationship Id="rId2" Type="http://schemas.openxmlformats.org/officeDocument/2006/relationships/image" Target="../media/image59.png"/><Relationship Id="rId16" Type="http://schemas.openxmlformats.org/officeDocument/2006/relationships/image" Target="../media/image62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image" Target="../media/image58.png"/><Relationship Id="rId19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14" Type="http://schemas.openxmlformats.org/officeDocument/2006/relationships/image" Target="../media/image64.png"/><Relationship Id="rId22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3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8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93.png"/><Relationship Id="rId10" Type="http://schemas.openxmlformats.org/officeDocument/2006/relationships/image" Target="../media/image99.png"/><Relationship Id="rId4" Type="http://schemas.openxmlformats.org/officeDocument/2006/relationships/image" Target="../media/image210.png"/><Relationship Id="rId9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457200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457200"/>
            <a:ext cx="199263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8A3D-289D-DF46-80DC-E7EB6D81AB95}"/>
              </a:ext>
            </a:extLst>
          </p:cNvPr>
          <p:cNvSpPr txBox="1"/>
          <p:nvPr/>
        </p:nvSpPr>
        <p:spPr>
          <a:xfrm>
            <a:off x="2209800" y="5648465"/>
            <a:ext cx="7420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··  ·-·· ·· -·- ·  ·- ·-·· --· --- ·-· ·· - ···· -- ···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8FBE74-7031-D34A-8CFE-A085EA2D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281353"/>
            <a:ext cx="8382000" cy="24384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</a:p>
          <a:p>
            <a:pPr marL="0" indent="0" algn="ctr">
              <a:buNone/>
            </a:pPr>
            <a:r>
              <a:rPr lang="en-US" sz="2800" dirty="0"/>
              <a:t>Decode the line below into English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(hint: use Google or Wolfram Alpha)</a:t>
            </a:r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en-US" dirty="0"/>
              <a:t>How can we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27238"/>
            <a:ext cx="5715000" cy="4525963"/>
          </a:xfrm>
        </p:spPr>
        <p:txBody>
          <a:bodyPr/>
          <a:lstStyle/>
          <a:p>
            <a:r>
              <a:rPr lang="en-US" dirty="0"/>
              <a:t>Take the message, send it over character-by-character with an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219201"/>
            <a:ext cx="5438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wiggle, wiggle, wiggle like a gypsy queen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wiggle, wiggle, wiggle all dressed in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3782" y="768490"/>
            <a:ext cx="80021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/>
              <a:t>a: 2</a:t>
            </a:r>
          </a:p>
          <a:p>
            <a:r>
              <a:rPr lang="pt-BR" sz="2400" dirty="0"/>
              <a:t>d: 2</a:t>
            </a:r>
          </a:p>
          <a:p>
            <a:r>
              <a:rPr lang="pt-BR" sz="2400" dirty="0"/>
              <a:t>e: 13</a:t>
            </a:r>
          </a:p>
          <a:p>
            <a:r>
              <a:rPr lang="pt-BR" sz="2400" dirty="0"/>
              <a:t>g: 14</a:t>
            </a:r>
          </a:p>
          <a:p>
            <a:r>
              <a:rPr lang="pt-BR" sz="2400" dirty="0"/>
              <a:t>i: 8</a:t>
            </a:r>
          </a:p>
          <a:p>
            <a:r>
              <a:rPr lang="pt-BR" sz="2400" dirty="0"/>
              <a:t>k: 1</a:t>
            </a:r>
          </a:p>
          <a:p>
            <a:r>
              <a:rPr lang="pt-BR" sz="2400" dirty="0"/>
              <a:t>l: 9</a:t>
            </a:r>
          </a:p>
          <a:p>
            <a:r>
              <a:rPr lang="pt-BR" sz="2400" dirty="0"/>
              <a:t>n: 3</a:t>
            </a:r>
          </a:p>
          <a:p>
            <a:r>
              <a:rPr lang="pt-BR" sz="2400" dirty="0"/>
              <a:t>p: 1</a:t>
            </a:r>
          </a:p>
          <a:p>
            <a:r>
              <a:rPr lang="pt-BR" sz="2400" dirty="0"/>
              <a:t>q: 1</a:t>
            </a:r>
          </a:p>
          <a:p>
            <a:r>
              <a:rPr lang="pt-BR" sz="2400" dirty="0"/>
              <a:t>r: 2</a:t>
            </a:r>
          </a:p>
          <a:p>
            <a:r>
              <a:rPr lang="pt-BR" sz="2400" dirty="0"/>
              <a:t>s: 3</a:t>
            </a:r>
          </a:p>
          <a:p>
            <a:r>
              <a:rPr lang="pt-BR" sz="2400" dirty="0"/>
              <a:t>u: 1</a:t>
            </a:r>
          </a:p>
          <a:p>
            <a:r>
              <a:rPr lang="pt-BR" sz="2400" dirty="0"/>
              <a:t>w: 6</a:t>
            </a:r>
          </a:p>
          <a:p>
            <a:r>
              <a:rPr lang="pt-BR" sz="2400" dirty="0"/>
              <a:t>y: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5800" y="19187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4429" y="758042"/>
            <a:ext cx="80663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/>
              <a:t>0000</a:t>
            </a:r>
          </a:p>
          <a:p>
            <a:r>
              <a:rPr lang="pt-BR" sz="2400" dirty="0"/>
              <a:t>0001</a:t>
            </a:r>
          </a:p>
          <a:p>
            <a:r>
              <a:rPr lang="pt-BR" sz="2400" dirty="0"/>
              <a:t>0010</a:t>
            </a:r>
          </a:p>
          <a:p>
            <a:r>
              <a:rPr lang="pt-BR" sz="2400" dirty="0"/>
              <a:t>0011</a:t>
            </a:r>
          </a:p>
          <a:p>
            <a:r>
              <a:rPr lang="pt-BR" sz="2400" dirty="0"/>
              <a:t>0100</a:t>
            </a:r>
          </a:p>
          <a:p>
            <a:r>
              <a:rPr lang="pt-BR" sz="2400" dirty="0"/>
              <a:t>0101</a:t>
            </a:r>
          </a:p>
          <a:p>
            <a:r>
              <a:rPr lang="pt-BR" sz="2400" dirty="0"/>
              <a:t>0110</a:t>
            </a:r>
          </a:p>
          <a:p>
            <a:r>
              <a:rPr lang="pt-BR" sz="2400" dirty="0"/>
              <a:t>0111</a:t>
            </a:r>
          </a:p>
          <a:p>
            <a:r>
              <a:rPr lang="pt-BR" sz="2400" dirty="0"/>
              <a:t>1000</a:t>
            </a:r>
          </a:p>
          <a:p>
            <a:r>
              <a:rPr lang="pt-BR" sz="2400" dirty="0"/>
              <a:t>1001</a:t>
            </a:r>
          </a:p>
          <a:p>
            <a:r>
              <a:rPr lang="pt-BR" sz="2400" dirty="0"/>
              <a:t>1010</a:t>
            </a:r>
          </a:p>
          <a:p>
            <a:r>
              <a:rPr lang="pt-BR" sz="2400" dirty="0"/>
              <a:t>1011</a:t>
            </a:r>
          </a:p>
          <a:p>
            <a:r>
              <a:rPr lang="pt-BR" sz="2400" dirty="0"/>
              <a:t>1100</a:t>
            </a:r>
          </a:p>
          <a:p>
            <a:r>
              <a:rPr lang="pt-BR" sz="2400" dirty="0"/>
              <a:t>1101</a:t>
            </a:r>
          </a:p>
          <a:p>
            <a:r>
              <a:rPr lang="pt-BR" sz="2400" dirty="0"/>
              <a:t>1110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072" y="468868"/>
            <a:ext cx="12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97073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en-US" dirty="0"/>
              <a:t>How efficient is 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027238"/>
                <a:ext cx="5715000" cy="117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Each character requires 4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027238"/>
                <a:ext cx="5715000" cy="1173163"/>
              </a:xfrm>
              <a:blipFill>
                <a:blip r:embed="rId2"/>
                <a:stretch>
                  <a:fillRect l="-2667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1" y="1219201"/>
            <a:ext cx="5229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wiggle </a:t>
            </a:r>
            <a:r>
              <a:rPr lang="en-US" sz="2400" dirty="0" err="1">
                <a:solidFill>
                  <a:srgbClr val="FF0000"/>
                </a:solidFill>
              </a:rPr>
              <a:t>wiggle</a:t>
            </a:r>
            <a:r>
              <a:rPr lang="en-US" sz="2400" dirty="0">
                <a:solidFill>
                  <a:srgbClr val="FF0000"/>
                </a:solidFill>
              </a:rPr>
              <a:t> wiggle like a gypsy queen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wiggle </a:t>
            </a:r>
            <a:r>
              <a:rPr lang="en-US" sz="2400" dirty="0" err="1">
                <a:solidFill>
                  <a:srgbClr val="FF0000"/>
                </a:solidFill>
              </a:rPr>
              <a:t>wiggle</a:t>
            </a:r>
            <a:r>
              <a:rPr lang="en-US" sz="2400" dirty="0">
                <a:solidFill>
                  <a:srgbClr val="FF0000"/>
                </a:solidFill>
              </a:rPr>
              <a:t> wiggle all dressed in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3782" y="1073290"/>
            <a:ext cx="800219" cy="563231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33CC"/>
                </a:solidFill>
              </a:rPr>
              <a:t>a: 2</a:t>
            </a:r>
          </a:p>
          <a:p>
            <a:r>
              <a:rPr lang="pt-BR" sz="2400" dirty="0">
                <a:solidFill>
                  <a:srgbClr val="FF33CC"/>
                </a:solidFill>
              </a:rPr>
              <a:t>d: 2</a:t>
            </a:r>
          </a:p>
          <a:p>
            <a:r>
              <a:rPr lang="pt-BR" sz="2400" dirty="0">
                <a:solidFill>
                  <a:srgbClr val="FF33CC"/>
                </a:solidFill>
              </a:rPr>
              <a:t>e: 13</a:t>
            </a:r>
          </a:p>
          <a:p>
            <a:r>
              <a:rPr lang="pt-BR" sz="2400" dirty="0">
                <a:solidFill>
                  <a:srgbClr val="FF33CC"/>
                </a:solidFill>
              </a:rPr>
              <a:t>g: 14</a:t>
            </a:r>
          </a:p>
          <a:p>
            <a:r>
              <a:rPr lang="pt-BR" sz="2400" dirty="0">
                <a:solidFill>
                  <a:srgbClr val="FF33CC"/>
                </a:solidFill>
              </a:rPr>
              <a:t>i: 8</a:t>
            </a:r>
          </a:p>
          <a:p>
            <a:r>
              <a:rPr lang="pt-BR" sz="2400" dirty="0">
                <a:solidFill>
                  <a:srgbClr val="FF33CC"/>
                </a:solidFill>
              </a:rPr>
              <a:t>k: 1</a:t>
            </a:r>
          </a:p>
          <a:p>
            <a:r>
              <a:rPr lang="pt-BR" sz="2400" dirty="0">
                <a:solidFill>
                  <a:srgbClr val="FF33CC"/>
                </a:solidFill>
              </a:rPr>
              <a:t>l: 9</a:t>
            </a:r>
          </a:p>
          <a:p>
            <a:r>
              <a:rPr lang="pt-BR" sz="2400" dirty="0">
                <a:solidFill>
                  <a:srgbClr val="FF33CC"/>
                </a:solidFill>
              </a:rPr>
              <a:t>n: 3</a:t>
            </a:r>
          </a:p>
          <a:p>
            <a:r>
              <a:rPr lang="pt-BR" sz="2400" dirty="0">
                <a:solidFill>
                  <a:srgbClr val="FF33CC"/>
                </a:solidFill>
              </a:rPr>
              <a:t>p: 1</a:t>
            </a:r>
          </a:p>
          <a:p>
            <a:r>
              <a:rPr lang="pt-BR" sz="2400" dirty="0">
                <a:solidFill>
                  <a:srgbClr val="FF33CC"/>
                </a:solidFill>
              </a:rPr>
              <a:t>q: 1</a:t>
            </a:r>
          </a:p>
          <a:p>
            <a:r>
              <a:rPr lang="pt-BR" sz="2400" dirty="0">
                <a:solidFill>
                  <a:srgbClr val="FF33CC"/>
                </a:solidFill>
              </a:rPr>
              <a:t>r: 2</a:t>
            </a:r>
          </a:p>
          <a:p>
            <a:r>
              <a:rPr lang="pt-BR" sz="2400" dirty="0">
                <a:solidFill>
                  <a:srgbClr val="FF33CC"/>
                </a:solidFill>
              </a:rPr>
              <a:t>s: 3</a:t>
            </a:r>
          </a:p>
          <a:p>
            <a:r>
              <a:rPr lang="pt-BR" sz="2400" dirty="0">
                <a:solidFill>
                  <a:srgbClr val="FF33CC"/>
                </a:solidFill>
              </a:rPr>
              <a:t>u: 1</a:t>
            </a:r>
          </a:p>
          <a:p>
            <a:r>
              <a:rPr lang="pt-BR" sz="2400" dirty="0">
                <a:solidFill>
                  <a:srgbClr val="FF33CC"/>
                </a:solidFill>
              </a:rPr>
              <a:t>w: 6</a:t>
            </a:r>
          </a:p>
          <a:p>
            <a:r>
              <a:rPr lang="pt-BR" sz="2400" dirty="0">
                <a:solidFill>
                  <a:srgbClr val="FF33CC"/>
                </a:solidFill>
              </a:rPr>
              <a:t>y: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05800" y="191869"/>
                <a:ext cx="14478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Character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91869"/>
                <a:ext cx="1447800" cy="923330"/>
              </a:xfrm>
              <a:prstGeom prst="rect">
                <a:avLst/>
              </a:prstGeom>
              <a:blipFill>
                <a:blip r:embed="rId3"/>
                <a:stretch>
                  <a:fillRect l="-3478" t="-2703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654429" y="1073290"/>
            <a:ext cx="806631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0001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0010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0011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0100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0101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0110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0111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1000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1001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1010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1011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1100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1101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1110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1111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20072" y="152400"/>
                <a:ext cx="12003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Encoding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Table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072" y="152400"/>
                <a:ext cx="1200328" cy="923330"/>
              </a:xfrm>
              <a:prstGeom prst="rect">
                <a:avLst/>
              </a:prstGeom>
              <a:blipFill>
                <a:blip r:embed="rId4"/>
                <a:stretch>
                  <a:fillRect l="-3125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905000" y="3429000"/>
                <a:ext cx="5715000" cy="2743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Cost of encoding: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/>
                        </a:rPr>
                        <m:t>=68⋅4=272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5715000" cy="2743200"/>
              </a:xfrm>
              <a:prstGeom prst="rect">
                <a:avLst/>
              </a:prstGeom>
              <a:blipFill>
                <a:blip r:embed="rId5"/>
                <a:stretch>
                  <a:fillRect l="-1552" t="-33641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81201" y="5562601"/>
            <a:ext cx="563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Better Solution: Allow for different characters to have different-size encodings</a:t>
            </a:r>
          </a:p>
          <a:p>
            <a:r>
              <a:rPr lang="en-US" sz="2400" dirty="0"/>
              <a:t>(high frequency </a:t>
            </a:r>
            <a:r>
              <a:rPr lang="en-US" sz="2400" dirty="0">
                <a:latin typeface="Calibri"/>
              </a:rPr>
              <a:t>→ short code)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5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s://upload.wikimedia.org/wikipedia/commons/thumb/b/b0/English_letter_frequency_%28frequency%29.svg/600px-English_letter_frequency_%28frequency%29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62600" y="2054895"/>
                <a:ext cx="37773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054895"/>
                <a:ext cx="3777316" cy="988540"/>
              </a:xfrm>
              <a:prstGeom prst="rect">
                <a:avLst/>
              </a:prstGeom>
              <a:blipFill>
                <a:blip r:embed="rId4"/>
                <a:stretch>
                  <a:fillRect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87742" y="14478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When this is big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1" y="3200400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this small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9144001" y="1817132"/>
            <a:ext cx="381471" cy="545068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8803347" y="2667000"/>
            <a:ext cx="2474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erge 15"/>
          <p:cNvSpPr/>
          <p:nvPr/>
        </p:nvSpPr>
        <p:spPr>
          <a:xfrm rot="5400000">
            <a:off x="5562600" y="3962400"/>
            <a:ext cx="762000" cy="4876800"/>
          </a:xfrm>
          <a:prstGeom prst="flowChartMerg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16134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Codeword</a:t>
            </a:r>
            <a:r>
              <a:rPr lang="en-US" dirty="0"/>
              <a:t> Size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939832" y="3399300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Character Frequency</a:t>
            </a:r>
          </a:p>
        </p:txBody>
      </p:sp>
    </p:spTree>
    <p:extLst>
      <p:ext uri="{BB962C8B-B14F-4D97-AF65-F5344CB8AC3E}">
        <p14:creationId xmlns:p14="http://schemas.microsoft.com/office/powerpoint/2010/main" val="29852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erge 19"/>
          <p:cNvSpPr/>
          <p:nvPr/>
        </p:nvSpPr>
        <p:spPr>
          <a:xfrm rot="5400000">
            <a:off x="5562600" y="3962400"/>
            <a:ext cx="762000" cy="4876800"/>
          </a:xfrm>
          <a:prstGeom prst="flowChartMerg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48400" y="6216134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Codeword</a:t>
            </a:r>
            <a:r>
              <a:rPr lang="en-US" dirty="0"/>
              <a:t> Size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939832" y="3399300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Character Frequency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28612" y="279112"/>
            <a:ext cx="3862775" cy="4978687"/>
            <a:chOff x="5943600" y="1143000"/>
            <a:chExt cx="2896914" cy="3733800"/>
          </a:xfrm>
        </p:grpSpPr>
        <p:pic>
          <p:nvPicPr>
            <p:cNvPr id="2050" name="Picture 2" descr="https://upload.wikimedia.org/wikipedia/commons/thumb/b/b5/International_Morse_Code.svg/450px-International_Morse_Cod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143000"/>
              <a:ext cx="2896914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 descr="https://upload.wikimedia.org/wikipedia/commons/thumb/b/b0/English_letter_frequency_%28frequency%29.svg/600px-English_letter_frequency_%28frequency%29.svg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4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Morse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143000"/>
            <a:ext cx="4572000" cy="5892800"/>
            <a:chOff x="5943600" y="1143000"/>
            <a:chExt cx="2896914" cy="3733800"/>
          </a:xfrm>
        </p:grpSpPr>
        <p:pic>
          <p:nvPicPr>
            <p:cNvPr id="6" name="Picture 2" descr="https://upload.wikimedia.org/wikipedia/commons/thumb/b/b5/International_Morse_Code.svg/450px-International_Morse_Cod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143000"/>
              <a:ext cx="2896914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48401" y="2133601"/>
            <a:ext cx="121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848600" y="2362200"/>
            <a:ext cx="1600200" cy="76200"/>
            <a:chOff x="4648200" y="3276600"/>
            <a:chExt cx="1600200" cy="76200"/>
          </a:xfrm>
        </p:grpSpPr>
        <p:sp>
          <p:nvSpPr>
            <p:cNvPr id="9" name="Oval 8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4417" y="3276600"/>
              <a:ext cx="457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564983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3276600"/>
              <a:ext cx="457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074817" y="170760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12543" y="170760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1" y="252478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14927" y="252478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7200" y="30581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4926" y="30581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7201" y="359158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4926" y="35915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004" y="4572000"/>
            <a:ext cx="327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Ambiguous Decoding</a:t>
            </a:r>
          </a:p>
        </p:txBody>
      </p:sp>
    </p:spTree>
    <p:extLst>
      <p:ext uri="{BB962C8B-B14F-4D97-AF65-F5344CB8AC3E}">
        <p14:creationId xmlns:p14="http://schemas.microsoft.com/office/powerpoint/2010/main" val="36870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752600"/>
              </a:xfrm>
            </p:spPr>
            <p:txBody>
              <a:bodyPr/>
              <a:lstStyle/>
              <a:p>
                <a:r>
                  <a:rPr lang="en-US" dirty="0"/>
                  <a:t>A prefix-free code is </a:t>
                </a:r>
                <a:r>
                  <a:rPr lang="en-US" dirty="0" err="1"/>
                  <a:t>codeword</a:t>
                </a:r>
                <a:r>
                  <a:rPr lang="en-US" dirty="0"/>
                  <a:t>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such that for any two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𝑐𝑜𝑑𝑒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𝑐𝑜𝑑𝑒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752600"/>
              </a:xfrm>
              <a:blipFill>
                <a:blip r:embed="rId2"/>
                <a:stretch>
                  <a:fillRect l="-1852" t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62200" y="3962400"/>
            <a:ext cx="1669414" cy="2677656"/>
            <a:chOff x="838200" y="3962400"/>
            <a:chExt cx="1669414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3962400"/>
              <a:ext cx="44114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</a:t>
              </a:r>
            </a:p>
            <a:p>
              <a:r>
                <a:rPr lang="en-US" sz="2800" dirty="0"/>
                <a:t>e</a:t>
              </a:r>
            </a:p>
            <a:p>
              <a:r>
                <a:rPr lang="en-US" sz="2800" dirty="0"/>
                <a:t>l</a:t>
              </a:r>
            </a:p>
            <a:p>
              <a:r>
                <a:rPr lang="en-US" sz="2800" dirty="0"/>
                <a:t>i</a:t>
              </a:r>
            </a:p>
            <a:p>
              <a:r>
                <a:rPr lang="en-US" sz="2800" dirty="0"/>
                <a:t>w</a:t>
              </a:r>
            </a:p>
            <a:p>
              <a:r>
                <a:rPr lang="en-US" sz="2800" dirty="0"/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236" y="3962400"/>
              <a:ext cx="1098378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  <a:p>
              <a:r>
                <a:rPr lang="en-US" sz="2800" dirty="0"/>
                <a:t>10</a:t>
              </a:r>
            </a:p>
            <a:p>
              <a:r>
                <a:rPr lang="en-US" sz="2800" dirty="0"/>
                <a:t>110</a:t>
              </a:r>
            </a:p>
            <a:p>
              <a:r>
                <a:rPr lang="en-US" sz="2800" dirty="0"/>
                <a:t>1110</a:t>
              </a:r>
            </a:p>
            <a:p>
              <a:r>
                <a:rPr lang="en-US" sz="2800" dirty="0"/>
                <a:t>11110</a:t>
              </a:r>
            </a:p>
            <a:p>
              <a:r>
                <a:rPr lang="en-US" sz="2800" dirty="0"/>
                <a:t>…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37692" y="3962400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11110</a:t>
            </a:r>
            <a:r>
              <a:rPr lang="en-US" sz="2800" dirty="0">
                <a:solidFill>
                  <a:srgbClr val="FF33CC"/>
                </a:solidFill>
              </a:rPr>
              <a:t>1110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FF33CC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110</a:t>
            </a:r>
            <a:r>
              <a:rPr lang="en-US" sz="2800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7692" y="4396770"/>
            <a:ext cx="310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    w </a:t>
            </a:r>
            <a:r>
              <a:rPr lang="en-US" sz="2800" dirty="0"/>
              <a:t>     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0070C0"/>
                </a:solidFill>
              </a:rPr>
              <a:t>g</a:t>
            </a:r>
            <a:r>
              <a:rPr lang="en-US" sz="2800" dirty="0">
                <a:solidFill>
                  <a:srgbClr val="FF33CC"/>
                </a:solidFill>
              </a:rPr>
              <a:t>g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l    </a:t>
            </a:r>
            <a:r>
              <a:rPr lang="en-US" sz="2800" dirty="0">
                <a:solidFill>
                  <a:srgbClr val="FF33CC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66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= 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1"/>
            <a:ext cx="8610600" cy="1295399"/>
          </a:xfrm>
        </p:spPr>
        <p:txBody>
          <a:bodyPr>
            <a:normAutofit fontScale="92500"/>
          </a:bodyPr>
          <a:lstStyle/>
          <a:p>
            <a:r>
              <a:rPr lang="en-US" dirty="0"/>
              <a:t>I can represent any prefix-free code as a binary tree</a:t>
            </a:r>
          </a:p>
          <a:p>
            <a:r>
              <a:rPr lang="en-US" dirty="0"/>
              <a:t>I can create a prefix-free code from any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600200" y="2514600"/>
            <a:ext cx="4953000" cy="3124200"/>
            <a:chOff x="76200" y="2514600"/>
            <a:chExt cx="495300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" y="2590800"/>
              <a:ext cx="1669414" cy="2677656"/>
              <a:chOff x="838200" y="3962400"/>
              <a:chExt cx="1669414" cy="267765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38200" y="3962400"/>
                <a:ext cx="44114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</a:t>
                </a:r>
              </a:p>
              <a:p>
                <a:r>
                  <a:rPr lang="en-US" sz="2800" dirty="0"/>
                  <a:t>e</a:t>
                </a:r>
              </a:p>
              <a:p>
                <a:r>
                  <a:rPr lang="en-US" sz="2800" dirty="0"/>
                  <a:t>l</a:t>
                </a:r>
              </a:p>
              <a:p>
                <a:r>
                  <a:rPr lang="en-US" sz="2800" dirty="0" err="1"/>
                  <a:t>i</a:t>
                </a:r>
                <a:endParaRPr lang="en-US" sz="2800" dirty="0"/>
              </a:p>
              <a:p>
                <a:r>
                  <a:rPr lang="en-US" sz="2800" dirty="0"/>
                  <a:t>w</a:t>
                </a:r>
              </a:p>
              <a:p>
                <a:r>
                  <a:rPr lang="en-US" sz="2800" dirty="0"/>
                  <a:t>…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09236" y="3962400"/>
                <a:ext cx="109837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</a:t>
                </a:r>
              </a:p>
              <a:p>
                <a:r>
                  <a:rPr lang="en-US" sz="2800" dirty="0"/>
                  <a:t>10</a:t>
                </a:r>
              </a:p>
              <a:p>
                <a:r>
                  <a:rPr lang="en-US" sz="2800" dirty="0"/>
                  <a:t>110</a:t>
                </a:r>
              </a:p>
              <a:p>
                <a:r>
                  <a:rPr lang="en-US" sz="2800" dirty="0"/>
                  <a:t>1110</a:t>
                </a:r>
              </a:p>
              <a:p>
                <a:r>
                  <a:rPr lang="en-US" sz="2800" dirty="0"/>
                  <a:t>11110</a:t>
                </a:r>
              </a:p>
              <a:p>
                <a:r>
                  <a:rPr lang="en-US" sz="2800" dirty="0"/>
                  <a:t>…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962400" y="25146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30480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5814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41148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4616669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0" idx="3"/>
              <a:endCxn id="11" idx="7"/>
            </p:cNvCxnSpPr>
            <p:nvPr/>
          </p:nvCxnSpPr>
          <p:spPr>
            <a:xfrm flipH="1">
              <a:off x="3819245" y="29048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7"/>
            </p:cNvCxnSpPr>
            <p:nvPr/>
          </p:nvCxnSpPr>
          <p:spPr>
            <a:xfrm flipH="1">
              <a:off x="3285845" y="34382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3" idx="7"/>
            </p:cNvCxnSpPr>
            <p:nvPr/>
          </p:nvCxnSpPr>
          <p:spPr>
            <a:xfrm flipH="1">
              <a:off x="2752445" y="39716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4" idx="7"/>
            </p:cNvCxnSpPr>
            <p:nvPr/>
          </p:nvCxnSpPr>
          <p:spPr>
            <a:xfrm flipH="1">
              <a:off x="2219045" y="4505045"/>
              <a:ext cx="210110" cy="1785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572000" y="30480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36576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429000" y="41910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971800" y="47244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362200" y="51816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32" name="Straight Arrow Connector 31"/>
            <p:cNvCxnSpPr>
              <a:stCxn id="10" idx="5"/>
              <a:endCxn id="27" idx="1"/>
            </p:cNvCxnSpPr>
            <p:nvPr/>
          </p:nvCxnSpPr>
          <p:spPr>
            <a:xfrm>
              <a:off x="4352645" y="2904845"/>
              <a:ext cx="2863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5"/>
              <a:endCxn id="28" idx="1"/>
            </p:cNvCxnSpPr>
            <p:nvPr/>
          </p:nvCxnSpPr>
          <p:spPr>
            <a:xfrm>
              <a:off x="3819245" y="3438245"/>
              <a:ext cx="2101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5"/>
              <a:endCxn id="29" idx="1"/>
            </p:cNvCxnSpPr>
            <p:nvPr/>
          </p:nvCxnSpPr>
          <p:spPr>
            <a:xfrm>
              <a:off x="3285845" y="3971645"/>
              <a:ext cx="2101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5"/>
              <a:endCxn id="30" idx="1"/>
            </p:cNvCxnSpPr>
            <p:nvPr/>
          </p:nvCxnSpPr>
          <p:spPr>
            <a:xfrm>
              <a:off x="2752445" y="4505045"/>
              <a:ext cx="2863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5"/>
              <a:endCxn id="31" idx="1"/>
            </p:cNvCxnSpPr>
            <p:nvPr/>
          </p:nvCxnSpPr>
          <p:spPr>
            <a:xfrm>
              <a:off x="2219045" y="5006914"/>
              <a:ext cx="210110" cy="241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19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301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712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91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8990" y="2632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89214" y="3217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70266" y="3745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18424" y="4247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6" name="Oval 55"/>
          <p:cNvSpPr/>
          <p:nvPr/>
        </p:nvSpPr>
        <p:spPr>
          <a:xfrm>
            <a:off x="7068110" y="3810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55479" y="43657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07368" y="48991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5220" y="43657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2" name="Oval 61"/>
          <p:cNvSpPr/>
          <p:nvPr/>
        </p:nvSpPr>
        <p:spPr>
          <a:xfrm>
            <a:off x="6687110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Oval 62"/>
          <p:cNvSpPr/>
          <p:nvPr/>
        </p:nvSpPr>
        <p:spPr>
          <a:xfrm>
            <a:off x="7329558" y="5638800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4" name="Oval 63"/>
          <p:cNvSpPr/>
          <p:nvPr/>
        </p:nvSpPr>
        <p:spPr>
          <a:xfrm>
            <a:off x="7912245" y="5638861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5" name="Oval 64"/>
          <p:cNvSpPr/>
          <p:nvPr/>
        </p:nvSpPr>
        <p:spPr>
          <a:xfrm>
            <a:off x="8497613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66" name="Straight Arrow Connector 65"/>
          <p:cNvCxnSpPr>
            <a:stCxn id="56" idx="3"/>
            <a:endCxn id="60" idx="7"/>
          </p:cNvCxnSpPr>
          <p:nvPr/>
        </p:nvCxnSpPr>
        <p:spPr>
          <a:xfrm flipH="1">
            <a:off x="6935465" y="4200245"/>
            <a:ext cx="199600" cy="2324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5"/>
            <a:endCxn id="58" idx="1"/>
          </p:cNvCxnSpPr>
          <p:nvPr/>
        </p:nvCxnSpPr>
        <p:spPr>
          <a:xfrm>
            <a:off x="7458356" y="4200245"/>
            <a:ext cx="164079" cy="2324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5"/>
            <a:endCxn id="59" idx="1"/>
          </p:cNvCxnSpPr>
          <p:nvPr/>
        </p:nvCxnSpPr>
        <p:spPr>
          <a:xfrm>
            <a:off x="7945725" y="4755979"/>
            <a:ext cx="228599" cy="210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0"/>
          </p:cNvCxnSpPr>
          <p:nvPr/>
        </p:nvCxnSpPr>
        <p:spPr>
          <a:xfrm flipH="1">
            <a:off x="7558158" y="4755980"/>
            <a:ext cx="64276" cy="88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0"/>
          </p:cNvCxnSpPr>
          <p:nvPr/>
        </p:nvCxnSpPr>
        <p:spPr>
          <a:xfrm flipH="1">
            <a:off x="6248401" y="4755979"/>
            <a:ext cx="363775" cy="877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4"/>
            <a:endCxn id="62" idx="0"/>
          </p:cNvCxnSpPr>
          <p:nvPr/>
        </p:nvCxnSpPr>
        <p:spPr>
          <a:xfrm>
            <a:off x="6773820" y="4822935"/>
            <a:ext cx="141890" cy="8106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9" idx="3"/>
            <a:endCxn id="64" idx="0"/>
          </p:cNvCxnSpPr>
          <p:nvPr/>
        </p:nvCxnSpPr>
        <p:spPr>
          <a:xfrm flipH="1">
            <a:off x="8140845" y="5289379"/>
            <a:ext cx="33478" cy="349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5"/>
            <a:endCxn id="65" idx="0"/>
          </p:cNvCxnSpPr>
          <p:nvPr/>
        </p:nvCxnSpPr>
        <p:spPr>
          <a:xfrm>
            <a:off x="8497613" y="5289379"/>
            <a:ext cx="228600" cy="344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991600" y="3418344"/>
            <a:ext cx="441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  <a:p>
            <a:r>
              <a:rPr lang="en-US" sz="2800" dirty="0"/>
              <a:t>e</a:t>
            </a:r>
          </a:p>
          <a:p>
            <a:r>
              <a:rPr lang="en-US" sz="2800" dirty="0"/>
              <a:t>l</a:t>
            </a:r>
          </a:p>
          <a:p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w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562637" y="3418344"/>
            <a:ext cx="732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</a:t>
            </a:r>
          </a:p>
          <a:p>
            <a:r>
              <a:rPr lang="en-US" sz="2800" dirty="0"/>
              <a:t>01</a:t>
            </a:r>
          </a:p>
          <a:p>
            <a:r>
              <a:rPr lang="en-US" sz="2800" dirty="0"/>
              <a:t>10</a:t>
            </a:r>
          </a:p>
          <a:p>
            <a:r>
              <a:rPr lang="en-US" sz="2800" dirty="0"/>
              <a:t>110</a:t>
            </a:r>
          </a:p>
          <a:p>
            <a:r>
              <a:rPr lang="en-US" sz="2800" dirty="0"/>
              <a:t>111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6642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62955" y="4917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96710" y="492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72637" y="524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38280" y="3951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33379" y="488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13297" y="454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63223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6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Shortest Prefix-Free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A set of </a:t>
                </a:r>
                <a:r>
                  <a:rPr lang="en-US" dirty="0">
                    <a:solidFill>
                      <a:srgbClr val="FF33CC"/>
                    </a:solidFill>
                  </a:rPr>
                  <a:t>character frequencies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A </a:t>
                </a:r>
                <a:r>
                  <a:rPr lang="en-US" dirty="0">
                    <a:solidFill>
                      <a:srgbClr val="0070C0"/>
                    </a:solidFill>
                  </a:rPr>
                  <a:t>prefix-free code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286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1" y="4953001"/>
            <a:ext cx="4273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Huffman Coding!!</a:t>
            </a:r>
          </a:p>
        </p:txBody>
      </p:sp>
    </p:spTree>
    <p:extLst>
      <p:ext uri="{BB962C8B-B14F-4D97-AF65-F5344CB8AC3E}">
        <p14:creationId xmlns:p14="http://schemas.microsoft.com/office/powerpoint/2010/main" val="2148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22292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15400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83989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U:1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08509" y="2819400"/>
            <a:ext cx="1168589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457200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457200"/>
            <a:ext cx="199263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8A3D-289D-DF46-80DC-E7EB6D81AB95}"/>
              </a:ext>
            </a:extLst>
          </p:cNvPr>
          <p:cNvSpPr txBox="1"/>
          <p:nvPr/>
        </p:nvSpPr>
        <p:spPr>
          <a:xfrm>
            <a:off x="2209800" y="5648465"/>
            <a:ext cx="7420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··  ·-·· ·· -·- ·  ·- ·-·· --· --- ·-· ·· - ···· -- ···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8FBE74-7031-D34A-8CFE-A085EA2D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11444"/>
            <a:ext cx="6375400" cy="24384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</a:p>
          <a:p>
            <a:pPr marL="0" indent="0" algn="ctr">
              <a:buNone/>
            </a:pPr>
            <a:r>
              <a:rPr lang="en-US" sz="2800" dirty="0"/>
              <a:t>Decode the line below into English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(hint: use Google or Wolfram Alpha)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9ED23-5F7C-8E47-87DE-F92940F79AE1}"/>
              </a:ext>
            </a:extLst>
          </p:cNvPr>
          <p:cNvGrpSpPr/>
          <p:nvPr/>
        </p:nvGrpSpPr>
        <p:grpSpPr>
          <a:xfrm>
            <a:off x="7666297" y="860714"/>
            <a:ext cx="4572000" cy="4548333"/>
            <a:chOff x="5943600" y="1994881"/>
            <a:chExt cx="2896914" cy="2881918"/>
          </a:xfrm>
        </p:grpSpPr>
        <p:pic>
          <p:nvPicPr>
            <p:cNvPr id="8" name="Picture 2" descr="https://upload.wikimedia.org/wikipedia/commons/thumb/b/b5/International_Morse_Code.svg/450px-International_Morse_Code.svg.png">
              <a:extLst>
                <a:ext uri="{FF2B5EF4-FFF2-40B4-BE49-F238E27FC236}">
                  <a16:creationId xmlns:a16="http://schemas.microsoft.com/office/drawing/2014/main" id="{6A061CA0-5862-CD41-AA69-22DA669A4A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16"/>
            <a:stretch/>
          </p:blipFill>
          <p:spPr bwMode="auto">
            <a:xfrm>
              <a:off x="5943600" y="1994881"/>
              <a:ext cx="2896914" cy="288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55FA2F-4672-B949-9184-8FAB79A5B870}"/>
                </a:ext>
              </a:extLst>
            </p:cNvPr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62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915400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15401" y="2819400"/>
            <a:ext cx="1168589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170680" y="5181601"/>
                <a:ext cx="4542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Subproblem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80" y="5181601"/>
                <a:ext cx="4542013" cy="584775"/>
              </a:xfrm>
              <a:prstGeom prst="rect">
                <a:avLst/>
              </a:prstGeom>
              <a:blipFill>
                <a:blip r:embed="rId2"/>
                <a:stretch>
                  <a:fillRect l="-3352" t="-15217" r="-223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7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20201" y="3048001"/>
            <a:ext cx="1168589" cy="1220337"/>
            <a:chOff x="7696200" y="3046863"/>
            <a:chExt cx="1168589" cy="1220337"/>
          </a:xfrm>
        </p:grpSpPr>
        <p:sp>
          <p:nvSpPr>
            <p:cNvPr id="30" name="Rounded Rectangle 2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K:1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P:1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" name="Straight Arrow Connector 32"/>
            <p:cNvCxnSpPr>
              <a:stCxn id="32" idx="2"/>
              <a:endCxn id="3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3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197323" y="2819400"/>
            <a:ext cx="2067797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67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77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05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722476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1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001000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6601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951076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84611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92623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61212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94012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722476" y="2867854"/>
            <a:ext cx="198365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910" y="10668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1422034"/>
            <a:ext cx="8305800" cy="5435967"/>
            <a:chOff x="76200" y="1422033"/>
            <a:chExt cx="8305800" cy="5435967"/>
          </a:xfrm>
        </p:grpSpPr>
        <p:grpSp>
          <p:nvGrpSpPr>
            <p:cNvPr id="111" name="Group 110"/>
            <p:cNvGrpSpPr/>
            <p:nvPr/>
          </p:nvGrpSpPr>
          <p:grpSpPr>
            <a:xfrm>
              <a:off x="6844352" y="2209800"/>
              <a:ext cx="1537648" cy="1220337"/>
              <a:chOff x="7479541" y="3046863"/>
              <a:chExt cx="1537648" cy="1220337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7479541" y="3810000"/>
                <a:ext cx="809767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G:14</a:t>
                </a: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8271681" y="3808863"/>
                <a:ext cx="7455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E:13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cxnSp>
            <p:nvCxnSpPr>
              <p:cNvPr id="115" name="Straight Arrow Connector 114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884425" y="3504063"/>
                <a:ext cx="396637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14" idx="2"/>
                <a:endCxn id="113" idx="0"/>
              </p:cNvCxnSpPr>
              <p:nvPr/>
            </p:nvCxnSpPr>
            <p:spPr>
              <a:xfrm>
                <a:off x="8281062" y="3504063"/>
                <a:ext cx="3633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200" y="2209800"/>
              <a:ext cx="6553200" cy="4648200"/>
              <a:chOff x="1295400" y="1676400"/>
              <a:chExt cx="6553200" cy="46482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680011" y="2432517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L:9</a:t>
                  </a: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I:8</a:t>
                  </a: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02" name="Straight Arrow Connector 101"/>
                <p:cNvCxnSpPr>
                  <a:stCxn id="101" idx="2"/>
                  <a:endCxn id="9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101" idx="2"/>
                  <a:endCxn id="10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295400" y="2443146"/>
                <a:ext cx="6477000" cy="3881454"/>
                <a:chOff x="152400" y="2443146"/>
                <a:chExt cx="6477000" cy="388145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301622" y="3124200"/>
                  <a:ext cx="3327778" cy="3200400"/>
                  <a:chOff x="6121022" y="1981200"/>
                  <a:chExt cx="3327778" cy="3200400"/>
                </a:xfrm>
              </p:grpSpPr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7111622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83" name="Rounded Rectangle 182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Q:1</a:t>
                        </a:r>
                      </a:p>
                    </p:txBody>
                  </p:sp>
                  <p:sp>
                    <p:nvSpPr>
                      <p:cNvPr id="184" name="Rounded Rectangle 183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U:1</a:t>
                        </a:r>
                      </a:p>
                    </p:txBody>
                  </p:sp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86" name="Straight Arrow Connector 185"/>
                      <p:cNvCxnSpPr>
                        <a:stCxn id="185" idx="2"/>
                        <a:endCxn id="183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Arrow Connector 186"/>
                      <p:cNvCxnSpPr>
                        <a:stCxn id="185" idx="2"/>
                        <a:endCxn id="184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8" name="TextBox 187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9" name="TextBox 188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70" name="Group 169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76" name="Rounded Rectangle 175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K:1</a:t>
                        </a:r>
                      </a:p>
                    </p:txBody>
                  </p:sp>
                  <p:sp>
                    <p:nvSpPr>
                      <p:cNvPr id="177" name="Rounded Rectangle 176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P:1</a:t>
                        </a:r>
                      </a:p>
                    </p:txBody>
                  </p:sp>
                  <p:sp>
                    <p:nvSpPr>
                      <p:cNvPr id="178" name="Rounded Rectangle 177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79" name="Straight Arrow Connector 178"/>
                      <p:cNvCxnSpPr>
                        <a:stCxn id="178" idx="2"/>
                        <a:endCxn id="176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Arrow Connector 179"/>
                      <p:cNvCxnSpPr>
                        <a:stCxn id="178" idx="2"/>
                        <a:endCxn id="177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71" name="Rounded Rectangle 170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72" name="Straight Arrow Connector 171"/>
                    <p:cNvCxnSpPr>
                      <a:stCxn id="171" idx="2"/>
                      <a:endCxn id="185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Arrow Connector 172"/>
                    <p:cNvCxnSpPr>
                      <a:stCxn id="171" idx="2"/>
                      <a:endCxn id="178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6121022" y="30468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N:3</a:t>
                      </a:r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S:3</a:t>
                      </a:r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cxnSp>
                  <p:nvCxnSpPr>
                    <p:cNvPr id="165" name="Straight Arrow Connector 164"/>
                    <p:cNvCxnSpPr>
                      <a:stCxn id="164" idx="2"/>
                      <a:endCxn id="162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Arrow Connector 165"/>
                    <p:cNvCxnSpPr>
                      <a:stCxn id="164" idx="2"/>
                      <a:endCxn id="163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7233886" y="19812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cxnSp>
                <p:nvCxnSpPr>
                  <p:cNvPr id="158" name="Straight Arrow Connector 157"/>
                  <p:cNvCxnSpPr>
                    <a:stCxn id="157" idx="2"/>
                    <a:endCxn id="164" idx="0"/>
                  </p:cNvCxnSpPr>
                  <p:nvPr/>
                </p:nvCxnSpPr>
                <p:spPr>
                  <a:xfrm flipH="1">
                    <a:off x="6705884" y="2438400"/>
                    <a:ext cx="824556" cy="6084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>
                    <a:stCxn id="157" idx="2"/>
                    <a:endCxn id="171" idx="0"/>
                  </p:cNvCxnSpPr>
                  <p:nvPr/>
                </p:nvCxnSpPr>
                <p:spPr>
                  <a:xfrm>
                    <a:off x="7530440" y="2438400"/>
                    <a:ext cx="749771" cy="6096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6934200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7851714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52400" y="3110553"/>
                  <a:ext cx="3048000" cy="3214047"/>
                  <a:chOff x="5791200" y="1967553"/>
                  <a:chExt cx="3048000" cy="3214047"/>
                </a:xfrm>
              </p:grpSpPr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8229600" y="3046863"/>
                    <a:ext cx="609600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W:6</a:t>
                    </a:r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791200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8" name="Rounded Rectangle 147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R:2</a:t>
                        </a:r>
                      </a:p>
                    </p:txBody>
                  </p:sp>
                  <p:sp>
                    <p:nvSpPr>
                      <p:cNvPr id="149" name="Rounded Rectangle 148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Y:2</a:t>
                        </a:r>
                      </a:p>
                    </p:txBody>
                  </p: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51" name="Straight Arrow Connector 150"/>
                      <p:cNvCxnSpPr>
                        <a:stCxn id="150" idx="2"/>
                        <a:endCxn id="148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Arrow Connector 151"/>
                      <p:cNvCxnSpPr>
                        <a:stCxn id="150" idx="2"/>
                        <a:endCxn id="149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1" name="Rounded Rectangle 140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A:2</a:t>
                        </a:r>
                      </a:p>
                    </p:txBody>
                  </p:sp>
                  <p:sp>
                    <p:nvSpPr>
                      <p:cNvPr id="142" name="Rounded Rectangle 141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D:2</a:t>
                        </a:r>
                      </a:p>
                    </p:txBody>
                  </p:sp>
                  <p:sp>
                    <p:nvSpPr>
                      <p:cNvPr id="143" name="Rounded Rectangle 142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44" name="Straight Arrow Connector 143"/>
                      <p:cNvCxnSpPr>
                        <a:stCxn id="143" idx="2"/>
                        <a:endCxn id="141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Arrow Connector 144"/>
                      <p:cNvCxnSpPr>
                        <a:stCxn id="143" idx="2"/>
                        <a:endCxn id="142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137" name="Straight Arrow Connector 136"/>
                    <p:cNvCxnSpPr>
                      <a:stCxn id="136" idx="2"/>
                      <a:endCxn id="150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>
                      <a:stCxn id="136" idx="2"/>
                      <a:endCxn id="143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7489767" y="196755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cxnSp>
                <p:nvCxnSpPr>
                  <p:cNvPr id="130" name="Straight Arrow Connector 129"/>
                  <p:cNvCxnSpPr>
                    <a:stCxn id="129" idx="2"/>
                    <a:endCxn id="136" idx="0"/>
                  </p:cNvCxnSpPr>
                  <p:nvPr/>
                </p:nvCxnSpPr>
                <p:spPr>
                  <a:xfrm flipH="1">
                    <a:off x="6959789" y="2424753"/>
                    <a:ext cx="826532" cy="62324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9" idx="2"/>
                    <a:endCxn id="127" idx="0"/>
                  </p:cNvCxnSpPr>
                  <p:nvPr/>
                </p:nvCxnSpPr>
                <p:spPr>
                  <a:xfrm>
                    <a:off x="7786321" y="2424753"/>
                    <a:ext cx="748079" cy="62211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7190081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107595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2" name="Rounded Rectangle 121"/>
                <p:cNvSpPr/>
                <p:nvPr/>
              </p:nvSpPr>
              <p:spPr>
                <a:xfrm>
                  <a:off x="3119642" y="2443146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24</a:t>
                  </a:r>
                </a:p>
              </p:txBody>
            </p:sp>
            <p:cxnSp>
              <p:nvCxnSpPr>
                <p:cNvPr id="123" name="Straight Arrow Connector 122"/>
                <p:cNvCxnSpPr>
                  <a:stCxn id="122" idx="2"/>
                  <a:endCxn id="157" idx="0"/>
                </p:cNvCxnSpPr>
                <p:nvPr/>
              </p:nvCxnSpPr>
              <p:spPr>
                <a:xfrm>
                  <a:off x="3416196" y="2900346"/>
                  <a:ext cx="1294844" cy="22385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22" idx="2"/>
                  <a:endCxn id="129" idx="0"/>
                </p:cNvCxnSpPr>
                <p:nvPr/>
              </p:nvCxnSpPr>
              <p:spPr>
                <a:xfrm flipH="1">
                  <a:off x="2147521" y="2900346"/>
                  <a:ext cx="1268675" cy="2102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2411267" y="26129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252738" y="26298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5529292" y="16764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41</a:t>
                </a:r>
              </a:p>
            </p:txBody>
          </p:sp>
          <p:cxnSp>
            <p:nvCxnSpPr>
              <p:cNvPr id="93" name="Straight Arrow Connector 92"/>
              <p:cNvCxnSpPr>
                <a:stCxn id="92" idx="2"/>
                <a:endCxn id="101" idx="0"/>
              </p:cNvCxnSpPr>
              <p:nvPr/>
            </p:nvCxnSpPr>
            <p:spPr>
              <a:xfrm>
                <a:off x="5825846" y="2133600"/>
                <a:ext cx="1439027" cy="29891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122" idx="0"/>
              </p:cNvCxnSpPr>
              <p:nvPr/>
            </p:nvCxnSpPr>
            <p:spPr>
              <a:xfrm flipH="1">
                <a:off x="4559196" y="2133600"/>
                <a:ext cx="1266650" cy="3095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820917" y="18462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62388" y="18630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5892705" y="142203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114" idx="0"/>
            </p:cNvCxnSpPr>
            <p:nvPr/>
          </p:nvCxnSpPr>
          <p:spPr>
            <a:xfrm>
              <a:off x="6189259" y="1879233"/>
              <a:ext cx="1456614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2" idx="0"/>
            </p:cNvCxnSpPr>
            <p:nvPr/>
          </p:nvCxnSpPr>
          <p:spPr>
            <a:xfrm flipH="1">
              <a:off x="4606646" y="1879233"/>
              <a:ext cx="1582613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184330" y="1591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5801" y="1608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46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58748"/>
            <a:ext cx="2514600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Show that there is an optimal tree in which the least frequent characters are siblings</a:t>
            </a:r>
          </a:p>
          <a:p>
            <a:pPr lvl="2"/>
            <a:r>
              <a:rPr lang="en-US" dirty="0"/>
              <a:t>Exchange argument</a:t>
            </a:r>
          </a:p>
          <a:p>
            <a:pPr lvl="1"/>
            <a:r>
              <a:rPr lang="en-US" dirty="0"/>
              <a:t>Show that making them siblings and solving the new smaller sub-problem results in an optimal solution</a:t>
            </a:r>
          </a:p>
          <a:p>
            <a:pPr lvl="2"/>
            <a:r>
              <a:rPr lang="en-US" dirty="0"/>
              <a:t>Proof by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56887"/>
          </a:xfrm>
        </p:spPr>
        <p:txBody>
          <a:bodyPr/>
          <a:lstStyle/>
          <a:p>
            <a:r>
              <a:rPr lang="en-US" dirty="0"/>
              <a:t>First Step: Show any optimal tree is “full” (each node has either 0 or 2 children)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984879"/>
            <a:ext cx="3048000" cy="3214047"/>
            <a:chOff x="5791200" y="1967553"/>
            <a:chExt cx="3048000" cy="3214047"/>
          </a:xfrm>
        </p:grpSpPr>
        <p:sp>
          <p:nvSpPr>
            <p:cNvPr id="6" name="Rounded Rectangle 5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91200" y="3048000"/>
              <a:ext cx="1465143" cy="2133600"/>
              <a:chOff x="5899962" y="3048000"/>
              <a:chExt cx="1465143" cy="2133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9" idx="2"/>
                  <a:endCxn id="27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9" idx="2"/>
                  <a:endCxn id="28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2"/>
                <a:endCxn id="29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5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2983741"/>
            <a:ext cx="2438400" cy="2472440"/>
            <a:chOff x="6400800" y="1967553"/>
            <a:chExt cx="2438400" cy="2472440"/>
          </a:xfrm>
        </p:grpSpPr>
        <p:sp>
          <p:nvSpPr>
            <p:cNvPr id="35" name="Rounded Rectangle 34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400800" y="3048000"/>
              <a:ext cx="1186216" cy="1391993"/>
              <a:chOff x="6509562" y="3048000"/>
              <a:chExt cx="1186216" cy="139199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509562" y="3416490"/>
                <a:ext cx="1186216" cy="1023503"/>
                <a:chOff x="8305800" y="2502090"/>
                <a:chExt cx="1186216" cy="1023503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8305800" y="306839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8898908" y="306839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991600" y="25020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>
                <a:stCxn id="43" idx="2"/>
                <a:endCxn id="46" idx="0"/>
              </p:cNvCxnSpPr>
              <p:nvPr/>
            </p:nvCxnSpPr>
            <p:spPr>
              <a:xfrm flipH="1">
                <a:off x="6806116" y="3505200"/>
                <a:ext cx="262435" cy="47759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43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5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57" name="Straight Arrow Connector 56"/>
          <p:cNvCxnSpPr>
            <a:stCxn id="43" idx="2"/>
            <a:endCxn id="47" idx="0"/>
          </p:cNvCxnSpPr>
          <p:nvPr/>
        </p:nvCxnSpPr>
        <p:spPr>
          <a:xfrm>
            <a:off x="7721790" y="4521389"/>
            <a:ext cx="330673" cy="4775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5943600" y="3637276"/>
            <a:ext cx="1143000" cy="79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650676" y="4508878"/>
            <a:ext cx="2159324" cy="1739522"/>
          </a:xfrm>
          <a:prstGeom prst="triangl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642127" y="3716659"/>
            <a:ext cx="2159324" cy="1739522"/>
          </a:xfrm>
          <a:prstGeom prst="triangl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809337" y="2830751"/>
                <a:ext cx="6159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37" y="2830751"/>
                <a:ext cx="615938" cy="707886"/>
              </a:xfrm>
              <a:prstGeom prst="rect">
                <a:avLst/>
              </a:prstGeom>
              <a:blipFill>
                <a:blip r:embed="rId2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184658" y="2873514"/>
                <a:ext cx="7377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𝑇</m:t>
                      </m:r>
                      <m:r>
                        <a:rPr lang="en-US" sz="40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58" y="2873514"/>
                <a:ext cx="737702" cy="707886"/>
              </a:xfrm>
              <a:prstGeom prst="rect">
                <a:avLst/>
              </a:prstGeom>
              <a:blipFill>
                <a:blip r:embed="rId3"/>
                <a:stretch>
                  <a:fillRect l="-5000" r="-5000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3834168" y="5545392"/>
                <a:ext cx="6833833" cy="1160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is a “better” tree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because all codes in red subtree are shorter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without creating any longer codes</a:t>
                </a:r>
              </a:p>
            </p:txBody>
          </p:sp>
        </mc:Choice>
        <mc:Fallback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68" y="5545392"/>
                <a:ext cx="6833833" cy="1160209"/>
              </a:xfrm>
              <a:prstGeom prst="rect">
                <a:avLst/>
              </a:prstGeom>
              <a:blipFill>
                <a:blip r:embed="rId4"/>
                <a:stretch>
                  <a:fillRect l="-1670" t="-10870" r="-2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00200" y="3124200"/>
            <a:ext cx="7364826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Equivalent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StartTime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For each interval (in order of finish time):</a:t>
            </a:r>
          </a:p>
          <a:p>
            <a:pPr marL="0" indent="0">
              <a:buNone/>
            </a:pPr>
            <a:r>
              <a:rPr lang="en-US" dirty="0"/>
              <a:t>	if end of interval &lt; Start Time: </a:t>
            </a:r>
          </a:p>
          <a:p>
            <a:pPr marL="0" indent="0">
              <a:buNone/>
            </a:pPr>
            <a:r>
              <a:rPr lang="en-US" dirty="0"/>
              <a:t>		do nothing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add interval to solution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StartTime</a:t>
            </a:r>
            <a:r>
              <a:rPr lang="en-US" dirty="0"/>
              <a:t> = end of interval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15716" y="4114800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716" y="4114800"/>
                <a:ext cx="728084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51675" y="4454857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75" y="4454857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11324" y="5486400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24" y="5486400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1351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19201"/>
                <a:ext cx="8229600" cy="19811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</a:t>
                </a:r>
                <a:r>
                  <a:rPr lang="en-US"/>
                  <a:t>code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/>
                  <a:t>i.e. </a:t>
                </a:r>
                <a:r>
                  <a:rPr lang="en-US" dirty="0"/>
                  <a:t>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1"/>
                <a:ext cx="8229600" cy="1981199"/>
              </a:xfrm>
              <a:blipFill>
                <a:blip r:embed="rId2"/>
                <a:stretch>
                  <a:fillRect l="-1698" t="-7692" r="-169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p:sp>
          <p:nvSpPr>
            <p:cNvPr id="6" name="Rounded Rectangle 5"/>
            <p:cNvSpPr/>
            <p:nvPr/>
          </p:nvSpPr>
          <p:spPr>
            <a:xfrm>
              <a:off x="1583708" y="4724400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/>
            <p:cNvSpPr/>
            <p:nvPr/>
          </p:nvSpPr>
          <p:spPr>
            <a:xfrm>
              <a:off x="76200" y="55626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1: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siblings in this tree, then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2400" dirty="0"/>
                  <a:t> holds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blipFill>
                <a:blip r:embed="rId6"/>
                <a:stretch>
                  <a:fillRect l="-1012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981200" y="1219201"/>
                <a:ext cx="8229600" cy="198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</a:t>
                </a:r>
                <a:r>
                  <a:rPr lang="en-US"/>
                  <a:t>code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/>
                  <a:t>i.e. </a:t>
                </a:r>
                <a:r>
                  <a:rPr lang="en-US" dirty="0"/>
                  <a:t>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1"/>
                <a:ext cx="8229600" cy="1981199"/>
              </a:xfrm>
              <a:prstGeom prst="rect">
                <a:avLst/>
              </a:prstGeom>
              <a:blipFill>
                <a:blip r:embed="rId7"/>
                <a:stretch>
                  <a:fillRect l="-1698" t="-7692" r="-169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2: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,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not siblings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blipFill>
                <a:blip r:embed="rId8"/>
                <a:stretch>
                  <a:fillRect l="-1111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be the two characters of lowest depth that are siblings </a:t>
                </a:r>
              </a:p>
              <a:p>
                <a:r>
                  <a:rPr lang="en-US" sz="2400" dirty="0"/>
                  <a:t>(Why must they exist?)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blipFill>
                <a:blip r:embed="rId9"/>
                <a:stretch>
                  <a:fillRect l="-167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 </a:t>
                </a:r>
                <a:endParaRPr lang="en-US" sz="2400" dirty="0"/>
              </a:p>
              <a:p>
                <a:r>
                  <a:rPr lang="en-US" sz="2400" dirty="0"/>
                  <a:t>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blipFill>
                <a:blip r:embed="rId10"/>
                <a:stretch>
                  <a:fillRect l="-1923" t="-2400" r="-1202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  <a:blipFill>
                <a:blip r:embed="rId8"/>
                <a:stretch>
                  <a:fillRect l="-1852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093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  <a:blipFill>
                <a:blip r:embed="rId3"/>
                <a:stretch>
                  <a:fillRect l="-1852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4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5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905000" y="4419600"/>
                <a:ext cx="804976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−(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8049768" cy="516616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054994" y="4953001"/>
                <a:ext cx="4555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94" y="4953001"/>
                <a:ext cx="4555606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054994" y="5410201"/>
                <a:ext cx="4461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94" y="5410201"/>
                <a:ext cx="4461350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182010" y="5862936"/>
                <a:ext cx="3056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10" y="5862936"/>
                <a:ext cx="3056991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14801" y="42026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≥0⇒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optimal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4202668"/>
                <a:ext cx="1849161" cy="369332"/>
              </a:xfrm>
              <a:prstGeom prst="rect">
                <a:avLst/>
              </a:prstGeom>
              <a:blipFill>
                <a:blip r:embed="rId12"/>
                <a:stretch>
                  <a:fillRect t="-6667" r="-137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  <a:blipFill>
                <a:blip r:embed="rId8"/>
                <a:stretch>
                  <a:fillRect l="-1852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474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620362" y="4992236"/>
                <a:ext cx="5295039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62" y="4992236"/>
                <a:ext cx="5295039" cy="516616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778947" y="5871039"/>
                <a:ext cx="2977866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47" y="5871039"/>
                <a:ext cx="2977866" cy="516616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214918" y="6341385"/>
                <a:ext cx="2405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also optimal!</a:t>
                </a: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18" y="6341385"/>
                <a:ext cx="2405082" cy="461665"/>
              </a:xfrm>
              <a:prstGeom prst="rect">
                <a:avLst/>
              </a:prstGeom>
              <a:blipFill>
                <a:blip r:embed="rId22"/>
                <a:stretch>
                  <a:fillRect l="-1053" t="-5263" r="-263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  <p:bldP spid="11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2:Repeat to 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87226"/>
            <a:ext cx="2117108" cy="2870775"/>
            <a:chOff x="76200" y="3987225"/>
            <a:chExt cx="2117108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25505" y="398722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05" y="3987225"/>
                  <a:ext cx="627095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1"/>
                <a:ext cx="8229600" cy="990599"/>
              </a:xfrm>
              <a:prstGeom prst="rect">
                <a:avLst/>
              </a:prstGeom>
              <a:blipFill>
                <a:blip r:embed="rId8"/>
                <a:stretch>
                  <a:fillRect l="-1852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474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7328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732893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1601" y="3505201"/>
                <a:ext cx="3712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3505201"/>
                <a:ext cx="3712363" cy="461665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773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77327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620362" y="4992237"/>
                <a:ext cx="5075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62" y="4992237"/>
                <a:ext cx="5075427" cy="461665"/>
              </a:xfrm>
              <a:prstGeom prst="rect">
                <a:avLst/>
              </a:prstGeom>
              <a:blipFill>
                <a:blip r:embed="rId1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778947" y="5871040"/>
                <a:ext cx="2757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47" y="5871040"/>
                <a:ext cx="275793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131748" y="6341385"/>
                <a:ext cx="40978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also optimal! Claim holds!</a:t>
                </a: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48" y="6341385"/>
                <a:ext cx="4097853" cy="461665"/>
              </a:xfrm>
              <a:prstGeom prst="rect">
                <a:avLst/>
              </a:prstGeom>
              <a:blipFill>
                <a:blip r:embed="rId22"/>
                <a:stretch>
                  <a:fillRect l="-309" t="-5263" r="-123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  <p:bldP spid="11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strike="sngStrike" dirty="0"/>
              <a:t>Show that there is an optimal tree in which the least frequent characters are siblings</a:t>
            </a:r>
          </a:p>
          <a:p>
            <a:pPr lvl="2"/>
            <a:r>
              <a:rPr lang="en-US" strike="sngStrike" dirty="0"/>
              <a:t>Exchange argument</a:t>
            </a:r>
          </a:p>
          <a:p>
            <a:pPr lvl="1"/>
            <a:r>
              <a:rPr lang="en-US" dirty="0"/>
              <a:t>Show that making them siblings and solving the new smaller sub-problem results in an optimal solution</a:t>
            </a:r>
          </a:p>
          <a:p>
            <a:pPr lvl="2"/>
            <a:r>
              <a:rPr lang="en-US" dirty="0"/>
              <a:t>Proof by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the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905000"/>
              </a:xfrm>
            </p:spPr>
            <p:txBody>
              <a:bodyPr/>
              <a:lstStyle/>
              <a:p>
                <a:r>
                  <a:rPr lang="en-US" dirty="0"/>
                  <a:t>Show Optimal Substructure</a:t>
                </a:r>
              </a:p>
              <a:p>
                <a:pPr lvl="1"/>
                <a:r>
                  <a:rPr lang="en-US" dirty="0"/>
                  <a:t>Show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a new “combined” character gives optimal solution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905000"/>
              </a:xfrm>
              <a:blipFill>
                <a:blip r:embed="rId2"/>
                <a:stretch>
                  <a:fillRect l="-1852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52601" y="3124200"/>
            <a:ext cx="3432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does solving this: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72904" y="4876800"/>
            <a:ext cx="499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 an optimal solution to this?: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ounded Rectangle 70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ounded Rectangle 71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ounded Rectangle 86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ounded 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ounded Rectangle 87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ounded 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ounded Rectangle 88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ounded 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  <a:endCxn id="87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9" idx="2"/>
              <a:endCxn id="88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098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90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905000"/>
              </a:xfrm>
              <a:blipFill>
                <a:blip r:embed="rId2"/>
                <a:stretch>
                  <a:fillRect l="-1852" t="-3311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2"/>
              <a:endCxn id="5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  <m:r>
                        <a:rPr lang="en-US" sz="28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6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  <a:blipFill>
                <a:blip r:embed="rId3"/>
                <a:stretch>
                  <a:fillRect l="-1852" t="-3311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24600" y="3048061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52600" y="3149026"/>
            <a:ext cx="2599046" cy="2870775"/>
            <a:chOff x="838200" y="2833985"/>
            <a:chExt cx="2599046" cy="2870775"/>
          </a:xfrm>
        </p:grpSpPr>
        <p:sp>
          <p:nvSpPr>
            <p:cNvPr id="77" name="Rounded Rectangle 76"/>
            <p:cNvSpPr/>
            <p:nvPr/>
          </p:nvSpPr>
          <p:spPr>
            <a:xfrm>
              <a:off x="1376945" y="5231791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38200" y="44093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303646" y="354225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9" idx="2"/>
              <a:endCxn id="86" idx="0"/>
            </p:cNvCxnSpPr>
            <p:nvPr/>
          </p:nvCxnSpPr>
          <p:spPr>
            <a:xfrm>
              <a:off x="1600200" y="399945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834474" y="289730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1600200" y="335450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2"/>
              <a:endCxn id="90" idx="0"/>
            </p:cNvCxnSpPr>
            <p:nvPr/>
          </p:nvCxnSpPr>
          <p:spPr>
            <a:xfrm>
              <a:off x="2216215" y="3354501"/>
              <a:ext cx="916231" cy="2131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2"/>
              <a:endCxn id="78" idx="0"/>
            </p:cNvCxnSpPr>
            <p:nvPr/>
          </p:nvCxnSpPr>
          <p:spPr>
            <a:xfrm flipH="1">
              <a:off x="1134754" y="399945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ounded Rectangle 85"/>
            <p:cNvSpPr/>
            <p:nvPr/>
          </p:nvSpPr>
          <p:spPr>
            <a:xfrm>
              <a:off x="1767366" y="440936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2"/>
              <a:endCxn id="77" idx="0"/>
            </p:cNvCxnSpPr>
            <p:nvPr/>
          </p:nvCxnSpPr>
          <p:spPr>
            <a:xfrm flipH="1">
              <a:off x="1673499" y="486656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2193308" y="52475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86" idx="2"/>
              <a:endCxn id="88" idx="0"/>
            </p:cNvCxnSpPr>
            <p:nvPr/>
          </p:nvCxnSpPr>
          <p:spPr>
            <a:xfrm>
              <a:off x="2063920" y="486656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ounded Rectangle 89"/>
                <p:cNvSpPr/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826536" y="261122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this is optimal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1" y="260098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this is optimal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blipFill>
                <a:blip r:embed="rId10"/>
                <a:stretch>
                  <a:fillRect l="-10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1219200"/>
            <a:ext cx="9041227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Find event ending earliest, add to solution, </a:t>
            </a:r>
          </a:p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>
                <a:solidFill>
                  <a:srgbClr val="0070C0"/>
                </a:solidFill>
              </a:rPr>
              <a:t>it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all conflicting events, </a:t>
            </a:r>
          </a:p>
          <a:p>
            <a:pPr marL="0" indent="0">
              <a:buNone/>
            </a:pPr>
            <a:r>
              <a:rPr lang="en-US" dirty="0"/>
              <a:t>Repeat until all events removed, return </a:t>
            </a:r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8348" y="4267200"/>
            <a:ext cx="116205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3948" y="4560332"/>
            <a:ext cx="306705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3798" y="4800600"/>
            <a:ext cx="7429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8998" y="50292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7148" y="5257800"/>
            <a:ext cx="12192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3398" y="5486400"/>
            <a:ext cx="120015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74" y="5715000"/>
            <a:ext cx="3533775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5948" y="5955268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54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  <a:blipFill>
                <a:blip r:embed="rId2"/>
                <a:stretch>
                  <a:fillRect l="-1852" t="-3311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not optimal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be a lower-cost tree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blipFill>
                <a:blip r:embed="rId7"/>
                <a:stretch>
                  <a:fillRect l="-3514" t="-4505" r="-1597" b="-45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86600" y="2362201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Toward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337335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229600" cy="1905000"/>
              </a:xfrm>
              <a:blipFill>
                <a:blip r:embed="rId2"/>
                <a:stretch>
                  <a:fillRect l="-1852" t="-3311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032575"/>
            <a:chOff x="2171476" y="2819400"/>
            <a:chExt cx="3010124" cy="2032575"/>
          </a:xfrm>
        </p:grpSpPr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6"/>
                <p:cNvSpPr/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blipFill>
                <a:blip r:embed="rId5"/>
                <a:stretch>
                  <a:fillRect r="-10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blipFill>
                <a:blip r:embed="rId10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2800" dirty="0"/>
                  <a:t> optimality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optimal!</a:t>
                </a: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blipFill>
                <a:blip r:embed="rId12"/>
                <a:stretch>
                  <a:fillRect l="-2546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0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Huffman Derivation Follows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covered in class, just for your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4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22292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15400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83989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U:1</a:t>
            </a:r>
          </a:p>
        </p:txBody>
      </p:sp>
    </p:spTree>
    <p:extLst>
      <p:ext uri="{BB962C8B-B14F-4D97-AF65-F5344CB8AC3E}">
        <p14:creationId xmlns:p14="http://schemas.microsoft.com/office/powerpoint/2010/main" val="3681556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915400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769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20201" y="3048001"/>
            <a:ext cx="1168589" cy="1220337"/>
            <a:chOff x="7696200" y="3046863"/>
            <a:chExt cx="1168589" cy="1220337"/>
          </a:xfrm>
        </p:grpSpPr>
        <p:sp>
          <p:nvSpPr>
            <p:cNvPr id="30" name="Rounded Rectangle 2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K:1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P:1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" name="Straight Arrow Connector 32"/>
            <p:cNvCxnSpPr>
              <a:stCxn id="32" idx="2"/>
              <a:endCxn id="3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3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035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67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77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05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470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1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646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6601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Prefix-free code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Huffman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84611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92623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61212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94012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643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16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1119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20520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00400" y="3048000"/>
            <a:ext cx="2337178" cy="2133600"/>
            <a:chOff x="5899962" y="3048000"/>
            <a:chExt cx="2337178" cy="2133600"/>
          </a:xfrm>
        </p:grpSpPr>
        <p:grpSp>
          <p:nvGrpSpPr>
            <p:cNvPr id="67" name="Group 66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R:2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Y:2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1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3" idx="2"/>
                <a:endCxn id="82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A:2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D:2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7" name="Straight Arrow Connector 76"/>
              <p:cNvCxnSpPr>
                <a:stCxn id="76" idx="2"/>
                <a:endCxn id="74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6" idx="2"/>
                <a:endCxn id="75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83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2"/>
              <a:endCxn id="76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951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7496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8104" y="3048000"/>
            <a:ext cx="2337178" cy="2133600"/>
            <a:chOff x="5899962" y="3048000"/>
            <a:chExt cx="2337178" cy="2133600"/>
          </a:xfrm>
        </p:grpSpPr>
        <p:grpSp>
          <p:nvGrpSpPr>
            <p:cNvPr id="67" name="Group 66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R:2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Y:2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1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3" idx="2"/>
                <a:endCxn id="82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A:2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D:2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7" name="Straight Arrow Connector 76"/>
              <p:cNvCxnSpPr>
                <a:stCxn id="76" idx="2"/>
                <a:endCxn id="74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6" idx="2"/>
                <a:endCxn id="75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83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2"/>
              <a:endCxn id="76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556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40908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54004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35604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72500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07826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7204" y="3034354"/>
            <a:ext cx="3048000" cy="3214047"/>
            <a:chOff x="5791200" y="1967553"/>
            <a:chExt cx="3048000" cy="3214047"/>
          </a:xfrm>
        </p:grpSpPr>
        <p:sp>
          <p:nvSpPr>
            <p:cNvPr id="11" name="Rounded Rectangle 10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W:6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91200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R:2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Y:2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84" name="Straight Arrow Connector 83"/>
                <p:cNvCxnSpPr>
                  <a:stCxn id="83" idx="2"/>
                  <a:endCxn id="81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83" idx="2"/>
                  <a:endCxn id="82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A:2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D:2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2"/>
                  <a:endCxn id="74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76" idx="2"/>
                  <a:endCxn id="75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69" name="Rounded Rectangle 68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70" name="Straight Arrow Connector 69"/>
              <p:cNvCxnSpPr>
                <a:stCxn id="69" idx="2"/>
                <a:endCxn id="83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9" idx="2"/>
                <a:endCxn id="76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69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  <a:endCxn id="11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225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017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968622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3034354"/>
            <a:ext cx="3048000" cy="3214047"/>
            <a:chOff x="5791200" y="1967553"/>
            <a:chExt cx="3048000" cy="3214047"/>
          </a:xfrm>
        </p:grpSpPr>
        <p:sp>
          <p:nvSpPr>
            <p:cNvPr id="11" name="Rounded Rectangle 10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W:6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91200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R:2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Y:2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84" name="Straight Arrow Connector 83"/>
                <p:cNvCxnSpPr>
                  <a:stCxn id="83" idx="2"/>
                  <a:endCxn id="81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83" idx="2"/>
                  <a:endCxn id="82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A:2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D:2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2"/>
                  <a:endCxn id="74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76" idx="2"/>
                  <a:endCxn id="75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69" name="Rounded Rectangle 68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70" name="Straight Arrow Connector 69"/>
              <p:cNvCxnSpPr>
                <a:stCxn id="69" idx="2"/>
                <a:endCxn id="83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9" idx="2"/>
                <a:endCxn id="76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69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  <a:endCxn id="11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03797" y="3046864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846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27408" y="2432517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40504" y="2432517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7440305" y="2432518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76400" y="2443146"/>
            <a:ext cx="6477000" cy="3881454"/>
            <a:chOff x="152400" y="2443146"/>
            <a:chExt cx="6477000" cy="388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301622" y="3124200"/>
              <a:ext cx="3327778" cy="3200400"/>
              <a:chOff x="6121022" y="1981200"/>
              <a:chExt cx="3327778" cy="32004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11622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Q:1</a:t>
                    </a: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U:1</a:t>
                    </a: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2" idx="2"/>
                    <a:endCxn id="20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22" idx="2"/>
                    <a:endCxn id="21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K:1</a:t>
                    </a: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P:1</a:t>
                    </a:r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33" name="Straight Arrow Connector 32"/>
                  <p:cNvCxnSpPr>
                    <a:stCxn id="32" idx="2"/>
                    <a:endCxn id="30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32" idx="2"/>
                    <a:endCxn id="31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38" name="Straight Arrow Connector 37"/>
                <p:cNvCxnSpPr>
                  <a:stCxn id="37" idx="2"/>
                  <a:endCxn id="22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7" idx="2"/>
                  <a:endCxn id="32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121022" y="30468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N:3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S:3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61" idx="2"/>
                  <a:endCxn id="5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1" idx="2"/>
                  <a:endCxn id="6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88" name="Rounded Rectangle 87"/>
              <p:cNvSpPr/>
              <p:nvPr/>
            </p:nvSpPr>
            <p:spPr>
              <a:xfrm>
                <a:off x="7233886" y="19812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89" name="Straight Arrow Connector 88"/>
              <p:cNvCxnSpPr>
                <a:stCxn id="88" idx="2"/>
                <a:endCxn id="61" idx="0"/>
              </p:cNvCxnSpPr>
              <p:nvPr/>
            </p:nvCxnSpPr>
            <p:spPr>
              <a:xfrm flipH="1">
                <a:off x="6705884" y="2438400"/>
                <a:ext cx="824556" cy="6084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8" idx="2"/>
                <a:endCxn id="37" idx="0"/>
              </p:cNvCxnSpPr>
              <p:nvPr/>
            </p:nvCxnSpPr>
            <p:spPr>
              <a:xfrm>
                <a:off x="7530440" y="2438400"/>
                <a:ext cx="749771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934200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851714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2400" y="3110553"/>
              <a:ext cx="3048000" cy="3214047"/>
              <a:chOff x="5791200" y="1967553"/>
              <a:chExt cx="3048000" cy="321404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229600" y="3046863"/>
                <a:ext cx="609600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W:6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91200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R:2</a:t>
                    </a:r>
                  </a:p>
                </p:txBody>
              </p:sp>
              <p:sp>
                <p:nvSpPr>
                  <p:cNvPr id="82" name="Rounded Rectangle 81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Y:2</a:t>
                    </a:r>
                  </a:p>
                </p:txBody>
              </p:sp>
              <p:sp>
                <p:nvSpPr>
                  <p:cNvPr id="83" name="Rounded Rectangle 82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84" name="Straight Arrow Connector 83"/>
                  <p:cNvCxnSpPr>
                    <a:stCxn id="83" idx="2"/>
                    <a:endCxn id="81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>
                    <a:stCxn id="83" idx="2"/>
                    <a:endCxn id="82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A:2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D:2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77" name="Straight Arrow Connector 76"/>
                  <p:cNvCxnSpPr>
                    <a:stCxn id="76" idx="2"/>
                    <a:endCxn id="74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6" idx="2"/>
                    <a:endCxn id="75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69" name="Rounded Rectangle 68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70" name="Straight Arrow Connector 69"/>
                <p:cNvCxnSpPr>
                  <a:stCxn id="69" idx="2"/>
                  <a:endCxn id="83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69" idx="2"/>
                  <a:endCxn id="76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3" name="Rounded Rectangle 92"/>
              <p:cNvSpPr/>
              <p:nvPr/>
            </p:nvSpPr>
            <p:spPr>
              <a:xfrm>
                <a:off x="7489767" y="196755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cxnSp>
            <p:nvCxnSpPr>
              <p:cNvPr id="94" name="Straight Arrow Connector 93"/>
              <p:cNvCxnSpPr>
                <a:stCxn id="93" idx="2"/>
                <a:endCxn id="69" idx="0"/>
              </p:cNvCxnSpPr>
              <p:nvPr/>
            </p:nvCxnSpPr>
            <p:spPr>
              <a:xfrm flipH="1">
                <a:off x="6959789" y="2424753"/>
                <a:ext cx="826532" cy="6232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93" idx="2"/>
                <a:endCxn id="11" idx="0"/>
              </p:cNvCxnSpPr>
              <p:nvPr/>
            </p:nvCxnSpPr>
            <p:spPr>
              <a:xfrm>
                <a:off x="7786321" y="2424753"/>
                <a:ext cx="748079" cy="6221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7190081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107595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3119642" y="2443146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88" idx="0"/>
            </p:cNvCxnSpPr>
            <p:nvPr/>
          </p:nvCxnSpPr>
          <p:spPr>
            <a:xfrm>
              <a:off x="3416196" y="2900346"/>
              <a:ext cx="1294844" cy="2238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3" idx="0"/>
            </p:cNvCxnSpPr>
            <p:nvPr/>
          </p:nvCxnSpPr>
          <p:spPr>
            <a:xfrm flipH="1">
              <a:off x="2147521" y="2900346"/>
              <a:ext cx="1268675" cy="2102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411267" y="2612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52738" y="2629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53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8204012" y="2432518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43200" y="2437264"/>
            <a:ext cx="1537648" cy="1220337"/>
            <a:chOff x="7479541" y="3046863"/>
            <a:chExt cx="1537648" cy="1220337"/>
          </a:xfrm>
        </p:grpSpPr>
        <p:sp>
          <p:nvSpPr>
            <p:cNvPr id="112" name="Rounded Rectangle 111"/>
            <p:cNvSpPr/>
            <p:nvPr/>
          </p:nvSpPr>
          <p:spPr>
            <a:xfrm>
              <a:off x="7479541" y="3810000"/>
              <a:ext cx="809767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G:14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271681" y="3808863"/>
              <a:ext cx="7455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E:13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15" name="Straight Arrow Connector 114"/>
            <p:cNvCxnSpPr>
              <a:stCxn id="114" idx="2"/>
              <a:endCxn id="112" idx="0"/>
            </p:cNvCxnSpPr>
            <p:nvPr/>
          </p:nvCxnSpPr>
          <p:spPr>
            <a:xfrm flipH="1">
              <a:off x="7884425" y="3504063"/>
              <a:ext cx="396637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2"/>
              <a:endCxn id="113" idx="0"/>
            </p:cNvCxnSpPr>
            <p:nvPr/>
          </p:nvCxnSpPr>
          <p:spPr>
            <a:xfrm>
              <a:off x="8281062" y="3504063"/>
              <a:ext cx="3633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19400" y="2443146"/>
            <a:ext cx="6477000" cy="3881454"/>
            <a:chOff x="152400" y="2443146"/>
            <a:chExt cx="6477000" cy="3881454"/>
          </a:xfrm>
        </p:grpSpPr>
        <p:grpSp>
          <p:nvGrpSpPr>
            <p:cNvPr id="120" name="Group 119"/>
            <p:cNvGrpSpPr/>
            <p:nvPr/>
          </p:nvGrpSpPr>
          <p:grpSpPr>
            <a:xfrm>
              <a:off x="3301622" y="3124200"/>
              <a:ext cx="3327778" cy="3200400"/>
              <a:chOff x="6121022" y="1981200"/>
              <a:chExt cx="3327778" cy="3200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111622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Q:1</a:t>
                    </a:r>
                  </a:p>
                </p:txBody>
              </p:sp>
              <p:sp>
                <p:nvSpPr>
                  <p:cNvPr id="184" name="Rounded Rectangle 183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U:1</a:t>
                    </a:r>
                  </a:p>
                </p:txBody>
              </p:sp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86" name="Straight Arrow Connector 185"/>
                  <p:cNvCxnSpPr>
                    <a:stCxn id="185" idx="2"/>
                    <a:endCxn id="183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>
                    <a:stCxn id="185" idx="2"/>
                    <a:endCxn id="184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K:1</a:t>
                    </a:r>
                  </a:p>
                </p:txBody>
              </p:sp>
              <p:sp>
                <p:nvSpPr>
                  <p:cNvPr id="177" name="Rounded Rectangle 176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P:1</a:t>
                    </a:r>
                  </a:p>
                </p:txBody>
              </p:sp>
              <p:sp>
                <p:nvSpPr>
                  <p:cNvPr id="178" name="Rounded Rectangle 177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79" name="Straight Arrow Connector 178"/>
                  <p:cNvCxnSpPr>
                    <a:stCxn id="178" idx="2"/>
                    <a:endCxn id="176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>
                    <a:stCxn id="178" idx="2"/>
                    <a:endCxn id="177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71" name="Rounded Rectangle 170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  <a:endCxn id="185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stCxn id="171" idx="2"/>
                  <a:endCxn id="178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6121022" y="30468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N:3</a:t>
                  </a: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S:3</a:t>
                  </a: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65" name="Straight Arrow Connector 164"/>
                <p:cNvCxnSpPr>
                  <a:stCxn id="164" idx="2"/>
                  <a:endCxn id="162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>
                  <a:stCxn id="164" idx="2"/>
                  <a:endCxn id="163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57" name="Rounded Rectangle 156"/>
              <p:cNvSpPr/>
              <p:nvPr/>
            </p:nvSpPr>
            <p:spPr>
              <a:xfrm>
                <a:off x="7233886" y="19812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158" name="Straight Arrow Connector 157"/>
              <p:cNvCxnSpPr>
                <a:stCxn id="157" idx="2"/>
                <a:endCxn id="164" idx="0"/>
              </p:cNvCxnSpPr>
              <p:nvPr/>
            </p:nvCxnSpPr>
            <p:spPr>
              <a:xfrm flipH="1">
                <a:off x="6705884" y="2438400"/>
                <a:ext cx="824556" cy="6084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7" idx="2"/>
                <a:endCxn id="171" idx="0"/>
              </p:cNvCxnSpPr>
              <p:nvPr/>
            </p:nvCxnSpPr>
            <p:spPr>
              <a:xfrm>
                <a:off x="7530440" y="2438400"/>
                <a:ext cx="749771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6934200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7851714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52400" y="3110553"/>
              <a:ext cx="3048000" cy="3214047"/>
              <a:chOff x="5791200" y="1967553"/>
              <a:chExt cx="3048000" cy="3214047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8229600" y="3046863"/>
                <a:ext cx="609600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W:6</a:t>
                </a: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5791200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R:2</a:t>
                    </a:r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Y:2</a:t>
                    </a:r>
                  </a:p>
                </p:txBody>
              </p:sp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51" name="Straight Arrow Connector 150"/>
                  <p:cNvCxnSpPr>
                    <a:stCxn id="150" idx="2"/>
                    <a:endCxn id="148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50" idx="2"/>
                    <a:endCxn id="149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41" name="Rounded Rectangle 140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A:2</a:t>
                    </a:r>
                  </a:p>
                </p:txBody>
              </p:sp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D:2</a:t>
                    </a:r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44" name="Straight Arrow Connector 143"/>
                  <p:cNvCxnSpPr>
                    <a:stCxn id="143" idx="2"/>
                    <a:endCxn id="141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43" idx="2"/>
                    <a:endCxn id="142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36" name="Rounded Rectangle 135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37" name="Straight Arrow Connector 136"/>
                <p:cNvCxnSpPr>
                  <a:stCxn id="136" idx="2"/>
                  <a:endCxn id="150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36" idx="2"/>
                  <a:endCxn id="143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29" name="Rounded Rectangle 128"/>
              <p:cNvSpPr/>
              <p:nvPr/>
            </p:nvSpPr>
            <p:spPr>
              <a:xfrm>
                <a:off x="7489767" y="196755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cxnSp>
            <p:nvCxnSpPr>
              <p:cNvPr id="130" name="Straight Arrow Connector 129"/>
              <p:cNvCxnSpPr>
                <a:stCxn id="129" idx="2"/>
                <a:endCxn id="136" idx="0"/>
              </p:cNvCxnSpPr>
              <p:nvPr/>
            </p:nvCxnSpPr>
            <p:spPr>
              <a:xfrm flipH="1">
                <a:off x="6959789" y="2424753"/>
                <a:ext cx="826532" cy="6232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9" idx="2"/>
                <a:endCxn id="127" idx="0"/>
              </p:cNvCxnSpPr>
              <p:nvPr/>
            </p:nvCxnSpPr>
            <p:spPr>
              <a:xfrm>
                <a:off x="7786321" y="2424753"/>
                <a:ext cx="748079" cy="6221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7190081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107595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22" name="Rounded Rectangle 121"/>
            <p:cNvSpPr/>
            <p:nvPr/>
          </p:nvSpPr>
          <p:spPr>
            <a:xfrm>
              <a:off x="3119642" y="2443146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23" name="Straight Arrow Connector 122"/>
            <p:cNvCxnSpPr>
              <a:stCxn id="122" idx="2"/>
              <a:endCxn id="157" idx="0"/>
            </p:cNvCxnSpPr>
            <p:nvPr/>
          </p:nvCxnSpPr>
          <p:spPr>
            <a:xfrm>
              <a:off x="3416196" y="2900346"/>
              <a:ext cx="1294844" cy="2238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2" idx="2"/>
              <a:endCxn id="129" idx="0"/>
            </p:cNvCxnSpPr>
            <p:nvPr/>
          </p:nvCxnSpPr>
          <p:spPr>
            <a:xfrm flipH="1">
              <a:off x="2147521" y="2900346"/>
              <a:ext cx="1268675" cy="2102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411267" y="2612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52738" y="2629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35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8368352" y="1905001"/>
            <a:ext cx="1537648" cy="1220337"/>
            <a:chOff x="7479541" y="3046863"/>
            <a:chExt cx="1537648" cy="1220337"/>
          </a:xfrm>
        </p:grpSpPr>
        <p:sp>
          <p:nvSpPr>
            <p:cNvPr id="112" name="Rounded Rectangle 111"/>
            <p:cNvSpPr/>
            <p:nvPr/>
          </p:nvSpPr>
          <p:spPr>
            <a:xfrm>
              <a:off x="7479541" y="3810000"/>
              <a:ext cx="809767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G:14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271681" y="3808863"/>
              <a:ext cx="7455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E:13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15" name="Straight Arrow Connector 114"/>
            <p:cNvCxnSpPr>
              <a:stCxn id="114" idx="2"/>
              <a:endCxn id="112" idx="0"/>
            </p:cNvCxnSpPr>
            <p:nvPr/>
          </p:nvCxnSpPr>
          <p:spPr>
            <a:xfrm flipH="1">
              <a:off x="7884425" y="3504063"/>
              <a:ext cx="396637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2"/>
              <a:endCxn id="113" idx="0"/>
            </p:cNvCxnSpPr>
            <p:nvPr/>
          </p:nvCxnSpPr>
          <p:spPr>
            <a:xfrm>
              <a:off x="8281062" y="3504063"/>
              <a:ext cx="3633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0200" y="1905000"/>
            <a:ext cx="6553200" cy="4648200"/>
            <a:chOff x="1295400" y="1676400"/>
            <a:chExt cx="6553200" cy="4648200"/>
          </a:xfrm>
        </p:grpSpPr>
        <p:grpSp>
          <p:nvGrpSpPr>
            <p:cNvPr id="98" name="Group 97"/>
            <p:cNvGrpSpPr/>
            <p:nvPr/>
          </p:nvGrpSpPr>
          <p:grpSpPr>
            <a:xfrm>
              <a:off x="6680011" y="2432517"/>
              <a:ext cx="1168589" cy="1220337"/>
              <a:chOff x="7696200" y="3046863"/>
              <a:chExt cx="1168589" cy="1220337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L:9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I:8</a:t>
                </a: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cxnSp>
            <p:nvCxnSpPr>
              <p:cNvPr id="102" name="Straight Arrow Connector 101"/>
              <p:cNvCxnSpPr>
                <a:stCxn id="101" idx="2"/>
                <a:endCxn id="9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2"/>
                <a:endCxn id="10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295400" y="2443146"/>
              <a:ext cx="6477000" cy="3881454"/>
              <a:chOff x="152400" y="2443146"/>
              <a:chExt cx="6477000" cy="3881454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301622" y="3124200"/>
                <a:ext cx="3327778" cy="3200400"/>
                <a:chOff x="6121022" y="1981200"/>
                <a:chExt cx="3327778" cy="3200400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7111622" y="3048000"/>
                  <a:ext cx="2337178" cy="2133600"/>
                  <a:chOff x="5899962" y="3048000"/>
                  <a:chExt cx="2337178" cy="2133600"/>
                </a:xfrm>
              </p:grpSpPr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5899962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83" name="Rounded Rectangle 182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Q:1</a:t>
                      </a:r>
                    </a:p>
                  </p:txBody>
                </p:sp>
                <p:sp>
                  <p:nvSpPr>
                    <p:cNvPr id="184" name="Rounded Rectangle 183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U:1</a:t>
                      </a:r>
                    </a:p>
                  </p:txBody>
                </p:sp>
                <p:sp>
                  <p:nvSpPr>
                    <p:cNvPr id="185" name="Rounded Rectangle 184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cxnSp>
                  <p:nvCxnSpPr>
                    <p:cNvPr id="186" name="Straight Arrow Connector 185"/>
                    <p:cNvCxnSpPr>
                      <a:stCxn id="185" idx="2"/>
                      <a:endCxn id="183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Arrow Connector 186"/>
                    <p:cNvCxnSpPr>
                      <a:stCxn id="185" idx="2"/>
                      <a:endCxn id="184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89" name="TextBox 188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7068551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76" name="Rounded Rectangle 175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K:1</a:t>
                      </a:r>
                    </a:p>
                  </p:txBody>
                </p:sp>
                <p:sp>
                  <p:nvSpPr>
                    <p:cNvPr id="177" name="Rounded Rectangle 176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P:1</a:t>
                      </a:r>
                    </a:p>
                  </p:txBody>
                </p:sp>
                <p:sp>
                  <p:nvSpPr>
                    <p:cNvPr id="178" name="Rounded Rectangle 177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cxnSp>
                  <p:nvCxnSpPr>
                    <p:cNvPr id="179" name="Straight Arrow Connector 178"/>
                    <p:cNvCxnSpPr>
                      <a:stCxn id="178" idx="2"/>
                      <a:endCxn id="176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Arrow Connector 179"/>
                    <p:cNvCxnSpPr>
                      <a:stCxn id="178" idx="2"/>
                      <a:endCxn id="177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6771997" y="30480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72" name="Straight Arrow Connector 171"/>
                  <p:cNvCxnSpPr>
                    <a:stCxn id="171" idx="2"/>
                    <a:endCxn id="185" idx="0"/>
                  </p:cNvCxnSpPr>
                  <p:nvPr/>
                </p:nvCxnSpPr>
                <p:spPr>
                  <a:xfrm flipH="1">
                    <a:off x="6484824" y="3505200"/>
                    <a:ext cx="583727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>
                    <a:stCxn id="171" idx="2"/>
                    <a:endCxn id="178" idx="0"/>
                  </p:cNvCxnSpPr>
                  <p:nvPr/>
                </p:nvCxnSpPr>
                <p:spPr>
                  <a:xfrm>
                    <a:off x="7068551" y="3505200"/>
                    <a:ext cx="584862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6629400" y="34406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7226922" y="343013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6121022" y="30468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N:3</a:t>
                    </a:r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S:3</a:t>
                    </a:r>
                  </a:p>
                </p:txBody>
              </p:sp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165" name="Straight Arrow Connector 164"/>
                  <p:cNvCxnSpPr>
                    <a:stCxn id="164" idx="2"/>
                    <a:endCxn id="162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>
                    <a:stCxn id="164" idx="2"/>
                    <a:endCxn id="163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57" name="Rounded Rectangle 156"/>
                <p:cNvSpPr/>
                <p:nvPr/>
              </p:nvSpPr>
              <p:spPr>
                <a:xfrm>
                  <a:off x="7233886" y="19812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cxnSp>
              <p:nvCxnSpPr>
                <p:cNvPr id="158" name="Straight Arrow Connector 157"/>
                <p:cNvCxnSpPr>
                  <a:stCxn id="157" idx="2"/>
                  <a:endCxn id="164" idx="0"/>
                </p:cNvCxnSpPr>
                <p:nvPr/>
              </p:nvCxnSpPr>
              <p:spPr>
                <a:xfrm flipH="1">
                  <a:off x="6705884" y="2438400"/>
                  <a:ext cx="824556" cy="608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>
                  <a:stCxn id="157" idx="2"/>
                  <a:endCxn id="171" idx="0"/>
                </p:cNvCxnSpPr>
                <p:nvPr/>
              </p:nvCxnSpPr>
              <p:spPr>
                <a:xfrm>
                  <a:off x="7530440" y="2438400"/>
                  <a:ext cx="749771" cy="6096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6934200" y="24500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851714" y="24500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52400" y="3110553"/>
                <a:ext cx="3048000" cy="3214047"/>
                <a:chOff x="5791200" y="1967553"/>
                <a:chExt cx="3048000" cy="3214047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8229600" y="3046863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W:6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5791200" y="3048000"/>
                  <a:ext cx="2337178" cy="2133600"/>
                  <a:chOff x="5899962" y="3048000"/>
                  <a:chExt cx="2337178" cy="2133600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5899962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R:2</a:t>
                      </a:r>
                    </a:p>
                  </p:txBody>
                </p:sp>
                <p:sp>
                  <p:nvSpPr>
                    <p:cNvPr id="149" name="Rounded Rectangle 148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Y:2</a:t>
                      </a:r>
                    </a:p>
                  </p:txBody>
                </p:sp>
                <p:sp>
                  <p:nvSpPr>
                    <p:cNvPr id="150" name="Rounded Rectangle 149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51" name="Straight Arrow Connector 150"/>
                    <p:cNvCxnSpPr>
                      <a:stCxn id="150" idx="2"/>
                      <a:endCxn id="148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>
                      <a:stCxn id="150" idx="2"/>
                      <a:endCxn id="149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7068551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41" name="Rounded Rectangle 140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A:2</a:t>
                      </a:r>
                    </a:p>
                  </p:txBody>
                </p:sp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D:2</a:t>
                      </a:r>
                    </a:p>
                  </p:txBody>
                </p:sp>
                <p:sp>
                  <p:nvSpPr>
                    <p:cNvPr id="143" name="Rounded Rectangle 142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44" name="Straight Arrow Connector 143"/>
                    <p:cNvCxnSpPr>
                      <a:stCxn id="143" idx="2"/>
                      <a:endCxn id="141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/>
                    <p:cNvCxnSpPr>
                      <a:stCxn id="143" idx="2"/>
                      <a:endCxn id="142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6771997" y="30480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37" name="Straight Arrow Connector 136"/>
                  <p:cNvCxnSpPr>
                    <a:stCxn id="136" idx="2"/>
                    <a:endCxn id="150" idx="0"/>
                  </p:cNvCxnSpPr>
                  <p:nvPr/>
                </p:nvCxnSpPr>
                <p:spPr>
                  <a:xfrm flipH="1">
                    <a:off x="6484824" y="3505200"/>
                    <a:ext cx="583727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stCxn id="136" idx="2"/>
                    <a:endCxn id="143" idx="0"/>
                  </p:cNvCxnSpPr>
                  <p:nvPr/>
                </p:nvCxnSpPr>
                <p:spPr>
                  <a:xfrm>
                    <a:off x="7068551" y="3505200"/>
                    <a:ext cx="584862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6629400" y="34406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7226922" y="343013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9" name="Rounded Rectangle 128"/>
                <p:cNvSpPr/>
                <p:nvPr/>
              </p:nvSpPr>
              <p:spPr>
                <a:xfrm>
                  <a:off x="7489767" y="196755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cxnSp>
              <p:nvCxnSpPr>
                <p:cNvPr id="130" name="Straight Arrow Connector 129"/>
                <p:cNvCxnSpPr>
                  <a:stCxn id="129" idx="2"/>
                  <a:endCxn id="136" idx="0"/>
                </p:cNvCxnSpPr>
                <p:nvPr/>
              </p:nvCxnSpPr>
              <p:spPr>
                <a:xfrm flipH="1">
                  <a:off x="6959789" y="2424753"/>
                  <a:ext cx="826532" cy="62324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9" idx="2"/>
                  <a:endCxn id="127" idx="0"/>
                </p:cNvCxnSpPr>
                <p:nvPr/>
              </p:nvCxnSpPr>
              <p:spPr>
                <a:xfrm>
                  <a:off x="7786321" y="2424753"/>
                  <a:ext cx="748079" cy="6221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7190081" y="24364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8107595" y="24364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22" name="Rounded Rectangle 121"/>
              <p:cNvSpPr/>
              <p:nvPr/>
            </p:nvSpPr>
            <p:spPr>
              <a:xfrm>
                <a:off x="3119642" y="2443146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cxnSp>
            <p:nvCxnSpPr>
              <p:cNvPr id="123" name="Straight Arrow Connector 122"/>
              <p:cNvCxnSpPr>
                <a:stCxn id="122" idx="2"/>
                <a:endCxn id="157" idx="0"/>
              </p:cNvCxnSpPr>
              <p:nvPr/>
            </p:nvCxnSpPr>
            <p:spPr>
              <a:xfrm>
                <a:off x="3416196" y="2900346"/>
                <a:ext cx="1294844" cy="22385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22" idx="2"/>
                <a:endCxn id="129" idx="0"/>
              </p:cNvCxnSpPr>
              <p:nvPr/>
            </p:nvCxnSpPr>
            <p:spPr>
              <a:xfrm flipH="1">
                <a:off x="2147521" y="2900346"/>
                <a:ext cx="1268675" cy="21020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2411267" y="26129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252738" y="26298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5529292" y="16764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41</a:t>
              </a:r>
            </a:p>
          </p:txBody>
        </p:sp>
        <p:cxnSp>
          <p:nvCxnSpPr>
            <p:cNvPr id="93" name="Straight Arrow Connector 92"/>
            <p:cNvCxnSpPr>
              <a:stCxn id="92" idx="2"/>
              <a:endCxn id="101" idx="0"/>
            </p:cNvCxnSpPr>
            <p:nvPr/>
          </p:nvCxnSpPr>
          <p:spPr>
            <a:xfrm>
              <a:off x="5825846" y="2133600"/>
              <a:ext cx="1439027" cy="2989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2" idx="2"/>
              <a:endCxn id="122" idx="0"/>
            </p:cNvCxnSpPr>
            <p:nvPr/>
          </p:nvCxnSpPr>
          <p:spPr>
            <a:xfrm flipH="1">
              <a:off x="4559196" y="2133600"/>
              <a:ext cx="1266650" cy="3095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20917" y="184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62388" y="186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93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1422034"/>
            <a:ext cx="8305800" cy="5435967"/>
            <a:chOff x="76200" y="1422033"/>
            <a:chExt cx="8305800" cy="5435967"/>
          </a:xfrm>
        </p:grpSpPr>
        <p:grpSp>
          <p:nvGrpSpPr>
            <p:cNvPr id="111" name="Group 110"/>
            <p:cNvGrpSpPr/>
            <p:nvPr/>
          </p:nvGrpSpPr>
          <p:grpSpPr>
            <a:xfrm>
              <a:off x="6844352" y="2209800"/>
              <a:ext cx="1537648" cy="1220337"/>
              <a:chOff x="7479541" y="3046863"/>
              <a:chExt cx="1537648" cy="1220337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7479541" y="3810000"/>
                <a:ext cx="809767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G:14</a:t>
                </a: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8271681" y="3808863"/>
                <a:ext cx="7455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E:13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cxnSp>
            <p:nvCxnSpPr>
              <p:cNvPr id="115" name="Straight Arrow Connector 114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884425" y="3504063"/>
                <a:ext cx="396637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14" idx="2"/>
                <a:endCxn id="113" idx="0"/>
              </p:cNvCxnSpPr>
              <p:nvPr/>
            </p:nvCxnSpPr>
            <p:spPr>
              <a:xfrm>
                <a:off x="8281062" y="3504063"/>
                <a:ext cx="3633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200" y="2209800"/>
              <a:ext cx="6553200" cy="4648200"/>
              <a:chOff x="1295400" y="1676400"/>
              <a:chExt cx="6553200" cy="46482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680011" y="2432517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L:9</a:t>
                  </a: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I:8</a:t>
                  </a: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02" name="Straight Arrow Connector 101"/>
                <p:cNvCxnSpPr>
                  <a:stCxn id="101" idx="2"/>
                  <a:endCxn id="9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101" idx="2"/>
                  <a:endCxn id="10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295400" y="2443146"/>
                <a:ext cx="6477000" cy="3881454"/>
                <a:chOff x="152400" y="2443146"/>
                <a:chExt cx="6477000" cy="388145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301622" y="3124200"/>
                  <a:ext cx="3327778" cy="3200400"/>
                  <a:chOff x="6121022" y="1981200"/>
                  <a:chExt cx="3327778" cy="3200400"/>
                </a:xfrm>
              </p:grpSpPr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7111622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83" name="Rounded Rectangle 182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Q:1</a:t>
                        </a:r>
                      </a:p>
                    </p:txBody>
                  </p:sp>
                  <p:sp>
                    <p:nvSpPr>
                      <p:cNvPr id="184" name="Rounded Rectangle 183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U:1</a:t>
                        </a:r>
                      </a:p>
                    </p:txBody>
                  </p:sp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86" name="Straight Arrow Connector 185"/>
                      <p:cNvCxnSpPr>
                        <a:stCxn id="185" idx="2"/>
                        <a:endCxn id="183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Arrow Connector 186"/>
                      <p:cNvCxnSpPr>
                        <a:stCxn id="185" idx="2"/>
                        <a:endCxn id="184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8" name="TextBox 187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9" name="TextBox 188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70" name="Group 169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76" name="Rounded Rectangle 175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K:1</a:t>
                        </a:r>
                      </a:p>
                    </p:txBody>
                  </p:sp>
                  <p:sp>
                    <p:nvSpPr>
                      <p:cNvPr id="177" name="Rounded Rectangle 176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P:1</a:t>
                        </a:r>
                      </a:p>
                    </p:txBody>
                  </p:sp>
                  <p:sp>
                    <p:nvSpPr>
                      <p:cNvPr id="178" name="Rounded Rectangle 177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79" name="Straight Arrow Connector 178"/>
                      <p:cNvCxnSpPr>
                        <a:stCxn id="178" idx="2"/>
                        <a:endCxn id="176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Arrow Connector 179"/>
                      <p:cNvCxnSpPr>
                        <a:stCxn id="178" idx="2"/>
                        <a:endCxn id="177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71" name="Rounded Rectangle 170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72" name="Straight Arrow Connector 171"/>
                    <p:cNvCxnSpPr>
                      <a:stCxn id="171" idx="2"/>
                      <a:endCxn id="185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Arrow Connector 172"/>
                    <p:cNvCxnSpPr>
                      <a:stCxn id="171" idx="2"/>
                      <a:endCxn id="178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6121022" y="30468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N:3</a:t>
                      </a:r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S:3</a:t>
                      </a:r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cxnSp>
                  <p:nvCxnSpPr>
                    <p:cNvPr id="165" name="Straight Arrow Connector 164"/>
                    <p:cNvCxnSpPr>
                      <a:stCxn id="164" idx="2"/>
                      <a:endCxn id="162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Arrow Connector 165"/>
                    <p:cNvCxnSpPr>
                      <a:stCxn id="164" idx="2"/>
                      <a:endCxn id="163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7233886" y="19812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cxnSp>
                <p:nvCxnSpPr>
                  <p:cNvPr id="158" name="Straight Arrow Connector 157"/>
                  <p:cNvCxnSpPr>
                    <a:stCxn id="157" idx="2"/>
                    <a:endCxn id="164" idx="0"/>
                  </p:cNvCxnSpPr>
                  <p:nvPr/>
                </p:nvCxnSpPr>
                <p:spPr>
                  <a:xfrm flipH="1">
                    <a:off x="6705884" y="2438400"/>
                    <a:ext cx="824556" cy="6084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>
                    <a:stCxn id="157" idx="2"/>
                    <a:endCxn id="171" idx="0"/>
                  </p:cNvCxnSpPr>
                  <p:nvPr/>
                </p:nvCxnSpPr>
                <p:spPr>
                  <a:xfrm>
                    <a:off x="7530440" y="2438400"/>
                    <a:ext cx="749771" cy="6096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6934200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7851714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52400" y="3110553"/>
                  <a:ext cx="3048000" cy="3214047"/>
                  <a:chOff x="5791200" y="1967553"/>
                  <a:chExt cx="3048000" cy="3214047"/>
                </a:xfrm>
              </p:grpSpPr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8229600" y="3046863"/>
                    <a:ext cx="609600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W:6</a:t>
                    </a:r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791200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8" name="Rounded Rectangle 147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R:2</a:t>
                        </a:r>
                      </a:p>
                    </p:txBody>
                  </p:sp>
                  <p:sp>
                    <p:nvSpPr>
                      <p:cNvPr id="149" name="Rounded Rectangle 148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Y:2</a:t>
                        </a:r>
                      </a:p>
                    </p:txBody>
                  </p: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51" name="Straight Arrow Connector 150"/>
                      <p:cNvCxnSpPr>
                        <a:stCxn id="150" idx="2"/>
                        <a:endCxn id="148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Arrow Connector 151"/>
                      <p:cNvCxnSpPr>
                        <a:stCxn id="150" idx="2"/>
                        <a:endCxn id="149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1" name="Rounded Rectangle 140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A:2</a:t>
                        </a:r>
                      </a:p>
                    </p:txBody>
                  </p:sp>
                  <p:sp>
                    <p:nvSpPr>
                      <p:cNvPr id="142" name="Rounded Rectangle 141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D:2</a:t>
                        </a:r>
                      </a:p>
                    </p:txBody>
                  </p:sp>
                  <p:sp>
                    <p:nvSpPr>
                      <p:cNvPr id="143" name="Rounded Rectangle 142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44" name="Straight Arrow Connector 143"/>
                      <p:cNvCxnSpPr>
                        <a:stCxn id="143" idx="2"/>
                        <a:endCxn id="141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Arrow Connector 144"/>
                      <p:cNvCxnSpPr>
                        <a:stCxn id="143" idx="2"/>
                        <a:endCxn id="142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137" name="Straight Arrow Connector 136"/>
                    <p:cNvCxnSpPr>
                      <a:stCxn id="136" idx="2"/>
                      <a:endCxn id="150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>
                      <a:stCxn id="136" idx="2"/>
                      <a:endCxn id="143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7489767" y="196755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cxnSp>
                <p:nvCxnSpPr>
                  <p:cNvPr id="130" name="Straight Arrow Connector 129"/>
                  <p:cNvCxnSpPr>
                    <a:stCxn id="129" idx="2"/>
                    <a:endCxn id="136" idx="0"/>
                  </p:cNvCxnSpPr>
                  <p:nvPr/>
                </p:nvCxnSpPr>
                <p:spPr>
                  <a:xfrm flipH="1">
                    <a:off x="6959789" y="2424753"/>
                    <a:ext cx="826532" cy="62324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9" idx="2"/>
                    <a:endCxn id="127" idx="0"/>
                  </p:cNvCxnSpPr>
                  <p:nvPr/>
                </p:nvCxnSpPr>
                <p:spPr>
                  <a:xfrm>
                    <a:off x="7786321" y="2424753"/>
                    <a:ext cx="748079" cy="62211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7190081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107595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2" name="Rounded Rectangle 121"/>
                <p:cNvSpPr/>
                <p:nvPr/>
              </p:nvSpPr>
              <p:spPr>
                <a:xfrm>
                  <a:off x="3119642" y="2443146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24</a:t>
                  </a:r>
                </a:p>
              </p:txBody>
            </p:sp>
            <p:cxnSp>
              <p:nvCxnSpPr>
                <p:cNvPr id="123" name="Straight Arrow Connector 122"/>
                <p:cNvCxnSpPr>
                  <a:stCxn id="122" idx="2"/>
                  <a:endCxn id="157" idx="0"/>
                </p:cNvCxnSpPr>
                <p:nvPr/>
              </p:nvCxnSpPr>
              <p:spPr>
                <a:xfrm>
                  <a:off x="3416196" y="2900346"/>
                  <a:ext cx="1294844" cy="22385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22" idx="2"/>
                  <a:endCxn id="129" idx="0"/>
                </p:cNvCxnSpPr>
                <p:nvPr/>
              </p:nvCxnSpPr>
              <p:spPr>
                <a:xfrm flipH="1">
                  <a:off x="2147521" y="2900346"/>
                  <a:ext cx="1268675" cy="2102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2411267" y="26129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252738" y="26298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5529292" y="16764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41</a:t>
                </a:r>
              </a:p>
            </p:txBody>
          </p:sp>
          <p:cxnSp>
            <p:nvCxnSpPr>
              <p:cNvPr id="93" name="Straight Arrow Connector 92"/>
              <p:cNvCxnSpPr>
                <a:stCxn id="92" idx="2"/>
                <a:endCxn id="101" idx="0"/>
              </p:cNvCxnSpPr>
              <p:nvPr/>
            </p:nvCxnSpPr>
            <p:spPr>
              <a:xfrm>
                <a:off x="5825846" y="2133600"/>
                <a:ext cx="1439027" cy="29891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122" idx="0"/>
              </p:cNvCxnSpPr>
              <p:nvPr/>
            </p:nvCxnSpPr>
            <p:spPr>
              <a:xfrm flipH="1">
                <a:off x="4559196" y="2133600"/>
                <a:ext cx="1266650" cy="3095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820917" y="18462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62388" y="18630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5892705" y="142203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114" idx="0"/>
            </p:cNvCxnSpPr>
            <p:nvPr/>
          </p:nvCxnSpPr>
          <p:spPr>
            <a:xfrm>
              <a:off x="6189259" y="1879233"/>
              <a:ext cx="1456614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2" idx="0"/>
            </p:cNvCxnSpPr>
            <p:nvPr/>
          </p:nvCxnSpPr>
          <p:spPr>
            <a:xfrm flipH="1">
              <a:off x="4606646" y="1879233"/>
              <a:ext cx="1582613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184330" y="1591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5801" y="1608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26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HW6 Due Friday Nov 9 @11pm</a:t>
            </a:r>
          </a:p>
          <a:p>
            <a:pPr lvl="1"/>
            <a:r>
              <a:rPr lang="en-US" dirty="0"/>
              <a:t>Written (use latex)</a:t>
            </a:r>
          </a:p>
          <a:p>
            <a:pPr lvl="1"/>
            <a:r>
              <a:rPr lang="en-US" dirty="0"/>
              <a:t>DP and 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Morse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</a:t>
            </a:r>
            <a:br>
              <a:rPr lang="en-US" dirty="0"/>
            </a:br>
            <a:r>
              <a:rPr lang="en-US" dirty="0"/>
              <a:t>and artist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upload.wikimedia.org/wikipedia/commons/thumb/e/ef/Samuel_Morse.jpg/800px-Samuel_Mor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7710"/>
            <a:ext cx="4552147" cy="60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4/48/DyingHerc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2160"/>
            <a:ext cx="4191000" cy="51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799"/>
          </a:xfrm>
        </p:spPr>
        <p:txBody>
          <a:bodyPr>
            <a:normAutofit fontScale="92500"/>
          </a:bodyPr>
          <a:lstStyle/>
          <a:p>
            <a:r>
              <a:rPr lang="en-US" dirty="0"/>
              <a:t>Problem: need to electronically send a message to two people at a distance.</a:t>
            </a:r>
          </a:p>
          <a:p>
            <a:r>
              <a:rPr lang="en-US" dirty="0"/>
              <a:t>Channel for message is binary (either on or off)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Image result for 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771354"/>
            <a:ext cx="1704993" cy="16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ob dyla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r="21335"/>
          <a:stretch/>
        </p:blipFill>
        <p:spPr bwMode="auto">
          <a:xfrm>
            <a:off x="3352800" y="4648201"/>
            <a:ext cx="1220396" cy="15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urved Connector 10"/>
          <p:cNvCxnSpPr>
            <a:stCxn id="2052" idx="0"/>
            <a:endCxn id="2050" idx="0"/>
          </p:cNvCxnSpPr>
          <p:nvPr/>
        </p:nvCxnSpPr>
        <p:spPr>
          <a:xfrm rot="16200000" flipH="1">
            <a:off x="5927571" y="2683628"/>
            <a:ext cx="123153" cy="4052299"/>
          </a:xfrm>
          <a:prstGeom prst="curvedConnector3">
            <a:avLst>
              <a:gd name="adj1" fmla="val -66214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715001" y="3743980"/>
                <a:ext cx="5739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3743980"/>
                <a:ext cx="5739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22681</TotalTime>
  <Words>3668</Words>
  <Application>Microsoft Macintosh PowerPoint</Application>
  <PresentationFormat>Widescreen</PresentationFormat>
  <Paragraphs>1298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Interval Scheduling Run Time</vt:lpstr>
      <vt:lpstr>Interval Scheduling Algorithm</vt:lpstr>
      <vt:lpstr>Today’s Keywords</vt:lpstr>
      <vt:lpstr>CLRS Readings</vt:lpstr>
      <vt:lpstr>Homeworks</vt:lpstr>
      <vt:lpstr>Sam Morse</vt:lpstr>
      <vt:lpstr>Message Encoding</vt:lpstr>
      <vt:lpstr>How can we do it?</vt:lpstr>
      <vt:lpstr>How efficient is this?</vt:lpstr>
      <vt:lpstr>More efficient coding</vt:lpstr>
      <vt:lpstr>Morse Code</vt:lpstr>
      <vt:lpstr>Problem with Morse Code</vt:lpstr>
      <vt:lpstr>Prefix-Free Code</vt:lpstr>
      <vt:lpstr>Binary Trees = Prefix-free Codes</vt:lpstr>
      <vt:lpstr>Goal: Shortest Prefix-Free Encoding</vt:lpstr>
      <vt:lpstr>Greedy Algorithms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Exchange argument</vt:lpstr>
      <vt:lpstr>Showing Huffman is Optimal</vt:lpstr>
      <vt:lpstr>Showing Huffman is Optimal</vt:lpstr>
      <vt:lpstr>Huffman Exchange Argument</vt:lpstr>
      <vt:lpstr>Huffman Exchange Argument</vt:lpstr>
      <vt:lpstr>Case 2: c_1,c_2 are not siblings in T_opt</vt:lpstr>
      <vt:lpstr>Case 2: c_1,c_2 are not siblings in T_opt</vt:lpstr>
      <vt:lpstr>Case 2: c_1,c_2 are not siblings in T_opt</vt:lpstr>
      <vt:lpstr>Case 2:Repeat to swap c_2,b!</vt:lpstr>
      <vt:lpstr>Showing Huffman is Optimal</vt:lpstr>
      <vt:lpstr>Finishing the Proof</vt:lpstr>
      <vt:lpstr>Optimal Substructure</vt:lpstr>
      <vt:lpstr>Optimal Substructure</vt:lpstr>
      <vt:lpstr>Optimal Substructure</vt:lpstr>
      <vt:lpstr>Optimal Substructure</vt:lpstr>
      <vt:lpstr>PowerPoint Presentation</vt:lpstr>
      <vt:lpstr>Entire Huffman Derivation Follows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2191</cp:revision>
  <dcterms:created xsi:type="dcterms:W3CDTF">2017-08-21T20:54:06Z</dcterms:created>
  <dcterms:modified xsi:type="dcterms:W3CDTF">2018-11-01T01:51:38Z</dcterms:modified>
</cp:coreProperties>
</file>