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353" r:id="rId3"/>
    <p:sldId id="293" r:id="rId4"/>
    <p:sldId id="294" r:id="rId5"/>
    <p:sldId id="288" r:id="rId6"/>
    <p:sldId id="355" r:id="rId7"/>
    <p:sldId id="261" r:id="rId8"/>
    <p:sldId id="264" r:id="rId9"/>
    <p:sldId id="356" r:id="rId10"/>
    <p:sldId id="357" r:id="rId11"/>
    <p:sldId id="269" r:id="rId12"/>
    <p:sldId id="270" r:id="rId13"/>
    <p:sldId id="271" r:id="rId14"/>
    <p:sldId id="35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45" r:id="rId28"/>
    <p:sldId id="346" r:id="rId29"/>
    <p:sldId id="347" r:id="rId30"/>
    <p:sldId id="348" r:id="rId31"/>
    <p:sldId id="350" r:id="rId32"/>
    <p:sldId id="351" r:id="rId33"/>
    <p:sldId id="35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9"/>
  </p:normalViewPr>
  <p:slideViewPr>
    <p:cSldViewPr>
      <p:cViewPr varScale="1">
        <p:scale>
          <a:sx n="65" d="100"/>
          <a:sy n="65" d="100"/>
        </p:scale>
        <p:origin x="-8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DF92-D653-4048-AC5C-83354A8DACF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0EDA-2DAD-0846-82DC-664A65A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11B9-1DC4-4AF9-8FA0-85E4C7E595AC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2FB9-8DBD-4FF7-A966-074397294E10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6812-F622-4946-A4C9-82DFD7E603ED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1D4B-F6B1-4ECB-AC56-18C6B9C9E5A6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023-5E5E-4FB0-820A-8FB49E47F8AF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896A-DEC5-4EED-B497-94C741E9FEC3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C7FB-B61B-482E-8281-A535AD37CAC8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D20F-6236-4527-A865-20F3EA47B900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048-0151-4380-B57B-8A09DB8A2B52}" type="datetime1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F302-534A-4D7E-AB41-B7FCD285981A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680B-928F-4271-AC23-B2CC01E92849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18DC-5F5C-4654-BF25-60ED4713593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23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2.png"/><Relationship Id="rId2" Type="http://schemas.openxmlformats.org/officeDocument/2006/relationships/image" Target="../media/image92.png"/><Relationship Id="rId16" Type="http://schemas.openxmlformats.org/officeDocument/2006/relationships/image" Target="../media/image109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7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5" Type="http://schemas.openxmlformats.org/officeDocument/2006/relationships/image" Target="../media/image94.png"/><Relationship Id="rId15" Type="http://schemas.openxmlformats.org/officeDocument/2006/relationships/image" Target="../media/image108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0.png"/><Relationship Id="rId19" Type="http://schemas.openxmlformats.org/officeDocument/2006/relationships/image" Target="../media/image118.png"/><Relationship Id="rId31" Type="http://schemas.openxmlformats.org/officeDocument/2006/relationships/image" Target="../media/image130.png"/><Relationship Id="rId4" Type="http://schemas.openxmlformats.org/officeDocument/2006/relationships/image" Target="../media/image93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" Type="http://schemas.openxmlformats.org/officeDocument/2006/relationships/image" Target="../media/image143.png"/><Relationship Id="rId21" Type="http://schemas.openxmlformats.org/officeDocument/2006/relationships/image" Target="../media/image156.png"/><Relationship Id="rId7" Type="http://schemas.openxmlformats.org/officeDocument/2006/relationships/image" Target="../media/image145.png"/><Relationship Id="rId12" Type="http://schemas.openxmlformats.org/officeDocument/2006/relationships/image" Target="../media/image1210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2" Type="http://schemas.openxmlformats.org/officeDocument/2006/relationships/image" Target="../media/image410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310.png"/><Relationship Id="rId24" Type="http://schemas.openxmlformats.org/officeDocument/2006/relationships/image" Target="../media/image159.png"/><Relationship Id="rId5" Type="http://schemas.openxmlformats.org/officeDocument/2006/relationships/image" Target="../media/image8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.png"/><Relationship Id="rId19" Type="http://schemas.openxmlformats.org/officeDocument/2006/relationships/image" Target="../media/image154.png"/><Relationship Id="rId4" Type="http://schemas.openxmlformats.org/officeDocument/2006/relationships/image" Target="../media/image710.png"/><Relationship Id="rId9" Type="http://schemas.openxmlformats.org/officeDocument/2006/relationships/image" Target="../media/image147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26" Type="http://schemas.openxmlformats.org/officeDocument/2006/relationships/image" Target="../media/image28.png"/><Relationship Id="rId39" Type="http://schemas.openxmlformats.org/officeDocument/2006/relationships/image" Target="../media/image1030.png"/><Relationship Id="rId3" Type="http://schemas.openxmlformats.org/officeDocument/2006/relationships/image" Target="../media/image16.png"/><Relationship Id="rId21" Type="http://schemas.openxmlformats.org/officeDocument/2006/relationships/image" Target="../media/image850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38.png"/><Relationship Id="rId7" Type="http://schemas.openxmlformats.org/officeDocument/2006/relationships/image" Target="../media/image20.png"/><Relationship Id="rId12" Type="http://schemas.openxmlformats.org/officeDocument/2006/relationships/image" Target="../media/image760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46" Type="http://schemas.openxmlformats.org/officeDocument/2006/relationships/image" Target="../media/image110.png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20" Type="http://schemas.openxmlformats.org/officeDocument/2006/relationships/image" Target="../media/image84.png"/><Relationship Id="rId29" Type="http://schemas.openxmlformats.org/officeDocument/2006/relationships/image" Target="../media/image31.png"/><Relationship Id="rId41" Type="http://schemas.openxmlformats.org/officeDocument/2006/relationships/image" Target="../media/image105.png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34.png"/><Relationship Id="rId40" Type="http://schemas.openxmlformats.org/officeDocument/2006/relationships/image" Target="../media/image104.png"/><Relationship Id="rId45" Type="http://schemas.openxmlformats.org/officeDocument/2006/relationships/image" Target="../media/image1090.png"/><Relationship Id="rId53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23" Type="http://schemas.openxmlformats.org/officeDocument/2006/relationships/image" Target="../media/image87.png"/><Relationship Id="rId28" Type="http://schemas.openxmlformats.org/officeDocument/2006/relationships/image" Target="../media/image30.png"/><Relationship Id="rId49" Type="http://schemas.openxmlformats.org/officeDocument/2006/relationships/image" Target="../media/image113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33.png"/><Relationship Id="rId44" Type="http://schemas.openxmlformats.org/officeDocument/2006/relationships/image" Target="../media/image1080.png"/><Relationship Id="rId52" Type="http://schemas.openxmlformats.org/officeDocument/2006/relationships/image" Target="../media/image1160.png"/><Relationship Id="rId4" Type="http://schemas.openxmlformats.org/officeDocument/2006/relationships/image" Target="../media/image17.png"/><Relationship Id="rId9" Type="http://schemas.openxmlformats.org/officeDocument/2006/relationships/image" Target="../media/image73.png"/><Relationship Id="rId14" Type="http://schemas.openxmlformats.org/officeDocument/2006/relationships/image" Target="../media/image24.png"/><Relationship Id="rId22" Type="http://schemas.openxmlformats.org/officeDocument/2006/relationships/image" Target="../media/image86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39.png"/><Relationship Id="rId8" Type="http://schemas.openxmlformats.org/officeDocument/2006/relationships/image" Target="../media/image21.png"/><Relationship Id="rId51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26" Type="http://schemas.openxmlformats.org/officeDocument/2006/relationships/image" Target="../media/image49.png"/><Relationship Id="rId51" Type="http://schemas.openxmlformats.org/officeDocument/2006/relationships/image" Target="../media/image115.png"/><Relationship Id="rId3" Type="http://schemas.openxmlformats.org/officeDocument/2006/relationships/image" Target="../media/image41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57.png"/><Relationship Id="rId12" Type="http://schemas.openxmlformats.org/officeDocument/2006/relationships/image" Target="../media/image45.png"/><Relationship Id="rId25" Type="http://schemas.openxmlformats.org/officeDocument/2006/relationships/image" Target="../media/image48.png"/><Relationship Id="rId46" Type="http://schemas.openxmlformats.org/officeDocument/2006/relationships/image" Target="../media/image110.png"/><Relationship Id="rId2" Type="http://schemas.openxmlformats.org/officeDocument/2006/relationships/image" Target="../media/image40.png"/><Relationship Id="rId20" Type="http://schemas.openxmlformats.org/officeDocument/2006/relationships/image" Target="../media/image84.png"/><Relationship Id="rId29" Type="http://schemas.openxmlformats.org/officeDocument/2006/relationships/image" Target="../media/image52.png"/><Relationship Id="rId41" Type="http://schemas.openxmlformats.org/officeDocument/2006/relationships/image" Target="../media/image105.png"/><Relationship Id="rId5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50.png"/><Relationship Id="rId24" Type="http://schemas.openxmlformats.org/officeDocument/2006/relationships/image" Target="../media/image47.png"/><Relationship Id="rId40" Type="http://schemas.openxmlformats.org/officeDocument/2006/relationships/image" Target="../media/image104.png"/><Relationship Id="rId53" Type="http://schemas.openxmlformats.org/officeDocument/2006/relationships/image" Target="../media/image55.png"/><Relationship Id="rId5" Type="http://schemas.openxmlformats.org/officeDocument/2006/relationships/image" Target="../media/image43.png"/><Relationship Id="rId23" Type="http://schemas.openxmlformats.org/officeDocument/2006/relationships/image" Target="../media/image87.png"/><Relationship Id="rId28" Type="http://schemas.openxmlformats.org/officeDocument/2006/relationships/image" Target="../media/image51.png"/><Relationship Id="rId49" Type="http://schemas.openxmlformats.org/officeDocument/2006/relationships/image" Target="../media/image113.png"/><Relationship Id="rId10" Type="http://schemas.openxmlformats.org/officeDocument/2006/relationships/image" Target="../media/image740.png"/><Relationship Id="rId19" Type="http://schemas.openxmlformats.org/officeDocument/2006/relationships/image" Target="../media/image83.png"/><Relationship Id="rId52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730.png"/><Relationship Id="rId22" Type="http://schemas.openxmlformats.org/officeDocument/2006/relationships/image" Target="../media/image86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6.png"/><Relationship Id="rId26" Type="http://schemas.openxmlformats.org/officeDocument/2006/relationships/image" Target="../media/image139.png"/><Relationship Id="rId3" Type="http://schemas.openxmlformats.org/officeDocument/2006/relationships/image" Target="../media/image58.png"/><Relationship Id="rId21" Type="http://schemas.openxmlformats.org/officeDocument/2006/relationships/image" Target="../media/image79.png"/><Relationship Id="rId34" Type="http://schemas.openxmlformats.org/officeDocument/2006/relationships/image" Target="../media/image1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135.png"/><Relationship Id="rId33" Type="http://schemas.openxmlformats.org/officeDocument/2006/relationships/image" Target="../media/image175.png"/><Relationship Id="rId2" Type="http://schemas.openxmlformats.org/officeDocument/2006/relationships/image" Target="../media/image16.png"/><Relationship Id="rId16" Type="http://schemas.openxmlformats.org/officeDocument/2006/relationships/image" Target="../media/image71.png"/><Relationship Id="rId20" Type="http://schemas.openxmlformats.org/officeDocument/2006/relationships/image" Target="../media/image78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132.png"/><Relationship Id="rId32" Type="http://schemas.openxmlformats.org/officeDocument/2006/relationships/image" Target="../media/image174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81.png"/><Relationship Id="rId28" Type="http://schemas.openxmlformats.org/officeDocument/2006/relationships/image" Target="../media/image170.png"/><Relationship Id="rId10" Type="http://schemas.openxmlformats.org/officeDocument/2006/relationships/image" Target="../media/image65.png"/><Relationship Id="rId19" Type="http://schemas.openxmlformats.org/officeDocument/2006/relationships/image" Target="../media/image77.png"/><Relationship Id="rId31" Type="http://schemas.openxmlformats.org/officeDocument/2006/relationships/image" Target="../media/image1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80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200.png"/><Relationship Id="rId26" Type="http://schemas.openxmlformats.org/officeDocument/2006/relationships/image" Target="../media/image174.png"/><Relationship Id="rId3" Type="http://schemas.openxmlformats.org/officeDocument/2006/relationships/image" Target="../media/image179.png"/><Relationship Id="rId21" Type="http://schemas.openxmlformats.org/officeDocument/2006/relationships/image" Target="../media/image203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2" Type="http://schemas.openxmlformats.org/officeDocument/2006/relationships/image" Target="../media/image178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6.png"/><Relationship Id="rId32" Type="http://schemas.openxmlformats.org/officeDocument/2006/relationships/image" Target="../media/image210.png"/><Relationship Id="rId5" Type="http://schemas.openxmlformats.org/officeDocument/2006/relationships/image" Target="../media/image181.png"/><Relationship Id="rId15" Type="http://schemas.openxmlformats.org/officeDocument/2006/relationships/image" Target="../media/image192.png"/><Relationship Id="rId23" Type="http://schemas.openxmlformats.org/officeDocument/2006/relationships/image" Target="../media/image205.png"/><Relationship Id="rId28" Type="http://schemas.openxmlformats.org/officeDocument/2006/relationships/image" Target="../media/image171.png"/><Relationship Id="rId10" Type="http://schemas.openxmlformats.org/officeDocument/2006/relationships/image" Target="../media/image186.png"/><Relationship Id="rId19" Type="http://schemas.openxmlformats.org/officeDocument/2006/relationships/image" Target="../media/image201.png"/><Relationship Id="rId31" Type="http://schemas.openxmlformats.org/officeDocument/2006/relationships/image" Target="../media/image209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1.png"/><Relationship Id="rId22" Type="http://schemas.openxmlformats.org/officeDocument/2006/relationships/image" Target="../media/image204.png"/><Relationship Id="rId27" Type="http://schemas.openxmlformats.org/officeDocument/2006/relationships/image" Target="../media/image175.png"/><Relationship Id="rId30" Type="http://schemas.openxmlformats.org/officeDocument/2006/relationships/image" Target="../media/image20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218.png"/><Relationship Id="rId26" Type="http://schemas.openxmlformats.org/officeDocument/2006/relationships/image" Target="../media/image174.png"/><Relationship Id="rId39" Type="http://schemas.openxmlformats.org/officeDocument/2006/relationships/image" Target="../media/image226.png"/><Relationship Id="rId3" Type="http://schemas.openxmlformats.org/officeDocument/2006/relationships/image" Target="../media/image216.png"/><Relationship Id="rId21" Type="http://schemas.openxmlformats.org/officeDocument/2006/relationships/image" Target="../media/image203.png"/><Relationship Id="rId34" Type="http://schemas.openxmlformats.org/officeDocument/2006/relationships/image" Target="../media/image221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217.png"/><Relationship Id="rId25" Type="http://schemas.openxmlformats.org/officeDocument/2006/relationships/image" Target="../media/image207.png"/><Relationship Id="rId33" Type="http://schemas.openxmlformats.org/officeDocument/2006/relationships/image" Target="../media/image220.png"/><Relationship Id="rId38" Type="http://schemas.openxmlformats.org/officeDocument/2006/relationships/image" Target="../media/image225.png"/><Relationship Id="rId2" Type="http://schemas.openxmlformats.org/officeDocument/2006/relationships/image" Target="../media/image178.png"/><Relationship Id="rId16" Type="http://schemas.openxmlformats.org/officeDocument/2006/relationships/image" Target="../media/image199.png"/><Relationship Id="rId20" Type="http://schemas.openxmlformats.org/officeDocument/2006/relationships/image" Target="../media/image202.png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6.png"/><Relationship Id="rId32" Type="http://schemas.openxmlformats.org/officeDocument/2006/relationships/image" Target="../media/image219.png"/><Relationship Id="rId37" Type="http://schemas.openxmlformats.org/officeDocument/2006/relationships/image" Target="../media/image224.png"/><Relationship Id="rId5" Type="http://schemas.openxmlformats.org/officeDocument/2006/relationships/image" Target="../media/image181.png"/><Relationship Id="rId15" Type="http://schemas.openxmlformats.org/officeDocument/2006/relationships/image" Target="../media/image192.png"/><Relationship Id="rId23" Type="http://schemas.openxmlformats.org/officeDocument/2006/relationships/image" Target="../media/image205.png"/><Relationship Id="rId28" Type="http://schemas.openxmlformats.org/officeDocument/2006/relationships/image" Target="../media/image171.png"/><Relationship Id="rId36" Type="http://schemas.openxmlformats.org/officeDocument/2006/relationships/image" Target="../media/image223.png"/><Relationship Id="rId10" Type="http://schemas.openxmlformats.org/officeDocument/2006/relationships/image" Target="../media/image186.png"/><Relationship Id="rId19" Type="http://schemas.openxmlformats.org/officeDocument/2006/relationships/image" Target="../media/image201.png"/><Relationship Id="rId31" Type="http://schemas.openxmlformats.org/officeDocument/2006/relationships/image" Target="../media/image209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1.png"/><Relationship Id="rId22" Type="http://schemas.openxmlformats.org/officeDocument/2006/relationships/image" Target="../media/image204.png"/><Relationship Id="rId27" Type="http://schemas.openxmlformats.org/officeDocument/2006/relationships/image" Target="../media/image175.png"/><Relationship Id="rId30" Type="http://schemas.openxmlformats.org/officeDocument/2006/relationships/image" Target="../media/image208.png"/><Relationship Id="rId35" Type="http://schemas.openxmlformats.org/officeDocument/2006/relationships/image" Target="../media/image2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26" Type="http://schemas.openxmlformats.org/officeDocument/2006/relationships/image" Target="../media/image175.png"/><Relationship Id="rId3" Type="http://schemas.openxmlformats.org/officeDocument/2006/relationships/image" Target="../media/image228.png"/><Relationship Id="rId21" Type="http://schemas.openxmlformats.org/officeDocument/2006/relationships/image" Target="../media/image203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5" Type="http://schemas.openxmlformats.org/officeDocument/2006/relationships/image" Target="../media/image174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20" Type="http://schemas.openxmlformats.org/officeDocument/2006/relationships/image" Target="../media/image202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24" Type="http://schemas.openxmlformats.org/officeDocument/2006/relationships/image" Target="../media/image24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23" Type="http://schemas.openxmlformats.org/officeDocument/2006/relationships/image" Target="../media/image245.png"/><Relationship Id="rId28" Type="http://schemas.openxmlformats.org/officeDocument/2006/relationships/image" Target="../media/image170.png"/><Relationship Id="rId10" Type="http://schemas.openxmlformats.org/officeDocument/2006/relationships/image" Target="../media/image235.png"/><Relationship Id="rId19" Type="http://schemas.openxmlformats.org/officeDocument/2006/relationships/image" Target="../media/image201.png"/><Relationship Id="rId31" Type="http://schemas.openxmlformats.org/officeDocument/2006/relationships/image" Target="../media/image219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Relationship Id="rId22" Type="http://schemas.openxmlformats.org/officeDocument/2006/relationships/image" Target="../media/image244.png"/><Relationship Id="rId27" Type="http://schemas.openxmlformats.org/officeDocument/2006/relationships/image" Target="../media/image171.png"/><Relationship Id="rId30" Type="http://schemas.openxmlformats.org/officeDocument/2006/relationships/image" Target="../media/image2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40.png"/><Relationship Id="rId18" Type="http://schemas.openxmlformats.org/officeDocument/2006/relationships/image" Target="../media/image202.png"/><Relationship Id="rId26" Type="http://schemas.openxmlformats.org/officeDocument/2006/relationships/image" Target="../media/image170.png"/><Relationship Id="rId3" Type="http://schemas.openxmlformats.org/officeDocument/2006/relationships/image" Target="../media/image249.png"/><Relationship Id="rId21" Type="http://schemas.openxmlformats.org/officeDocument/2006/relationships/image" Target="../media/image245.png"/><Relationship Id="rId7" Type="http://schemas.openxmlformats.org/officeDocument/2006/relationships/image" Target="../media/image253.png"/><Relationship Id="rId12" Type="http://schemas.openxmlformats.org/officeDocument/2006/relationships/image" Target="../media/image239.png"/><Relationship Id="rId17" Type="http://schemas.openxmlformats.org/officeDocument/2006/relationships/image" Target="../media/image201.png"/><Relationship Id="rId25" Type="http://schemas.openxmlformats.org/officeDocument/2006/relationships/image" Target="../media/image171.png"/><Relationship Id="rId2" Type="http://schemas.openxmlformats.org/officeDocument/2006/relationships/image" Target="../media/image248.png"/><Relationship Id="rId16" Type="http://schemas.openxmlformats.org/officeDocument/2006/relationships/image" Target="../media/image243.png"/><Relationship Id="rId20" Type="http://schemas.openxmlformats.org/officeDocument/2006/relationships/image" Target="../media/image244.png"/><Relationship Id="rId29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38.png"/><Relationship Id="rId24" Type="http://schemas.openxmlformats.org/officeDocument/2006/relationships/image" Target="../media/image175.png"/><Relationship Id="rId32" Type="http://schemas.openxmlformats.org/officeDocument/2006/relationships/image" Target="../media/image260.png"/><Relationship Id="rId5" Type="http://schemas.openxmlformats.org/officeDocument/2006/relationships/image" Target="../media/image251.png"/><Relationship Id="rId15" Type="http://schemas.openxmlformats.org/officeDocument/2006/relationships/image" Target="../media/image242.png"/><Relationship Id="rId23" Type="http://schemas.openxmlformats.org/officeDocument/2006/relationships/image" Target="../media/image174.png"/><Relationship Id="rId28" Type="http://schemas.openxmlformats.org/officeDocument/2006/relationships/image" Target="../media/image247.png"/><Relationship Id="rId10" Type="http://schemas.openxmlformats.org/officeDocument/2006/relationships/image" Target="../media/image256.png"/><Relationship Id="rId19" Type="http://schemas.openxmlformats.org/officeDocument/2006/relationships/image" Target="../media/image203.png"/><Relationship Id="rId31" Type="http://schemas.openxmlformats.org/officeDocument/2006/relationships/image" Target="../media/image259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41.png"/><Relationship Id="rId22" Type="http://schemas.openxmlformats.org/officeDocument/2006/relationships/image" Target="../media/image246.png"/><Relationship Id="rId27" Type="http://schemas.openxmlformats.org/officeDocument/2006/relationships/image" Target="../media/image208.png"/><Relationship Id="rId30" Type="http://schemas.openxmlformats.org/officeDocument/2006/relationships/image" Target="../media/image2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6600" y="1064568"/>
                <a:ext cx="7391400" cy="1754832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u="sng" dirty="0"/>
                  <a:t>Warm up</a:t>
                </a:r>
                <a:r>
                  <a:rPr lang="en-US" sz="2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Given any 5 points on the unit square, show there’s always a pair distance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apart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0" y="1064568"/>
                <a:ext cx="7391400" cy="1754832"/>
              </a:xfrm>
              <a:blipFill>
                <a:blip r:embed="rId2"/>
                <a:stretch>
                  <a:fillRect t="-4317" b="-7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267200" y="2895600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372888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430" y="35052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58740" y="5867400"/>
            <a:ext cx="152400" cy="1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4953000"/>
            <a:ext cx="152400" cy="1524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9000" y="5410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5514" y="4299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4314" y="6487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2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we leave out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−16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4" y="1909916"/>
                <a:ext cx="6807505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1909916"/>
                <a:ext cx="6807505" cy="478080"/>
              </a:xfrm>
              <a:prstGeom prst="rect">
                <a:avLst/>
              </a:prstGeom>
              <a:blipFill>
                <a:blip r:embed="rId4"/>
                <a:stretch>
                  <a:fillRect l="-1490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by inspection, holds for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(at home)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blipFill>
                <a:blip r:embed="rId5"/>
                <a:stretch>
                  <a:fillRect l="-11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blipFill>
                <a:blip r:embed="rId6"/>
                <a:stretch>
                  <a:fillRect l="-134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5" y="4567535"/>
                <a:ext cx="772602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4567535"/>
                <a:ext cx="7726026" cy="478080"/>
              </a:xfrm>
              <a:prstGeom prst="rect">
                <a:avLst/>
              </a:prstGeom>
              <a:blipFill>
                <a:blip r:embed="rId7"/>
                <a:stretch>
                  <a:fillRect l="-131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673445" y="1961926"/>
            <a:ext cx="879755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581401"/>
            <a:ext cx="879755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4077" y="4628525"/>
            <a:ext cx="1769923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3209" y="5617920"/>
                <a:ext cx="6297430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What we wanted: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09" y="5617920"/>
                <a:ext cx="6297430" cy="478080"/>
              </a:xfrm>
              <a:prstGeom prst="rect">
                <a:avLst/>
              </a:prstGeom>
              <a:blipFill>
                <a:blip r:embed="rId8"/>
                <a:stretch>
                  <a:fillRect l="-1408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6066503"/>
                <a:ext cx="739792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What we got: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+8(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66503"/>
                <a:ext cx="7397923" cy="478080"/>
              </a:xfrm>
              <a:prstGeom prst="rect">
                <a:avLst/>
              </a:prstGeom>
              <a:blipFill>
                <a:blip r:embed="rId9"/>
                <a:stretch>
                  <a:fillRect l="-1199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938228" y="5486400"/>
            <a:ext cx="257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Induction failed!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“Bad </a:t>
            </a:r>
            <a:r>
              <a:rPr lang="en-US" dirty="0" err="1"/>
              <a:t>Mergesort</a:t>
            </a:r>
            <a:r>
              <a:rPr lang="en-US" dirty="0"/>
              <a:t>” Guess and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92941" y="1151290"/>
                <a:ext cx="4173387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)+209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41" y="1151290"/>
                <a:ext cx="4173387" cy="827471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4" y="1909917"/>
                <a:ext cx="6548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≤209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 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1909917"/>
                <a:ext cx="6548396" cy="461665"/>
              </a:xfrm>
              <a:prstGeom prst="rect">
                <a:avLst/>
              </a:prstGeom>
              <a:blipFill>
                <a:blip r:embed="rId3"/>
                <a:stretch>
                  <a:fillRect l="-155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0"/>
                <a:ext cx="568726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=518≤209⋅2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		… up to some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0"/>
                <a:ext cx="5687263" cy="1569660"/>
              </a:xfrm>
              <a:prstGeom prst="rect">
                <a:avLst/>
              </a:prstGeom>
              <a:blipFill>
                <a:blip r:embed="rId4"/>
                <a:stretch>
                  <a:fillRect l="-1786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4186536"/>
                <a:ext cx="7571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≤209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4186536"/>
                <a:ext cx="7571303" cy="461665"/>
              </a:xfrm>
              <a:prstGeom prst="rect">
                <a:avLst/>
              </a:prstGeom>
              <a:blipFill>
                <a:blip r:embed="rId5"/>
                <a:stretch>
                  <a:fillRect l="-1340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5" y="5253336"/>
                <a:ext cx="7305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≤209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5253336"/>
                <a:ext cx="7305013" cy="461665"/>
              </a:xfrm>
              <a:prstGeom prst="rect">
                <a:avLst/>
              </a:prstGeom>
              <a:blipFill>
                <a:blip r:embed="rId6"/>
                <a:stretch>
                  <a:fillRect l="-1389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1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6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1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8" y="5334001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5942" y="3886200"/>
            <a:ext cx="4117258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 err="1"/>
                  <a:t>recurse</a:t>
                </a:r>
                <a:r>
                  <a:rPr lang="en-US" dirty="0"/>
                  <a:t> on small problems,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C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b="1" dirty="0"/>
                  <a:t>Recurrence: </a:t>
                </a:r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Many D&amp;C recurrences are of the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5FC53-0CF6-3442-B357-291268F6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00C3AFB-4E6A-3447-8F9B-1A0AF2069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Better Attendance: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MergeSort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D&amp;C 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Karatsuba: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C3AFB-4E6A-3447-8F9B-1A0AF2069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143000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143000"/>
                <a:ext cx="3657989" cy="830292"/>
              </a:xfrm>
              <a:prstGeom prst="rect">
                <a:avLst/>
              </a:prstGeom>
              <a:blipFill>
                <a:blip r:embed="rId2"/>
                <a:stretch>
                  <a:fillRect r="-3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0277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0277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1937266"/>
                <a:ext cx="6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f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1937266"/>
                <a:ext cx="63748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2866872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66872"/>
                <a:ext cx="772776" cy="566694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2857717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2857717"/>
                <a:ext cx="772776" cy="566694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2866872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866872"/>
                <a:ext cx="772776" cy="56669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27432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271817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71817"/>
                <a:ext cx="875432" cy="566694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4001368" y="4271817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368" y="4271817"/>
                <a:ext cx="875432" cy="566694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273305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273305"/>
                <a:ext cx="875432" cy="566694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811368" y="4273305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68" y="4273305"/>
                <a:ext cx="875432" cy="566694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737477" y="41148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 Box 41"/>
              <p:cNvSpPr txBox="1">
                <a:spLocks noChangeArrowheads="1"/>
              </p:cNvSpPr>
              <p:nvPr/>
            </p:nvSpPr>
            <p:spPr bwMode="auto">
              <a:xfrm>
                <a:off x="1524000" y="4157301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157301"/>
                <a:ext cx="420458" cy="839971"/>
              </a:xfrm>
              <a:prstGeom prst="rect">
                <a:avLst/>
              </a:prstGeom>
              <a:blipFill>
                <a:blip r:embed="rId15"/>
                <a:stretch>
                  <a:fillRect l="-35294" b="-588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 Box 41"/>
              <p:cNvSpPr txBox="1">
                <a:spLocks noChangeArrowheads="1"/>
              </p:cNvSpPr>
              <p:nvPr/>
            </p:nvSpPr>
            <p:spPr bwMode="auto">
              <a:xfrm>
                <a:off x="3696568" y="4157301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6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6568" y="4157301"/>
                <a:ext cx="420458" cy="839971"/>
              </a:xfrm>
              <a:prstGeom prst="rect">
                <a:avLst/>
              </a:prstGeom>
              <a:blipFill>
                <a:blip r:embed="rId16"/>
                <a:stretch>
                  <a:fillRect l="-28571" b="-588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 Box 41"/>
              <p:cNvSpPr txBox="1">
                <a:spLocks noChangeArrowheads="1"/>
              </p:cNvSpPr>
              <p:nvPr/>
            </p:nvSpPr>
            <p:spPr bwMode="auto">
              <a:xfrm>
                <a:off x="5432614" y="4158789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2614" y="4158789"/>
                <a:ext cx="420458" cy="839971"/>
              </a:xfrm>
              <a:prstGeom prst="rect">
                <a:avLst/>
              </a:prstGeom>
              <a:blipFill>
                <a:blip r:embed="rId17"/>
                <a:stretch>
                  <a:fillRect l="-31429" b="-5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 Box 41"/>
              <p:cNvSpPr txBox="1">
                <a:spLocks noChangeArrowheads="1"/>
              </p:cNvSpPr>
              <p:nvPr/>
            </p:nvSpPr>
            <p:spPr bwMode="auto">
              <a:xfrm>
                <a:off x="7506568" y="4158789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6568" y="4158789"/>
                <a:ext cx="420458" cy="839971"/>
              </a:xfrm>
              <a:prstGeom prst="rect">
                <a:avLst/>
              </a:prstGeom>
              <a:blipFill>
                <a:blip r:embed="rId18"/>
                <a:stretch>
                  <a:fillRect l="-28571" b="-5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1734229" y="3583172"/>
            <a:ext cx="5982568" cy="607829"/>
            <a:chOff x="210229" y="3931959"/>
            <a:chExt cx="5982568" cy="607829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39733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</p:cNvCxnSpPr>
            <p:nvPr/>
          </p:nvCxnSpPr>
          <p:spPr>
            <a:xfrm>
              <a:off x="362629" y="3941114"/>
              <a:ext cx="86877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3941114"/>
              <a:ext cx="2020168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39641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</p:cNvCxnSpPr>
            <p:nvPr/>
          </p:nvCxnSpPr>
          <p:spPr>
            <a:xfrm>
              <a:off x="4308900" y="3931959"/>
              <a:ext cx="104569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3931959"/>
              <a:ext cx="188389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221999" y="3996318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1864737" y="3996318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2182679" y="3996318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0" y="5947221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0" y="5947221"/>
                <a:ext cx="691536" cy="369332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551931" y="5939174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31" y="5939174"/>
                <a:ext cx="691536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437150" y="5931127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50" y="5931127"/>
                <a:ext cx="69153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82166" y="5906908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66" y="5906908"/>
                <a:ext cx="69153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224942" y="5898861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42" y="5898861"/>
                <a:ext cx="691536" cy="369332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110161" y="5890814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61" y="5890814"/>
                <a:ext cx="69153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995264" y="5882767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264" y="5882767"/>
                <a:ext cx="691536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16200000">
            <a:off x="1568741" y="540192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44" name="Straight Connector 43"/>
          <p:cNvCxnSpPr>
            <a:stCxn id="232" idx="2"/>
          </p:cNvCxnSpPr>
          <p:nvPr/>
        </p:nvCxnSpPr>
        <p:spPr>
          <a:xfrm>
            <a:off x="1734229" y="4970291"/>
            <a:ext cx="287546" cy="3163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2" idx="2"/>
          </p:cNvCxnSpPr>
          <p:nvPr/>
        </p:nvCxnSpPr>
        <p:spPr>
          <a:xfrm flipH="1">
            <a:off x="1524001" y="4970291"/>
            <a:ext cx="210229" cy="3163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2" idx="2"/>
          </p:cNvCxnSpPr>
          <p:nvPr/>
        </p:nvCxnSpPr>
        <p:spPr>
          <a:xfrm flipH="1">
            <a:off x="1730177" y="4970292"/>
            <a:ext cx="4052" cy="3114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36" idx="2"/>
          </p:cNvCxnSpPr>
          <p:nvPr/>
        </p:nvCxnSpPr>
        <p:spPr>
          <a:xfrm>
            <a:off x="3906797" y="4970291"/>
            <a:ext cx="223936" cy="3212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36" idx="2"/>
          </p:cNvCxnSpPr>
          <p:nvPr/>
        </p:nvCxnSpPr>
        <p:spPr>
          <a:xfrm flipH="1">
            <a:off x="3632961" y="4970291"/>
            <a:ext cx="273837" cy="3212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36" idx="2"/>
          </p:cNvCxnSpPr>
          <p:nvPr/>
        </p:nvCxnSpPr>
        <p:spPr>
          <a:xfrm flipH="1">
            <a:off x="3839137" y="4970292"/>
            <a:ext cx="67661" cy="3163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48" idx="2"/>
          </p:cNvCxnSpPr>
          <p:nvPr/>
        </p:nvCxnSpPr>
        <p:spPr>
          <a:xfrm>
            <a:off x="5642844" y="4971780"/>
            <a:ext cx="177833" cy="3019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48" idx="2"/>
          </p:cNvCxnSpPr>
          <p:nvPr/>
        </p:nvCxnSpPr>
        <p:spPr>
          <a:xfrm flipH="1">
            <a:off x="5322905" y="4971780"/>
            <a:ext cx="319938" cy="3019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48" idx="2"/>
          </p:cNvCxnSpPr>
          <p:nvPr/>
        </p:nvCxnSpPr>
        <p:spPr>
          <a:xfrm flipH="1">
            <a:off x="5529081" y="4971779"/>
            <a:ext cx="113762" cy="2970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52" idx="2"/>
          </p:cNvCxnSpPr>
          <p:nvPr/>
        </p:nvCxnSpPr>
        <p:spPr>
          <a:xfrm>
            <a:off x="7716798" y="4971780"/>
            <a:ext cx="153009" cy="2885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52" idx="2"/>
          </p:cNvCxnSpPr>
          <p:nvPr/>
        </p:nvCxnSpPr>
        <p:spPr>
          <a:xfrm flipH="1">
            <a:off x="7372035" y="4971780"/>
            <a:ext cx="344762" cy="2885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52" idx="2"/>
          </p:cNvCxnSpPr>
          <p:nvPr/>
        </p:nvCxnSpPr>
        <p:spPr>
          <a:xfrm flipH="1">
            <a:off x="7578211" y="4971779"/>
            <a:ext cx="138586" cy="2836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 rot="16200000">
            <a:off x="2568508" y="539639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6" name="Rectangle 375"/>
          <p:cNvSpPr/>
          <p:nvPr/>
        </p:nvSpPr>
        <p:spPr>
          <a:xfrm rot="16200000">
            <a:off x="3376592" y="540192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8" name="Rectangle 377"/>
          <p:cNvSpPr/>
          <p:nvPr/>
        </p:nvSpPr>
        <p:spPr>
          <a:xfrm rot="16200000">
            <a:off x="5350968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9" name="Rectangle 378"/>
          <p:cNvSpPr/>
          <p:nvPr/>
        </p:nvSpPr>
        <p:spPr>
          <a:xfrm rot="16200000">
            <a:off x="6350735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82" name="Rectangle 381"/>
          <p:cNvSpPr/>
          <p:nvPr/>
        </p:nvSpPr>
        <p:spPr>
          <a:xfrm rot="16200000">
            <a:off x="7126587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 Box 41"/>
              <p:cNvSpPr txBox="1">
                <a:spLocks noChangeArrowheads="1"/>
              </p:cNvSpPr>
              <p:nvPr/>
            </p:nvSpPr>
            <p:spPr bwMode="auto">
              <a:xfrm>
                <a:off x="1618110" y="6096000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8110" y="6096000"/>
                <a:ext cx="268058" cy="457200"/>
              </a:xfrm>
              <a:prstGeom prst="rect">
                <a:avLst/>
              </a:prstGeom>
              <a:blipFill>
                <a:blip r:embed="rId25"/>
                <a:stretch>
                  <a:fillRect l="-37500" r="-8333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 Box 41"/>
              <p:cNvSpPr txBox="1">
                <a:spLocks noChangeArrowheads="1"/>
              </p:cNvSpPr>
              <p:nvPr/>
            </p:nvSpPr>
            <p:spPr bwMode="auto">
              <a:xfrm>
                <a:off x="2399531" y="6087953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531" y="6087953"/>
                <a:ext cx="268058" cy="457200"/>
              </a:xfrm>
              <a:prstGeom prst="rect">
                <a:avLst/>
              </a:prstGeom>
              <a:blipFill>
                <a:blip r:embed="rId26"/>
                <a:stretch>
                  <a:fillRect l="-39130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 Box 41"/>
              <p:cNvSpPr txBox="1">
                <a:spLocks noChangeArrowheads="1"/>
              </p:cNvSpPr>
              <p:nvPr/>
            </p:nvSpPr>
            <p:spPr bwMode="auto">
              <a:xfrm>
                <a:off x="3284750" y="6079906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4750" y="6079906"/>
                <a:ext cx="268058" cy="457200"/>
              </a:xfrm>
              <a:prstGeom prst="rect">
                <a:avLst/>
              </a:prstGeom>
              <a:blipFill>
                <a:blip r:embed="rId27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 Box 41"/>
              <p:cNvSpPr txBox="1">
                <a:spLocks noChangeArrowheads="1"/>
              </p:cNvSpPr>
              <p:nvPr/>
            </p:nvSpPr>
            <p:spPr bwMode="auto">
              <a:xfrm>
                <a:off x="5105400" y="6055687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6055687"/>
                <a:ext cx="268058" cy="457200"/>
              </a:xfrm>
              <a:prstGeom prst="rect">
                <a:avLst/>
              </a:prstGeom>
              <a:blipFill>
                <a:blip r:embed="rId28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 Box 41"/>
              <p:cNvSpPr txBox="1">
                <a:spLocks noChangeArrowheads="1"/>
              </p:cNvSpPr>
              <p:nvPr/>
            </p:nvSpPr>
            <p:spPr bwMode="auto">
              <a:xfrm>
                <a:off x="6048176" y="6047640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8176" y="6047640"/>
                <a:ext cx="268058" cy="457200"/>
              </a:xfrm>
              <a:prstGeom prst="rect">
                <a:avLst/>
              </a:prstGeom>
              <a:blipFill>
                <a:blip r:embed="rId29"/>
                <a:stretch>
                  <a:fillRect l="-39130" r="-13043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 Box 41"/>
              <p:cNvSpPr txBox="1">
                <a:spLocks noChangeArrowheads="1"/>
              </p:cNvSpPr>
              <p:nvPr/>
            </p:nvSpPr>
            <p:spPr bwMode="auto">
              <a:xfrm>
                <a:off x="6933395" y="6039593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3395" y="6039593"/>
                <a:ext cx="268058" cy="457200"/>
              </a:xfrm>
              <a:prstGeom prst="rect">
                <a:avLst/>
              </a:prstGeom>
              <a:blipFill>
                <a:blip r:embed="rId27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 Box 41"/>
              <p:cNvSpPr txBox="1">
                <a:spLocks noChangeArrowheads="1"/>
              </p:cNvSpPr>
              <p:nvPr/>
            </p:nvSpPr>
            <p:spPr bwMode="auto">
              <a:xfrm>
                <a:off x="7818498" y="6031546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498" y="6031546"/>
                <a:ext cx="268058" cy="457200"/>
              </a:xfrm>
              <a:prstGeom prst="rect">
                <a:avLst/>
              </a:prstGeom>
              <a:blipFill>
                <a:blip r:embed="rId30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Rectangle 383"/>
          <p:cNvSpPr/>
          <p:nvPr/>
        </p:nvSpPr>
        <p:spPr>
          <a:xfrm>
            <a:off x="4127877" y="577731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9021860" y="2524780"/>
                <a:ext cx="1273618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a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860" y="2524780"/>
                <a:ext cx="1273618" cy="830292"/>
              </a:xfrm>
              <a:prstGeom prst="rect">
                <a:avLst/>
              </a:prstGeom>
              <a:blipFill>
                <a:blip r:embed="rId31"/>
                <a:stretch>
                  <a:fillRect l="-98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627306" y="6010808"/>
                <a:ext cx="196432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06" y="6010808"/>
                <a:ext cx="1964320" cy="542393"/>
              </a:xfrm>
              <a:prstGeom prst="rect">
                <a:avLst/>
              </a:prstGeom>
              <a:blipFill>
                <a:blip r:embed="rId32"/>
                <a:stretch>
                  <a:fillRect r="-12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311587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8328021" y="228600"/>
                <a:ext cx="3559179" cy="13244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21" y="228600"/>
                <a:ext cx="3559179" cy="1324465"/>
              </a:xfrm>
              <a:prstGeom prst="rect">
                <a:avLst/>
              </a:prstGeom>
              <a:blipFill>
                <a:blip r:embed="rId33"/>
                <a:stretch>
                  <a:fillRect t="-96226" b="-15283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886630" y="24849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673788" y="276433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149350" y="1915180"/>
                <a:ext cx="985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350" y="1915180"/>
                <a:ext cx="985077" cy="523220"/>
              </a:xfrm>
              <a:prstGeom prst="rect">
                <a:avLst/>
              </a:prstGeom>
              <a:blipFill>
                <a:blip r:embed="rId34"/>
                <a:stretch>
                  <a:fillRect l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067626" y="4122708"/>
                <a:ext cx="1600374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626" y="4122708"/>
                <a:ext cx="1600374" cy="830292"/>
              </a:xfrm>
              <a:prstGeom prst="rect">
                <a:avLst/>
              </a:prstGeom>
              <a:blipFill>
                <a:blip r:embed="rId3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2858620" y="42672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92598" y="4183560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394" grpId="0"/>
      <p:bldP spid="395" grpId="0"/>
      <p:bldP spid="396" grpId="0" animBg="1"/>
      <p:bldP spid="96" grpId="0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𝑎𝑓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334652" y="2552700"/>
            <a:ext cx="6876148" cy="1344028"/>
            <a:chOff x="1828800" y="2552700"/>
            <a:chExt cx="6876148" cy="1344028"/>
          </a:xfrm>
        </p:grpSpPr>
        <p:sp>
          <p:nvSpPr>
            <p:cNvPr id="5" name="Rounded Rectangle 4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19400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91000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0920" y="2552700"/>
              <a:ext cx="1344028" cy="13440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7952" y="4267200"/>
            <a:ext cx="6851834" cy="762000"/>
            <a:chOff x="1562100" y="4267200"/>
            <a:chExt cx="6851834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562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05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910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769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51934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 rot="10800000">
            <a:off x="9424486" y="6414236"/>
            <a:ext cx="228600" cy="22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0800000">
            <a:off x="7239001" y="6109436"/>
            <a:ext cx="533400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000">
            <a:off x="5715000" y="5880836"/>
            <a:ext cx="762000" cy="762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10800000">
            <a:off x="4191001" y="5652237"/>
            <a:ext cx="990600" cy="990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0800000">
            <a:off x="2743200" y="5298808"/>
            <a:ext cx="1344028" cy="13440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55769" y="2357736"/>
            <a:ext cx="146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1:</a:t>
            </a:r>
          </a:p>
          <a:p>
            <a:r>
              <a:rPr lang="en-US" dirty="0"/>
              <a:t>Most work happens at the leaves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5769" y="4105871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2:</a:t>
            </a:r>
          </a:p>
          <a:p>
            <a:r>
              <a:rPr lang="en-US" dirty="0"/>
              <a:t>Work happens  consistently throughout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5769" y="5509158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3:</a:t>
            </a:r>
          </a:p>
          <a:p>
            <a:r>
              <a:rPr lang="en-US" dirty="0"/>
              <a:t>Most work happens at top of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2: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3: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1066800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1066800"/>
                <a:ext cx="3657989" cy="830292"/>
              </a:xfrm>
              <a:prstGeom prst="rect">
                <a:avLst/>
              </a:prstGeom>
              <a:blipFill>
                <a:blip r:embed="rId3"/>
                <a:stretch>
                  <a:fillRect r="-34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br>
                  <a:rPr lang="en-US" dirty="0">
                    <a:solidFill>
                      <a:srgbClr val="0070C0"/>
                    </a:solidFill>
                  </a:rPr>
                </a:b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Insert math here…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Conclusion: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1389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7200" y="2895600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965514" y="4299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94314" y="6487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" name="Straight Connector 4"/>
          <p:cNvCxnSpPr>
            <a:stCxn id="2" idx="0"/>
            <a:endCxn id="2" idx="2"/>
          </p:cNvCxnSpPr>
          <p:nvPr/>
        </p:nvCxnSpPr>
        <p:spPr>
          <a:xfrm>
            <a:off x="6096000" y="2895600"/>
            <a:ext cx="0" cy="3657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1"/>
            <a:endCxn id="2" idx="3"/>
          </p:cNvCxnSpPr>
          <p:nvPr/>
        </p:nvCxnSpPr>
        <p:spPr>
          <a:xfrm>
            <a:off x="4267200" y="4724400"/>
            <a:ext cx="3657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53001" y="4734232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4734232"/>
                <a:ext cx="365805" cy="610936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61141" y="3352800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41" y="3352800"/>
                <a:ext cx="365805" cy="610936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2" idx="1"/>
            <a:endCxn id="2" idx="0"/>
          </p:cNvCxnSpPr>
          <p:nvPr/>
        </p:nvCxnSpPr>
        <p:spPr>
          <a:xfrm flipV="1">
            <a:off x="4267200" y="2895600"/>
            <a:ext cx="1828800" cy="18288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92110" y="3124200"/>
                <a:ext cx="518091" cy="667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10" y="3124200"/>
                <a:ext cx="518091" cy="667812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8800" y="661012"/>
                <a:ext cx="7086600" cy="680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If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in same quadrant,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61012"/>
                <a:ext cx="7086600" cy="680827"/>
              </a:xfrm>
              <a:prstGeom prst="rect">
                <a:avLst/>
              </a:prstGeom>
              <a:blipFill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775505" y="1383626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Given 5 points, two must share the same quadrant</a:t>
            </a:r>
          </a:p>
        </p:txBody>
      </p:sp>
      <p:sp>
        <p:nvSpPr>
          <p:cNvPr id="23" name="Oval 22"/>
          <p:cNvSpPr/>
          <p:nvPr/>
        </p:nvSpPr>
        <p:spPr>
          <a:xfrm>
            <a:off x="6934200" y="372888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42430" y="3505200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58740" y="5867400"/>
            <a:ext cx="152400" cy="15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67400" y="4953000"/>
            <a:ext cx="152400" cy="1524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39000" y="5410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87266" y="1676401"/>
            <a:ext cx="3737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Pigeonhole Principle!</a:t>
            </a:r>
          </a:p>
        </p:txBody>
      </p:sp>
      <p:sp>
        <p:nvSpPr>
          <p:cNvPr id="11" name="Oval 10"/>
          <p:cNvSpPr/>
          <p:nvPr/>
        </p:nvSpPr>
        <p:spPr>
          <a:xfrm rot="19360767">
            <a:off x="4540838" y="5115718"/>
            <a:ext cx="2042091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4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10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47368" r="-4110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6582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31579" t="-147368" r="-1316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2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2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289576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289576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291526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291526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291527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1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blipFill>
                <a:blip r:embed="rId30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 rot="5400000">
            <a:off x="8915399" y="3352801"/>
            <a:ext cx="4114801" cy="762000"/>
            <a:chOff x="3005502" y="4267200"/>
            <a:chExt cx="4114801" cy="762000"/>
          </a:xfrm>
        </p:grpSpPr>
        <p:sp>
          <p:nvSpPr>
            <p:cNvPr id="106" name="Rounded Rectangle 105"/>
            <p:cNvSpPr/>
            <p:nvPr/>
          </p:nvSpPr>
          <p:spPr>
            <a:xfrm>
              <a:off x="30055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0723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1391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35830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59473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9473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blipFill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92337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37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3583036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3036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6" name="Group 385"/>
          <p:cNvGrpSpPr/>
          <p:nvPr/>
        </p:nvGrpSpPr>
        <p:grpSpPr>
          <a:xfrm>
            <a:off x="1088166" y="2942107"/>
            <a:ext cx="5785833" cy="267449"/>
            <a:chOff x="362629" y="2942106"/>
            <a:chExt cx="5785833" cy="267449"/>
          </a:xfrm>
        </p:grpSpPr>
        <p:cxnSp>
          <p:nvCxnSpPr>
            <p:cNvPr id="33" name="Straight Connector 32"/>
            <p:cNvCxnSpPr>
              <a:stCxn id="14" idx="2"/>
              <a:endCxn id="16" idx="0"/>
            </p:cNvCxnSpPr>
            <p:nvPr/>
          </p:nvCxnSpPr>
          <p:spPr>
            <a:xfrm flipH="1">
              <a:off x="362629" y="2942106"/>
              <a:ext cx="3161620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2"/>
              <a:endCxn id="227" idx="0"/>
            </p:cNvCxnSpPr>
            <p:nvPr/>
          </p:nvCxnSpPr>
          <p:spPr>
            <a:xfrm>
              <a:off x="3524249" y="2942106"/>
              <a:ext cx="2624213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4" idx="2"/>
              <a:endCxn id="225" idx="0"/>
            </p:cNvCxnSpPr>
            <p:nvPr/>
          </p:nvCxnSpPr>
          <p:spPr>
            <a:xfrm flipH="1">
              <a:off x="2221999" y="2942106"/>
              <a:ext cx="1302250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4" idx="2"/>
              <a:endCxn id="223" idx="0"/>
            </p:cNvCxnSpPr>
            <p:nvPr/>
          </p:nvCxnSpPr>
          <p:spPr>
            <a:xfrm>
              <a:off x="3524249" y="2942106"/>
              <a:ext cx="784651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794706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06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182736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36" y="3324073"/>
                <a:ext cx="502830" cy="616515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893131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1" y="617582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129007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7" y="3314918"/>
                <a:ext cx="502830" cy="61651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042106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06" y="3324073"/>
                <a:ext cx="502830" cy="616515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877937" y="3200400"/>
            <a:ext cx="6206291" cy="849126"/>
            <a:chOff x="152400" y="3200400"/>
            <a:chExt cx="6206291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6968569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69" y="3314918"/>
                <a:ext cx="502830" cy="61651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030336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36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1792336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36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2630536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36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3468736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36" y="4730506"/>
                <a:ext cx="502830" cy="616515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493895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95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570095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5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653915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5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725536" y="4572001"/>
            <a:ext cx="6767472" cy="885447"/>
            <a:chOff x="0" y="4572000"/>
            <a:chExt cx="6767472" cy="885447"/>
          </a:xfrm>
        </p:grpSpPr>
        <p:sp>
          <p:nvSpPr>
            <p:cNvPr id="29" name="Rectangle 28"/>
            <p:cNvSpPr/>
            <p:nvPr/>
          </p:nvSpPr>
          <p:spPr>
            <a:xfrm>
              <a:off x="3167652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7377350" y="4731994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350" y="4731994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935766" y="4040372"/>
            <a:ext cx="6665484" cy="577106"/>
            <a:chOff x="-588246" y="4040371"/>
            <a:chExt cx="6665484" cy="577106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-588246" y="4049526"/>
              <a:ext cx="152401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-435845" y="4049526"/>
              <a:ext cx="6095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-435845" y="4049526"/>
              <a:ext cx="14477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" idx="2"/>
              <a:endCxn id="238" idx="0"/>
            </p:cNvCxnSpPr>
            <p:nvPr/>
          </p:nvCxnSpPr>
          <p:spPr>
            <a:xfrm>
              <a:off x="-435845" y="4049526"/>
              <a:ext cx="2285999" cy="5664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3320368" y="4040371"/>
              <a:ext cx="190058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3510426" y="4040371"/>
              <a:ext cx="5719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3510426" y="4040371"/>
              <a:ext cx="14101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23" idx="2"/>
              <a:endCxn id="254" idx="0"/>
            </p:cNvCxnSpPr>
            <p:nvPr/>
          </p:nvCxnSpPr>
          <p:spPr>
            <a:xfrm>
              <a:off x="3510426" y="4040371"/>
              <a:ext cx="2248342" cy="5771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1423535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066273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25" idx="2"/>
            </p:cNvCxnSpPr>
            <p:nvPr/>
          </p:nvCxnSpPr>
          <p:spPr>
            <a:xfrm>
              <a:off x="1423535" y="4049526"/>
              <a:ext cx="72724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1384215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27" idx="2"/>
            </p:cNvCxnSpPr>
            <p:nvPr/>
          </p:nvCxnSpPr>
          <p:spPr>
            <a:xfrm>
              <a:off x="5349998" y="4040371"/>
              <a:ext cx="252278" cy="34450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27" idx="2"/>
            </p:cNvCxnSpPr>
            <p:nvPr/>
          </p:nvCxnSpPr>
          <p:spPr>
            <a:xfrm flipH="1">
              <a:off x="4992736" y="4040371"/>
              <a:ext cx="357262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27" idx="2"/>
            </p:cNvCxnSpPr>
            <p:nvPr/>
          </p:nvCxnSpPr>
          <p:spPr>
            <a:xfrm>
              <a:off x="5349998" y="4040371"/>
              <a:ext cx="72724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27" idx="2"/>
            </p:cNvCxnSpPr>
            <p:nvPr/>
          </p:nvCxnSpPr>
          <p:spPr>
            <a:xfrm flipH="1">
              <a:off x="5310678" y="4040371"/>
              <a:ext cx="3932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359286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6" y="617582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1835907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07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302062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62" y="616777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2721126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26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3187281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281" y="6159727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/>
              <p:cNvSpPr txBox="1"/>
              <p:nvPr/>
            </p:nvSpPr>
            <p:spPr>
              <a:xfrm>
                <a:off x="3663902" y="61516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02" y="6151680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4840337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37" y="6135508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316958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58" y="6127461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5783113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13" y="6127461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6202177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77" y="6119414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6668332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2" y="6119414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144953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53" y="6111367"/>
                <a:ext cx="36580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7611108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8" y="611136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685800" y="5454472"/>
            <a:ext cx="8024226" cy="820909"/>
            <a:chOff x="-798464" y="5454471"/>
            <a:chExt cx="8024226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-588235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-798464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2" idx="2"/>
            </p:cNvCxnSpPr>
            <p:nvPr/>
          </p:nvCxnSpPr>
          <p:spPr>
            <a:xfrm>
              <a:off x="-588235" y="5454471"/>
              <a:ext cx="762508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-59228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173765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-4866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34" idx="2"/>
            </p:cNvCxnSpPr>
            <p:nvPr/>
          </p:nvCxnSpPr>
          <p:spPr>
            <a:xfrm>
              <a:off x="173765" y="5454471"/>
              <a:ext cx="750309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157514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011965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738128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36" idx="2"/>
            </p:cNvCxnSpPr>
            <p:nvPr/>
          </p:nvCxnSpPr>
          <p:spPr>
            <a:xfrm>
              <a:off x="1011965" y="5454471"/>
              <a:ext cx="698898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944304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38" idx="2"/>
            </p:cNvCxnSpPr>
            <p:nvPr/>
          </p:nvCxnSpPr>
          <p:spPr>
            <a:xfrm>
              <a:off x="1850165" y="5455959"/>
              <a:ext cx="198005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38" idx="2"/>
            </p:cNvCxnSpPr>
            <p:nvPr/>
          </p:nvCxnSpPr>
          <p:spPr>
            <a:xfrm flipH="1">
              <a:off x="1550398" y="5455959"/>
              <a:ext cx="299767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38" idx="2"/>
            </p:cNvCxnSpPr>
            <p:nvPr/>
          </p:nvCxnSpPr>
          <p:spPr>
            <a:xfrm>
              <a:off x="1850165" y="5455959"/>
              <a:ext cx="672967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38" idx="2"/>
            </p:cNvCxnSpPr>
            <p:nvPr/>
          </p:nvCxnSpPr>
          <p:spPr>
            <a:xfrm flipH="1">
              <a:off x="1756574" y="5455959"/>
              <a:ext cx="93591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3320379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000441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248" idx="2"/>
            </p:cNvCxnSpPr>
            <p:nvPr/>
          </p:nvCxnSpPr>
          <p:spPr>
            <a:xfrm>
              <a:off x="3320379" y="5455959"/>
              <a:ext cx="652795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3206617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082379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3737617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50" idx="2"/>
            </p:cNvCxnSpPr>
            <p:nvPr/>
          </p:nvCxnSpPr>
          <p:spPr>
            <a:xfrm>
              <a:off x="4082379" y="5455959"/>
              <a:ext cx="627971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3943793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4920579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4575817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252" idx="2"/>
            </p:cNvCxnSpPr>
            <p:nvPr/>
          </p:nvCxnSpPr>
          <p:spPr>
            <a:xfrm>
              <a:off x="4920579" y="5455959"/>
              <a:ext cx="627971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4781993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254" idx="2"/>
            </p:cNvCxnSpPr>
            <p:nvPr/>
          </p:nvCxnSpPr>
          <p:spPr>
            <a:xfrm>
              <a:off x="5758779" y="5457447"/>
              <a:ext cx="159258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54" idx="2"/>
            </p:cNvCxnSpPr>
            <p:nvPr/>
          </p:nvCxnSpPr>
          <p:spPr>
            <a:xfrm flipH="1">
              <a:off x="5420266" y="5457447"/>
              <a:ext cx="338513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254" idx="2"/>
            </p:cNvCxnSpPr>
            <p:nvPr/>
          </p:nvCxnSpPr>
          <p:spPr>
            <a:xfrm>
              <a:off x="5758779" y="5457447"/>
              <a:ext cx="634220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54" idx="2"/>
            </p:cNvCxnSpPr>
            <p:nvPr/>
          </p:nvCxnSpPr>
          <p:spPr>
            <a:xfrm flipH="1">
              <a:off x="5626442" y="5457447"/>
              <a:ext cx="132337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 rot="16200000">
              <a:off x="2852359" y="5644785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 rot="16200000">
              <a:off x="6602354" y="5554323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762279" y="6005916"/>
            <a:ext cx="6964487" cy="775885"/>
            <a:chOff x="36742" y="6005915"/>
            <a:chExt cx="696448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32766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604570" y="2362200"/>
                <a:ext cx="678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70" y="2362200"/>
                <a:ext cx="678134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595050" y="3210441"/>
                <a:ext cx="1137427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50" y="3210441"/>
                <a:ext cx="1137427" cy="897425"/>
              </a:xfrm>
              <a:prstGeom prst="rect">
                <a:avLst/>
              </a:prstGeom>
              <a:blipFill>
                <a:blip r:embed="rId5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595049" y="4585772"/>
                <a:ext cx="133620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49" y="4585772"/>
                <a:ext cx="1336200" cy="89896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7964536" y="6087625"/>
                <a:ext cx="1911934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536" y="6087625"/>
                <a:ext cx="1911934" cy="54239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8894297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 rot="5400000">
            <a:off x="7926436" y="4000500"/>
            <a:ext cx="4724400" cy="990600"/>
            <a:chOff x="1828800" y="2552700"/>
            <a:chExt cx="4724400" cy="990600"/>
          </a:xfrm>
        </p:grpSpPr>
        <p:sp>
          <p:nvSpPr>
            <p:cNvPr id="134" name="Rounded Rectangle 133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819400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191000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70014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0014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1.5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blipFill>
                <a:blip r:embed="rId5"/>
                <a:stretch>
                  <a:fillRect r="-37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68538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38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3659237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9237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870907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7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258937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7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205208" y="33149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208" y="3314917"/>
                <a:ext cx="50283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163937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937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954138" y="32004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106537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7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1868537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37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2706737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37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015151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51" y="4730505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5777151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151" y="4730505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6615351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51" y="4730505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801737" y="4572001"/>
            <a:ext cx="5929272" cy="883959"/>
            <a:chOff x="0" y="4572000"/>
            <a:chExt cx="5929272" cy="883959"/>
          </a:xfrm>
        </p:grpSpPr>
        <p:sp>
          <p:nvSpPr>
            <p:cNvPr id="29" name="Rectangle 28"/>
            <p:cNvSpPr/>
            <p:nvPr/>
          </p:nvSpPr>
          <p:spPr>
            <a:xfrm>
              <a:off x="2775327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7" name="Group 386"/>
          <p:cNvGrpSpPr/>
          <p:nvPr/>
        </p:nvGrpSpPr>
        <p:grpSpPr>
          <a:xfrm>
            <a:off x="1011966" y="4040372"/>
            <a:ext cx="5508814" cy="575618"/>
            <a:chOff x="-512034" y="4040371"/>
            <a:chExt cx="5508814" cy="575618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-512034" y="4049526"/>
              <a:ext cx="152401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-359633" y="4049526"/>
              <a:ext cx="6095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-359633" y="4049526"/>
              <a:ext cx="1447799" cy="56497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3396580" y="4040371"/>
              <a:ext cx="190058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3586638" y="4040371"/>
              <a:ext cx="5719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3586638" y="4040371"/>
              <a:ext cx="1410142" cy="5756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1499736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142474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1460416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048248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48" y="617582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1524869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869" y="6167774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1991024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24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2410088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088" y="6159727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4532117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17" y="6135508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008738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38" y="6127461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5474893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93" y="6127461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5893957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57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6360112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12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6836733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733" y="6111367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762000" y="5454472"/>
            <a:ext cx="6948258" cy="820909"/>
            <a:chOff x="-722263" y="5454471"/>
            <a:chExt cx="6948258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-512034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-722263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-516086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249966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27539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233715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088166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814329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020505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3396580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076642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3282818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158580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3813818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019994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4996780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4652018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4858194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895848" y="6005916"/>
            <a:ext cx="6032177" cy="775885"/>
            <a:chOff x="502897" y="6005915"/>
            <a:chExt cx="603217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26670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071172" y="2524780"/>
                <a:ext cx="1137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8⋅1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172" y="2524780"/>
                <a:ext cx="1137427" cy="5232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061651" y="3210440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⋅3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51" y="3210440"/>
                <a:ext cx="1137427" cy="898964"/>
              </a:xfrm>
              <a:prstGeom prst="rect">
                <a:avLst/>
              </a:prstGeom>
              <a:blipFill>
                <a:blip r:embed="rId5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061651" y="4585772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⋅9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51" y="4585772"/>
                <a:ext cx="1137427" cy="898964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7354938" y="5867401"/>
                <a:ext cx="2686441" cy="90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38" y="5867401"/>
                <a:ext cx="2686441" cy="907493"/>
              </a:xfrm>
              <a:prstGeom prst="rect">
                <a:avLst/>
              </a:prstGeom>
              <a:blipFill>
                <a:blip r:embed="rId5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8360898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64367" y="29421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5400000">
            <a:off x="8479037" y="4209900"/>
            <a:ext cx="4076400" cy="990600"/>
            <a:chOff x="2476800" y="2552700"/>
            <a:chExt cx="4076400" cy="990600"/>
          </a:xfrm>
        </p:grpSpPr>
        <p:sp>
          <p:nvSpPr>
            <p:cNvPr id="96" name="Rounded Rectangle 95"/>
            <p:cNvSpPr/>
            <p:nvPr/>
          </p:nvSpPr>
          <p:spPr>
            <a:xfrm>
              <a:off x="2476800" y="3314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238800" y="30099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381800" y="27813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3543299" y="2407918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3299" y="2407918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627409" y="1456876"/>
                <a:ext cx="373339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09" y="1456876"/>
                <a:ext cx="3733394" cy="722442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1852403" y="330257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2403" y="330257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143499" y="330257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499" y="3302570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735680" y="4108644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680" y="4108644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54054" r="-4110" b="-2189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2301527" y="4108644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527" y="4108644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7848" t="-154054" b="-2189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4190999" y="4106694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999" y="4106694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29870" t="-144737" r="-1299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5905500" y="4108644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5500" y="4108644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54054" b="-2189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180584" y="455558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2856150" y="45826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4799250" y="45826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6285150" y="460961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685800" y="5500974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500974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1767139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7139" y="5503895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2782597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597" y="5503895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3442076" y="519165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4190999" y="5500974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999" y="5500974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5318498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498" y="5503895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6522369" y="5503895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2369" y="5503895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2519153" y="2865118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4210049" y="2865118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1187795" y="3759770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2519153" y="3759770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4667249" y="3759770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5810249" y="3759770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48449" y="4565844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6305231" y="4565844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4667250" y="4563894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4590731" y="4563894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2789063" y="4565844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2728575" y="4565844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1187796" y="4565845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110831" y="4565845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44909" y="2239978"/>
                <a:ext cx="738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09" y="2239978"/>
                <a:ext cx="7384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43250" y="316183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3161839"/>
                <a:ext cx="1003223" cy="619593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438740" y="316183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40" y="3161839"/>
                <a:ext cx="1003223" cy="619593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34140" y="3769526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40" y="3769526"/>
                <a:ext cx="1003223" cy="619593"/>
              </a:xfrm>
              <a:prstGeom prst="rect">
                <a:avLst/>
              </a:prstGeom>
              <a:blipFill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00400" y="370331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03319"/>
                <a:ext cx="1003223" cy="619593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53000" y="3703319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703319"/>
                <a:ext cx="1003223" cy="619593"/>
              </a:xfrm>
              <a:prstGeom prst="rect">
                <a:avLst/>
              </a:prstGeom>
              <a:blipFill>
                <a:blip r:embed="rId1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748769" y="3769526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69" y="3769526"/>
                <a:ext cx="1003223" cy="619593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295399" y="534178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534178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392722" y="531727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22" y="5317271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451571" y="539138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71" y="5391386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038815" y="5403210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15" y="5403210"/>
                <a:ext cx="4940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863120" y="534178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20" y="5341782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238999" y="539094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9" y="5390943"/>
                <a:ext cx="4940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467599" y="2126877"/>
                <a:ext cx="917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9" y="2126877"/>
                <a:ext cx="91762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540575" y="3017519"/>
                <a:ext cx="917624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575" y="3017519"/>
                <a:ext cx="917624" cy="831061"/>
              </a:xfrm>
              <a:prstGeom prst="rect">
                <a:avLst/>
              </a:prstGeom>
              <a:blipFill>
                <a:blip r:embed="rId2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43799" y="3931919"/>
                <a:ext cx="917622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9" y="3931919"/>
                <a:ext cx="917622" cy="833433"/>
              </a:xfrm>
              <a:prstGeom prst="rect">
                <a:avLst/>
              </a:prstGeom>
              <a:blipFill>
                <a:blip r:embed="rId2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483983" y="5451454"/>
                <a:ext cx="1431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83" y="5451454"/>
                <a:ext cx="1431417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992457" y="330033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57" y="330033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841738" y="413119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38" y="4131194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759893" y="411510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93" y="411510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473587" y="411510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87" y="4115108"/>
                <a:ext cx="48282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36517" y="552988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17" y="5529886"/>
                <a:ext cx="48282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92722" y="552988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22" y="5529886"/>
                <a:ext cx="48282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784375" y="548296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75" y="5482961"/>
                <a:ext cx="48282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923853" y="549874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53" y="5498742"/>
                <a:ext cx="482824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112134" y="549874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34" y="5498742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8686799" y="2283742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279411" y="3814024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9411" y="3814024"/>
                <a:ext cx="2312388" cy="523220"/>
              </a:xfrm>
              <a:prstGeom prst="rect">
                <a:avLst/>
              </a:prstGeom>
              <a:blipFill>
                <a:blip r:embed="rId34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 rot="5400000">
            <a:off x="8151945" y="3198945"/>
            <a:ext cx="4907280" cy="1344029"/>
            <a:chOff x="1399172" y="5298808"/>
            <a:chExt cx="4907280" cy="1344029"/>
          </a:xfrm>
        </p:grpSpPr>
        <p:sp>
          <p:nvSpPr>
            <p:cNvPr id="112" name="Rounded Rectangle 111"/>
            <p:cNvSpPr/>
            <p:nvPr/>
          </p:nvSpPr>
          <p:spPr>
            <a:xfrm rot="10800000">
              <a:off x="5773052" y="6109436"/>
              <a:ext cx="5334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 rot="10800000">
              <a:off x="4343400" y="5880836"/>
              <a:ext cx="7620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10800000">
              <a:off x="2971799" y="5652237"/>
              <a:ext cx="990600" cy="990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rot="10800000">
              <a:off x="1399172" y="5298808"/>
              <a:ext cx="1344028" cy="134402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1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6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1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8" y="5334001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5942" y="5181600"/>
            <a:ext cx="4117258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5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take a “difficult” recurrence, re-express it such that one of our other methods applies.</a:t>
            </a:r>
          </a:p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9"/>
                <a:ext cx="3894271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sz="2400" i="1">
                          <a:latin typeface="Cambria Math"/>
                        </a:rPr>
                        <m:t>)+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9"/>
                <a:ext cx="3894271" cy="465769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240062" y="4449802"/>
            <a:ext cx="746134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62201" y="35800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3580064"/>
                <a:ext cx="994311" cy="610936"/>
              </a:xfrm>
              <a:prstGeom prst="rect">
                <a:avLst/>
              </a:prstGeom>
              <a:blipFill>
                <a:blip r:embed="rId1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1" y="36562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3656264"/>
                <a:ext cx="994311" cy="610936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7" y="36562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7" y="3656264"/>
                <a:ext cx="994311" cy="610936"/>
              </a:xfrm>
              <a:prstGeom prst="rect">
                <a:avLst/>
              </a:prstGeom>
              <a:blipFill>
                <a:blip r:embed="rId1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1" y="36562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3656264"/>
                <a:ext cx="994311" cy="610936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10601" y="1852559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1852559"/>
                <a:ext cx="1040285" cy="461665"/>
              </a:xfrm>
              <a:prstGeom prst="rect">
                <a:avLst/>
              </a:prstGeom>
              <a:blipFill>
                <a:blip r:embed="rId22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20915" y="297581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915" y="2975811"/>
                <a:ext cx="1040285" cy="461665"/>
              </a:xfrm>
              <a:prstGeom prst="rect">
                <a:avLst/>
              </a:prstGeom>
              <a:blipFill>
                <a:blip r:embed="rId23"/>
                <a:stretch>
                  <a:fillRect l="-12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10601" y="382209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3822091"/>
                <a:ext cx="1040285" cy="461665"/>
              </a:xfrm>
              <a:prstGeom prst="rect">
                <a:avLst/>
              </a:prstGeom>
              <a:blipFill>
                <a:blip r:embed="rId24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610601" y="5177136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1" y="5177136"/>
                <a:ext cx="1040285" cy="461665"/>
              </a:xfrm>
              <a:prstGeom prst="rect">
                <a:avLst/>
              </a:prstGeom>
              <a:blipFill>
                <a:blip r:embed="rId25"/>
                <a:stretch>
                  <a:fillRect l="-12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503228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346212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46212" y="3581400"/>
                <a:ext cx="2312388" cy="400110"/>
              </a:xfrm>
              <a:prstGeom prst="rect">
                <a:avLst/>
              </a:prstGeom>
              <a:blipFill>
                <a:blip r:embed="rId31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4276755" y="6096001"/>
                <a:ext cx="4588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755" y="6096001"/>
                <a:ext cx="4588500" cy="461665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recurrences</a:t>
            </a:r>
          </a:p>
          <a:p>
            <a:r>
              <a:rPr lang="en-US" dirty="0"/>
              <a:t>Cookbook Method</a:t>
            </a:r>
          </a:p>
          <a:p>
            <a:r>
              <a:rPr lang="en-US" dirty="0"/>
              <a:t>Master Theorem</a:t>
            </a:r>
          </a:p>
          <a:p>
            <a:r>
              <a:rPr lang="en-US" dirty="0"/>
              <a:t>Substitution Method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take a “difficult” recurrence, re-express it such that one of our other methods applies.</a:t>
            </a:r>
          </a:p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819400"/>
                <a:ext cx="4130683" cy="52803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6694" y="3474795"/>
                <a:ext cx="4365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/>
                  <a:t>, i.e.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94" y="3474795"/>
                <a:ext cx="4365106" cy="523220"/>
              </a:xfrm>
              <a:prstGeom prst="rect">
                <a:avLst/>
              </a:prstGeom>
              <a:blipFill>
                <a:blip r:embed="rId3"/>
                <a:stretch>
                  <a:fillRect l="-260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28800" y="4724401"/>
                <a:ext cx="3776740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=2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4401"/>
                <a:ext cx="3776740" cy="737189"/>
              </a:xfrm>
              <a:prstGeom prst="rect">
                <a:avLst/>
              </a:prstGeom>
              <a:blipFill>
                <a:blip r:embed="rId4"/>
                <a:stretch>
                  <a:fillRect l="-370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5659" y="3998016"/>
                <a:ext cx="3746025" cy="79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59" y="3998016"/>
                <a:ext cx="3746025" cy="795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82493" y="4156969"/>
            <a:ext cx="4547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Rewrite in terms of exponent!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9868" y="484245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Case 2!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1" y="5486400"/>
                <a:ext cx="3739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𝑚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5486400"/>
                <a:ext cx="3739935" cy="523220"/>
              </a:xfrm>
              <a:prstGeom prst="rect">
                <a:avLst/>
              </a:prstGeom>
              <a:blipFill>
                <a:blip r:embed="rId6"/>
                <a:stretch>
                  <a:fillRect l="-3741" t="-14634" r="-340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89867" y="5486400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Substitute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95542" y="6162020"/>
                <a:ext cx="4557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42" y="6162020"/>
                <a:ext cx="4557658" cy="523220"/>
              </a:xfrm>
              <a:prstGeom prst="rect">
                <a:avLst/>
              </a:prstGeom>
              <a:blipFill>
                <a:blip r:embed="rId7"/>
                <a:stretch>
                  <a:fillRect l="-2778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114801" y="1143001"/>
                <a:ext cx="3894271" cy="46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rad>
                      <m:r>
                        <a:rPr lang="en-US" sz="2400" i="1">
                          <a:latin typeface="Cambria Math"/>
                        </a:rPr>
                        <m:t>)+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1143001"/>
                <a:ext cx="3894271" cy="465769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240062" y="4449802"/>
            <a:ext cx="746134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82759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1" y="2887520"/>
                <a:ext cx="994311" cy="61093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1" y="2887520"/>
                <a:ext cx="994311" cy="610936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62201" y="335280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3352800"/>
                <a:ext cx="994311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1" y="3429000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3429000"/>
                <a:ext cx="994311" cy="610936"/>
              </a:xfrm>
              <a:prstGeom prst="rect">
                <a:avLst/>
              </a:prstGeom>
              <a:blipFill>
                <a:blip r:embed="rId1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7" y="34276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7" y="3427664"/>
                <a:ext cx="994311" cy="610936"/>
              </a:xfrm>
              <a:prstGeom prst="rect">
                <a:avLst/>
              </a:prstGeom>
              <a:blipFill>
                <a:blip r:embed="rId18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1" y="3503864"/>
                <a:ext cx="9943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1" y="3503864"/>
                <a:ext cx="994311" cy="610936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458201" y="1852559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852559"/>
                <a:ext cx="1040285" cy="461665"/>
              </a:xfrm>
              <a:prstGeom prst="rect">
                <a:avLst/>
              </a:prstGeom>
              <a:blipFill>
                <a:blip r:embed="rId22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68515" y="297581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15" y="2975811"/>
                <a:ext cx="1040285" cy="461665"/>
              </a:xfrm>
              <a:prstGeom prst="rect">
                <a:avLst/>
              </a:prstGeom>
              <a:blipFill>
                <a:blip r:embed="rId23"/>
                <a:stretch>
                  <a:fillRect l="-12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458201" y="3822091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3822091"/>
                <a:ext cx="1040285" cy="461665"/>
              </a:xfrm>
              <a:prstGeom prst="rect">
                <a:avLst/>
              </a:prstGeom>
              <a:blipFill>
                <a:blip r:embed="rId24"/>
                <a:stretch>
                  <a:fillRect l="-12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1" y="5177136"/>
                <a:ext cx="1040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5177136"/>
                <a:ext cx="1040285" cy="461665"/>
              </a:xfrm>
              <a:prstGeom prst="rect">
                <a:avLst/>
              </a:prstGeom>
              <a:blipFill>
                <a:blip r:embed="rId25"/>
                <a:stretch>
                  <a:fillRect l="-12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350828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193812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func>
                        <m:func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rgbClr val="FF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812" y="3581400"/>
                <a:ext cx="2312388" cy="400110"/>
              </a:xfrm>
              <a:prstGeom prst="rect">
                <a:avLst/>
              </a:prstGeom>
              <a:blipFill>
                <a:blip r:embed="rId31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4267200" y="1066800"/>
                <a:ext cx="3695242" cy="6956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066800"/>
                <a:ext cx="3695242" cy="69564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0382" y="2190690"/>
                <a:ext cx="57361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82" y="2190690"/>
                <a:ext cx="573619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971800" y="3066863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66863"/>
                <a:ext cx="773994" cy="41165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61453" y="3051027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53" y="3051027"/>
                <a:ext cx="773994" cy="41165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664406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6" y="3931750"/>
                <a:ext cx="773994" cy="41165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276600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931750"/>
                <a:ext cx="773994" cy="41165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105400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931750"/>
                <a:ext cx="773994" cy="41165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855824" y="3931750"/>
                <a:ext cx="773994" cy="41165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  <m:r>
                            <a:rPr lang="en-US" sz="20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24" y="3931750"/>
                <a:ext cx="773994" cy="41165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5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267200" y="1286832"/>
                <a:ext cx="4122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)+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286832"/>
                <a:ext cx="41220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6"/>
                <a:stretch>
                  <a:fillRect l="-821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7"/>
                <a:stretch>
                  <a:fillRect l="-3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8"/>
                <a:stretch>
                  <a:fillRect l="-657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9"/>
                <a:stretch>
                  <a:fillRect l="-25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240062" y="4449802"/>
            <a:ext cx="746134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blipFill>
                <a:blip r:embed="rId1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296400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blipFill>
                <a:blip r:embed="rId30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4736"/>
                <a:ext cx="1231876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2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 b="-2631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 b="-2631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615477"/>
              </a:xfrm>
              <a:prstGeom prst="rect">
                <a:avLst/>
              </a:prstGeom>
              <a:blipFill>
                <a:blip r:embed="rId4"/>
                <a:stretch>
                  <a:fillRect l="-1370"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6154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61742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615476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3"/>
            <a:ext cx="1331358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3"/>
            <a:ext cx="269910" cy="3488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3"/>
            <a:ext cx="1143000" cy="3469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449802"/>
            <a:ext cx="96630" cy="1809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449802"/>
            <a:ext cx="690045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449802"/>
            <a:ext cx="76518" cy="1602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449802"/>
            <a:ext cx="706074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449802"/>
            <a:ext cx="60488" cy="155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449803"/>
            <a:ext cx="689597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449803"/>
            <a:ext cx="76964" cy="1502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435504" cy="564898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435504" cy="564898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896" y="3702302"/>
                <a:ext cx="435504" cy="564898"/>
              </a:xfrm>
              <a:prstGeom prst="rect">
                <a:avLst/>
              </a:prstGeom>
              <a:blipFill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02302"/>
                <a:ext cx="435504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02302"/>
                <a:ext cx="435504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02302"/>
                <a:ext cx="435504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852559"/>
                <a:ext cx="51693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514" y="2975811"/>
                <a:ext cx="516936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822091"/>
                <a:ext cx="516936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77136"/>
                <a:ext cx="516936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296400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000" i="1" dirty="0">
                          <a:solidFill>
                            <a:srgbClr val="FF00FF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3581400"/>
                <a:ext cx="2312388" cy="400110"/>
              </a:xfrm>
              <a:prstGeom prst="rect">
                <a:avLst/>
              </a:prstGeom>
              <a:blipFill>
                <a:blip r:embed="rId28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3581400" y="6096001"/>
                <a:ext cx="3588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96001"/>
                <a:ext cx="3588290" cy="461665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209800" y="1214736"/>
                <a:ext cx="21845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𝑆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14736"/>
                <a:ext cx="2184572" cy="830997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4191001" y="1143000"/>
                <a:ext cx="338900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1143000"/>
                <a:ext cx="3389005" cy="722442"/>
              </a:xfrm>
              <a:prstGeom prst="rect">
                <a:avLst/>
              </a:prstGeom>
              <a:blipFill>
                <a:blip r:embed="rId31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38886" y="6096001"/>
                <a:ext cx="4033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86" y="6096001"/>
                <a:ext cx="4033284" cy="461665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 rot="5400000">
            <a:off x="7848601" y="3505199"/>
            <a:ext cx="4114801" cy="762000"/>
            <a:chOff x="3005502" y="4267200"/>
            <a:chExt cx="4114801" cy="762000"/>
          </a:xfrm>
        </p:grpSpPr>
        <p:sp>
          <p:nvSpPr>
            <p:cNvPr id="115" name="Rounded Rectangle 114"/>
            <p:cNvSpPr/>
            <p:nvPr/>
          </p:nvSpPr>
          <p:spPr>
            <a:xfrm>
              <a:off x="30055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723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51391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35830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Hw1 due 11pm Wednesday, Sept 12</a:t>
            </a:r>
          </a:p>
          <a:p>
            <a:pPr lvl="1"/>
            <a:r>
              <a:rPr lang="en-US" dirty="0"/>
              <a:t>Written (use Latex!)</a:t>
            </a:r>
          </a:p>
          <a:p>
            <a:pPr lvl="1"/>
            <a:r>
              <a:rPr lang="en-US" dirty="0"/>
              <a:t>Asymptotic notation</a:t>
            </a:r>
          </a:p>
          <a:p>
            <a:pPr lvl="1"/>
            <a:r>
              <a:rPr lang="en-US" dirty="0"/>
              <a:t>Recurrences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Hw2 released Thursday, Sept 13</a:t>
            </a:r>
          </a:p>
          <a:p>
            <a:pPr lvl="1"/>
            <a:r>
              <a:rPr lang="en-US" dirty="0"/>
              <a:t>Programming assignment (Python or Java)</a:t>
            </a:r>
          </a:p>
          <a:p>
            <a:pPr lvl="1"/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Hw1 due 11pm </a:t>
            </a:r>
            <a:r>
              <a:rPr lang="en-US" strike="sngStrike" dirty="0"/>
              <a:t>Wednesday, Sept 12 </a:t>
            </a:r>
            <a:r>
              <a:rPr lang="en-US" dirty="0"/>
              <a:t>Friday, Sept 14</a:t>
            </a:r>
          </a:p>
          <a:p>
            <a:pPr lvl="1"/>
            <a:r>
              <a:rPr lang="en-US" dirty="0"/>
              <a:t>Written (use Latex!)</a:t>
            </a:r>
          </a:p>
          <a:p>
            <a:pPr lvl="1"/>
            <a:r>
              <a:rPr lang="en-US" dirty="0"/>
              <a:t>Asymptotic notation</a:t>
            </a:r>
          </a:p>
          <a:p>
            <a:pPr lvl="1"/>
            <a:r>
              <a:rPr lang="en-US" dirty="0"/>
              <a:t>Recurrences</a:t>
            </a:r>
          </a:p>
          <a:p>
            <a:pPr lvl="1"/>
            <a:r>
              <a:rPr lang="en-US" dirty="0"/>
              <a:t>Divide and conquer</a:t>
            </a:r>
          </a:p>
          <a:p>
            <a:r>
              <a:rPr lang="en-US" dirty="0"/>
              <a:t>Hw2 released Thursday, Sept 13</a:t>
            </a:r>
          </a:p>
          <a:p>
            <a:pPr lvl="1"/>
            <a:r>
              <a:rPr lang="en-US" dirty="0"/>
              <a:t>Programming assignment (Python or Java)</a:t>
            </a:r>
          </a:p>
          <a:p>
            <a:pPr lvl="1"/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1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6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1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8" y="5334001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5942" y="2286000"/>
            <a:ext cx="4117258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0575" y="266700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(induction)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and Check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Prove: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(definition of big-O)</a:t>
                </a:r>
              </a:p>
              <a:p>
                <a:r>
                  <a:rPr lang="en-US" dirty="0"/>
                  <a:t>Technique: Induction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Base cases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for a small number of cases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Hypothesis</a:t>
                </a:r>
                <a:r>
                  <a:rPr lang="en-US" dirty="0"/>
                  <a:t>: </a:t>
                </a:r>
                <a:endParaRPr lang="en-US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Inductive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step</a:t>
                </a:r>
                <a:r>
                  <a:rPr lang="en-US" dirty="0"/>
                  <a:t>:</a:t>
                </a:r>
                <a:endParaRPr lang="en-US" b="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6"/>
                <a:ext cx="6810711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6"/>
                <a:ext cx="6810711" cy="478080"/>
              </a:xfrm>
              <a:prstGeom prst="rect">
                <a:avLst/>
              </a:prstGeom>
              <a:blipFill>
                <a:blip r:embed="rId3"/>
                <a:stretch>
                  <a:fillRect l="-1490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by inspection, holds for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(at home)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blipFill>
                <a:blip r:embed="rId4"/>
                <a:stretch>
                  <a:fillRect l="-11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≤24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blipFill>
                <a:blip r:embed="rId5"/>
                <a:stretch>
                  <a:fillRect l="-134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4567535"/>
                <a:ext cx="7880940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24(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567535"/>
                <a:ext cx="7880940" cy="478080"/>
              </a:xfrm>
              <a:prstGeom prst="rect">
                <a:avLst/>
              </a:prstGeom>
              <a:blipFill>
                <a:blip r:embed="rId6"/>
                <a:stretch>
                  <a:fillRect l="-128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3635</Words>
  <Application>Microsoft Office PowerPoint</Application>
  <PresentationFormat>Custom</PresentationFormat>
  <Paragraphs>697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Today’s Keywords</vt:lpstr>
      <vt:lpstr>CLRS Readings</vt:lpstr>
      <vt:lpstr>Homework</vt:lpstr>
      <vt:lpstr>Homework</vt:lpstr>
      <vt:lpstr>Recurrence Solving Techniques</vt:lpstr>
      <vt:lpstr>Guess and Check Intuition</vt:lpstr>
      <vt:lpstr>Karatsuba Guess and Check</vt:lpstr>
      <vt:lpstr>What if we leave out the -16n?</vt:lpstr>
      <vt:lpstr>“Bad Mergesort” Guess and Check</vt:lpstr>
      <vt:lpstr>Recurrence Solving Techniques</vt:lpstr>
      <vt:lpstr>Observation</vt:lpstr>
      <vt:lpstr>Remember…</vt:lpstr>
      <vt:lpstr>General</vt:lpstr>
      <vt:lpstr>3 Cases</vt:lpstr>
      <vt:lpstr>Master Theorem</vt:lpstr>
      <vt:lpstr>Proof of Case 1</vt:lpstr>
      <vt:lpstr>Master Theorem Example 1</vt:lpstr>
      <vt:lpstr>Tree method</vt:lpstr>
      <vt:lpstr>Master Theorem Example 2</vt:lpstr>
      <vt:lpstr>Tree method</vt:lpstr>
      <vt:lpstr>Master Theorem Example 3</vt:lpstr>
      <vt:lpstr>Karatsuba</vt:lpstr>
      <vt:lpstr>Master Theorem Example 4</vt:lpstr>
      <vt:lpstr>Tree method</vt:lpstr>
      <vt:lpstr>Recurrence Solving Techniques</vt:lpstr>
      <vt:lpstr>Substitution Method</vt:lpstr>
      <vt:lpstr>Tree method</vt:lpstr>
      <vt:lpstr>Substitution Method</vt:lpstr>
      <vt:lpstr>Tree method</vt:lpstr>
      <vt:lpstr>Tree method</vt:lpstr>
      <vt:lpstr>Tree method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19</cp:revision>
  <dcterms:created xsi:type="dcterms:W3CDTF">2018-09-05T19:33:27Z</dcterms:created>
  <dcterms:modified xsi:type="dcterms:W3CDTF">2018-09-11T17:06:36Z</dcterms:modified>
</cp:coreProperties>
</file>