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4"/>
  </p:notesMasterIdLst>
  <p:sldIdLst>
    <p:sldId id="577" r:id="rId2"/>
    <p:sldId id="579" r:id="rId3"/>
    <p:sldId id="343" r:id="rId4"/>
    <p:sldId id="607" r:id="rId5"/>
    <p:sldId id="480" r:id="rId6"/>
    <p:sldId id="481" r:id="rId7"/>
    <p:sldId id="482" r:id="rId8"/>
    <p:sldId id="541" r:id="rId9"/>
    <p:sldId id="542" r:id="rId10"/>
    <p:sldId id="543" r:id="rId11"/>
    <p:sldId id="545" r:id="rId12"/>
    <p:sldId id="546" r:id="rId13"/>
    <p:sldId id="548" r:id="rId14"/>
    <p:sldId id="549" r:id="rId15"/>
    <p:sldId id="550" r:id="rId16"/>
    <p:sldId id="551" r:id="rId17"/>
    <p:sldId id="552" r:id="rId18"/>
    <p:sldId id="553" r:id="rId19"/>
    <p:sldId id="578" r:id="rId20"/>
    <p:sldId id="527" r:id="rId21"/>
    <p:sldId id="547" r:id="rId22"/>
    <p:sldId id="554" r:id="rId23"/>
    <p:sldId id="555" r:id="rId24"/>
    <p:sldId id="556" r:id="rId25"/>
    <p:sldId id="557" r:id="rId26"/>
    <p:sldId id="559" r:id="rId27"/>
    <p:sldId id="558" r:id="rId28"/>
    <p:sldId id="533" r:id="rId29"/>
    <p:sldId id="560" r:id="rId30"/>
    <p:sldId id="576" r:id="rId31"/>
    <p:sldId id="562" r:id="rId32"/>
    <p:sldId id="565" r:id="rId33"/>
    <p:sldId id="566" r:id="rId34"/>
    <p:sldId id="567" r:id="rId35"/>
    <p:sldId id="568" r:id="rId36"/>
    <p:sldId id="569" r:id="rId37"/>
    <p:sldId id="572" r:id="rId38"/>
    <p:sldId id="570" r:id="rId39"/>
    <p:sldId id="573" r:id="rId40"/>
    <p:sldId id="571" r:id="rId41"/>
    <p:sldId id="574" r:id="rId42"/>
    <p:sldId id="561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mbria Math" panose="02040503050406030204" pitchFamily="18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00"/>
    <a:srgbClr val="FFFF66"/>
    <a:srgbClr val="FFFF00"/>
    <a:srgbClr val="FFCC00"/>
    <a:srgbClr val="FF99FF"/>
    <a:srgbClr val="92D050"/>
    <a:srgbClr val="FFCC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2888" autoAdjust="0"/>
  </p:normalViewPr>
  <p:slideViewPr>
    <p:cSldViewPr>
      <p:cViewPr varScale="1">
        <p:scale>
          <a:sx n="64" d="100"/>
          <a:sy n="64" d="100"/>
        </p:scale>
        <p:origin x="-86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80.png"/><Relationship Id="rId5" Type="http://schemas.openxmlformats.org/officeDocument/2006/relationships/image" Target="../media/image30.png"/><Relationship Id="rId10" Type="http://schemas.openxmlformats.org/officeDocument/2006/relationships/image" Target="../media/image370.png"/><Relationship Id="rId4" Type="http://schemas.openxmlformats.org/officeDocument/2006/relationships/image" Target="../media/image250.png"/><Relationship Id="rId9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25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5.png"/><Relationship Id="rId10" Type="http://schemas.openxmlformats.org/officeDocument/2006/relationships/image" Target="../media/image49.png"/><Relationship Id="rId4" Type="http://schemas.openxmlformats.org/officeDocument/2006/relationships/image" Target="../media/image24.png"/><Relationship Id="rId9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54.png"/><Relationship Id="rId2" Type="http://schemas.openxmlformats.org/officeDocument/2006/relationships/image" Target="../media/image5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61.png"/><Relationship Id="rId15" Type="http://schemas.openxmlformats.org/officeDocument/2006/relationships/image" Target="../media/image58.png"/><Relationship Id="rId10" Type="http://schemas.openxmlformats.org/officeDocument/2006/relationships/image" Target="../media/image52.png"/><Relationship Id="rId4" Type="http://schemas.openxmlformats.org/officeDocument/2006/relationships/image" Target="../media/image60.png"/><Relationship Id="rId9" Type="http://schemas.openxmlformats.org/officeDocument/2006/relationships/image" Target="../media/image41.png"/><Relationship Id="rId1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46.png"/><Relationship Id="rId5" Type="http://schemas.openxmlformats.org/officeDocument/2006/relationships/image" Target="../media/image25.png"/><Relationship Id="rId10" Type="http://schemas.openxmlformats.org/officeDocument/2006/relationships/image" Target="../media/image49.png"/><Relationship Id="rId4" Type="http://schemas.openxmlformats.org/officeDocument/2006/relationships/image" Target="../media/image24.png"/><Relationship Id="rId9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3.png"/><Relationship Id="rId7" Type="http://schemas.openxmlformats.org/officeDocument/2006/relationships/image" Target="../media/image4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5.png"/><Relationship Id="rId10" Type="http://schemas.openxmlformats.org/officeDocument/2006/relationships/image" Target="../media/image65.png"/><Relationship Id="rId4" Type="http://schemas.openxmlformats.org/officeDocument/2006/relationships/image" Target="../media/image24.png"/><Relationship Id="rId9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7.png"/><Relationship Id="rId5" Type="http://schemas.openxmlformats.org/officeDocument/2006/relationships/image" Target="../media/image25.png"/><Relationship Id="rId10" Type="http://schemas.openxmlformats.org/officeDocument/2006/relationships/image" Target="../media/image49.png"/><Relationship Id="rId4" Type="http://schemas.openxmlformats.org/officeDocument/2006/relationships/image" Target="../media/image24.png"/><Relationship Id="rId9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69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68.png"/><Relationship Id="rId5" Type="http://schemas.openxmlformats.org/officeDocument/2006/relationships/image" Target="../media/image82.png"/><Relationship Id="rId15" Type="http://schemas.openxmlformats.org/officeDocument/2006/relationships/image" Target="../media/image79.png"/><Relationship Id="rId10" Type="http://schemas.openxmlformats.org/officeDocument/2006/relationships/image" Target="../media/image52.png"/><Relationship Id="rId4" Type="http://schemas.openxmlformats.org/officeDocument/2006/relationships/image" Target="../media/image81.png"/><Relationship Id="rId9" Type="http://schemas.openxmlformats.org/officeDocument/2006/relationships/image" Target="../media/image41.png"/><Relationship Id="rId1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lots of memory is “bad”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too much memory forces you to use slow memory</a:t>
            </a:r>
          </a:p>
          <a:p>
            <a:r>
              <a:rPr lang="en-US" dirty="0"/>
              <a:t>Memory == $$</a:t>
            </a:r>
          </a:p>
          <a:p>
            <a:r>
              <a:rPr lang="en-US" dirty="0"/>
              <a:t>May have too little memory for the algorithm to even run</a:t>
            </a:r>
          </a:p>
          <a:p>
            <a:r>
              <a:rPr lang="en-US" dirty="0"/>
              <a:t>Lots of memory =&gt; not </a:t>
            </a:r>
            <a:r>
              <a:rPr lang="en-US" dirty="0" err="1"/>
              <a:t>parallizable</a:t>
            </a:r>
            <a:endParaRPr lang="en-US" dirty="0"/>
          </a:p>
          <a:p>
            <a:r>
              <a:rPr lang="en-US" dirty="0"/>
              <a:t>Contention for the memory</a:t>
            </a:r>
          </a:p>
          <a:p>
            <a:r>
              <a:rPr lang="en-US" dirty="0"/>
              <a:t>See lecture slides on counting sort</a:t>
            </a:r>
          </a:p>
          <a:p>
            <a:r>
              <a:rPr lang="en-US" dirty="0"/>
              <a:t>Memory &lt;=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/>
              <a:t>Reading from memory is VERY slow</a:t>
            </a:r>
          </a:p>
          <a:p>
            <a:r>
              <a:rPr lang="en-US" dirty="0"/>
              <a:t>Big memory = slow memory</a:t>
            </a:r>
          </a:p>
          <a:p>
            <a:r>
              <a:rPr lang="en-US" dirty="0"/>
              <a:t>Solution: hierarchical memory</a:t>
            </a:r>
          </a:p>
          <a:p>
            <a:r>
              <a:rPr lang="en-US" dirty="0"/>
              <a:t>Takeaway for Algorithms: Memory is time, more memory is a lot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41728" y="5008729"/>
            <a:ext cx="11634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CPU, registers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2624" y="4636532"/>
            <a:ext cx="1600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86600" y="3962400"/>
            <a:ext cx="28194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91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look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432293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Hopefully your data in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13578" y="4006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Hope it’s not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9064" y="594086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time: </a:t>
            </a:r>
          </a:p>
          <a:p>
            <a:r>
              <a:rPr lang="en-US" dirty="0"/>
              <a:t>1 cycle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0308" y="619562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time: </a:t>
            </a:r>
          </a:p>
          <a:p>
            <a:r>
              <a:rPr lang="en-US" dirty="0"/>
              <a:t>10 cycles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81900" y="6045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 time: </a:t>
            </a:r>
          </a:p>
          <a:p>
            <a:r>
              <a:rPr lang="en-US" dirty="0">
                <a:solidFill>
                  <a:schemeClr val="bg1"/>
                </a:solidFill>
              </a:rPr>
              <a:t>1,000,000 cycles</a:t>
            </a:r>
          </a:p>
        </p:txBody>
      </p:sp>
    </p:spTree>
    <p:extLst>
      <p:ext uri="{BB962C8B-B14F-4D97-AF65-F5344CB8AC3E}">
        <p14:creationId xmlns:p14="http://schemas.microsoft.com/office/powerpoint/2010/main" val="395767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misses are very expensive</a:t>
            </a:r>
          </a:p>
          <a:p>
            <a:r>
              <a:rPr lang="en-US" dirty="0"/>
              <a:t>When we load something new into cache, we must eliminate something already there</a:t>
            </a:r>
          </a:p>
          <a:p>
            <a:r>
              <a:rPr lang="en-US" dirty="0"/>
              <a:t>We want the best cache “schedule” to minimize the number of misses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𝑘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size of the cache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memory access pattern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“schedule” for the cache (list of items in the cache at each time) which minimizes cache fetches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66175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56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3" name="Rectangle 1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96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511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8" name="Rectangle 1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51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845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/>
          <p:cNvSpPr/>
          <p:nvPr/>
        </p:nvSpPr>
        <p:spPr>
          <a:xfrm>
            <a:off x="3962400" y="41529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55994" y="2399307"/>
            <a:ext cx="2590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must evict something to make room for 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11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5" name="Rectangle 14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9" name="Rectangle 18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3" name="Rectangle 2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74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95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/>
          <p:cNvSpPr/>
          <p:nvPr/>
        </p:nvSpPr>
        <p:spPr>
          <a:xfrm>
            <a:off x="3962400" y="41529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4522805" y="4114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57800" y="2399307"/>
            <a:ext cx="1752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If we evict 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511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7" name="Rectangle 1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1" name="Rectangle 20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845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9" name="Rectangle 28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3984590" y="2504968"/>
            <a:ext cx="435011" cy="435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2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95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/>
          <p:cNvSpPr/>
          <p:nvPr/>
        </p:nvSpPr>
        <p:spPr>
          <a:xfrm>
            <a:off x="3962400" y="41529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57801" y="2399307"/>
            <a:ext cx="171165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If we evict C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4511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8" name="Rectangle 1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2" name="Rectangle 21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6" name="Rectangle 2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845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0" name="Rectangle 2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3984590" y="3374990"/>
            <a:ext cx="435011" cy="435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5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Our Problem vs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11887200" cy="4525963"/>
          </a:xfrm>
        </p:spPr>
        <p:txBody>
          <a:bodyPr/>
          <a:lstStyle/>
          <a:p>
            <a:r>
              <a:rPr lang="en-US" dirty="0"/>
              <a:t>Assuming we know the entire access pattern</a:t>
            </a:r>
          </a:p>
          <a:p>
            <a:r>
              <a:rPr lang="en-US" dirty="0"/>
              <a:t>Cache is Fully Associative</a:t>
            </a:r>
          </a:p>
          <a:p>
            <a:r>
              <a:rPr lang="en-US" dirty="0"/>
              <a:t>Counting # of fetches (not necessarily misses)</a:t>
            </a:r>
          </a:p>
          <a:p>
            <a:r>
              <a:rPr lang="en-US" dirty="0"/>
              <a:t>“Reduced” Schedule: Address only loaded on the cycle it’s required</a:t>
            </a:r>
          </a:p>
          <a:p>
            <a:pPr lvl="1"/>
            <a:r>
              <a:rPr lang="en-US" dirty="0"/>
              <a:t>Reduced == Unreduced (by number of misses)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74790" y="4673026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98590" y="6349426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323262" y="54864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9" name="Rectangle 28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89862" y="54864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0473" y="54864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77073" y="54864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1" name="Rectangle 40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323262" y="38100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5" name="Rectangle 44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89862" y="38100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9" name="Rectangle 48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10473" y="38100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3" name="Rectangle 5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777073" y="38100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7" name="Rectangle 5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37659" y="3977170"/>
            <a:ext cx="2030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Unreduced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67200" y="5641981"/>
            <a:ext cx="162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/>
              <a:t>educed</a:t>
            </a:r>
            <a:endParaRPr lang="en-US" sz="3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10475" y="3810000"/>
            <a:ext cx="334337" cy="33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23262" y="5486400"/>
            <a:ext cx="334338" cy="33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553200" y="5334001"/>
            <a:ext cx="37338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Leaving A in longer does not save fetches</a:t>
            </a:r>
          </a:p>
        </p:txBody>
      </p:sp>
    </p:spTree>
    <p:extLst>
      <p:ext uri="{BB962C8B-B14F-4D97-AF65-F5344CB8AC3E}">
        <p14:creationId xmlns:p14="http://schemas.microsoft.com/office/powerpoint/2010/main" val="4927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60" grpId="0"/>
      <p:bldP spid="61" grpId="0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lots of memory is “bad”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Von Neumann bottleneck</a:t>
            </a:r>
          </a:p>
          <a:p>
            <a:r>
              <a:rPr lang="en-US" dirty="0"/>
              <a:t>Don’t have enough memory</a:t>
            </a:r>
          </a:p>
          <a:p>
            <a:r>
              <a:rPr lang="en-US" dirty="0"/>
              <a:t>Cache coherency</a:t>
            </a:r>
          </a:p>
          <a:p>
            <a:r>
              <a:rPr lang="en-US" dirty="0"/>
              <a:t>Time &gt;= space</a:t>
            </a:r>
          </a:p>
          <a:p>
            <a:r>
              <a:rPr lang="en-US" dirty="0"/>
              <a:t>Fast memory is expensive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</a:t>
            </a:r>
            <a:r>
              <a:rPr lang="en-US" sz="3200" dirty="0">
                <a:solidFill>
                  <a:srgbClr val="FF33CC"/>
                </a:solidFill>
              </a:rPr>
              <a:t>A</a:t>
            </a:r>
            <a:r>
              <a:rPr lang="en-US" sz="3200" dirty="0"/>
              <a:t>   D   E   A   D   </a:t>
            </a:r>
            <a:r>
              <a:rPr lang="en-US" sz="3200" dirty="0">
                <a:solidFill>
                  <a:srgbClr val="FF33CC"/>
                </a:solidFill>
              </a:rPr>
              <a:t>B</a:t>
            </a:r>
            <a:r>
              <a:rPr lang="en-US" sz="3200" dirty="0"/>
              <a:t>   A   E   </a:t>
            </a:r>
            <a:r>
              <a:rPr lang="en-US" sz="3200" dirty="0">
                <a:solidFill>
                  <a:srgbClr val="FF33CC"/>
                </a:solidFill>
              </a:rPr>
              <a:t>C</a:t>
            </a:r>
            <a:r>
              <a:rPr lang="en-US" sz="3200" dirty="0"/>
              <a:t>   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05800" y="4172547"/>
            <a:ext cx="10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Evict C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590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</a:t>
            </a:r>
            <a:r>
              <a:rPr lang="en-US" sz="3200" dirty="0">
                <a:solidFill>
                  <a:srgbClr val="FF33CC"/>
                </a:solidFill>
              </a:rPr>
              <a:t>A</a:t>
            </a:r>
            <a:r>
              <a:rPr lang="en-US" sz="3200" dirty="0"/>
              <a:t>   </a:t>
            </a:r>
            <a:r>
              <a:rPr lang="en-US" sz="3200" dirty="0">
                <a:solidFill>
                  <a:srgbClr val="FF33CC"/>
                </a:solidFill>
              </a:rPr>
              <a:t>D</a:t>
            </a:r>
            <a:r>
              <a:rPr lang="en-US" sz="3200" dirty="0"/>
              <a:t>   </a:t>
            </a:r>
            <a:r>
              <a:rPr lang="en-US" sz="3200" dirty="0">
                <a:solidFill>
                  <a:srgbClr val="FF33CC"/>
                </a:solidFill>
              </a:rPr>
              <a:t>B</a:t>
            </a:r>
            <a:r>
              <a:rPr lang="en-US" sz="3200" dirty="0"/>
              <a:t>   A   E   C   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7990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8" name="Rectangle 2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3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0513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1" y="322886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Multiply 40"/>
          <p:cNvSpPr/>
          <p:nvPr/>
        </p:nvSpPr>
        <p:spPr>
          <a:xfrm>
            <a:off x="55626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77334" y="4172547"/>
            <a:ext cx="10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Evict B</a:t>
            </a:r>
          </a:p>
        </p:txBody>
      </p:sp>
    </p:spTree>
    <p:extLst>
      <p:ext uri="{BB962C8B-B14F-4D97-AF65-F5344CB8AC3E}">
        <p14:creationId xmlns:p14="http://schemas.microsoft.com/office/powerpoint/2010/main" val="61251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</a:t>
            </a:r>
            <a:r>
              <a:rPr lang="en-US" sz="3200" dirty="0">
                <a:solidFill>
                  <a:srgbClr val="FF33CC"/>
                </a:solidFill>
              </a:rPr>
              <a:t>A   E</a:t>
            </a:r>
            <a:r>
              <a:rPr lang="en-US" sz="3200" dirty="0"/>
              <a:t>   C   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7990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8" name="Rectangle 2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3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0513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1" y="322886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Multiply 40"/>
          <p:cNvSpPr/>
          <p:nvPr/>
        </p:nvSpPr>
        <p:spPr>
          <a:xfrm>
            <a:off x="55626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041990" y="3221231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53201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8" name="Rectangle 4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5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7032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4" name="Rectangle 5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7" name="Multiply 56"/>
          <p:cNvSpPr/>
          <p:nvPr/>
        </p:nvSpPr>
        <p:spPr>
          <a:xfrm>
            <a:off x="7010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772934" y="4172547"/>
            <a:ext cx="10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Evict D</a:t>
            </a:r>
          </a:p>
        </p:txBody>
      </p:sp>
    </p:spTree>
    <p:extLst>
      <p:ext uri="{BB962C8B-B14F-4D97-AF65-F5344CB8AC3E}">
        <p14:creationId xmlns:p14="http://schemas.microsoft.com/office/powerpoint/2010/main" val="2073224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</a:t>
            </a:r>
            <a:r>
              <a:rPr lang="en-US" sz="3200" dirty="0">
                <a:solidFill>
                  <a:srgbClr val="FF33CC"/>
                </a:solidFill>
              </a:rPr>
              <a:t>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7990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8" name="Rectangle 2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3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0513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1" y="322886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Multiply 40"/>
          <p:cNvSpPr/>
          <p:nvPr/>
        </p:nvSpPr>
        <p:spPr>
          <a:xfrm>
            <a:off x="55626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041990" y="3221231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53201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8" name="Rectangle 4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5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7032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4" name="Rectangle 5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7" name="Multiply 56"/>
          <p:cNvSpPr/>
          <p:nvPr/>
        </p:nvSpPr>
        <p:spPr>
          <a:xfrm>
            <a:off x="7010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565990" y="323684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0" name="Rectangle 5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77201" y="323684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4" name="Rectangle 6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56590" y="3228866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8" name="Rectangle 6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7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990" y="4907507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4907507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Multiply 72"/>
          <p:cNvSpPr/>
          <p:nvPr/>
        </p:nvSpPr>
        <p:spPr>
          <a:xfrm>
            <a:off x="8571943" y="48387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772934" y="4172547"/>
            <a:ext cx="10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Evict B</a:t>
            </a:r>
          </a:p>
        </p:txBody>
      </p:sp>
    </p:spTree>
    <p:extLst>
      <p:ext uri="{BB962C8B-B14F-4D97-AF65-F5344CB8AC3E}">
        <p14:creationId xmlns:p14="http://schemas.microsoft.com/office/powerpoint/2010/main" val="93912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7990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8" name="Rectangle 2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3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0513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1" y="322886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Multiply 40"/>
          <p:cNvSpPr/>
          <p:nvPr/>
        </p:nvSpPr>
        <p:spPr>
          <a:xfrm>
            <a:off x="55626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041990" y="3221231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53201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8" name="Rectangle 4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5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7032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4" name="Rectangle 5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7" name="Multiply 56"/>
          <p:cNvSpPr/>
          <p:nvPr/>
        </p:nvSpPr>
        <p:spPr>
          <a:xfrm>
            <a:off x="7010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565990" y="323684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0" name="Rectangle 5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77201" y="323684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4" name="Rectangle 6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56590" y="3228866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8" name="Rectangle 6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7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990" y="4907507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4907507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Multiply 72"/>
          <p:cNvSpPr/>
          <p:nvPr/>
        </p:nvSpPr>
        <p:spPr>
          <a:xfrm>
            <a:off x="8571943" y="48387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9089990" y="323684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6" name="Rectangle 7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01201" y="3266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80" name="Rectangle 7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83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99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311" y="48387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988178" y="5791200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 Cache Misses</a:t>
            </a:r>
          </a:p>
        </p:txBody>
      </p:sp>
    </p:spTree>
    <p:extLst>
      <p:ext uri="{BB962C8B-B14F-4D97-AF65-F5344CB8AC3E}">
        <p14:creationId xmlns:p14="http://schemas.microsoft.com/office/powerpoint/2010/main" val="1303618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Greedy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𝑐𝑎𝑐h𝑒</m:t>
                    </m:r>
                  </m:oMath>
                </a14:m>
                <a:r>
                  <a:rPr lang="en-US" dirty="0"/>
                  <a:t>= first k accesses</a:t>
                </a:r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𝑐𝑎𝑐h𝑒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	print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𝑐𝑎𝑐h𝑒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else: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furthest-in-future from cache</a:t>
                </a:r>
              </a:p>
              <a:p>
                <a:pPr marL="0" indent="0">
                  <a:buNone/>
                </a:pPr>
                <a:r>
                  <a:rPr lang="en-US" dirty="0"/>
                  <a:t>		evict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print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𝑐𝑎𝑐h𝑒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97254" y="1674126"/>
                <a:ext cx="904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254" y="1674126"/>
                <a:ext cx="904928" cy="461665"/>
              </a:xfrm>
              <a:prstGeom prst="rect">
                <a:avLst/>
              </a:prstGeom>
              <a:blipFill>
                <a:blip r:embed="rId3"/>
                <a:stretch>
                  <a:fillRect r="-13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1311" y="2124249"/>
                <a:ext cx="1127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times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311" y="2124249"/>
                <a:ext cx="1127681" cy="461665"/>
              </a:xfrm>
              <a:prstGeom prst="rect">
                <a:avLst/>
              </a:prstGeom>
              <a:blipFill>
                <a:blip r:embed="rId4"/>
                <a:stretch>
                  <a:fillRect t="-5263" r="-6667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69591" y="2733427"/>
                <a:ext cx="904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91" y="2733427"/>
                <a:ext cx="904928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29272" y="3200401"/>
                <a:ext cx="904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72" y="3200401"/>
                <a:ext cx="904928" cy="461665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01200" y="4338936"/>
                <a:ext cx="1077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4338936"/>
                <a:ext cx="1077474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39000" y="4800601"/>
                <a:ext cx="895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800601"/>
                <a:ext cx="895886" cy="461665"/>
              </a:xfrm>
              <a:prstGeom prst="rect">
                <a:avLst/>
              </a:prstGeom>
              <a:blipFill>
                <a:blip r:embed="rId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95816" y="5411170"/>
                <a:ext cx="904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816" y="5411170"/>
                <a:ext cx="904928" cy="461665"/>
              </a:xfrm>
              <a:prstGeom prst="rect">
                <a:avLst/>
              </a:prstGeom>
              <a:blipFill>
                <a:blip r:embed="rId9"/>
                <a:stretch>
                  <a:fillRect r="-138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80119" y="5872835"/>
                <a:ext cx="17529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19" y="5872835"/>
                <a:ext cx="1752980" cy="646331"/>
              </a:xfrm>
              <a:prstGeom prst="rect">
                <a:avLst/>
              </a:prstGeom>
              <a:blipFill>
                <a:blip r:embed="rId10"/>
                <a:stretch>
                  <a:fillRect r="-2878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8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Shows correctness of a greedy algorithm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Show exchanging an item from an arbitrary optimal solution with your greedy choice makes the new solution no worse</a:t>
            </a:r>
          </a:p>
          <a:p>
            <a:pPr lvl="1"/>
            <a:r>
              <a:rPr lang="en-US" dirty="0"/>
              <a:t>How to show my sandwich is at least as good as yours:</a:t>
            </a:r>
          </a:p>
          <a:p>
            <a:pPr lvl="2"/>
            <a:r>
              <a:rPr lang="en-US" dirty="0"/>
              <a:t>Show: “I can remove any item from your sandwich, and it would be no worse by replacing it with the same item from my sandwich”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5362" name="Picture 2" descr="Image result for peanut butter and jelly sandwi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458748"/>
            <a:ext cx="2514600" cy="13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98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Belady</a:t>
            </a:r>
            <a:r>
              <a:rPr lang="en-US" dirty="0">
                <a:solidFill>
                  <a:srgbClr val="00B050"/>
                </a:solidFill>
              </a:rPr>
              <a:t> Exchange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1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800" dirty="0"/>
                  <a:t> be the schedule chosen by our greedy algorithm</a:t>
                </a:r>
              </a:p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a schedule which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800" dirty="0"/>
                  <a:t> for the first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/>
                  <a:t> memory accesses.</a:t>
                </a:r>
              </a:p>
              <a:p>
                <a:pPr marL="0" indent="0">
                  <a:buNone/>
                </a:pPr>
                <a:r>
                  <a:rPr lang="en-US" sz="2800" dirty="0"/>
                  <a:t>We will show: there is a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/>
                  <a:t> which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800" dirty="0"/>
                  <a:t> for the first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memory accesses, and has no more misses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(i.e.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latin typeface="Cambria Math"/>
                      </a:rPr>
                      <m:t>≤</m:t>
                    </m:r>
                    <m:r>
                      <a:rPr lang="en-US" sz="2800" i="1" dirty="0">
                        <a:latin typeface="Cambria Math"/>
                      </a:rPr>
                      <m:t>𝑚𝑖𝑠𝑠𝑒𝑠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1"/>
                <a:ext cx="8229600" cy="4525963"/>
              </a:xfrm>
              <a:blipFill>
                <a:blip r:embed="rId2"/>
                <a:stretch>
                  <a:fillRect l="-1698" t="-1120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5150420"/>
                <a:ext cx="838200" cy="838200"/>
              </a:xfrm>
              <a:prstGeom prst="roundRect">
                <a:avLst/>
              </a:prstGeom>
              <a:solidFill>
                <a:srgbClr val="FF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150420"/>
                <a:ext cx="838200" cy="838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5988620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0 accesses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988620"/>
                <a:ext cx="1524000" cy="945580"/>
              </a:xfrm>
              <a:prstGeom prst="rect">
                <a:avLst/>
              </a:prstGeom>
              <a:blipFill>
                <a:blip r:embed="rId4"/>
                <a:stretch>
                  <a:fillRect l="-3333"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0623" y="5139047"/>
                <a:ext cx="838200" cy="838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23" y="5139047"/>
                <a:ext cx="838200" cy="838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829300" y="5139047"/>
                <a:ext cx="838200" cy="838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5139047"/>
                <a:ext cx="838200" cy="838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977247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 access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977247"/>
                <a:ext cx="1524000" cy="945580"/>
              </a:xfrm>
              <a:prstGeom prst="rect">
                <a:avLst/>
              </a:prstGeom>
              <a:blipFill>
                <a:blip r:embed="rId7"/>
                <a:stretch>
                  <a:fillRect l="-3333"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958385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2  accesses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958385"/>
                <a:ext cx="1524000" cy="945580"/>
              </a:xfrm>
              <a:prstGeom prst="rect">
                <a:avLst/>
              </a:prstGeom>
              <a:blipFill>
                <a:blip r:embed="rId8"/>
                <a:stretch>
                  <a:fillRect l="-3333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431206" y="5113690"/>
            <a:ext cx="41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9029700" y="5139047"/>
                <a:ext cx="838200" cy="8382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700" y="5139047"/>
                <a:ext cx="838200" cy="838200"/>
              </a:xfrm>
              <a:prstGeom prst="roundRect">
                <a:avLst/>
              </a:prstGeom>
              <a:blipFill>
                <a:blip r:embed="rId9"/>
                <a:stretch>
                  <a:fillRect l="-8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86800" y="5958385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 accesses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5958385"/>
                <a:ext cx="1524000" cy="945580"/>
              </a:xfrm>
              <a:prstGeom prst="rect">
                <a:avLst/>
              </a:prstGeom>
              <a:blipFill>
                <a:blip r:embed="rId10"/>
                <a:stretch>
                  <a:fillRect l="-3333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2895600" y="5436854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852348" y="5427671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725503" y="5396564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993039" y="5398186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9919" y="50675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0986" y="5040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822" y="50100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97358" y="5040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4812268"/>
            <a:ext cx="97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Optimal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1600" y="4812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 </a:t>
            </a:r>
          </a:p>
        </p:txBody>
      </p:sp>
    </p:spTree>
    <p:extLst>
      <p:ext uri="{BB962C8B-B14F-4D97-AF65-F5344CB8AC3E}">
        <p14:creationId xmlns:p14="http://schemas.microsoft.com/office/powerpoint/2010/main" val="194082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904999"/>
            <a:ext cx="8382000" cy="243840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u="sng" dirty="0"/>
              <a:t>Warm up</a:t>
            </a:r>
          </a:p>
          <a:p>
            <a:pPr marL="0" indent="0" algn="ctr">
              <a:buNone/>
            </a:pPr>
            <a:r>
              <a:rPr lang="en-US" sz="2800" dirty="0"/>
              <a:t>Why is an algorithm’s space complexity (how much memory it uses) important?</a:t>
            </a:r>
          </a:p>
          <a:p>
            <a:pPr marL="0" indent="0" algn="ctr">
              <a:buNone/>
            </a:pPr>
            <a:r>
              <a:rPr lang="en-US" sz="2800" dirty="0"/>
              <a:t>Why might a memory-intensive algorithm be a “bad” one?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Belady</a:t>
            </a:r>
            <a:r>
              <a:rPr lang="en-US" dirty="0"/>
              <a:t> Exchange Proof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99379" y="34290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826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5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712" y="4256618"/>
                <a:ext cx="2712537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Must agree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712" y="4256618"/>
                <a:ext cx="2712537" cy="491288"/>
              </a:xfrm>
              <a:prstGeom prst="rect">
                <a:avLst/>
              </a:prstGeom>
              <a:blipFill>
                <a:blip r:embed="rId6"/>
                <a:stretch>
                  <a:fillRect l="-279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4" idx="0"/>
            <a:endCxn id="19" idx="2"/>
          </p:cNvCxnSpPr>
          <p:nvPr/>
        </p:nvCxnSpPr>
        <p:spPr>
          <a:xfrm flipH="1" flipV="1">
            <a:off x="4927980" y="3886200"/>
            <a:ext cx="1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71096" y="3124201"/>
                <a:ext cx="2944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Need to fill in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the rest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to have no more misses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96" y="3124201"/>
                <a:ext cx="2944505" cy="1200329"/>
              </a:xfrm>
              <a:prstGeom prst="rect">
                <a:avLst/>
              </a:prstGeom>
              <a:blipFill>
                <a:blip r:embed="rId7"/>
                <a:stretch>
                  <a:fillRect l="-1717" t="-4167" r="-386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7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68372" y="3048000"/>
            <a:ext cx="3518029" cy="571500"/>
            <a:chOff x="368171" y="4305300"/>
            <a:chExt cx="3518029" cy="571500"/>
          </a:xfrm>
        </p:grpSpPr>
        <p:sp>
          <p:nvSpPr>
            <p:cNvPr id="8" name="Rectangle 7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for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accesses, the state of the cache at access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will be the same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3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92772" y="3048000"/>
            <a:ext cx="3518029" cy="593750"/>
            <a:chOff x="368171" y="4305300"/>
            <a:chExt cx="3518029" cy="593750"/>
          </a:xfrm>
        </p:grpSpPr>
        <p:sp>
          <p:nvSpPr>
            <p:cNvPr id="19" name="Rectangle 1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  <a:blipFill>
                <a:blip r:embed="rId6"/>
                <a:stretch>
                  <a:fillRect l="-169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1981200" y="4267200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1: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is in the cache, then neither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evict from the cache, use the same cache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267200"/>
                <a:ext cx="8229600" cy="1295400"/>
              </a:xfrm>
              <a:prstGeom prst="rect">
                <a:avLst/>
              </a:prstGeom>
              <a:blipFill>
                <a:blip r:embed="rId7"/>
                <a:stretch>
                  <a:fillRect l="-1852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3886201" y="5593644"/>
            <a:ext cx="3518029" cy="571500"/>
            <a:chOff x="368171" y="4305300"/>
            <a:chExt cx="3518029" cy="571500"/>
          </a:xfrm>
          <a:solidFill>
            <a:srgbClr val="00B0F0"/>
          </a:solidFill>
        </p:grpSpPr>
        <p:sp>
          <p:nvSpPr>
            <p:cNvPr id="30" name="Rectangle 29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68171" y="4507468"/>
                  <a:ext cx="18492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8492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870829" y="5593645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29" y="5593645"/>
                <a:ext cx="533400" cy="5701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337429" y="5595014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29" y="5595014"/>
                <a:ext cx="533400" cy="5701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48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68372" y="3048000"/>
            <a:ext cx="3518029" cy="571500"/>
            <a:chOff x="368171" y="4305300"/>
            <a:chExt cx="3518029" cy="571500"/>
          </a:xfrm>
        </p:grpSpPr>
        <p:sp>
          <p:nvSpPr>
            <p:cNvPr id="8" name="Rectangle 7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for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accesses, the state of the cache at access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will be the same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3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92772" y="3048000"/>
            <a:ext cx="3518029" cy="593750"/>
            <a:chOff x="368171" y="4305300"/>
            <a:chExt cx="3518029" cy="593750"/>
          </a:xfrm>
        </p:grpSpPr>
        <p:sp>
          <p:nvSpPr>
            <p:cNvPr id="19" name="Rectangle 1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  <a:blipFill>
                <a:blip r:embed="rId6"/>
                <a:stretch>
                  <a:fillRect l="-169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1997122" y="4272887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2: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isn’t in the cache, and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evict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from the cache, evict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22" y="4272887"/>
                <a:ext cx="8229600" cy="1295400"/>
              </a:xfrm>
              <a:prstGeom prst="rect">
                <a:avLst/>
              </a:prstGeom>
              <a:blipFill>
                <a:blip r:embed="rId9"/>
                <a:stretch>
                  <a:fillRect l="-1695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3886201" y="5593644"/>
            <a:ext cx="3518029" cy="571500"/>
            <a:chOff x="368171" y="4305300"/>
            <a:chExt cx="3518029" cy="571500"/>
          </a:xfrm>
          <a:solidFill>
            <a:srgbClr val="00B0F0"/>
          </a:solidFill>
        </p:grpSpPr>
        <p:sp>
          <p:nvSpPr>
            <p:cNvPr id="33" name="Rectangle 32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68171" y="4507468"/>
                  <a:ext cx="18492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8492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870829" y="5593645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29" y="5593645"/>
                <a:ext cx="533400" cy="5701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337429" y="5595014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29" y="5595014"/>
                <a:ext cx="533400" cy="5701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633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68372" y="3048000"/>
            <a:ext cx="3518029" cy="571500"/>
            <a:chOff x="368171" y="4305300"/>
            <a:chExt cx="3518029" cy="571500"/>
          </a:xfrm>
        </p:grpSpPr>
        <p:sp>
          <p:nvSpPr>
            <p:cNvPr id="8" name="Rectangle 7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for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accesses, the state of the cache at access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will be the same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3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92772" y="3048000"/>
            <a:ext cx="3518029" cy="593750"/>
            <a:chOff x="368171" y="4305300"/>
            <a:chExt cx="3518029" cy="593750"/>
          </a:xfrm>
        </p:grpSpPr>
        <p:sp>
          <p:nvSpPr>
            <p:cNvPr id="19" name="Rectangle 1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  <a:blipFill>
                <a:blip r:embed="rId6"/>
                <a:stretch>
                  <a:fillRect l="-169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1997122" y="4272887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3: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isn’t in the cache,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evicts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evicts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from the cache</a:t>
                </a:r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22" y="4272887"/>
                <a:ext cx="8229600" cy="1295400"/>
              </a:xfrm>
              <a:prstGeom prst="rect">
                <a:avLst/>
              </a:prstGeom>
              <a:blipFill>
                <a:blip r:embed="rId9"/>
                <a:stretch>
                  <a:fillRect l="-1695" t="-5882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044572" y="5703627"/>
            <a:ext cx="3518029" cy="571500"/>
            <a:chOff x="368171" y="4305300"/>
            <a:chExt cx="3518029" cy="571500"/>
          </a:xfrm>
        </p:grpSpPr>
        <p:sp>
          <p:nvSpPr>
            <p:cNvPr id="29" name="Rectangle 2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68171" y="4507468"/>
                  <a:ext cx="2033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203357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6768972" y="5703627"/>
            <a:ext cx="3518029" cy="593750"/>
            <a:chOff x="368171" y="4305300"/>
            <a:chExt cx="3518029" cy="593750"/>
          </a:xfrm>
        </p:grpSpPr>
        <p:sp>
          <p:nvSpPr>
            <p:cNvPr id="37" name="Rectangle 36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68171" y="4507468"/>
                  <a:ext cx="2161041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2161041" cy="39158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54572" y="5627428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72" y="5627428"/>
                <a:ext cx="633507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029200" y="5703628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703628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495800" y="5704997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704997"/>
                <a:ext cx="533400" cy="5701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753600" y="5703628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5703628"/>
                <a:ext cx="533400" cy="5701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220200" y="5704997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5704997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049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99379" y="34290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826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5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712" y="4256618"/>
                <a:ext cx="2712537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Must agree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712" y="4256618"/>
                <a:ext cx="2712537" cy="491288"/>
              </a:xfrm>
              <a:prstGeom prst="rect">
                <a:avLst/>
              </a:prstGeom>
              <a:blipFill>
                <a:blip r:embed="rId6"/>
                <a:stretch>
                  <a:fillRect l="-279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4" idx="0"/>
            <a:endCxn id="19" idx="2"/>
          </p:cNvCxnSpPr>
          <p:nvPr/>
        </p:nvCxnSpPr>
        <p:spPr>
          <a:xfrm flipH="1" flipV="1">
            <a:off x="4927980" y="3886200"/>
            <a:ext cx="1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71096" y="3124201"/>
                <a:ext cx="2944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Need to fill in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the rest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to have no more misses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96" y="3124201"/>
                <a:ext cx="2944505" cy="1200329"/>
              </a:xfrm>
              <a:prstGeom prst="rect">
                <a:avLst/>
              </a:prstGeom>
              <a:blipFill>
                <a:blip r:embed="rId7"/>
                <a:stretch>
                  <a:fillRect l="-1717" t="-4167" r="-386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5"/>
                <a:stretch>
                  <a:fillRect l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6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82233" y="4256619"/>
                <a:ext cx="3658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involves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33" y="4256619"/>
                <a:ext cx="3658117" cy="461665"/>
              </a:xfrm>
              <a:prstGeom prst="rect">
                <a:avLst/>
              </a:prstGeom>
              <a:blipFill>
                <a:blip r:embed="rId7"/>
                <a:stretch>
                  <a:fillRect l="-2083" t="-5263" r="-6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22" idx="2"/>
          </p:cNvCxnSpPr>
          <p:nvPr/>
        </p:nvCxnSpPr>
        <p:spPr>
          <a:xfrm flipH="1" flipV="1">
            <a:off x="6711287" y="3886200"/>
            <a:ext cx="5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5621690" y="2697758"/>
            <a:ext cx="400434" cy="10668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blipFill>
                <a:blip r:embed="rId8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76401" y="5725181"/>
                <a:ext cx="899160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7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7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700" dirty="0"/>
                  <a:t> the first access after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/>
                      </a:rPr>
                      <m:t>𝑖</m:t>
                    </m:r>
                    <m:r>
                      <a:rPr lang="en-US" sz="27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sz="27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7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700" dirty="0"/>
                  <a:t> involveswith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700" dirty="0"/>
                  <a:t> or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𝑓</m:t>
                    </m:r>
                  </m:oMath>
                </a14:m>
                <a:endParaRPr lang="en-US" sz="27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5725181"/>
                <a:ext cx="8991600" cy="507831"/>
              </a:xfrm>
              <a:prstGeom prst="rect">
                <a:avLst/>
              </a:prstGeom>
              <a:blipFill>
                <a:blip r:embed="rId9"/>
                <a:stretch>
                  <a:fillRect t="-9756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52600" y="6248400"/>
                <a:ext cx="5606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800" dirty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≠</m:t>
                    </m:r>
                    <m:r>
                      <a:rPr lang="en-US" sz="2800" b="1" i="1">
                        <a:latin typeface="Cambria Math"/>
                      </a:rPr>
                      <m:t>𝒆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248400"/>
                <a:ext cx="5606150" cy="523220"/>
              </a:xfrm>
              <a:prstGeom prst="rect">
                <a:avLst/>
              </a:prstGeom>
              <a:blipFill>
                <a:blip r:embed="rId10"/>
                <a:stretch>
                  <a:fillRect t="-14634" r="-452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5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7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blipFill>
                <a:blip r:embed="rId8"/>
                <a:stretch>
                  <a:fillRect l="-1969" t="-5263" r="-3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22" idx="2"/>
          </p:cNvCxnSpPr>
          <p:nvPr/>
        </p:nvCxnSpPr>
        <p:spPr>
          <a:xfrm flipH="1" flipV="1">
            <a:off x="6711286" y="3886200"/>
            <a:ext cx="4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5621690" y="2697758"/>
            <a:ext cx="400434" cy="10668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blipFill>
                <a:blip r:embed="rId9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the first access after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𝑖</m:t>
                    </m:r>
                    <m:r>
                      <a:rPr lang="en-US" sz="28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deals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blipFill>
                <a:blip r:embed="rId10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06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3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905000" y="2073250"/>
            <a:ext cx="3657600" cy="571500"/>
            <a:chOff x="228600" y="4305300"/>
            <a:chExt cx="3657600" cy="571500"/>
          </a:xfrm>
        </p:grpSpPr>
        <p:sp>
          <p:nvSpPr>
            <p:cNvPr id="29" name="Rectangle 28"/>
            <p:cNvSpPr/>
            <p:nvPr/>
          </p:nvSpPr>
          <p:spPr>
            <a:xfrm>
              <a:off x="228600" y="4305300"/>
              <a:ext cx="36576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28600" y="4507468"/>
                  <a:ext cx="2049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507468"/>
                  <a:ext cx="20495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6477000" y="2073250"/>
            <a:ext cx="3810000" cy="571500"/>
            <a:chOff x="76200" y="4305300"/>
            <a:chExt cx="3810000" cy="571500"/>
          </a:xfrm>
        </p:grpSpPr>
        <p:sp>
          <p:nvSpPr>
            <p:cNvPr id="37" name="Rectangle 36"/>
            <p:cNvSpPr/>
            <p:nvPr/>
          </p:nvSpPr>
          <p:spPr>
            <a:xfrm>
              <a:off x="152400" y="4305300"/>
              <a:ext cx="3733800" cy="5715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200" y="4507468"/>
                  <a:ext cx="22691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4507468"/>
                  <a:ext cx="226914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54572" y="199705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72" y="1997051"/>
                <a:ext cx="63350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029200" y="207325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7325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495800" y="207462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07462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753600" y="207325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2073251"/>
                <a:ext cx="533400" cy="57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220200" y="207462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2074620"/>
                <a:ext cx="533400" cy="5701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1981200" y="2971801"/>
                <a:ext cx="36576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load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into the cache, assume it evicts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71801"/>
                <a:ext cx="3657600" cy="1828799"/>
              </a:xfrm>
              <a:prstGeom prst="rect">
                <a:avLst/>
              </a:prstGeom>
              <a:blipFill>
                <a:blip r:embed="rId11"/>
                <a:stretch>
                  <a:fillRect l="-4167" t="-3448" r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6705600" y="3048002"/>
                <a:ext cx="36576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will load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into the cache, evicting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048002"/>
                <a:ext cx="3657600" cy="1828799"/>
              </a:xfrm>
              <a:prstGeom prst="rect">
                <a:avLst/>
              </a:prstGeom>
              <a:blipFill>
                <a:blip r:embed="rId12"/>
                <a:stretch>
                  <a:fillRect l="-4167" t="-4861" r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 txBox="1">
                <a:spLocks/>
              </p:cNvSpPr>
              <p:nvPr/>
            </p:nvSpPr>
            <p:spPr>
              <a:xfrm>
                <a:off x="2057400" y="5257802"/>
                <a:ext cx="74295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behaved exactly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and has the same cache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therefore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57802"/>
                <a:ext cx="7429500" cy="1828799"/>
              </a:xfrm>
              <a:prstGeom prst="rect">
                <a:avLst/>
              </a:prstGeom>
              <a:blipFill>
                <a:blip r:embed="rId13"/>
                <a:stretch>
                  <a:fillRect l="-1706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2"/>
          <p:cNvSpPr txBox="1">
            <a:spLocks/>
          </p:cNvSpPr>
          <p:nvPr/>
        </p:nvSpPr>
        <p:spPr>
          <a:xfrm>
            <a:off x="4259228" y="4267201"/>
            <a:ext cx="44577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caches now match!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962400" y="207325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073250"/>
                <a:ext cx="533400" cy="5701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686800" y="2073249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073249"/>
                <a:ext cx="533400" cy="5701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962400" y="2514601"/>
                <a:ext cx="533400" cy="570131"/>
              </a:xfrm>
              <a:prstGeom prst="rect">
                <a:avLst/>
              </a:prstGeom>
              <a:solidFill>
                <a:srgbClr val="FF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514601"/>
                <a:ext cx="533400" cy="5701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686800" y="2514601"/>
                <a:ext cx="533400" cy="57013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514601"/>
                <a:ext cx="533400" cy="5701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62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5" grpId="0" animBg="1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 l="-2564" b="-12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7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blipFill>
                <a:blip r:embed="rId8"/>
                <a:stretch>
                  <a:fillRect l="-1969" t="-5263" r="-3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22" idx="2"/>
          </p:cNvCxnSpPr>
          <p:nvPr/>
        </p:nvCxnSpPr>
        <p:spPr>
          <a:xfrm flipH="1" flipV="1">
            <a:off x="6711286" y="3886200"/>
            <a:ext cx="4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5621690" y="2697758"/>
            <a:ext cx="400434" cy="10668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blipFill>
                <a:blip r:embed="rId9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the first access after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𝑖</m:t>
                    </m:r>
                    <m:r>
                      <a:rPr lang="en-US" sz="28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deals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blipFill>
                <a:blip r:embed="rId10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752600" y="6248400"/>
                <a:ext cx="5606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800" dirty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≠</m:t>
                    </m:r>
                    <m:r>
                      <a:rPr lang="en-US" sz="2800" b="1" i="1">
                        <a:latin typeface="Cambria Math"/>
                      </a:rPr>
                      <m:t>𝒆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248400"/>
                <a:ext cx="5606150" cy="523220"/>
              </a:xfrm>
              <a:prstGeom prst="rect">
                <a:avLst/>
              </a:prstGeom>
              <a:blipFill>
                <a:blip r:embed="rId11"/>
                <a:stretch>
                  <a:fillRect t="-14634" r="-452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707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2"/>
            <a:ext cx="8229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Cannot Happen!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 l="-2564" b="-12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blipFill>
                <a:blip r:embed="rId7"/>
                <a:stretch>
                  <a:fillRect l="-1969" t="-5263" r="-3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>
            <a:stCxn id="60" idx="0"/>
            <a:endCxn id="49" idx="2"/>
          </p:cNvCxnSpPr>
          <p:nvPr/>
        </p:nvCxnSpPr>
        <p:spPr>
          <a:xfrm flipH="1" flipV="1">
            <a:off x="6711286" y="3886200"/>
            <a:ext cx="4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266997" y="2631744"/>
                <a:ext cx="1321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“Evict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"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97" y="2631744"/>
                <a:ext cx="1321965" cy="461665"/>
              </a:xfrm>
              <a:prstGeom prst="rect">
                <a:avLst/>
              </a:prstGeom>
              <a:blipFill>
                <a:blip r:embed="rId8"/>
                <a:stretch>
                  <a:fillRect l="-769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  <a:endCxn id="59" idx="0"/>
          </p:cNvCxnSpPr>
          <p:nvPr/>
        </p:nvCxnSpPr>
        <p:spPr>
          <a:xfrm>
            <a:off x="4927980" y="3093408"/>
            <a:ext cx="1" cy="3355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266998" y="6015336"/>
                <a:ext cx="1321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“Evict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"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98" y="6015336"/>
                <a:ext cx="1321965" cy="461665"/>
              </a:xfrm>
              <a:prstGeom prst="rect">
                <a:avLst/>
              </a:prstGeom>
              <a:blipFill>
                <a:blip r:embed="rId9"/>
                <a:stretch>
                  <a:fillRect l="-769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66" idx="0"/>
            <a:endCxn id="54" idx="2"/>
          </p:cNvCxnSpPr>
          <p:nvPr/>
        </p:nvCxnSpPr>
        <p:spPr>
          <a:xfrm flipH="1" flipV="1">
            <a:off x="4927980" y="5486401"/>
            <a:ext cx="1" cy="5289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486336" y="4579616"/>
                <a:ext cx="4642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Means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 not farthest future access!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36" y="4579616"/>
                <a:ext cx="4642938" cy="461665"/>
              </a:xfrm>
              <a:prstGeom prst="rect">
                <a:avLst/>
              </a:prstGeom>
              <a:blipFill>
                <a:blip r:embed="rId10"/>
                <a:stretch>
                  <a:fillRect l="-1362" t="-8108" r="-136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7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F518D-9612-6A4E-BC73-09C27DBF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lots of memory is “bad”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854EB-88FA-E14D-8044-715D9066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AB2FAF-4CA1-CC47-9B01-7FABEA9E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4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7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blipFill>
                <a:blip r:embed="rId8"/>
                <a:stretch>
                  <a:fillRect l="-1969" t="-5263" r="-3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22" idx="2"/>
          </p:cNvCxnSpPr>
          <p:nvPr/>
        </p:nvCxnSpPr>
        <p:spPr>
          <a:xfrm flipH="1" flipV="1">
            <a:off x="6711286" y="3886200"/>
            <a:ext cx="4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5621690" y="2697758"/>
            <a:ext cx="400434" cy="10668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blipFill>
                <a:blip r:embed="rId9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the first access after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𝑖</m:t>
                    </m:r>
                    <m:r>
                      <a:rPr lang="en-US" sz="28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deals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blipFill>
                <a:blip r:embed="rId10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52600" y="6248400"/>
                <a:ext cx="55291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≠</m:t>
                    </m:r>
                    <m:r>
                      <a:rPr lang="en-US" sz="2800" i="1">
                        <a:latin typeface="Cambria Math"/>
                      </a:rPr>
                      <m:t>𝑒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248400"/>
                <a:ext cx="5529142" cy="523220"/>
              </a:xfrm>
              <a:prstGeom prst="rect">
                <a:avLst/>
              </a:prstGeom>
              <a:blipFill>
                <a:blip r:embed="rId11"/>
                <a:stretch>
                  <a:fillRect t="-14634" r="-229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70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≠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3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044572" y="2073250"/>
            <a:ext cx="3518029" cy="571500"/>
            <a:chOff x="368171" y="4305300"/>
            <a:chExt cx="3518029" cy="571500"/>
          </a:xfrm>
        </p:grpSpPr>
        <p:sp>
          <p:nvSpPr>
            <p:cNvPr id="29" name="Rectangle 2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68171" y="4507468"/>
                  <a:ext cx="2049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20495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6768972" y="2073250"/>
            <a:ext cx="3518029" cy="571500"/>
            <a:chOff x="368171" y="4305300"/>
            <a:chExt cx="3518029" cy="571500"/>
          </a:xfrm>
        </p:grpSpPr>
        <p:sp>
          <p:nvSpPr>
            <p:cNvPr id="37" name="Rectangle 36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68171" y="4507468"/>
                  <a:ext cx="22691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226914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54572" y="199705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72" y="1997051"/>
                <a:ext cx="63350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029200" y="207325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7325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495800" y="207462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07462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753600" y="207325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2073251"/>
                <a:ext cx="533400" cy="57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220200" y="207462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2074620"/>
                <a:ext cx="533400" cy="5701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1981200" y="2971801"/>
                <a:ext cx="36576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loads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into the cache, it must be evicting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71801"/>
                <a:ext cx="3657600" cy="1828799"/>
              </a:xfrm>
              <a:prstGeom prst="rect">
                <a:avLst/>
              </a:prstGeom>
              <a:blipFill>
                <a:blip r:embed="rId11"/>
                <a:stretch>
                  <a:fillRect l="-416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6705600" y="2971801"/>
                <a:ext cx="36576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will load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into the cache, evicting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971801"/>
                <a:ext cx="3657600" cy="1828799"/>
              </a:xfrm>
              <a:prstGeom prst="rect">
                <a:avLst/>
              </a:prstGeom>
              <a:blipFill>
                <a:blip r:embed="rId12"/>
                <a:stretch>
                  <a:fillRect l="-4167" t="-3448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 txBox="1">
                <a:spLocks/>
              </p:cNvSpPr>
              <p:nvPr/>
            </p:nvSpPr>
            <p:spPr>
              <a:xfrm>
                <a:off x="2057400" y="5181602"/>
                <a:ext cx="74295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behaved exactly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and has the same cache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therefore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181602"/>
                <a:ext cx="7429500" cy="1828799"/>
              </a:xfrm>
              <a:prstGeom prst="rect">
                <a:avLst/>
              </a:prstGeom>
              <a:blipFill>
                <a:blip r:embed="rId13"/>
                <a:stretch>
                  <a:fillRect l="-1706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029200" y="2514601"/>
                <a:ext cx="533400" cy="570131"/>
              </a:xfrm>
              <a:prstGeom prst="rect">
                <a:avLst/>
              </a:prstGeom>
              <a:solidFill>
                <a:srgbClr val="FF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14601"/>
                <a:ext cx="533400" cy="5701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220200" y="2514938"/>
                <a:ext cx="533400" cy="57013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2514938"/>
                <a:ext cx="533400" cy="5701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/>
          <p:cNvSpPr txBox="1">
            <a:spLocks/>
          </p:cNvSpPr>
          <p:nvPr/>
        </p:nvSpPr>
        <p:spPr>
          <a:xfrm>
            <a:off x="4259228" y="4343400"/>
            <a:ext cx="44577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caches now match!</a:t>
            </a:r>
          </a:p>
        </p:txBody>
      </p:sp>
    </p:spTree>
    <p:extLst>
      <p:ext uri="{BB962C8B-B14F-4D97-AF65-F5344CB8AC3E}">
        <p14:creationId xmlns:p14="http://schemas.microsoft.com/office/powerpoint/2010/main" val="282882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9" grpId="0" animBg="1"/>
      <p:bldP spid="20" grpId="0" animBg="1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Lemma to show Optimality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2057400"/>
                <a:ext cx="838200" cy="838200"/>
              </a:xfrm>
              <a:prstGeom prst="roundRect">
                <a:avLst/>
              </a:prstGeom>
              <a:solidFill>
                <a:srgbClr val="FF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57400"/>
                <a:ext cx="838200" cy="838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2895600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0 accesses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95600"/>
                <a:ext cx="1524000" cy="945580"/>
              </a:xfrm>
              <a:prstGeom prst="rect">
                <a:avLst/>
              </a:prstGeom>
              <a:blipFill>
                <a:blip r:embed="rId3"/>
                <a:stretch>
                  <a:fillRect l="-3333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0623" y="2046027"/>
                <a:ext cx="838200" cy="838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23" y="2046027"/>
                <a:ext cx="838200" cy="838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829300" y="2046027"/>
                <a:ext cx="838200" cy="838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2046027"/>
                <a:ext cx="838200" cy="838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2884227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 access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884227"/>
                <a:ext cx="1524000" cy="945580"/>
              </a:xfrm>
              <a:prstGeom prst="rect">
                <a:avLst/>
              </a:prstGeom>
              <a:blipFill>
                <a:blip r:embed="rId6"/>
                <a:stretch>
                  <a:fillRect l="-3333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2865365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2  accesses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865365"/>
                <a:ext cx="1524000" cy="945580"/>
              </a:xfrm>
              <a:prstGeom prst="rect">
                <a:avLst/>
              </a:prstGeom>
              <a:blipFill>
                <a:blip r:embed="rId7"/>
                <a:stretch>
                  <a:fillRect l="-3333"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431206" y="2020670"/>
            <a:ext cx="41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9029700" y="2046027"/>
                <a:ext cx="838200" cy="8382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700" y="2046027"/>
                <a:ext cx="838200" cy="838200"/>
              </a:xfrm>
              <a:prstGeom prst="roundRect">
                <a:avLst/>
              </a:prstGeom>
              <a:blipFill>
                <a:blip r:embed="rId8"/>
                <a:stretch>
                  <a:fillRect l="-8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86800" y="2865365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 accesses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865365"/>
                <a:ext cx="1524000" cy="945580"/>
              </a:xfrm>
              <a:prstGeom prst="rect">
                <a:avLst/>
              </a:prstGeom>
              <a:blipFill>
                <a:blip r:embed="rId9"/>
                <a:stretch>
                  <a:fillRect l="-3333"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2895600" y="2343834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52348" y="2334651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25503" y="2303544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993039" y="2305166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99919" y="19745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60986" y="1872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9822" y="1916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97358" y="1880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</p:spTree>
    <p:extLst>
      <p:ext uri="{BB962C8B-B14F-4D97-AF65-F5344CB8AC3E}">
        <p14:creationId xmlns:p14="http://schemas.microsoft.com/office/powerpoint/2010/main" val="258891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Algorithms</a:t>
            </a:r>
          </a:p>
          <a:p>
            <a:r>
              <a:rPr lang="en-US" dirty="0"/>
              <a:t>Choice Function</a:t>
            </a:r>
          </a:p>
          <a:p>
            <a:r>
              <a:rPr lang="en-US" dirty="0"/>
              <a:t>Cache Replacement</a:t>
            </a:r>
          </a:p>
          <a:p>
            <a:r>
              <a:rPr lang="en-US" dirty="0"/>
              <a:t>Hardware &amp; Algorithms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HW6 Due Friday Nov 9 @11pm</a:t>
            </a:r>
          </a:p>
          <a:p>
            <a:pPr lvl="1"/>
            <a:r>
              <a:rPr lang="en-US" dirty="0"/>
              <a:t>Written (use latex)</a:t>
            </a:r>
          </a:p>
          <a:p>
            <a:pPr lvl="1"/>
            <a:r>
              <a:rPr lang="en-US" dirty="0"/>
              <a:t>DP and Greedy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7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using too much memory a bad thing?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419599"/>
          </a:xfrm>
        </p:spPr>
        <p:txBody>
          <a:bodyPr>
            <a:normAutofit/>
          </a:bodyPr>
          <a:lstStyle/>
          <a:p>
            <a:r>
              <a:rPr lang="en-US" dirty="0"/>
              <a:t>Named for John von Neumann</a:t>
            </a:r>
          </a:p>
          <a:p>
            <a:r>
              <a:rPr lang="en-US" dirty="0"/>
              <a:t>Inventor of modern computer architecture</a:t>
            </a:r>
          </a:p>
          <a:p>
            <a:r>
              <a:rPr lang="en-US" dirty="0"/>
              <a:t>Other notable influences include:</a:t>
            </a:r>
          </a:p>
          <a:p>
            <a:pPr lvl="1"/>
            <a:r>
              <a:rPr lang="en-US" dirty="0"/>
              <a:t>Mathematics </a:t>
            </a:r>
          </a:p>
          <a:p>
            <a:pPr lvl="1"/>
            <a:r>
              <a:rPr lang="en-US" dirty="0"/>
              <a:t>Physics</a:t>
            </a:r>
          </a:p>
          <a:p>
            <a:pPr lvl="1"/>
            <a:r>
              <a:rPr lang="en-US" dirty="0"/>
              <a:t>Economics 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 descr="Image result for john von neu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03186"/>
            <a:ext cx="2590800" cy="337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21116</TotalTime>
  <Words>2704</Words>
  <Application>Microsoft Office PowerPoint</Application>
  <PresentationFormat>Custom</PresentationFormat>
  <Paragraphs>609</Paragraphs>
  <Slides>42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Cambria Math</vt:lpstr>
      <vt:lpstr>Office Theme</vt:lpstr>
      <vt:lpstr>Why lots of memory is “bad”</vt:lpstr>
      <vt:lpstr>Why lots of memory is “bad”</vt:lpstr>
      <vt:lpstr>PowerPoint Presentation</vt:lpstr>
      <vt:lpstr>Why lots of memory is “bad”</vt:lpstr>
      <vt:lpstr>Today’s Keywords</vt:lpstr>
      <vt:lpstr>CLRS Readings</vt:lpstr>
      <vt:lpstr>Homeworks</vt:lpstr>
      <vt:lpstr>Caching Problem</vt:lpstr>
      <vt:lpstr>Von Neumann Bottleneck</vt:lpstr>
      <vt:lpstr>Von Neumann Bottleneck</vt:lpstr>
      <vt:lpstr>Caching Problem</vt:lpstr>
      <vt:lpstr>Caching Problem Definition</vt:lpstr>
      <vt:lpstr>Example</vt:lpstr>
      <vt:lpstr>Example</vt:lpstr>
      <vt:lpstr>Example</vt:lpstr>
      <vt:lpstr>Example</vt:lpstr>
      <vt:lpstr>Example</vt:lpstr>
      <vt:lpstr>Example</vt:lpstr>
      <vt:lpstr>Our Problem vs Reality</vt:lpstr>
      <vt:lpstr>Greedy Algorithms</vt:lpstr>
      <vt:lpstr>Greedy choice property</vt:lpstr>
      <vt:lpstr>Greedy choice property</vt:lpstr>
      <vt:lpstr>Greedy choice property</vt:lpstr>
      <vt:lpstr>Greedy choice property</vt:lpstr>
      <vt:lpstr>Greedy choice property</vt:lpstr>
      <vt:lpstr>Greedy Algorithms</vt:lpstr>
      <vt:lpstr>Caching Greedy Algorithm</vt:lpstr>
      <vt:lpstr>Exchange argument</vt:lpstr>
      <vt:lpstr>Belady Exchange Lemma</vt:lpstr>
      <vt:lpstr>Belady Exchange Proof Idea</vt:lpstr>
      <vt:lpstr>Proof of Lemma</vt:lpstr>
      <vt:lpstr>Proof of Lemma</vt:lpstr>
      <vt:lpstr>Proof of Lemma</vt:lpstr>
      <vt:lpstr>Case 3</vt:lpstr>
      <vt:lpstr>Case 3</vt:lpstr>
      <vt:lpstr>Case 3, m_t=e</vt:lpstr>
      <vt:lpstr>Case 3, m_t=e</vt:lpstr>
      <vt:lpstr>Case 3, m_t=f</vt:lpstr>
      <vt:lpstr>Case 3, m_t=f</vt:lpstr>
      <vt:lpstr>Case 3, m_t=x≠e,f</vt:lpstr>
      <vt:lpstr>Case 3, m_t=x≠e,f</vt:lpstr>
      <vt:lpstr>Use Lemma to show Optimality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njb2b</cp:lastModifiedBy>
  <cp:revision>1999</cp:revision>
  <dcterms:created xsi:type="dcterms:W3CDTF">2017-08-21T20:54:06Z</dcterms:created>
  <dcterms:modified xsi:type="dcterms:W3CDTF">2018-11-06T16:42:01Z</dcterms:modified>
</cp:coreProperties>
</file>