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3" r:id="rId2"/>
    <p:sldId id="345" r:id="rId3"/>
    <p:sldId id="293" r:id="rId4"/>
    <p:sldId id="294" r:id="rId5"/>
    <p:sldId id="298" r:id="rId6"/>
    <p:sldId id="36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5" r:id="rId29"/>
    <p:sldId id="3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FF"/>
    <a:srgbClr val="FFCC66"/>
    <a:srgbClr val="FFCC00"/>
    <a:srgbClr val="CC00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2507" autoAdjust="0"/>
  </p:normalViewPr>
  <p:slideViewPr>
    <p:cSldViewPr>
      <p:cViewPr varScale="1">
        <p:scale>
          <a:sx n="61" d="100"/>
          <a:sy n="61" d="100"/>
        </p:scale>
        <p:origin x="240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49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2133600"/>
                <a:ext cx="7391400" cy="1754832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Simplify: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1+2+3+…+(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−1)+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2133600"/>
                <a:ext cx="7391400" cy="1754832"/>
              </a:xfrm>
              <a:blipFill>
                <a:blip r:embed="rId2"/>
                <a:stretch>
                  <a:fillRect t="-4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52800" y="4343400"/>
            <a:ext cx="5562600" cy="1295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9003" y="5867403"/>
            <a:ext cx="746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Idea: Use a Karatsuba-like technique on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Adds.: 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316872" y="161400"/>
            <a:ext cx="1351128" cy="140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074390" y="3380459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88" y="685803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34" y="990600"/>
            <a:ext cx="621546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Naïve Multiplication</a:t>
            </a:r>
          </a:p>
          <a:p>
            <a:r>
              <a:rPr lang="en-US" dirty="0"/>
              <a:t>Karatsuba</a:t>
            </a:r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Strassen’s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68195" y="1498274"/>
                <a:ext cx="426809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What they have in common</a:t>
                </a:r>
              </a:p>
              <a:p>
                <a:r>
                  <a:rPr lang="en-US" sz="2800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800" dirty="0"/>
                  <a:t>: Very easy (i.e.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(1))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800" dirty="0"/>
                  <a:t>: Hard work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95" y="1498274"/>
                <a:ext cx="4268091" cy="1384995"/>
              </a:xfrm>
              <a:prstGeom prst="rect">
                <a:avLst/>
              </a:prstGeom>
              <a:blipFill>
                <a:blip r:embed="rId2"/>
                <a:stretch>
                  <a:fillRect l="-2967" t="-4545" r="-89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Like </a:t>
                </a:r>
                <a:r>
                  <a:rPr lang="en-US" b="0" dirty="0" err="1"/>
                  <a:t>Mergesort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dirty="0"/>
                  <a:t>Divide and conquer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 (kind of…)</a:t>
                </a:r>
              </a:p>
              <a:p>
                <a:r>
                  <a:rPr lang="en-US" dirty="0"/>
                  <a:t>Unlike </a:t>
                </a:r>
                <a:r>
                  <a:rPr lang="en-US" dirty="0" err="1"/>
                  <a:t>Mergesort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Divide step is the hard part</a:t>
                </a:r>
              </a:p>
              <a:p>
                <a:pPr lvl="1"/>
                <a:r>
                  <a:rPr lang="en-US" i="1" dirty="0"/>
                  <a:t>Typically</a:t>
                </a:r>
                <a:r>
                  <a:rPr lang="en-US" dirty="0"/>
                  <a:t> faster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429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429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343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743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69524" y="2743200"/>
            <a:ext cx="6403076" cy="533400"/>
            <a:chOff x="1445524" y="2895600"/>
            <a:chExt cx="6403076" cy="533400"/>
          </a:xfrm>
        </p:grpSpPr>
        <p:sp>
          <p:nvSpPr>
            <p:cNvPr id="5" name="Rectangle 4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17" name="Down Arrow 16"/>
          <p:cNvSpPr/>
          <p:nvPr/>
        </p:nvSpPr>
        <p:spPr>
          <a:xfrm>
            <a:off x="3636274" y="2324100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972550" y="2328649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2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971513" y="3843551"/>
            <a:ext cx="6403076" cy="533400"/>
            <a:chOff x="1445524" y="2895600"/>
            <a:chExt cx="6403076" cy="533400"/>
          </a:xfrm>
        </p:grpSpPr>
        <p:sp>
          <p:nvSpPr>
            <p:cNvPr id="22" name="Rectangle 2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4170243" y="3462551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974539" y="34290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90563" y="4910351"/>
            <a:ext cx="6403076" cy="533400"/>
            <a:chOff x="1445524" y="2895600"/>
            <a:chExt cx="6403076" cy="533400"/>
          </a:xfrm>
        </p:grpSpPr>
        <p:sp>
          <p:nvSpPr>
            <p:cNvPr id="37" name="Rectangle 3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>
            <a:off x="5237043" y="4544706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8993589" y="44958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969524" y="6073824"/>
            <a:ext cx="6403076" cy="533400"/>
            <a:chOff x="1445524" y="2895600"/>
            <a:chExt cx="6403076" cy="533400"/>
          </a:xfrm>
        </p:grpSpPr>
        <p:sp>
          <p:nvSpPr>
            <p:cNvPr id="52" name="Rectangle 5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64" name="Down Arrow 63"/>
          <p:cNvSpPr/>
          <p:nvPr/>
        </p:nvSpPr>
        <p:spPr>
          <a:xfrm>
            <a:off x="5216004" y="5708179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8459620" y="5692824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9" grpId="0" animBg="1"/>
      <p:bldP spid="50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0" y="228600"/>
                <a:ext cx="7391400" cy="6096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1+2+3+…+(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−1)+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228600"/>
                <a:ext cx="7391400" cy="609600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543800" y="2895600"/>
            <a:ext cx="2133600" cy="2133600"/>
            <a:chOff x="2667000" y="3505200"/>
            <a:chExt cx="2133600" cy="2133600"/>
          </a:xfrm>
        </p:grpSpPr>
        <p:sp>
          <p:nvSpPr>
            <p:cNvPr id="6" name="Rectangle 5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10800000">
            <a:off x="2667001" y="2899559"/>
            <a:ext cx="2133600" cy="2133600"/>
            <a:chOff x="2667000" y="3505200"/>
            <a:chExt cx="2133600" cy="2133600"/>
          </a:xfrm>
          <a:solidFill>
            <a:srgbClr val="FF0000"/>
          </a:solidFill>
        </p:grpSpPr>
        <p:sp>
          <p:nvSpPr>
            <p:cNvPr id="63" name="Rectangle 62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543800" y="2899559"/>
            <a:ext cx="2133600" cy="2133600"/>
            <a:chOff x="2667000" y="3505200"/>
            <a:chExt cx="2133600" cy="2133600"/>
          </a:xfrm>
        </p:grpSpPr>
        <p:sp>
          <p:nvSpPr>
            <p:cNvPr id="92" name="Rectangle 91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89254" y="5100659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54" y="5100659"/>
                <a:ext cx="778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/>
              <p:cNvSpPr txBox="1"/>
              <p:nvPr/>
            </p:nvSpPr>
            <p:spPr>
              <a:xfrm>
                <a:off x="9701151" y="3777734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151" y="3777734"/>
                <a:ext cx="374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ontent Placeholder 2"/>
              <p:cNvSpPr txBox="1">
                <a:spLocks/>
              </p:cNvSpPr>
              <p:nvPr/>
            </p:nvSpPr>
            <p:spPr>
              <a:xfrm>
                <a:off x="2209800" y="990600"/>
                <a:ext cx="7391400" cy="6096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7391400" cy="609600"/>
              </a:xfrm>
              <a:prstGeom prst="rect">
                <a:avLst/>
              </a:prstGeom>
              <a:blipFill>
                <a:blip r:embed="rId5"/>
                <a:stretch>
                  <a:fillRect b="-6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40833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0.375 -0.000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0" grpId="0"/>
      <p:bldP spid="1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649938" y="2667000"/>
            <a:ext cx="6403076" cy="533400"/>
            <a:chOff x="1445524" y="2895600"/>
            <a:chExt cx="6403076" cy="533400"/>
          </a:xfrm>
        </p:grpSpPr>
        <p:sp>
          <p:nvSpPr>
            <p:cNvPr id="52" name="Rectangle 5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64" name="Down Arrow 63"/>
          <p:cNvSpPr/>
          <p:nvPr/>
        </p:nvSpPr>
        <p:spPr>
          <a:xfrm>
            <a:off x="4896418" y="2301355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8140034" y="22860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649938" y="3758821"/>
            <a:ext cx="6403076" cy="533400"/>
            <a:chOff x="1445524" y="2895600"/>
            <a:chExt cx="6403076" cy="533400"/>
          </a:xfrm>
        </p:grpSpPr>
        <p:sp>
          <p:nvSpPr>
            <p:cNvPr id="67" name="Rectangle 6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79" name="Down Arrow 78"/>
          <p:cNvSpPr/>
          <p:nvPr/>
        </p:nvSpPr>
        <p:spPr>
          <a:xfrm>
            <a:off x="4896418" y="3393176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7585595" y="3377821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649938" y="4825621"/>
            <a:ext cx="6403076" cy="533400"/>
            <a:chOff x="1445524" y="2895600"/>
            <a:chExt cx="6403076" cy="533400"/>
          </a:xfrm>
        </p:grpSpPr>
        <p:sp>
          <p:nvSpPr>
            <p:cNvPr id="82" name="Rectangle 81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94" name="Down Arrow 93"/>
          <p:cNvSpPr/>
          <p:nvPr/>
        </p:nvSpPr>
        <p:spPr>
          <a:xfrm>
            <a:off x="4896418" y="4459976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7585595" y="4459976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649938" y="5867400"/>
            <a:ext cx="6403076" cy="533400"/>
            <a:chOff x="1445524" y="2895600"/>
            <a:chExt cx="6403076" cy="533400"/>
          </a:xfrm>
        </p:grpSpPr>
        <p:sp>
          <p:nvSpPr>
            <p:cNvPr id="97" name="Rectangle 9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09" name="Down Arrow 108"/>
          <p:cNvSpPr/>
          <p:nvPr/>
        </p:nvSpPr>
        <p:spPr>
          <a:xfrm>
            <a:off x="5451426" y="5485831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7585595" y="5485831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>
          <p:sp>
            <p:nvSpPr>
              <p:cNvPr id="1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2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94" grpId="0" animBg="1"/>
      <p:bldP spid="95" grpId="0" animBg="1"/>
      <p:bldP spid="109" grpId="0" animBg="1"/>
      <p:bldP spid="1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2649938" y="2827930"/>
            <a:ext cx="6403076" cy="533400"/>
            <a:chOff x="1445524" y="2895600"/>
            <a:chExt cx="6403076" cy="533400"/>
          </a:xfrm>
        </p:grpSpPr>
        <p:sp>
          <p:nvSpPr>
            <p:cNvPr id="165" name="Rectangle 164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77" name="Down Arrow 176"/>
          <p:cNvSpPr/>
          <p:nvPr/>
        </p:nvSpPr>
        <p:spPr>
          <a:xfrm>
            <a:off x="6400227" y="2441812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own Arrow 177"/>
          <p:cNvSpPr/>
          <p:nvPr/>
        </p:nvSpPr>
        <p:spPr>
          <a:xfrm>
            <a:off x="6526186" y="244693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Content Placeholder 2"/>
              <p:cNvSpPr txBox="1">
                <a:spLocks/>
              </p:cNvSpPr>
              <p:nvPr/>
            </p:nvSpPr>
            <p:spPr>
              <a:xfrm>
                <a:off x="1801218" y="3356212"/>
                <a:ext cx="8257182" cy="1230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1: meet at element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	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pointer position </a:t>
                </a:r>
                <a:r>
                  <a:rPr lang="en-US" dirty="0"/>
                  <a:t>(2 in this case)</a:t>
                </a:r>
              </a:p>
            </p:txBody>
          </p:sp>
        </mc:Choice>
        <mc:Fallback>
          <p:sp>
            <p:nvSpPr>
              <p:cNvPr id="1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18" y="3356212"/>
                <a:ext cx="8257182" cy="1230004"/>
              </a:xfrm>
              <a:prstGeom prst="rect">
                <a:avLst/>
              </a:prstGeom>
              <a:blipFill>
                <a:blip r:embed="rId2"/>
                <a:stretch>
                  <a:fillRect l="-1690" t="-6186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383238" y="4876800"/>
            <a:ext cx="6403076" cy="533400"/>
            <a:chOff x="1445524" y="2895600"/>
            <a:chExt cx="6403076" cy="533400"/>
          </a:xfrm>
        </p:grpSpPr>
        <p:sp>
          <p:nvSpPr>
            <p:cNvPr id="181" name="Rectangle 180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93" name="Down Arrow 192"/>
          <p:cNvSpPr/>
          <p:nvPr/>
        </p:nvSpPr>
        <p:spPr>
          <a:xfrm>
            <a:off x="6160541" y="4490682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6286500" y="4495800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3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9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93" grpId="0" animBg="1"/>
      <p:bldP spid="1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Partition,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2649938" y="2824518"/>
            <a:ext cx="6403076" cy="533400"/>
            <a:chOff x="1445524" y="2895600"/>
            <a:chExt cx="6403076" cy="533400"/>
          </a:xfrm>
        </p:grpSpPr>
        <p:sp>
          <p:nvSpPr>
            <p:cNvPr id="165" name="Rectangle 164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77" name="Down Arrow 176"/>
          <p:cNvSpPr/>
          <p:nvPr/>
        </p:nvSpPr>
        <p:spPr>
          <a:xfrm>
            <a:off x="6926236" y="2438400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own Arrow 177"/>
          <p:cNvSpPr/>
          <p:nvPr/>
        </p:nvSpPr>
        <p:spPr>
          <a:xfrm>
            <a:off x="7052195" y="2443518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Content Placeholder 2"/>
              <p:cNvSpPr txBox="1">
                <a:spLocks/>
              </p:cNvSpPr>
              <p:nvPr/>
            </p:nvSpPr>
            <p:spPr>
              <a:xfrm>
                <a:off x="1801218" y="3361330"/>
                <a:ext cx="8257182" cy="1230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2: meet at element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	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value to the left </a:t>
                </a:r>
                <a:r>
                  <a:rPr lang="en-US" dirty="0"/>
                  <a:t>(2 in this case)</a:t>
                </a:r>
              </a:p>
            </p:txBody>
          </p:sp>
        </mc:Choice>
        <mc:Fallback>
          <p:sp>
            <p:nvSpPr>
              <p:cNvPr id="1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18" y="3361330"/>
                <a:ext cx="8257182" cy="1230004"/>
              </a:xfrm>
              <a:prstGeom prst="rect">
                <a:avLst/>
              </a:prstGeom>
              <a:blipFill>
                <a:blip r:embed="rId2"/>
                <a:stretch>
                  <a:fillRect l="-1690" t="-510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383238" y="4881918"/>
            <a:ext cx="6403076" cy="533400"/>
            <a:chOff x="1445524" y="2895600"/>
            <a:chExt cx="6403076" cy="533400"/>
          </a:xfrm>
        </p:grpSpPr>
        <p:sp>
          <p:nvSpPr>
            <p:cNvPr id="181" name="Rectangle 180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93" name="Down Arrow 192"/>
          <p:cNvSpPr/>
          <p:nvPr/>
        </p:nvSpPr>
        <p:spPr>
          <a:xfrm>
            <a:off x="6659536" y="4495800"/>
            <a:ext cx="266700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6785495" y="4500918"/>
            <a:ext cx="2667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0" indent="0">
                  <a:buNone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0" indent="0">
                  <a:buNone/>
                </a:pPr>
                <a:r>
                  <a:rPr lang="en-US" dirty="0"/>
                  <a:t>Done when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</a:p>
            </p:txBody>
          </p:sp>
        </mc:Choice>
        <mc:Fallback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093" y="990600"/>
                <a:ext cx="7774109" cy="1572904"/>
              </a:xfrm>
              <a:prstGeom prst="rect">
                <a:avLst/>
              </a:prstGeom>
              <a:blipFill>
                <a:blip r:embed="rId3"/>
                <a:stretch>
                  <a:fillRect l="-1634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93" grpId="0" animBg="1"/>
      <p:bldP spid="1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 </a:t>
                </a:r>
                <a:r>
                  <a:rPr lang="en-US" dirty="0"/>
                  <a:t>at beginning of list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a pointer (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) just after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and a pointer (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) at the end of the list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</a:t>
                </a:r>
                <a:r>
                  <a:rPr lang="en-US" dirty="0">
                    <a:solidFill>
                      <a:srgbClr val="FFC000"/>
                    </a:solidFill>
                  </a:rPr>
                  <a:t>Begin </a:t>
                </a:r>
                <a:r>
                  <a:rPr lang="en-US" dirty="0"/>
                  <a:t>&lt; </a:t>
                </a:r>
                <a:r>
                  <a:rPr lang="en-US" dirty="0">
                    <a:solidFill>
                      <a:srgbClr val="0070C0"/>
                    </a:solidFill>
                  </a:rPr>
                  <a:t>End: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&lt; 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move</a:t>
                </a:r>
                <a:r>
                  <a:rPr lang="en-US" dirty="0">
                    <a:solidFill>
                      <a:srgbClr val="FFC000"/>
                    </a:solidFill>
                  </a:rPr>
                  <a:t> Begin</a:t>
                </a:r>
                <a:r>
                  <a:rPr lang="en-US" dirty="0"/>
                  <a:t> right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Else swap </a:t>
                </a:r>
                <a:r>
                  <a:rPr lang="en-US" dirty="0">
                    <a:solidFill>
                      <a:srgbClr val="FFC000"/>
                    </a:solidFill>
                  </a:rPr>
                  <a:t>Begin</a:t>
                </a:r>
                <a:r>
                  <a:rPr lang="en-US" dirty="0"/>
                  <a:t> value with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value, move </a:t>
                </a:r>
                <a:r>
                  <a:rPr lang="en-US" dirty="0">
                    <a:solidFill>
                      <a:srgbClr val="0070C0"/>
                    </a:solidFill>
                  </a:rPr>
                  <a:t>End</a:t>
                </a:r>
                <a:r>
                  <a:rPr lang="en-US" dirty="0"/>
                  <a:t> Left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pointers meet at element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: 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pointer position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Else If pointers meet at element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Swap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C000"/>
                    </a:solidFill>
                  </a:rPr>
                  <a:t>value to the left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5" t="-2801" r="-810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5867400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13927" y="5867400"/>
                <a:ext cx="1028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27" y="5867400"/>
                <a:ext cx="1028358" cy="523220"/>
              </a:xfrm>
              <a:prstGeom prst="rect">
                <a:avLst/>
              </a:prstGeom>
              <a:blipFill>
                <a:blip r:embed="rId3"/>
                <a:stretch>
                  <a:fillRect r="-243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8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4793" y="1447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4526363" y="339634"/>
            <a:ext cx="451798" cy="373493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456501" y="2433000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&lt;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01" y="2433000"/>
                <a:ext cx="2643481" cy="523220"/>
              </a:xfrm>
              <a:prstGeom prst="rect">
                <a:avLst/>
              </a:prstGeom>
              <a:blipFill>
                <a:blip r:embed="rId2"/>
                <a:stretch>
                  <a:fillRect l="-4306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8000768" y="11458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165462" y="2354868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&gt;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62" y="2354868"/>
                <a:ext cx="2643481" cy="523220"/>
              </a:xfrm>
              <a:prstGeom prst="rect">
                <a:avLst/>
              </a:prstGeom>
              <a:blipFill>
                <a:blip r:embed="rId3"/>
                <a:stretch>
                  <a:fillRect l="-480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022798" y="326409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Exactly where it belongs!</a:t>
            </a:r>
          </a:p>
        </p:txBody>
      </p:sp>
      <p:cxnSp>
        <p:nvCxnSpPr>
          <p:cNvPr id="24" name="Straight Arrow Connector 23"/>
          <p:cNvCxnSpPr>
            <a:stCxn id="22" idx="0"/>
            <a:endCxn id="13" idx="2"/>
          </p:cNvCxnSpPr>
          <p:nvPr/>
        </p:nvCxnSpPr>
        <p:spPr>
          <a:xfrm flipH="1" flipV="1">
            <a:off x="6886431" y="1981200"/>
            <a:ext cx="45704" cy="128289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971531" y="42672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Recursively sort </a:t>
            </a:r>
            <a:r>
              <a:rPr lang="en-US" dirty="0">
                <a:solidFill>
                  <a:srgbClr val="FFC000"/>
                </a:solidFill>
              </a:rPr>
              <a:t>Left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 err="1"/>
              <a:t>sublists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97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129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129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4419602" y="5105400"/>
                <a:ext cx="3429001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2" y="5105400"/>
                <a:ext cx="3429001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41"/>
              <p:cNvSpPr txBox="1">
                <a:spLocks noChangeArrowheads="1"/>
              </p:cNvSpPr>
              <p:nvPr/>
            </p:nvSpPr>
            <p:spPr bwMode="auto">
              <a:xfrm>
                <a:off x="1913274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274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41"/>
              <p:cNvSpPr txBox="1">
                <a:spLocks noChangeArrowheads="1"/>
              </p:cNvSpPr>
              <p:nvPr/>
            </p:nvSpPr>
            <p:spPr bwMode="auto">
              <a:xfrm>
                <a:off x="1913274" y="3006229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3274" y="3006229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 rot="16200000">
            <a:off x="2208366" y="4104544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2217572" y="4863723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7572" y="4863723"/>
                <a:ext cx="71663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>
            <a:stCxn id="35" idx="2"/>
            <a:endCxn id="37" idx="0"/>
          </p:cNvCxnSpPr>
          <p:nvPr/>
        </p:nvCxnSpPr>
        <p:spPr>
          <a:xfrm>
            <a:off x="2580024" y="2590803"/>
            <a:ext cx="0" cy="41542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 Box 41"/>
              <p:cNvSpPr txBox="1">
                <a:spLocks noChangeArrowheads="1"/>
              </p:cNvSpPr>
              <p:nvPr/>
            </p:nvSpPr>
            <p:spPr bwMode="auto">
              <a:xfrm>
                <a:off x="1905000" y="3888355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3888355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>
            <a:stCxn id="37" idx="2"/>
            <a:endCxn id="68" idx="0"/>
          </p:cNvCxnSpPr>
          <p:nvPr/>
        </p:nvCxnSpPr>
        <p:spPr>
          <a:xfrm flipH="1">
            <a:off x="2571750" y="3463429"/>
            <a:ext cx="8274" cy="4249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3201144" y="19812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44" y="1981200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3238500" y="2898184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898184"/>
                <a:ext cx="7785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3238500" y="3747623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3747623"/>
                <a:ext cx="7785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180176" y="47229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176" y="472299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Brace 75"/>
          <p:cNvSpPr/>
          <p:nvPr/>
        </p:nvSpPr>
        <p:spPr>
          <a:xfrm>
            <a:off x="3810000" y="1981200"/>
            <a:ext cx="533400" cy="3505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ontent Placeholder 2"/>
              <p:cNvSpPr txBox="1">
                <a:spLocks/>
              </p:cNvSpPr>
              <p:nvPr/>
            </p:nvSpPr>
            <p:spPr>
              <a:xfrm>
                <a:off x="4326343" y="3390900"/>
                <a:ext cx="5373617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=1+2+3+…+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43" y="3390900"/>
                <a:ext cx="5373617" cy="68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ontent Placeholder 2"/>
              <p:cNvSpPr txBox="1">
                <a:spLocks/>
              </p:cNvSpPr>
              <p:nvPr/>
            </p:nvSpPr>
            <p:spPr>
              <a:xfrm>
                <a:off x="3617986" y="4002655"/>
                <a:ext cx="5373617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86" y="4002655"/>
                <a:ext cx="5373617" cy="685800"/>
              </a:xfrm>
              <a:prstGeom prst="rect">
                <a:avLst/>
              </a:prstGeom>
              <a:blipFill>
                <a:blip r:embed="rId13"/>
                <a:stretch>
                  <a:fillRect b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7" grpId="0" animBg="1"/>
      <p:bldP spid="43" grpId="0"/>
      <p:bldP spid="48" grpId="0" animBg="1"/>
      <p:bldP spid="68" grpId="0" animBg="1"/>
      <p:bldP spid="72" grpId="0"/>
      <p:bldP spid="73" grpId="0"/>
      <p:bldP spid="74" grpId="0"/>
      <p:bldP spid="75" grpId="0"/>
      <p:bldP spid="76" grpId="0" animBg="1"/>
      <p:bldP spid="77" grpId="0"/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on a (nearly)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267200"/>
            <a:ext cx="8229600" cy="838200"/>
          </a:xfrm>
        </p:spPr>
        <p:txBody>
          <a:bodyPr/>
          <a:lstStyle/>
          <a:p>
            <a:r>
              <a:rPr lang="en-US" dirty="0"/>
              <a:t>So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element always yields unbalanced pivot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26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pick the pivot?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Strassen’s Algorithm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Quicksort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  <a:p>
            <a:r>
              <a:rPr lang="en-US" dirty="0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Hw2 due 11pm Friday!</a:t>
            </a:r>
          </a:p>
          <a:p>
            <a:pPr lvl="1"/>
            <a:r>
              <a:rPr lang="en-US" dirty="0"/>
              <a:t>Programming (use Python or Java!)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Closest pair of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5774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0" y="5758937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of additions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5638803"/>
            <a:ext cx="1247734" cy="102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</p:spTree>
    <p:extLst>
      <p:ext uri="{BB962C8B-B14F-4D97-AF65-F5344CB8AC3E}">
        <p14:creationId xmlns:p14="http://schemas.microsoft.com/office/powerpoint/2010/main" val="33605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461350" cy="1029769"/>
              </a:xfrm>
              <a:prstGeom prst="rect">
                <a:avLst/>
              </a:prstGeom>
              <a:blipFill>
                <a:blip r:embed="rId2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715332" y="2325172"/>
                <a:ext cx="3762889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32" y="2325172"/>
                <a:ext cx="3762889" cy="932563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18121" y="3581403"/>
                <a:ext cx="43658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=8,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1" y="3581403"/>
                <a:ext cx="4365811" cy="584775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005692" y="4419603"/>
                <a:ext cx="4014111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92" y="4419603"/>
                <a:ext cx="4014111" cy="60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138041" y="3965234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82041" y="518160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5181603"/>
                <a:ext cx="2783262" cy="584775"/>
              </a:xfrm>
              <a:prstGeom prst="rect">
                <a:avLst/>
              </a:prstGeom>
              <a:blipFill>
                <a:blip r:embed="rId6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38382" y="5473990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can do better…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1236</Words>
  <Application>Microsoft Macintosh PowerPoint</Application>
  <PresentationFormat>Widescreen</PresentationFormat>
  <Paragraphs>487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Today’s Keywords</vt:lpstr>
      <vt:lpstr>CLRS Readings</vt:lpstr>
      <vt:lpstr>Homeworks</vt:lpstr>
      <vt:lpstr>Matrix Multiplication</vt:lpstr>
      <vt:lpstr>Matrix Multiplication D&amp;C</vt:lpstr>
      <vt:lpstr>Matrix Multiplication D&amp;C</vt:lpstr>
      <vt:lpstr>Matrix Multiplication D&amp;C</vt:lpstr>
      <vt:lpstr>Matrix Multiplication D&amp;C</vt:lpstr>
      <vt:lpstr>Strassen’s Algorithm</vt:lpstr>
      <vt:lpstr>Strassen’s Algorithm</vt:lpstr>
      <vt:lpstr>PowerPoint Presentation</vt:lpstr>
      <vt:lpstr>Is this the fastest?</vt:lpstr>
      <vt:lpstr>Divide and Conquer, so far</vt:lpstr>
      <vt:lpstr>Quicksort</vt:lpstr>
      <vt:lpstr>Quicksort</vt:lpstr>
      <vt:lpstr>Partition (Divide step)</vt:lpstr>
      <vt:lpstr>Partition, Procedure</vt:lpstr>
      <vt:lpstr>Partition, Procedure</vt:lpstr>
      <vt:lpstr>Partition, Procedure</vt:lpstr>
      <vt:lpstr>Partition, Procedure</vt:lpstr>
      <vt:lpstr>Partition Summary</vt:lpstr>
      <vt:lpstr>Conquer</vt:lpstr>
      <vt:lpstr>Quicksort Run Time (Best)</vt:lpstr>
      <vt:lpstr>Quicksort Run Time (Worst)</vt:lpstr>
      <vt:lpstr>Quicksort Run Time (Worst)</vt:lpstr>
      <vt:lpstr>Quicksort on a (nearly) Sorted List</vt:lpstr>
      <vt:lpstr>Takeaway Question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766</cp:revision>
  <dcterms:created xsi:type="dcterms:W3CDTF">2017-08-21T20:54:06Z</dcterms:created>
  <dcterms:modified xsi:type="dcterms:W3CDTF">2018-09-17T20:18:40Z</dcterms:modified>
</cp:coreProperties>
</file>