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704" r:id="rId2"/>
  </p:sldMasterIdLst>
  <p:notesMasterIdLst>
    <p:notesMasterId r:id="rId51"/>
  </p:notesMasterIdLst>
  <p:sldIdLst>
    <p:sldId id="832" r:id="rId3"/>
    <p:sldId id="829" r:id="rId4"/>
    <p:sldId id="752" r:id="rId5"/>
    <p:sldId id="753" r:id="rId6"/>
    <p:sldId id="756" r:id="rId7"/>
    <p:sldId id="757" r:id="rId8"/>
    <p:sldId id="758" r:id="rId9"/>
    <p:sldId id="834" r:id="rId10"/>
    <p:sldId id="759" r:id="rId11"/>
    <p:sldId id="760" r:id="rId12"/>
    <p:sldId id="761" r:id="rId13"/>
    <p:sldId id="762" r:id="rId14"/>
    <p:sldId id="763" r:id="rId15"/>
    <p:sldId id="764" r:id="rId16"/>
    <p:sldId id="765" r:id="rId17"/>
    <p:sldId id="766" r:id="rId18"/>
    <p:sldId id="767" r:id="rId19"/>
    <p:sldId id="768" r:id="rId20"/>
    <p:sldId id="769" r:id="rId21"/>
    <p:sldId id="770" r:id="rId22"/>
    <p:sldId id="842" r:id="rId23"/>
    <p:sldId id="843" r:id="rId24"/>
    <p:sldId id="844" r:id="rId25"/>
    <p:sldId id="845" r:id="rId26"/>
    <p:sldId id="771" r:id="rId27"/>
    <p:sldId id="772" r:id="rId28"/>
    <p:sldId id="846" r:id="rId29"/>
    <p:sldId id="773" r:id="rId30"/>
    <p:sldId id="847" r:id="rId31"/>
    <p:sldId id="848" r:id="rId32"/>
    <p:sldId id="837" r:id="rId33"/>
    <p:sldId id="849" r:id="rId34"/>
    <p:sldId id="841" r:id="rId35"/>
    <p:sldId id="850" r:id="rId36"/>
    <p:sldId id="774" r:id="rId37"/>
    <p:sldId id="851" r:id="rId38"/>
    <p:sldId id="775" r:id="rId39"/>
    <p:sldId id="776" r:id="rId40"/>
    <p:sldId id="777" r:id="rId41"/>
    <p:sldId id="778" r:id="rId42"/>
    <p:sldId id="779" r:id="rId43"/>
    <p:sldId id="780" r:id="rId44"/>
    <p:sldId id="781" r:id="rId45"/>
    <p:sldId id="787" r:id="rId46"/>
    <p:sldId id="789" r:id="rId47"/>
    <p:sldId id="791" r:id="rId48"/>
    <p:sldId id="790" r:id="rId49"/>
    <p:sldId id="78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CC6600"/>
    <a:srgbClr val="B85808"/>
    <a:srgbClr val="CC3300"/>
    <a:srgbClr val="FF9933"/>
    <a:srgbClr val="FF33CC"/>
    <a:srgbClr val="6600CC"/>
    <a:srgbClr val="CC99FF"/>
    <a:srgbClr val="CCE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BA0707-F4F1-45AD-B95C-0256BF71EF9D}" v="1" dt="2023-03-16T05:50:16.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85" autoAdjust="0"/>
    <p:restoredTop sz="74521" autoAdjust="0"/>
  </p:normalViewPr>
  <p:slideViewPr>
    <p:cSldViewPr>
      <p:cViewPr>
        <p:scale>
          <a:sx n="72" d="100"/>
          <a:sy n="72" d="100"/>
        </p:scale>
        <p:origin x="672" y="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than Blaser" userId="7088b8776e20f90f" providerId="LiveId" clId="{38BA0707-F4F1-45AD-B95C-0256BF71EF9D}"/>
    <pc:docChg chg="modSld">
      <pc:chgData name="Ethan Blaser" userId="7088b8776e20f90f" providerId="LiveId" clId="{38BA0707-F4F1-45AD-B95C-0256BF71EF9D}" dt="2023-03-16T05:50:33.336" v="12" actId="20577"/>
      <pc:docMkLst>
        <pc:docMk/>
      </pc:docMkLst>
      <pc:sldChg chg="modSp mod">
        <pc:chgData name="Ethan Blaser" userId="7088b8776e20f90f" providerId="LiveId" clId="{38BA0707-F4F1-45AD-B95C-0256BF71EF9D}" dt="2023-03-16T05:50:33.336" v="12" actId="20577"/>
        <pc:sldMkLst>
          <pc:docMk/>
          <pc:sldMk cId="1571795224" sldId="832"/>
        </pc:sldMkLst>
        <pc:spChg chg="mod">
          <ac:chgData name="Ethan Blaser" userId="7088b8776e20f90f" providerId="LiveId" clId="{38BA0707-F4F1-45AD-B95C-0256BF71EF9D}" dt="2023-03-16T05:50:16.883" v="2"/>
          <ac:spMkLst>
            <pc:docMk/>
            <pc:sldMk cId="1571795224" sldId="832"/>
            <ac:spMk id="2" creationId="{8C9956C9-7D2F-37C4-6DBC-90CCE85EEACE}"/>
          </ac:spMkLst>
        </pc:spChg>
        <pc:spChg chg="mod">
          <ac:chgData name="Ethan Blaser" userId="7088b8776e20f90f" providerId="LiveId" clId="{38BA0707-F4F1-45AD-B95C-0256BF71EF9D}" dt="2023-03-16T05:50:33.336" v="12" actId="20577"/>
          <ac:spMkLst>
            <pc:docMk/>
            <pc:sldMk cId="1571795224" sldId="832"/>
            <ac:spMk id="3" creationId="{98A71DD9-68A3-536F-24D0-13F71D70952C}"/>
          </ac:spMkLst>
        </pc:sp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6-09T16:17:46.660"/>
    </inkml:context>
    <inkml:brush xml:id="br0">
      <inkml:brushProperty name="width" value="0.05292" units="cm"/>
      <inkml:brushProperty name="height" value="0.05292" units="cm"/>
      <inkml:brushProperty name="color" value="#FF0000"/>
    </inkml:brush>
  </inkml:definitions>
  <inkml:trace contextRef="#ctx0" brushRef="#br0">29298 18380 0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661034-9F82-8F48-9A83-F58E60F9D938}" type="datetimeFigureOut">
              <a:rPr lang="en-US" smtClean="0"/>
              <a:t>3/15/2023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D9EFC-C18D-9343-8FAC-BB521FE639CB}" type="slidenum">
              <a:rPr lang="en-US" smtClean="0"/>
              <a:t>‹#›</a:t>
            </a:fld>
            <a:endParaRPr lang="en-US"/>
          </a:p>
        </p:txBody>
      </p:sp>
    </p:spTree>
    <p:extLst>
      <p:ext uri="{BB962C8B-B14F-4D97-AF65-F5344CB8AC3E}">
        <p14:creationId xmlns:p14="http://schemas.microsoft.com/office/powerpoint/2010/main" val="2284806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set of edges from the graph, which forms a tree with all of the nodes in a graph. Subset of the edges, which has no cycles, and connects all the nodes.</a:t>
            </a:r>
          </a:p>
        </p:txBody>
      </p:sp>
      <p:sp>
        <p:nvSpPr>
          <p:cNvPr id="4" name="Slide Number Placeholder 3"/>
          <p:cNvSpPr>
            <a:spLocks noGrp="1"/>
          </p:cNvSpPr>
          <p:nvPr>
            <p:ph type="sldNum" sz="quarter" idx="5"/>
          </p:nvPr>
        </p:nvSpPr>
        <p:spPr/>
        <p:txBody>
          <a:bodyPr/>
          <a:lstStyle/>
          <a:p>
            <a:fld id="{528D9EFC-C18D-9343-8FAC-BB521FE639CB}" type="slidenum">
              <a:rPr lang="en-US" smtClean="0"/>
              <a:t>9</a:t>
            </a:fld>
            <a:endParaRPr lang="en-US"/>
          </a:p>
        </p:txBody>
      </p:sp>
    </p:spTree>
    <p:extLst>
      <p:ext uri="{BB962C8B-B14F-4D97-AF65-F5344CB8AC3E}">
        <p14:creationId xmlns:p14="http://schemas.microsoft.com/office/powerpoint/2010/main" val="65398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show two things. The first is that sum of the edge weights did not go up, and that T’ is still a spanning tree</a:t>
            </a:r>
          </a:p>
        </p:txBody>
      </p:sp>
      <p:sp>
        <p:nvSpPr>
          <p:cNvPr id="4" name="Slide Number Placeholder 3"/>
          <p:cNvSpPr>
            <a:spLocks noGrp="1"/>
          </p:cNvSpPr>
          <p:nvPr>
            <p:ph type="sldNum" sz="quarter" idx="5"/>
          </p:nvPr>
        </p:nvSpPr>
        <p:spPr/>
        <p:txBody>
          <a:bodyPr/>
          <a:lstStyle/>
          <a:p>
            <a:fld id="{528D9EFC-C18D-9343-8FAC-BB521FE639CB}" type="slidenum">
              <a:rPr lang="en-US" smtClean="0"/>
              <a:t>28</a:t>
            </a:fld>
            <a:endParaRPr lang="en-US"/>
          </a:p>
        </p:txBody>
      </p:sp>
    </p:spTree>
    <p:extLst>
      <p:ext uri="{BB962C8B-B14F-4D97-AF65-F5344CB8AC3E}">
        <p14:creationId xmlns:p14="http://schemas.microsoft.com/office/powerpoint/2010/main" val="699925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show two things. The firs is that T’ is still a spanning tree. And also that the sum of the edge weights did not go up</a:t>
            </a:r>
          </a:p>
        </p:txBody>
      </p:sp>
      <p:sp>
        <p:nvSpPr>
          <p:cNvPr id="4" name="Slide Number Placeholder 3"/>
          <p:cNvSpPr>
            <a:spLocks noGrp="1"/>
          </p:cNvSpPr>
          <p:nvPr>
            <p:ph type="sldNum" sz="quarter" idx="5"/>
          </p:nvPr>
        </p:nvSpPr>
        <p:spPr/>
        <p:txBody>
          <a:bodyPr/>
          <a:lstStyle/>
          <a:p>
            <a:fld id="{528D9EFC-C18D-9343-8FAC-BB521FE639CB}" type="slidenum">
              <a:rPr lang="en-US" smtClean="0"/>
              <a:t>31</a:t>
            </a:fld>
            <a:endParaRPr lang="en-US"/>
          </a:p>
        </p:txBody>
      </p:sp>
    </p:spTree>
    <p:extLst>
      <p:ext uri="{BB962C8B-B14F-4D97-AF65-F5344CB8AC3E}">
        <p14:creationId xmlns:p14="http://schemas.microsoft.com/office/powerpoint/2010/main" val="1505800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show two things. The first is that sum of the edge weights did not go up, and that T’ is still a spanning tree</a:t>
            </a:r>
          </a:p>
        </p:txBody>
      </p:sp>
      <p:sp>
        <p:nvSpPr>
          <p:cNvPr id="4" name="Slide Number Placeholder 3"/>
          <p:cNvSpPr>
            <a:spLocks noGrp="1"/>
          </p:cNvSpPr>
          <p:nvPr>
            <p:ph type="sldNum" sz="quarter" idx="5"/>
          </p:nvPr>
        </p:nvSpPr>
        <p:spPr/>
        <p:txBody>
          <a:bodyPr/>
          <a:lstStyle/>
          <a:p>
            <a:fld id="{528D9EFC-C18D-9343-8FAC-BB521FE639CB}" type="slidenum">
              <a:rPr lang="en-US" smtClean="0"/>
              <a:t>33</a:t>
            </a:fld>
            <a:endParaRPr lang="en-US"/>
          </a:p>
        </p:txBody>
      </p:sp>
    </p:spTree>
    <p:extLst>
      <p:ext uri="{BB962C8B-B14F-4D97-AF65-F5344CB8AC3E}">
        <p14:creationId xmlns:p14="http://schemas.microsoft.com/office/powerpoint/2010/main" val="2455355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8D9EFC-C18D-9343-8FAC-BB521FE639CB}" type="slidenum">
              <a:rPr lang="en-US" smtClean="0"/>
              <a:t>36</a:t>
            </a:fld>
            <a:endParaRPr lang="en-US"/>
          </a:p>
        </p:txBody>
      </p:sp>
    </p:spTree>
    <p:extLst>
      <p:ext uri="{BB962C8B-B14F-4D97-AF65-F5344CB8AC3E}">
        <p14:creationId xmlns:p14="http://schemas.microsoft.com/office/powerpoint/2010/main" val="2052700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care about how close u is to another node already in the spanning tree. </a:t>
            </a:r>
          </a:p>
          <a:p>
            <a:r>
              <a:rPr lang="en-US" dirty="0"/>
              <a:t>Meaning, we want to extract the </a:t>
            </a:r>
            <a:r>
              <a:rPr lang="en-US" dirty="0" err="1"/>
              <a:t>the</a:t>
            </a:r>
            <a:r>
              <a:rPr lang="en-US" dirty="0"/>
              <a:t> node that is closest to any of the previously visited nodes</a:t>
            </a:r>
          </a:p>
          <a:p>
            <a:r>
              <a:rPr lang="en-US" dirty="0"/>
              <a:t>Priority queue ordered by distance to some already visited node instead of the start node</a:t>
            </a:r>
          </a:p>
        </p:txBody>
      </p:sp>
      <p:sp>
        <p:nvSpPr>
          <p:cNvPr id="4" name="Slide Number Placeholder 3"/>
          <p:cNvSpPr>
            <a:spLocks noGrp="1"/>
          </p:cNvSpPr>
          <p:nvPr>
            <p:ph type="sldNum" sz="quarter" idx="5"/>
          </p:nvPr>
        </p:nvSpPr>
        <p:spPr/>
        <p:txBody>
          <a:bodyPr/>
          <a:lstStyle/>
          <a:p>
            <a:fld id="{528D9EFC-C18D-9343-8FAC-BB521FE639CB}" type="slidenum">
              <a:rPr lang="en-US" smtClean="0"/>
              <a:t>47</a:t>
            </a:fld>
            <a:endParaRPr lang="en-US"/>
          </a:p>
        </p:txBody>
      </p:sp>
    </p:spTree>
    <p:extLst>
      <p:ext uri="{BB962C8B-B14F-4D97-AF65-F5344CB8AC3E}">
        <p14:creationId xmlns:p14="http://schemas.microsoft.com/office/powerpoint/2010/main" val="2752429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some examples of edges that cross the cut and edges that do not</a:t>
            </a:r>
          </a:p>
        </p:txBody>
      </p:sp>
      <p:sp>
        <p:nvSpPr>
          <p:cNvPr id="4" name="Slide Number Placeholder 3"/>
          <p:cNvSpPr>
            <a:spLocks noGrp="1"/>
          </p:cNvSpPr>
          <p:nvPr>
            <p:ph type="sldNum" sz="quarter" idx="5"/>
          </p:nvPr>
        </p:nvSpPr>
        <p:spPr/>
        <p:txBody>
          <a:bodyPr/>
          <a:lstStyle/>
          <a:p>
            <a:fld id="{528D9EFC-C18D-9343-8FAC-BB521FE639CB}" type="slidenum">
              <a:rPr lang="en-US" smtClean="0"/>
              <a:t>18</a:t>
            </a:fld>
            <a:endParaRPr lang="en-US"/>
          </a:p>
        </p:txBody>
      </p:sp>
    </p:spTree>
    <p:extLst>
      <p:ext uri="{BB962C8B-B14F-4D97-AF65-F5344CB8AC3E}">
        <p14:creationId xmlns:p14="http://schemas.microsoft.com/office/powerpoint/2010/main" val="1779161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is that if we are given some other MST that has made different choices for edges than </a:t>
            </a:r>
            <a:r>
              <a:rPr lang="en-US" dirty="0" err="1"/>
              <a:t>Kruskals</a:t>
            </a:r>
            <a:r>
              <a:rPr lang="en-US" dirty="0"/>
              <a:t>, we can exchange some of the edges that </a:t>
            </a:r>
            <a:r>
              <a:rPr lang="en-US" dirty="0" err="1"/>
              <a:t>kruskals</a:t>
            </a:r>
            <a:r>
              <a:rPr lang="en-US" dirty="0"/>
              <a:t> picks, with some of the other edges in that other MST, and show we are no worse off.</a:t>
            </a:r>
          </a:p>
        </p:txBody>
      </p:sp>
      <p:sp>
        <p:nvSpPr>
          <p:cNvPr id="4" name="Slide Number Placeholder 3"/>
          <p:cNvSpPr>
            <a:spLocks noGrp="1"/>
          </p:cNvSpPr>
          <p:nvPr>
            <p:ph type="sldNum" sz="quarter" idx="5"/>
          </p:nvPr>
        </p:nvSpPr>
        <p:spPr/>
        <p:txBody>
          <a:bodyPr/>
          <a:lstStyle/>
          <a:p>
            <a:fld id="{528D9EFC-C18D-9343-8FAC-BB521FE639CB}" type="slidenum">
              <a:rPr lang="en-US" smtClean="0"/>
              <a:t>19</a:t>
            </a:fld>
            <a:endParaRPr lang="en-US"/>
          </a:p>
        </p:txBody>
      </p:sp>
    </p:spTree>
    <p:extLst>
      <p:ext uri="{BB962C8B-B14F-4D97-AF65-F5344CB8AC3E}">
        <p14:creationId xmlns:p14="http://schemas.microsoft.com/office/powerpoint/2010/main" val="3070801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take any cut at all in the graph, then the least weight edge across that cut is guaranteed to be part of some minimum spanning tree. The least weight edge that crosses any cut in . </a:t>
            </a:r>
          </a:p>
          <a:p>
            <a:r>
              <a:rPr lang="en-US" dirty="0"/>
              <a:t>We need a bit more mechanics to make this work for </a:t>
            </a:r>
            <a:r>
              <a:rPr lang="en-US" dirty="0" err="1"/>
              <a:t>kruskals</a:t>
            </a:r>
            <a:r>
              <a:rPr lang="en-US" dirty="0"/>
              <a:t>. </a:t>
            </a:r>
          </a:p>
          <a:p>
            <a:r>
              <a:rPr lang="en-US" dirty="0"/>
              <a:t>Suppose A is a subset of a minimum spanning tree, meaning, we are on our way to building. There is a minimum spanning tree T, where every edge in A is part of this minimum spanning tree T</a:t>
            </a:r>
          </a:p>
          <a:p>
            <a:endParaRPr lang="en-US" dirty="0"/>
          </a:p>
          <a:p>
            <a:r>
              <a:rPr lang="en-US" dirty="0"/>
              <a:t>Define some cut (S,V-S), which A respects. It is safe to add e to A and we will have made more progress</a:t>
            </a:r>
          </a:p>
          <a:p>
            <a:endParaRPr lang="en-US" dirty="0"/>
          </a:p>
          <a:p>
            <a:r>
              <a:rPr lang="en-US" dirty="0"/>
              <a:t>Repeat v-1 times. If we know we can start with some arbitrary subset, then we can add this edge e . There is some minimum spanning tree that has this edge </a:t>
            </a:r>
            <a:r>
              <a:rPr lang="en-US" dirty="0" err="1"/>
              <a:t>f,g</a:t>
            </a:r>
            <a:r>
              <a:rPr lang="en-US" dirty="0"/>
              <a:t>. If I used some other edge instead, an</a:t>
            </a:r>
          </a:p>
        </p:txBody>
      </p:sp>
      <p:sp>
        <p:nvSpPr>
          <p:cNvPr id="4" name="Slide Number Placeholder 3"/>
          <p:cNvSpPr>
            <a:spLocks noGrp="1"/>
          </p:cNvSpPr>
          <p:nvPr>
            <p:ph type="sldNum" sz="quarter" idx="5"/>
          </p:nvPr>
        </p:nvSpPr>
        <p:spPr/>
        <p:txBody>
          <a:bodyPr/>
          <a:lstStyle/>
          <a:p>
            <a:fld id="{528D9EFC-C18D-9343-8FAC-BB521FE639CB}" type="slidenum">
              <a:rPr lang="en-US" smtClean="0"/>
              <a:t>20</a:t>
            </a:fld>
            <a:endParaRPr lang="en-US"/>
          </a:p>
        </p:txBody>
      </p:sp>
    </p:spTree>
    <p:extLst>
      <p:ext uri="{BB962C8B-B14F-4D97-AF65-F5344CB8AC3E}">
        <p14:creationId xmlns:p14="http://schemas.microsoft.com/office/powerpoint/2010/main" val="3775140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take any cut at all in the graph, then the least weight edge across that cut is guaranteed to be part of some minimum spanning tree. The least weight edge that crosses any cut in . </a:t>
            </a:r>
          </a:p>
          <a:p>
            <a:r>
              <a:rPr lang="en-US" dirty="0"/>
              <a:t>We need a bit more mechanics to make this work for </a:t>
            </a:r>
            <a:r>
              <a:rPr lang="en-US" dirty="0" err="1"/>
              <a:t>kruskals</a:t>
            </a:r>
            <a:r>
              <a:rPr lang="en-US" dirty="0"/>
              <a:t>. </a:t>
            </a:r>
          </a:p>
          <a:p>
            <a:r>
              <a:rPr lang="en-US" dirty="0"/>
              <a:t>Suppose A is a subset of a minimum spanning tree, meaning, we are on our way to building. There is a minimum spanning tree T, where every edge in A is part of this minimum spanning tree T</a:t>
            </a:r>
          </a:p>
          <a:p>
            <a:endParaRPr lang="en-US" dirty="0"/>
          </a:p>
          <a:p>
            <a:r>
              <a:rPr lang="en-US" dirty="0"/>
              <a:t>Define some cut (S,V-S), which A respects. It is safe to add e to A and we will have made more progress</a:t>
            </a:r>
          </a:p>
          <a:p>
            <a:endParaRPr lang="en-US" dirty="0"/>
          </a:p>
          <a:p>
            <a:r>
              <a:rPr lang="en-US" dirty="0"/>
              <a:t>Repeat v-1 times. If we know we can start with some arbitrary subset, then we can add this edge e . There is some minimum spanning tree that has this edge </a:t>
            </a:r>
            <a:r>
              <a:rPr lang="en-US" dirty="0" err="1"/>
              <a:t>f,g</a:t>
            </a:r>
            <a:r>
              <a:rPr lang="en-US" dirty="0"/>
              <a:t>. If I used some other edge instead, an</a:t>
            </a:r>
          </a:p>
        </p:txBody>
      </p:sp>
      <p:sp>
        <p:nvSpPr>
          <p:cNvPr id="4" name="Slide Number Placeholder 3"/>
          <p:cNvSpPr>
            <a:spLocks noGrp="1"/>
          </p:cNvSpPr>
          <p:nvPr>
            <p:ph type="sldNum" sz="quarter" idx="5"/>
          </p:nvPr>
        </p:nvSpPr>
        <p:spPr/>
        <p:txBody>
          <a:bodyPr/>
          <a:lstStyle/>
          <a:p>
            <a:fld id="{528D9EFC-C18D-9343-8FAC-BB521FE639CB}" type="slidenum">
              <a:rPr lang="en-US" smtClean="0"/>
              <a:t>21</a:t>
            </a:fld>
            <a:endParaRPr lang="en-US"/>
          </a:p>
        </p:txBody>
      </p:sp>
    </p:spTree>
    <p:extLst>
      <p:ext uri="{BB962C8B-B14F-4D97-AF65-F5344CB8AC3E}">
        <p14:creationId xmlns:p14="http://schemas.microsoft.com/office/powerpoint/2010/main" val="99656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take any cut at all in the graph, then the least weight edge across that cut is guaranteed to be part of some minimum spanning tree. The least weight edge that crosses any cut in . </a:t>
            </a:r>
          </a:p>
          <a:p>
            <a:r>
              <a:rPr lang="en-US" dirty="0"/>
              <a:t>We need a bit more mechanics to make this work for </a:t>
            </a:r>
            <a:r>
              <a:rPr lang="en-US" dirty="0" err="1"/>
              <a:t>kruskals</a:t>
            </a:r>
            <a:r>
              <a:rPr lang="en-US" dirty="0"/>
              <a:t>. </a:t>
            </a:r>
          </a:p>
          <a:p>
            <a:r>
              <a:rPr lang="en-US" dirty="0"/>
              <a:t>Suppose A is a subset of a minimum spanning tree, meaning, we are on our way to building. There is a minimum spanning tree T, where every edge in A is part of this minimum spanning tree T</a:t>
            </a:r>
          </a:p>
          <a:p>
            <a:endParaRPr lang="en-US" dirty="0"/>
          </a:p>
          <a:p>
            <a:r>
              <a:rPr lang="en-US" dirty="0"/>
              <a:t>Define some cut (S,V-S), which A respects. It is safe to add e to A and we will have made more progress</a:t>
            </a:r>
          </a:p>
          <a:p>
            <a:endParaRPr lang="en-US" dirty="0"/>
          </a:p>
          <a:p>
            <a:r>
              <a:rPr lang="en-US" dirty="0"/>
              <a:t>Repeat v-1 times. If we know we can start with some arbitrary subset, then we can add this edge e . There is some minimum spanning tree that has this edge </a:t>
            </a:r>
            <a:r>
              <a:rPr lang="en-US" dirty="0" err="1"/>
              <a:t>f,g</a:t>
            </a:r>
            <a:r>
              <a:rPr lang="en-US" dirty="0"/>
              <a:t>. If I used some other edge instead, an</a:t>
            </a:r>
          </a:p>
        </p:txBody>
      </p:sp>
      <p:sp>
        <p:nvSpPr>
          <p:cNvPr id="4" name="Slide Number Placeholder 3"/>
          <p:cNvSpPr>
            <a:spLocks noGrp="1"/>
          </p:cNvSpPr>
          <p:nvPr>
            <p:ph type="sldNum" sz="quarter" idx="5"/>
          </p:nvPr>
        </p:nvSpPr>
        <p:spPr/>
        <p:txBody>
          <a:bodyPr/>
          <a:lstStyle/>
          <a:p>
            <a:fld id="{528D9EFC-C18D-9343-8FAC-BB521FE639CB}" type="slidenum">
              <a:rPr lang="en-US" smtClean="0"/>
              <a:t>22</a:t>
            </a:fld>
            <a:endParaRPr lang="en-US"/>
          </a:p>
        </p:txBody>
      </p:sp>
    </p:spTree>
    <p:extLst>
      <p:ext uri="{BB962C8B-B14F-4D97-AF65-F5344CB8AC3E}">
        <p14:creationId xmlns:p14="http://schemas.microsoft.com/office/powerpoint/2010/main" val="79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take any cut at all in the graph, then the least weight edge across that cut is guaranteed to be part of some minimum spanning tree. The least weight edge that crosses any cut in . </a:t>
            </a:r>
          </a:p>
          <a:p>
            <a:r>
              <a:rPr lang="en-US" dirty="0"/>
              <a:t>We need a bit more mechanics to make this work for </a:t>
            </a:r>
            <a:r>
              <a:rPr lang="en-US" dirty="0" err="1"/>
              <a:t>kruskals</a:t>
            </a:r>
            <a:r>
              <a:rPr lang="en-US" dirty="0"/>
              <a:t>. </a:t>
            </a:r>
          </a:p>
          <a:p>
            <a:r>
              <a:rPr lang="en-US" dirty="0"/>
              <a:t>Suppose A is a subset of a minimum spanning tree, meaning, we are on our way to building. There is a minimum spanning tree T, where every edge in A is part of this minimum spanning tree T</a:t>
            </a:r>
          </a:p>
          <a:p>
            <a:endParaRPr lang="en-US" dirty="0"/>
          </a:p>
          <a:p>
            <a:r>
              <a:rPr lang="en-US" dirty="0"/>
              <a:t>Define some cut (S,V-S), which A respects. It is safe to add e to A and we will have made more progress</a:t>
            </a:r>
          </a:p>
          <a:p>
            <a:endParaRPr lang="en-US" dirty="0"/>
          </a:p>
          <a:p>
            <a:r>
              <a:rPr lang="en-US" dirty="0"/>
              <a:t>Repeat v-1 times. If we know we can start with some arbitrary subset, then we can add this edge e . There is some minimum spanning tree that has this edge </a:t>
            </a:r>
            <a:r>
              <a:rPr lang="en-US" dirty="0" err="1"/>
              <a:t>f,g</a:t>
            </a:r>
            <a:r>
              <a:rPr lang="en-US" dirty="0"/>
              <a:t>. If I used some other edge instead, an</a:t>
            </a:r>
          </a:p>
        </p:txBody>
      </p:sp>
      <p:sp>
        <p:nvSpPr>
          <p:cNvPr id="4" name="Slide Number Placeholder 3"/>
          <p:cNvSpPr>
            <a:spLocks noGrp="1"/>
          </p:cNvSpPr>
          <p:nvPr>
            <p:ph type="sldNum" sz="quarter" idx="5"/>
          </p:nvPr>
        </p:nvSpPr>
        <p:spPr/>
        <p:txBody>
          <a:bodyPr/>
          <a:lstStyle/>
          <a:p>
            <a:fld id="{528D9EFC-C18D-9343-8FAC-BB521FE639CB}" type="slidenum">
              <a:rPr lang="en-US" smtClean="0"/>
              <a:t>23</a:t>
            </a:fld>
            <a:endParaRPr lang="en-US"/>
          </a:p>
        </p:txBody>
      </p:sp>
    </p:spTree>
    <p:extLst>
      <p:ext uri="{BB962C8B-B14F-4D97-AF65-F5344CB8AC3E}">
        <p14:creationId xmlns:p14="http://schemas.microsoft.com/office/powerpoint/2010/main" val="2062189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take any cut at all in the graph, then the least weight edge across that cut is guaranteed to be part of some minimum spanning tree. The least weight edge that crosses any cut in . </a:t>
            </a:r>
          </a:p>
          <a:p>
            <a:r>
              <a:rPr lang="en-US" dirty="0"/>
              <a:t>We need a bit more mechanics to make this work for </a:t>
            </a:r>
            <a:r>
              <a:rPr lang="en-US" dirty="0" err="1"/>
              <a:t>kruskals</a:t>
            </a:r>
            <a:r>
              <a:rPr lang="en-US" dirty="0"/>
              <a:t>. </a:t>
            </a:r>
          </a:p>
          <a:p>
            <a:r>
              <a:rPr lang="en-US" dirty="0"/>
              <a:t>Suppose A is a subset of a minimum spanning tree, meaning, we are on our way to building. There is a minimum spanning tree T, where every edge in A is part of this minimum spanning tree T</a:t>
            </a:r>
          </a:p>
          <a:p>
            <a:endParaRPr lang="en-US" dirty="0"/>
          </a:p>
          <a:p>
            <a:r>
              <a:rPr lang="en-US" dirty="0"/>
              <a:t>Define some cut (S,V-S), which A respects. It is safe to add e to A and we will have made more progress</a:t>
            </a:r>
          </a:p>
          <a:p>
            <a:endParaRPr lang="en-US" dirty="0"/>
          </a:p>
          <a:p>
            <a:r>
              <a:rPr lang="en-US" dirty="0"/>
              <a:t>Repeat v-1 times. If we know we can start with some arbitrary subset, then we can add this edge e . There is some minimum spanning tree that has this edge </a:t>
            </a:r>
            <a:r>
              <a:rPr lang="en-US" dirty="0" err="1"/>
              <a:t>f,g</a:t>
            </a:r>
            <a:r>
              <a:rPr lang="en-US" dirty="0"/>
              <a:t>. If I used some other edge instead, an</a:t>
            </a:r>
          </a:p>
        </p:txBody>
      </p:sp>
      <p:sp>
        <p:nvSpPr>
          <p:cNvPr id="4" name="Slide Number Placeholder 3"/>
          <p:cNvSpPr>
            <a:spLocks noGrp="1"/>
          </p:cNvSpPr>
          <p:nvPr>
            <p:ph type="sldNum" sz="quarter" idx="5"/>
          </p:nvPr>
        </p:nvSpPr>
        <p:spPr/>
        <p:txBody>
          <a:bodyPr/>
          <a:lstStyle/>
          <a:p>
            <a:fld id="{528D9EFC-C18D-9343-8FAC-BB521FE639CB}" type="slidenum">
              <a:rPr lang="en-US" smtClean="0"/>
              <a:t>24</a:t>
            </a:fld>
            <a:endParaRPr lang="en-US"/>
          </a:p>
        </p:txBody>
      </p:sp>
    </p:spTree>
    <p:extLst>
      <p:ext uri="{BB962C8B-B14F-4D97-AF65-F5344CB8AC3E}">
        <p14:creationId xmlns:p14="http://schemas.microsoft.com/office/powerpoint/2010/main" val="349271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Mst</a:t>
            </a:r>
            <a:r>
              <a:rPr lang="en-US" dirty="0"/>
              <a:t> has at least one edge that crosses the cut. Lets say that this MST uses some different e’ compared to the edge e that </a:t>
            </a:r>
            <a:r>
              <a:rPr lang="en-US" dirty="0" err="1"/>
              <a:t>kruskals</a:t>
            </a:r>
            <a:r>
              <a:rPr lang="en-US" dirty="0"/>
              <a:t> wanted to use. </a:t>
            </a:r>
          </a:p>
          <a:p>
            <a:endParaRPr lang="en-US" dirty="0"/>
          </a:p>
          <a:p>
            <a:r>
              <a:rPr lang="en-US" dirty="0"/>
              <a:t>We need to show two things. The firs is that T’ is still a spanning tree. And also that the sum of the edge weights did not go up</a:t>
            </a:r>
          </a:p>
        </p:txBody>
      </p:sp>
      <p:sp>
        <p:nvSpPr>
          <p:cNvPr id="4" name="Slide Number Placeholder 3"/>
          <p:cNvSpPr>
            <a:spLocks noGrp="1"/>
          </p:cNvSpPr>
          <p:nvPr>
            <p:ph type="sldNum" sz="quarter" idx="5"/>
          </p:nvPr>
        </p:nvSpPr>
        <p:spPr/>
        <p:txBody>
          <a:bodyPr/>
          <a:lstStyle/>
          <a:p>
            <a:fld id="{528D9EFC-C18D-9343-8FAC-BB521FE639CB}" type="slidenum">
              <a:rPr lang="en-US" smtClean="0"/>
              <a:t>26</a:t>
            </a:fld>
            <a:endParaRPr lang="en-US"/>
          </a:p>
        </p:txBody>
      </p:sp>
    </p:spTree>
    <p:extLst>
      <p:ext uri="{BB962C8B-B14F-4D97-AF65-F5344CB8AC3E}">
        <p14:creationId xmlns:p14="http://schemas.microsoft.com/office/powerpoint/2010/main" val="2494994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C28AD1-28C6-4DBC-B0D5-638143145F9E}"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83509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C28AD1-28C6-4DBC-B0D5-638143145F9E}"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5480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C28AD1-28C6-4DBC-B0D5-638143145F9E}"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2155372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C28AD1-28C6-4DBC-B0D5-638143145F9E}"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8603E-186F-4CC7-B8E2-5FD613D3E2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753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28AD1-28C6-4DBC-B0D5-638143145F9E}"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1811389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C28AD1-28C6-4DBC-B0D5-638143145F9E}"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8603E-186F-4CC7-B8E2-5FD613D3E2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868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C28AD1-28C6-4DBC-B0D5-638143145F9E}"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3129509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C28AD1-28C6-4DBC-B0D5-638143145F9E}" type="datetimeFigureOut">
              <a:rPr lang="en-US" smtClean="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2596149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C28AD1-28C6-4DBC-B0D5-638143145F9E}" type="datetimeFigureOut">
              <a:rPr lang="en-US" smtClean="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2409831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C28AD1-28C6-4DBC-B0D5-638143145F9E}" type="datetimeFigureOut">
              <a:rPr lang="en-US" smtClean="0"/>
              <a:t>3/15/2023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4162356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C28AD1-28C6-4DBC-B0D5-638143145F9E}" type="datetimeFigureOut">
              <a:rPr lang="en-US" smtClean="0"/>
              <a:t>3/15/2023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4E8603E-186F-4CC7-B8E2-5FD613D3E28C}" type="slidenum">
              <a:rPr lang="en-US" smtClean="0"/>
              <a:t>‹#›</a:t>
            </a:fld>
            <a:endParaRPr lang="en-US"/>
          </a:p>
        </p:txBody>
      </p:sp>
    </p:spTree>
    <p:extLst>
      <p:ext uri="{BB962C8B-B14F-4D97-AF65-F5344CB8AC3E}">
        <p14:creationId xmlns:p14="http://schemas.microsoft.com/office/powerpoint/2010/main" val="83136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C28AD1-28C6-4DBC-B0D5-638143145F9E}"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42727092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C28AD1-28C6-4DBC-B0D5-638143145F9E}"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19095256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28AD1-28C6-4DBC-B0D5-638143145F9E}"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30091234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28AD1-28C6-4DBC-B0D5-638143145F9E}"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23157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C28AD1-28C6-4DBC-B0D5-638143145F9E}"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327745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C28AD1-28C6-4DBC-B0D5-638143145F9E}"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55629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C28AD1-28C6-4DBC-B0D5-638143145F9E}" type="datetimeFigureOut">
              <a:rPr lang="en-US" smtClean="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181414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C28AD1-28C6-4DBC-B0D5-638143145F9E}" type="datetimeFigureOut">
              <a:rPr lang="en-US" smtClean="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123425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C28AD1-28C6-4DBC-B0D5-638143145F9E}" type="datetimeFigureOut">
              <a:rPr lang="en-US" smtClean="0"/>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62901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C28AD1-28C6-4DBC-B0D5-638143145F9E}"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110510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C28AD1-28C6-4DBC-B0D5-638143145F9E}"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8603E-186F-4CC7-B8E2-5FD613D3E28C}" type="slidenum">
              <a:rPr lang="en-US" smtClean="0"/>
              <a:t>‹#›</a:t>
            </a:fld>
            <a:endParaRPr lang="en-US"/>
          </a:p>
        </p:txBody>
      </p:sp>
    </p:spTree>
    <p:extLst>
      <p:ext uri="{BB962C8B-B14F-4D97-AF65-F5344CB8AC3E}">
        <p14:creationId xmlns:p14="http://schemas.microsoft.com/office/powerpoint/2010/main" val="936119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28AD1-28C6-4DBC-B0D5-638143145F9E}" type="datetimeFigureOut">
              <a:rPr lang="en-US" smtClean="0"/>
              <a:t>3/15/2023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8603E-186F-4CC7-B8E2-5FD613D3E28C}" type="slidenum">
              <a:rPr lang="en-US" smtClean="0"/>
              <a:t>‹#›</a:t>
            </a:fld>
            <a:endParaRPr lang="en-US"/>
          </a:p>
        </p:txBody>
      </p:sp>
    </p:spTree>
    <p:extLst>
      <p:ext uri="{BB962C8B-B14F-4D97-AF65-F5344CB8AC3E}">
        <p14:creationId xmlns:p14="http://schemas.microsoft.com/office/powerpoint/2010/main" val="302366988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C28AD1-28C6-4DBC-B0D5-638143145F9E}" type="datetimeFigureOut">
              <a:rPr lang="en-US" smtClean="0"/>
              <a:t>3/15/2023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4E8603E-186F-4CC7-B8E2-5FD613D3E28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29369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0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6.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5.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49.png"/><Relationship Id="rId10" Type="http://schemas.openxmlformats.org/officeDocument/2006/relationships/image" Target="../media/image56.png"/><Relationship Id="rId4" Type="http://schemas.openxmlformats.org/officeDocument/2006/relationships/image" Target="../media/image46.png"/><Relationship Id="rId9" Type="http://schemas.openxmlformats.org/officeDocument/2006/relationships/image" Target="../media/image55.png"/></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7.png"/><Relationship Id="rId3" Type="http://schemas.openxmlformats.org/officeDocument/2006/relationships/image" Target="../media/image25.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58.png"/><Relationship Id="rId5" Type="http://schemas.openxmlformats.org/officeDocument/2006/relationships/image" Target="../media/image49.png"/><Relationship Id="rId10" Type="http://schemas.openxmlformats.org/officeDocument/2006/relationships/image" Target="../media/image57.png"/><Relationship Id="rId4" Type="http://schemas.openxmlformats.org/officeDocument/2006/relationships/image" Target="../media/image46.png"/><Relationship Id="rId9" Type="http://schemas.openxmlformats.org/officeDocument/2006/relationships/image" Target="../media/image56.png"/><Relationship Id="rId1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jpeg"/></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62.png"/><Relationship Id="rId3" Type="http://schemas.openxmlformats.org/officeDocument/2006/relationships/image" Target="../media/image25.png"/><Relationship Id="rId7" Type="http://schemas.openxmlformats.org/officeDocument/2006/relationships/image" Target="../media/image37.png"/><Relationship Id="rId12"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60.png"/><Relationship Id="rId5" Type="http://schemas.openxmlformats.org/officeDocument/2006/relationships/image" Target="../media/image36.png"/><Relationship Id="rId10" Type="http://schemas.openxmlformats.org/officeDocument/2006/relationships/image" Target="../media/image44.png"/><Relationship Id="rId4" Type="http://schemas.openxmlformats.org/officeDocument/2006/relationships/image" Target="../media/image35.png"/><Relationship Id="rId9" Type="http://schemas.openxmlformats.org/officeDocument/2006/relationships/image" Target="../media/image39.png"/><Relationship Id="rId1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63.jpeg"/></Relationships>
</file>

<file path=ppt/slides/_rels/slide3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65.png"/><Relationship Id="rId3" Type="http://schemas.openxmlformats.org/officeDocument/2006/relationships/image" Target="../media/image25.png"/><Relationship Id="rId7" Type="http://schemas.openxmlformats.org/officeDocument/2006/relationships/image" Target="../media/image37.png"/><Relationship Id="rId12"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0.png"/><Relationship Id="rId5" Type="http://schemas.openxmlformats.org/officeDocument/2006/relationships/image" Target="../media/image36.png"/><Relationship Id="rId10" Type="http://schemas.openxmlformats.org/officeDocument/2006/relationships/image" Target="../media/image44.png"/><Relationship Id="rId4" Type="http://schemas.openxmlformats.org/officeDocument/2006/relationships/image" Target="../media/image35.png"/><Relationship Id="rId9" Type="http://schemas.openxmlformats.org/officeDocument/2006/relationships/image" Target="../media/image39.png"/><Relationship Id="rId14" Type="http://schemas.openxmlformats.org/officeDocument/2006/relationships/image" Target="../media/image66.png"/></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67.jpeg"/></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37.xml.rels><?xml version="1.0" encoding="UTF-8" standalone="yes"?>
<Relationships xmlns="http://schemas.openxmlformats.org/package/2006/relationships"><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8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2.png"/></Relationships>
</file>

<file path=ppt/slides/_rels/slide40.xml.rels><?xml version="1.0" encoding="UTF-8" standalone="yes"?>
<Relationships xmlns="http://schemas.openxmlformats.org/package/2006/relationships"><Relationship Id="rId2" Type="http://schemas.openxmlformats.org/officeDocument/2006/relationships/image" Target="../media/image6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9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9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69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421.png"/><Relationship Id="rId3" Type="http://schemas.openxmlformats.org/officeDocument/2006/relationships/image" Target="../media/image440.png"/><Relationship Id="rId7" Type="http://schemas.openxmlformats.org/officeDocument/2006/relationships/image" Target="../media/image4100.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681.png"/><Relationship Id="rId5" Type="http://schemas.openxmlformats.org/officeDocument/2006/relationships/image" Target="../media/image40001.png"/><Relationship Id="rId4" Type="http://schemas.openxmlformats.org/officeDocument/2006/relationships/image" Target="../media/image670.png"/><Relationship Id="rId9" Type="http://schemas.openxmlformats.org/officeDocument/2006/relationships/image" Target="../media/image431.png"/></Relationships>
</file>

<file path=ppt/slides/_rels/slide45.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46.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3800.png"/><Relationship Id="rId7" Type="http://schemas.openxmlformats.org/officeDocument/2006/relationships/image" Target="../media/image420.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41000.png"/><Relationship Id="rId5" Type="http://schemas.openxmlformats.org/officeDocument/2006/relationships/image" Target="../media/image40000.png"/><Relationship Id="rId4" Type="http://schemas.openxmlformats.org/officeDocument/2006/relationships/image" Target="../media/image390.png"/></Relationships>
</file>

<file path=ppt/slides/_rels/slide47.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88.png"/><Relationship Id="rId7" Type="http://schemas.openxmlformats.org/officeDocument/2006/relationships/image" Target="../media/image4100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0000.png"/><Relationship Id="rId5" Type="http://schemas.openxmlformats.org/officeDocument/2006/relationships/image" Target="../media/image390.png"/><Relationship Id="rId4" Type="http://schemas.openxmlformats.org/officeDocument/2006/relationships/image" Target="../media/image3800.png"/><Relationship Id="rId9" Type="http://schemas.openxmlformats.org/officeDocument/2006/relationships/image" Target="../media/image430.png"/></Relationships>
</file>

<file path=ppt/slides/_rels/slide48.xml.rels><?xml version="1.0" encoding="UTF-8" standalone="yes"?>
<Relationships xmlns="http://schemas.openxmlformats.org/package/2006/relationships"><Relationship Id="rId2" Type="http://schemas.openxmlformats.org/officeDocument/2006/relationships/image" Target="../media/image7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56C9-7D2F-37C4-6DBC-90CCE85EEACE}"/>
              </a:ext>
            </a:extLst>
          </p:cNvPr>
          <p:cNvSpPr>
            <a:spLocks noGrp="1"/>
          </p:cNvSpPr>
          <p:nvPr>
            <p:ph type="ctrTitle"/>
          </p:nvPr>
        </p:nvSpPr>
        <p:spPr/>
        <p:txBody>
          <a:bodyPr/>
          <a:lstStyle/>
          <a:p>
            <a:r>
              <a:rPr lang="en-US" dirty="0"/>
              <a:t>Minimum Spanning Trees (MST)</a:t>
            </a:r>
          </a:p>
        </p:txBody>
      </p:sp>
      <p:sp>
        <p:nvSpPr>
          <p:cNvPr id="3" name="Subtitle 2">
            <a:extLst>
              <a:ext uri="{FF2B5EF4-FFF2-40B4-BE49-F238E27FC236}">
                <a16:creationId xmlns:a16="http://schemas.microsoft.com/office/drawing/2014/main" id="{98A71DD9-68A3-536F-24D0-13F71D70952C}"/>
              </a:ext>
            </a:extLst>
          </p:cNvPr>
          <p:cNvSpPr>
            <a:spLocks noGrp="1"/>
          </p:cNvSpPr>
          <p:nvPr>
            <p:ph type="subTitle" idx="1"/>
          </p:nvPr>
        </p:nvSpPr>
        <p:spPr/>
        <p:txBody>
          <a:bodyPr/>
          <a:lstStyle/>
          <a:p>
            <a:r>
              <a:rPr lang="en-US" dirty="0">
                <a:solidFill>
                  <a:schemeClr val="tx1"/>
                </a:solidFill>
              </a:rPr>
              <a:t>Ethan Blaser (Grad TA)</a:t>
            </a:r>
          </a:p>
          <a:p>
            <a:r>
              <a:rPr lang="en-US" dirty="0">
                <a:solidFill>
                  <a:schemeClr val="tx1"/>
                </a:solidFill>
              </a:rPr>
              <a:t>Modified Slides from Prof. Brunelle</a:t>
            </a:r>
          </a:p>
        </p:txBody>
      </p:sp>
    </p:spTree>
    <p:extLst>
      <p:ext uri="{BB962C8B-B14F-4D97-AF65-F5344CB8AC3E}">
        <p14:creationId xmlns:p14="http://schemas.microsoft.com/office/powerpoint/2010/main" val="1571795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Definition: Minimum Spanning Tree</a:t>
            </a:r>
          </a:p>
        </p:txBody>
      </p:sp>
      <p:sp>
        <p:nvSpPr>
          <p:cNvPr id="4" name="Slide Number Placeholder 3"/>
          <p:cNvSpPr>
            <a:spLocks noGrp="1"/>
          </p:cNvSpPr>
          <p:nvPr>
            <p:ph type="sldNum" sz="quarter" idx="12"/>
          </p:nvPr>
        </p:nvSpPr>
        <p:spPr/>
        <p:txBody>
          <a:bodyPr/>
          <a:lstStyle/>
          <a:p>
            <a:fld id="{86BADE50-950A-4D58-BFB2-FA2C6A8B385D}" type="slidenum">
              <a:rPr lang="en-US" smtClean="0"/>
              <a:t>10</a:t>
            </a:fld>
            <a:endParaRPr lang="en-US"/>
          </a:p>
        </p:txBody>
      </p:sp>
      <p:grpSp>
        <p:nvGrpSpPr>
          <p:cNvPr id="5" name="Group 4"/>
          <p:cNvGrpSpPr/>
          <p:nvPr/>
        </p:nvGrpSpPr>
        <p:grpSpPr>
          <a:xfrm>
            <a:off x="1524000" y="2851560"/>
            <a:ext cx="4600060" cy="2787240"/>
            <a:chOff x="0" y="2862182"/>
            <a:chExt cx="7044346" cy="4268266"/>
          </a:xfrm>
        </p:grpSpPr>
        <p:cxnSp>
          <p:nvCxnSpPr>
            <p:cNvPr id="6" name="Straight Connector 5"/>
            <p:cNvCxnSpPr>
              <a:stCxn id="34" idx="7"/>
              <a:endCxn id="35" idx="2"/>
            </p:cNvCxnSpPr>
            <p:nvPr/>
          </p:nvCxnSpPr>
          <p:spPr>
            <a:xfrm flipV="1">
              <a:off x="438102" y="3276727"/>
              <a:ext cx="1492916" cy="96260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5" idx="6"/>
              <a:endCxn id="38" idx="2"/>
            </p:cNvCxnSpPr>
            <p:nvPr/>
          </p:nvCxnSpPr>
          <p:spPr>
            <a:xfrm>
              <a:off x="2444286" y="3276727"/>
              <a:ext cx="1510213" cy="5239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4" idx="4"/>
              <a:endCxn id="36" idx="1"/>
            </p:cNvCxnSpPr>
            <p:nvPr/>
          </p:nvCxnSpPr>
          <p:spPr>
            <a:xfrm>
              <a:off x="256634" y="4677433"/>
              <a:ext cx="857899" cy="1046257"/>
            </a:xfrm>
            <a:prstGeom prst="line">
              <a:avLst/>
            </a:prstGeom>
            <a:ln w="57150">
              <a:solidFill>
                <a:srgbClr val="FF696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7" idx="3"/>
              <a:endCxn id="36" idx="7"/>
            </p:cNvCxnSpPr>
            <p:nvPr/>
          </p:nvCxnSpPr>
          <p:spPr>
            <a:xfrm flipH="1">
              <a:off x="1477469" y="4930617"/>
              <a:ext cx="1172042" cy="793073"/>
            </a:xfrm>
            <a:prstGeom prst="line">
              <a:avLst/>
            </a:prstGeom>
            <a:ln w="57150">
              <a:solidFill>
                <a:srgbClr val="FF696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9" idx="2"/>
              <a:endCxn id="36" idx="5"/>
            </p:cNvCxnSpPr>
            <p:nvPr/>
          </p:nvCxnSpPr>
          <p:spPr>
            <a:xfrm flipH="1" flipV="1">
              <a:off x="1477469" y="6086626"/>
              <a:ext cx="1369411" cy="565311"/>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7" idx="5"/>
              <a:endCxn id="39" idx="0"/>
            </p:cNvCxnSpPr>
            <p:nvPr/>
          </p:nvCxnSpPr>
          <p:spPr>
            <a:xfrm>
              <a:off x="3012447" y="4930617"/>
              <a:ext cx="91067" cy="146468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7" idx="7"/>
              <a:endCxn id="38" idx="3"/>
            </p:cNvCxnSpPr>
            <p:nvPr/>
          </p:nvCxnSpPr>
          <p:spPr>
            <a:xfrm flipV="1">
              <a:off x="3012447" y="3510585"/>
              <a:ext cx="1017218" cy="1057096"/>
            </a:xfrm>
            <a:prstGeom prst="line">
              <a:avLst/>
            </a:prstGeom>
            <a:ln w="57150">
              <a:solidFill>
                <a:srgbClr val="FF696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9" idx="6"/>
              <a:endCxn id="40" idx="3"/>
            </p:cNvCxnSpPr>
            <p:nvPr/>
          </p:nvCxnSpPr>
          <p:spPr>
            <a:xfrm flipV="1">
              <a:off x="3360148" y="6576771"/>
              <a:ext cx="1716185" cy="7516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0" idx="1"/>
              <a:endCxn id="38" idx="4"/>
            </p:cNvCxnSpPr>
            <p:nvPr/>
          </p:nvCxnSpPr>
          <p:spPr>
            <a:xfrm flipH="1" flipV="1">
              <a:off x="4211133" y="3585751"/>
              <a:ext cx="865200" cy="262808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2" idx="2"/>
              <a:endCxn id="38" idx="5"/>
            </p:cNvCxnSpPr>
            <p:nvPr/>
          </p:nvCxnSpPr>
          <p:spPr>
            <a:xfrm flipH="1" flipV="1">
              <a:off x="4392601" y="3510585"/>
              <a:ext cx="913997" cy="495205"/>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0" idx="0"/>
              <a:endCxn id="42" idx="3"/>
            </p:cNvCxnSpPr>
            <p:nvPr/>
          </p:nvCxnSpPr>
          <p:spPr>
            <a:xfrm flipV="1">
              <a:off x="5257801" y="4187258"/>
              <a:ext cx="123963" cy="1951411"/>
            </a:xfrm>
            <a:prstGeom prst="line">
              <a:avLst/>
            </a:prstGeom>
            <a:ln w="57150">
              <a:solidFill>
                <a:srgbClr val="FF696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1" idx="1"/>
              <a:endCxn id="42" idx="5"/>
            </p:cNvCxnSpPr>
            <p:nvPr/>
          </p:nvCxnSpPr>
          <p:spPr>
            <a:xfrm flipH="1" flipV="1">
              <a:off x="5744700" y="4187258"/>
              <a:ext cx="861544" cy="674868"/>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1" idx="3"/>
              <a:endCxn id="40" idx="6"/>
            </p:cNvCxnSpPr>
            <p:nvPr/>
          </p:nvCxnSpPr>
          <p:spPr>
            <a:xfrm flipH="1">
              <a:off x="5514435" y="5225062"/>
              <a:ext cx="1091809" cy="1170241"/>
            </a:xfrm>
            <a:prstGeom prst="line">
              <a:avLst/>
            </a:prstGeom>
            <a:ln w="57150">
              <a:solidFill>
                <a:srgbClr val="FF6969"/>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20" name="TextBox 19"/>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21" name="TextBox 20"/>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22" name="TextBox 21"/>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23" name="TextBox 22"/>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24" name="TextBox 23"/>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25" name="TextBox 24"/>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26" name="TextBox 25"/>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27" name="TextBox 26"/>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28" name="TextBox 27"/>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29" name="TextBox 28"/>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31" name="TextBox 30"/>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32" name="Straight Connector 31"/>
            <p:cNvCxnSpPr>
              <a:stCxn id="35" idx="4"/>
              <a:endCxn id="36" idx="0"/>
            </p:cNvCxnSpPr>
            <p:nvPr/>
          </p:nvCxnSpPr>
          <p:spPr>
            <a:xfrm flipH="1">
              <a:off x="1296001" y="3533361"/>
              <a:ext cx="891651" cy="2115163"/>
            </a:xfrm>
            <a:prstGeom prst="line">
              <a:avLst/>
            </a:prstGeom>
            <a:ln w="57150">
              <a:solidFill>
                <a:srgbClr val="FF6969"/>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34" name="Oval 33"/>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5" name="Oval 34"/>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6" name="Oval 35"/>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7" name="Oval 36"/>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8" name="Oval 37"/>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9" name="Oval 38"/>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40" name="Oval 39"/>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1" name="Oval 40"/>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42" name="Oval 41"/>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mc:Choice xmlns:a14="http://schemas.microsoft.com/office/drawing/2010/main" Requires="a14">
          <p:sp>
            <p:nvSpPr>
              <p:cNvPr id="43" name="TextBox 42"/>
              <p:cNvSpPr txBox="1"/>
              <p:nvPr/>
            </p:nvSpPr>
            <p:spPr>
              <a:xfrm>
                <a:off x="2354178" y="1378425"/>
                <a:ext cx="7075065" cy="1384995"/>
              </a:xfrm>
              <a:prstGeom prst="rect">
                <a:avLst/>
              </a:prstGeom>
              <a:noFill/>
            </p:spPr>
            <p:txBody>
              <a:bodyPr wrap="square" rtlCol="0">
                <a:spAutoFit/>
              </a:bodyPr>
              <a:lstStyle/>
              <a:p>
                <a:r>
                  <a:rPr lang="en-US" sz="2800" dirty="0"/>
                  <a:t>A Tree </a:t>
                </a:r>
                <a14:m>
                  <m:oMath xmlns:m="http://schemas.openxmlformats.org/officeDocument/2006/math">
                    <m:r>
                      <a:rPr lang="en-US" sz="2800" b="1" i="1" smtClean="0">
                        <a:solidFill>
                          <a:srgbClr val="7030A0"/>
                        </a:solidFill>
                        <a:latin typeface="Cambria Math"/>
                      </a:rPr>
                      <m:t>𝑻</m:t>
                    </m:r>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𝑉</m:t>
                        </m:r>
                      </m:e>
                      <m:sub>
                        <m:r>
                          <a:rPr lang="en-US" sz="2800" i="1">
                            <a:latin typeface="Cambria Math"/>
                          </a:rPr>
                          <m:t>𝑇</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𝐸</m:t>
                        </m:r>
                      </m:e>
                      <m:sub>
                        <m:r>
                          <a:rPr lang="en-US" sz="2800" i="1">
                            <a:latin typeface="Cambria Math"/>
                          </a:rPr>
                          <m:t>𝑇</m:t>
                        </m:r>
                      </m:sub>
                    </m:sSub>
                    <m:r>
                      <a:rPr lang="en-US" sz="2800" i="1">
                        <a:latin typeface="Cambria Math"/>
                      </a:rPr>
                      <m:t>)</m:t>
                    </m:r>
                  </m:oMath>
                </a14:m>
                <a:r>
                  <a:rPr lang="en-US" sz="2800" dirty="0"/>
                  <a:t> which connects (“spans”) all the nodes in a graph </a:t>
                </a:r>
                <a14:m>
                  <m:oMath xmlns:m="http://schemas.openxmlformats.org/officeDocument/2006/math">
                    <m:r>
                      <a:rPr lang="en-US" sz="2800" i="1">
                        <a:latin typeface="Cambria Math"/>
                      </a:rPr>
                      <m:t>𝐺</m:t>
                    </m:r>
                    <m:r>
                      <a:rPr lang="en-US" sz="2800" i="1">
                        <a:latin typeface="Cambria Math"/>
                      </a:rPr>
                      <m:t>=(</m:t>
                    </m:r>
                    <m:r>
                      <a:rPr lang="en-US" sz="2800" i="1">
                        <a:latin typeface="Cambria Math"/>
                      </a:rPr>
                      <m:t>𝑉</m:t>
                    </m:r>
                    <m:r>
                      <a:rPr lang="en-US" sz="2800" i="1">
                        <a:latin typeface="Cambria Math"/>
                      </a:rPr>
                      <m:t>,</m:t>
                    </m:r>
                    <m:r>
                      <a:rPr lang="en-US" sz="2800" i="1">
                        <a:latin typeface="Cambria Math"/>
                      </a:rPr>
                      <m:t>𝐸</m:t>
                    </m:r>
                    <m:r>
                      <a:rPr lang="en-US" sz="2800" i="1">
                        <a:latin typeface="Cambria Math"/>
                      </a:rPr>
                      <m:t>)</m:t>
                    </m:r>
                  </m:oMath>
                </a14:m>
                <a:r>
                  <a:rPr lang="en-US" sz="2800" dirty="0"/>
                  <a:t>, that has minimal </a:t>
                </a:r>
                <a:r>
                  <a:rPr lang="en-US" sz="2800" dirty="0">
                    <a:solidFill>
                      <a:srgbClr val="0070C0"/>
                    </a:solidFill>
                  </a:rPr>
                  <a:t>cost</a:t>
                </a:r>
              </a:p>
            </p:txBody>
          </p:sp>
        </mc:Choice>
        <mc:Fallback>
          <p:sp>
            <p:nvSpPr>
              <p:cNvPr id="43" name="TextBox 42"/>
              <p:cNvSpPr txBox="1">
                <a:spLocks noRot="1" noChangeAspect="1" noMove="1" noResize="1" noEditPoints="1" noAdjustHandles="1" noChangeArrowheads="1" noChangeShapeType="1" noTextEdit="1"/>
              </p:cNvSpPr>
              <p:nvPr/>
            </p:nvSpPr>
            <p:spPr>
              <a:xfrm>
                <a:off x="2354178" y="1378425"/>
                <a:ext cx="7075065" cy="1384995"/>
              </a:xfrm>
              <a:prstGeom prst="rect">
                <a:avLst/>
              </a:prstGeom>
              <a:blipFill>
                <a:blip r:embed="rId2"/>
                <a:stretch>
                  <a:fillRect l="-1723" t="-3965" b="-118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553200" y="3015806"/>
                <a:ext cx="4285143" cy="10323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a:rPr>
                        <m:t>𝐶𝑜𝑠𝑡</m:t>
                      </m:r>
                      <m:d>
                        <m:dPr>
                          <m:ctrlPr>
                            <a:rPr lang="en-US" sz="2400" i="1">
                              <a:solidFill>
                                <a:srgbClr val="0070C0"/>
                              </a:solidFill>
                              <a:latin typeface="Cambria Math" panose="02040503050406030204" pitchFamily="18" charset="0"/>
                            </a:rPr>
                          </m:ctrlPr>
                        </m:dPr>
                        <m:e>
                          <m:r>
                            <a:rPr lang="en-US" sz="2400" i="1">
                              <a:solidFill>
                                <a:srgbClr val="0070C0"/>
                              </a:solidFill>
                              <a:latin typeface="Cambria Math"/>
                            </a:rPr>
                            <m:t>𝑇</m:t>
                          </m:r>
                        </m:e>
                      </m:d>
                      <m:r>
                        <a:rPr lang="en-US" sz="2400" i="1">
                          <a:solidFill>
                            <a:srgbClr val="0070C0"/>
                          </a:solidFill>
                          <a:latin typeface="Cambria Math"/>
                        </a:rPr>
                        <m:t>=</m:t>
                      </m:r>
                      <m:nary>
                        <m:naryPr>
                          <m:chr m:val="∑"/>
                          <m:supHide m:val="on"/>
                          <m:ctrlPr>
                            <a:rPr lang="en-US" sz="2400" i="1">
                              <a:solidFill>
                                <a:srgbClr val="0070C0"/>
                              </a:solidFill>
                              <a:latin typeface="Cambria Math" panose="02040503050406030204" pitchFamily="18" charset="0"/>
                            </a:rPr>
                          </m:ctrlPr>
                        </m:naryPr>
                        <m:sub>
                          <m:r>
                            <a:rPr lang="en-US" sz="2400" i="1">
                              <a:solidFill>
                                <a:srgbClr val="0070C0"/>
                              </a:solidFill>
                              <a:latin typeface="Cambria Math"/>
                            </a:rPr>
                            <m:t>𝑒</m:t>
                          </m:r>
                          <m:r>
                            <a:rPr lang="en-US" sz="2400" i="1">
                              <a:solidFill>
                                <a:srgbClr val="0070C0"/>
                              </a:solidFill>
                              <a:latin typeface="Cambria Math"/>
                            </a:rPr>
                            <m:t>∈</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a:rPr>
                                <m:t>𝐸</m:t>
                              </m:r>
                            </m:e>
                            <m:sub>
                              <m:r>
                                <a:rPr lang="en-US" sz="2400" i="1">
                                  <a:solidFill>
                                    <a:srgbClr val="0070C0"/>
                                  </a:solidFill>
                                  <a:latin typeface="Cambria Math"/>
                                </a:rPr>
                                <m:t>𝑇</m:t>
                              </m:r>
                            </m:sub>
                          </m:sSub>
                        </m:sub>
                        <m:sup/>
                        <m:e>
                          <m:r>
                            <a:rPr lang="en-US" sz="2400" i="1">
                              <a:solidFill>
                                <a:srgbClr val="0070C0"/>
                              </a:solidFill>
                              <a:latin typeface="Cambria Math"/>
                            </a:rPr>
                            <m:t>𝑤</m:t>
                          </m:r>
                          <m:r>
                            <a:rPr lang="en-US" sz="2400" i="1">
                              <a:solidFill>
                                <a:srgbClr val="0070C0"/>
                              </a:solidFill>
                              <a:latin typeface="Cambria Math"/>
                            </a:rPr>
                            <m:t>(</m:t>
                          </m:r>
                          <m:r>
                            <a:rPr lang="en-US" sz="2400" i="1">
                              <a:solidFill>
                                <a:srgbClr val="0070C0"/>
                              </a:solidFill>
                              <a:latin typeface="Cambria Math"/>
                            </a:rPr>
                            <m:t>𝑒</m:t>
                          </m:r>
                          <m:r>
                            <a:rPr lang="en-US" sz="2400" i="1">
                              <a:solidFill>
                                <a:srgbClr val="0070C0"/>
                              </a:solidFill>
                              <a:latin typeface="Cambria Math"/>
                            </a:rPr>
                            <m:t>)</m:t>
                          </m:r>
                        </m:e>
                      </m:nary>
                    </m:oMath>
                  </m:oMathPara>
                </a14:m>
                <a:endParaRPr lang="en-US" sz="2400" dirty="0">
                  <a:solidFill>
                    <a:srgbClr val="0070C0"/>
                  </a:solidFill>
                </a:endParaRPr>
              </a:p>
            </p:txBody>
          </p:sp>
        </mc:Choice>
        <mc:Fallback>
          <p:sp>
            <p:nvSpPr>
              <p:cNvPr id="44" name="TextBox 43"/>
              <p:cNvSpPr txBox="1">
                <a:spLocks noRot="1" noChangeAspect="1" noMove="1" noResize="1" noEditPoints="1" noAdjustHandles="1" noChangeArrowheads="1" noChangeShapeType="1" noTextEdit="1"/>
              </p:cNvSpPr>
              <p:nvPr/>
            </p:nvSpPr>
            <p:spPr>
              <a:xfrm>
                <a:off x="6553200" y="3015806"/>
                <a:ext cx="4285143" cy="103233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5720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Algorithms</a:t>
            </a:r>
          </a:p>
        </p:txBody>
      </p:sp>
      <p:sp>
        <p:nvSpPr>
          <p:cNvPr id="3" name="Content Placeholder 2"/>
          <p:cNvSpPr>
            <a:spLocks noGrp="1"/>
          </p:cNvSpPr>
          <p:nvPr>
            <p:ph idx="1"/>
          </p:nvPr>
        </p:nvSpPr>
        <p:spPr/>
        <p:txBody>
          <a:bodyPr>
            <a:normAutofit/>
          </a:bodyPr>
          <a:lstStyle/>
          <a:p>
            <a:r>
              <a:rPr lang="en-US" dirty="0"/>
              <a:t>Require </a:t>
            </a:r>
            <a:r>
              <a:rPr lang="en-US" dirty="0">
                <a:solidFill>
                  <a:srgbClr val="FF33CC"/>
                </a:solidFill>
              </a:rPr>
              <a:t>Optimal Substructure</a:t>
            </a:r>
          </a:p>
          <a:p>
            <a:pPr lvl="1"/>
            <a:r>
              <a:rPr lang="en-US" dirty="0"/>
              <a:t>Solution to larger problem contains the solution to a smaller one</a:t>
            </a:r>
          </a:p>
          <a:p>
            <a:pPr lvl="1"/>
            <a:r>
              <a:rPr lang="en-US" dirty="0"/>
              <a:t>Only one </a:t>
            </a:r>
            <a:r>
              <a:rPr lang="en-US" dirty="0" err="1"/>
              <a:t>subproblem</a:t>
            </a:r>
            <a:r>
              <a:rPr lang="en-US" dirty="0"/>
              <a:t> to consider!</a:t>
            </a:r>
          </a:p>
          <a:p>
            <a:r>
              <a:rPr lang="en-US" dirty="0"/>
              <a:t>Idea:</a:t>
            </a:r>
          </a:p>
          <a:p>
            <a:pPr marL="971550" lvl="1" indent="-514350">
              <a:buFont typeface="+mj-lt"/>
              <a:buAutoNum type="arabicPeriod"/>
            </a:pPr>
            <a:r>
              <a:rPr lang="en-US" dirty="0"/>
              <a:t>Identify a greedy </a:t>
            </a:r>
            <a:r>
              <a:rPr lang="en-US" dirty="0">
                <a:solidFill>
                  <a:srgbClr val="FF33CC"/>
                </a:solidFill>
              </a:rPr>
              <a:t>choice property</a:t>
            </a:r>
          </a:p>
          <a:p>
            <a:pPr marL="1371600" lvl="2" indent="-514350"/>
            <a:r>
              <a:rPr lang="en-US" dirty="0"/>
              <a:t>How to make a choice guaranteed to be included in some optimal solution</a:t>
            </a:r>
          </a:p>
          <a:p>
            <a:pPr marL="971550" lvl="1" indent="-514350">
              <a:buFont typeface="+mj-lt"/>
              <a:buAutoNum type="arabicPeriod"/>
            </a:pPr>
            <a:r>
              <a:rPr lang="en-US" dirty="0"/>
              <a:t>Repeatedly apply the choice property until no </a:t>
            </a:r>
            <a:r>
              <a:rPr lang="en-US" dirty="0" err="1"/>
              <a:t>subproblems</a:t>
            </a:r>
            <a:r>
              <a:rPr lang="en-US" dirty="0"/>
              <a:t> remain</a:t>
            </a:r>
          </a:p>
        </p:txBody>
      </p:sp>
      <p:sp>
        <p:nvSpPr>
          <p:cNvPr id="4" name="Slide Number Placeholder 3"/>
          <p:cNvSpPr>
            <a:spLocks noGrp="1"/>
          </p:cNvSpPr>
          <p:nvPr>
            <p:ph type="sldNum" sz="quarter" idx="12"/>
          </p:nvPr>
        </p:nvSpPr>
        <p:spPr/>
        <p:txBody>
          <a:bodyPr/>
          <a:lstStyle/>
          <a:p>
            <a:fld id="{86BADE50-950A-4D58-BFB2-FA2C6A8B385D}" type="slidenum">
              <a:rPr lang="en-US" smtClean="0"/>
              <a:t>11</a:t>
            </a:fld>
            <a:endParaRPr lang="en-US"/>
          </a:p>
        </p:txBody>
      </p:sp>
    </p:spTree>
    <p:extLst>
      <p:ext uri="{BB962C8B-B14F-4D97-AF65-F5344CB8AC3E}">
        <p14:creationId xmlns:p14="http://schemas.microsoft.com/office/powerpoint/2010/main" val="142562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Kruskal’s</a:t>
            </a:r>
            <a:r>
              <a:rPr lang="en-US" dirty="0"/>
              <a:t> Algorithm</a:t>
            </a:r>
          </a:p>
        </p:txBody>
      </p:sp>
      <p:sp>
        <p:nvSpPr>
          <p:cNvPr id="4" name="Slide Number Placeholder 3"/>
          <p:cNvSpPr>
            <a:spLocks noGrp="1"/>
          </p:cNvSpPr>
          <p:nvPr>
            <p:ph type="sldNum" sz="quarter" idx="12"/>
          </p:nvPr>
        </p:nvSpPr>
        <p:spPr/>
        <p:txBody>
          <a:bodyPr/>
          <a:lstStyle/>
          <a:p>
            <a:fld id="{86BADE50-950A-4D58-BFB2-FA2C6A8B385D}" type="slidenum">
              <a:rPr lang="en-US" smtClean="0"/>
              <a:t>12</a:t>
            </a:fld>
            <a:endParaRPr lang="en-US"/>
          </a:p>
        </p:txBody>
      </p:sp>
      <mc:AlternateContent xmlns:mc="http://schemas.openxmlformats.org/markup-compatibility/2006" xmlns:a14="http://schemas.microsoft.com/office/drawing/2010/main">
        <mc:Choice Requires="a14">
          <p:sp>
            <p:nvSpPr>
              <p:cNvPr id="43" name="TextBox 42"/>
              <p:cNvSpPr txBox="1"/>
              <p:nvPr/>
            </p:nvSpPr>
            <p:spPr>
              <a:xfrm>
                <a:off x="2354178" y="1378425"/>
                <a:ext cx="7075065" cy="1384995"/>
              </a:xfrm>
              <a:prstGeom prst="rect">
                <a:avLst/>
              </a:prstGeom>
              <a:noFill/>
            </p:spPr>
            <p:txBody>
              <a:bodyPr wrap="square" rtlCol="0">
                <a:spAutoFit/>
              </a:bodyPr>
              <a:lstStyle/>
              <a:p>
                <a:r>
                  <a:rPr lang="en-US" sz="2800" dirty="0"/>
                  <a:t>Start with an empty tree </a:t>
                </a:r>
                <a14:m>
                  <m:oMath xmlns:m="http://schemas.openxmlformats.org/officeDocument/2006/math">
                    <m:r>
                      <a:rPr lang="en-US" sz="2800" i="1" smtClean="0">
                        <a:solidFill>
                          <a:srgbClr val="7030A0"/>
                        </a:solidFill>
                        <a:latin typeface="Cambria Math"/>
                      </a:rPr>
                      <m:t>𝐴</m:t>
                    </m:r>
                  </m:oMath>
                </a14:m>
                <a:endParaRPr lang="en-US" sz="2800" dirty="0">
                  <a:solidFill>
                    <a:srgbClr val="7030A0"/>
                  </a:solidFill>
                </a:endParaRPr>
              </a:p>
              <a:p>
                <a:r>
                  <a:rPr lang="en-US" sz="2800" dirty="0"/>
                  <a:t>Add to </a:t>
                </a:r>
                <a14:m>
                  <m:oMath xmlns:m="http://schemas.openxmlformats.org/officeDocument/2006/math">
                    <m:r>
                      <a:rPr lang="en-US" sz="2800" i="1" smtClean="0">
                        <a:solidFill>
                          <a:srgbClr val="7030A0"/>
                        </a:solidFill>
                        <a:latin typeface="Cambria Math"/>
                      </a:rPr>
                      <m:t>𝐴</m:t>
                    </m:r>
                  </m:oMath>
                </a14:m>
                <a:r>
                  <a:rPr lang="en-US" sz="2800" dirty="0"/>
                  <a:t> the lowest-weight edge that does not create a cycle</a:t>
                </a:r>
                <a:endParaRPr lang="en-US" sz="2800" dirty="0">
                  <a:solidFill>
                    <a:srgbClr val="7030A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2354178" y="1378425"/>
                <a:ext cx="7075065" cy="1384995"/>
              </a:xfrm>
              <a:prstGeom prst="rect">
                <a:avLst/>
              </a:prstGeom>
              <a:blipFill>
                <a:blip r:embed="rId2"/>
                <a:stretch>
                  <a:fillRect l="-1613" t="-4545" r="-896" b="-10000"/>
                </a:stretch>
              </a:blipFill>
            </p:spPr>
            <p:txBody>
              <a:bodyPr/>
              <a:lstStyle/>
              <a:p>
                <a:r>
                  <a:rPr lang="en-US">
                    <a:noFill/>
                  </a:rPr>
                  <a:t> </a:t>
                </a:r>
              </a:p>
            </p:txBody>
          </p:sp>
        </mc:Fallback>
      </mc:AlternateContent>
      <p:grpSp>
        <p:nvGrpSpPr>
          <p:cNvPr id="47" name="Group 46"/>
          <p:cNvGrpSpPr/>
          <p:nvPr/>
        </p:nvGrpSpPr>
        <p:grpSpPr>
          <a:xfrm>
            <a:off x="3826554" y="2988890"/>
            <a:ext cx="4600060" cy="2787240"/>
            <a:chOff x="0" y="2862182"/>
            <a:chExt cx="7044346" cy="4268266"/>
          </a:xfrm>
        </p:grpSpPr>
        <p:cxnSp>
          <p:nvCxnSpPr>
            <p:cNvPr id="48" name="Straight Connector 47"/>
            <p:cNvCxnSpPr>
              <a:stCxn id="76" idx="7"/>
              <a:endCxn id="77"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6"/>
              <a:endCxn id="80"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6" idx="4"/>
              <a:endCxn id="78"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9" idx="3"/>
              <a:endCxn id="78"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1" idx="2"/>
              <a:endCxn id="78" idx="5"/>
            </p:cNvCxnSpPr>
            <p:nvPr/>
          </p:nvCxnSpPr>
          <p:spPr>
            <a:xfrm flipH="1" flipV="1">
              <a:off x="1477469" y="6086626"/>
              <a:ext cx="1369411" cy="565311"/>
            </a:xfrm>
            <a:prstGeom prst="line">
              <a:avLst/>
            </a:prstGeom>
            <a:ln w="5715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9" idx="5"/>
              <a:endCxn id="81"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9" idx="7"/>
              <a:endCxn id="80"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1" idx="6"/>
              <a:endCxn id="82"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2" idx="1"/>
              <a:endCxn id="80" idx="4"/>
            </p:cNvCxnSpPr>
            <p:nvPr/>
          </p:nvCxnSpPr>
          <p:spPr>
            <a:xfrm flipH="1" flipV="1">
              <a:off x="4211133" y="3585751"/>
              <a:ext cx="865200" cy="26280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4" idx="2"/>
              <a:endCxn id="80"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1"/>
              <a:endCxn id="84" idx="5"/>
            </p:cNvCxnSpPr>
            <p:nvPr/>
          </p:nvCxnSpPr>
          <p:spPr>
            <a:xfrm flipH="1" flipV="1">
              <a:off x="5744700" y="4187258"/>
              <a:ext cx="861544" cy="6748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2" name="TextBox 61"/>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3" name="TextBox 62"/>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64" name="TextBox 63"/>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5" name="TextBox 64"/>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6" name="TextBox 65"/>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68" name="TextBox 67"/>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9" name="TextBox 68"/>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70" name="TextBox 69"/>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1" name="TextBox 70"/>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2" name="TextBox 71"/>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3" name="TextBox 72"/>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4" name="Straight Connector 73"/>
            <p:cNvCxnSpPr>
              <a:stCxn id="77" idx="4"/>
              <a:endCxn id="78"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6" name="Oval 75"/>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Oval 78"/>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0" name="Oval 79"/>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1" name="Oval 80"/>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p:spTree>
    <p:extLst>
      <p:ext uri="{BB962C8B-B14F-4D97-AF65-F5344CB8AC3E}">
        <p14:creationId xmlns:p14="http://schemas.microsoft.com/office/powerpoint/2010/main" val="1592365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Kruskal’s</a:t>
            </a:r>
            <a:r>
              <a:rPr lang="en-US" dirty="0"/>
              <a:t> Algorithm</a:t>
            </a:r>
          </a:p>
        </p:txBody>
      </p:sp>
      <p:sp>
        <p:nvSpPr>
          <p:cNvPr id="4" name="Slide Number Placeholder 3"/>
          <p:cNvSpPr>
            <a:spLocks noGrp="1"/>
          </p:cNvSpPr>
          <p:nvPr>
            <p:ph type="sldNum" sz="quarter" idx="12"/>
          </p:nvPr>
        </p:nvSpPr>
        <p:spPr/>
        <p:txBody>
          <a:bodyPr/>
          <a:lstStyle/>
          <a:p>
            <a:fld id="{86BADE50-950A-4D58-BFB2-FA2C6A8B385D}" type="slidenum">
              <a:rPr lang="en-US" smtClean="0"/>
              <a:t>13</a:t>
            </a:fld>
            <a:endParaRPr lang="en-US"/>
          </a:p>
        </p:txBody>
      </p:sp>
      <mc:AlternateContent xmlns:mc="http://schemas.openxmlformats.org/markup-compatibility/2006">
        <mc:Choice xmlns:a14="http://schemas.microsoft.com/office/drawing/2010/main" Requires="a14">
          <p:sp>
            <p:nvSpPr>
              <p:cNvPr id="43" name="TextBox 42"/>
              <p:cNvSpPr txBox="1"/>
              <p:nvPr/>
            </p:nvSpPr>
            <p:spPr>
              <a:xfrm>
                <a:off x="2558467" y="1253970"/>
                <a:ext cx="7075065" cy="1384995"/>
              </a:xfrm>
              <a:prstGeom prst="rect">
                <a:avLst/>
              </a:prstGeom>
              <a:noFill/>
            </p:spPr>
            <p:txBody>
              <a:bodyPr wrap="square" rtlCol="0">
                <a:spAutoFit/>
              </a:bodyPr>
              <a:lstStyle/>
              <a:p>
                <a:r>
                  <a:rPr lang="en-US" sz="2800" dirty="0"/>
                  <a:t>Start with an empty tree </a:t>
                </a:r>
                <a14:m>
                  <m:oMath xmlns:m="http://schemas.openxmlformats.org/officeDocument/2006/math">
                    <m:r>
                      <a:rPr lang="en-US" sz="2800" i="1" smtClean="0">
                        <a:solidFill>
                          <a:srgbClr val="7030A0"/>
                        </a:solidFill>
                        <a:latin typeface="Cambria Math"/>
                      </a:rPr>
                      <m:t>𝐴</m:t>
                    </m:r>
                  </m:oMath>
                </a14:m>
                <a:endParaRPr lang="en-US" sz="2800" dirty="0">
                  <a:solidFill>
                    <a:srgbClr val="7030A0"/>
                  </a:solidFill>
                </a:endParaRPr>
              </a:p>
              <a:p>
                <a:r>
                  <a:rPr lang="en-US" sz="2800" dirty="0"/>
                  <a:t>Add to </a:t>
                </a:r>
                <a14:m>
                  <m:oMath xmlns:m="http://schemas.openxmlformats.org/officeDocument/2006/math">
                    <m:r>
                      <a:rPr lang="en-US" sz="2800" i="1" smtClean="0">
                        <a:solidFill>
                          <a:srgbClr val="7030A0"/>
                        </a:solidFill>
                        <a:latin typeface="Cambria Math"/>
                      </a:rPr>
                      <m:t>𝐴</m:t>
                    </m:r>
                  </m:oMath>
                </a14:m>
                <a:r>
                  <a:rPr lang="en-US" sz="2800" dirty="0"/>
                  <a:t> the lowest-weight edge that does not create a cycle</a:t>
                </a:r>
                <a:endParaRPr lang="en-US" sz="2800" dirty="0">
                  <a:solidFill>
                    <a:srgbClr val="7030A0"/>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2558467" y="1253970"/>
                <a:ext cx="7075065" cy="1384995"/>
              </a:xfrm>
              <a:prstGeom prst="rect">
                <a:avLst/>
              </a:prstGeom>
              <a:blipFill>
                <a:blip r:embed="rId2"/>
                <a:stretch>
                  <a:fillRect l="-1810" t="-4405" r="-1121" b="-11894"/>
                </a:stretch>
              </a:blipFill>
            </p:spPr>
            <p:txBody>
              <a:bodyPr/>
              <a:lstStyle/>
              <a:p>
                <a:r>
                  <a:rPr lang="en-US">
                    <a:noFill/>
                  </a:rPr>
                  <a:t> </a:t>
                </a:r>
              </a:p>
            </p:txBody>
          </p:sp>
        </mc:Fallback>
      </mc:AlternateContent>
      <p:grpSp>
        <p:nvGrpSpPr>
          <p:cNvPr id="47" name="Group 46"/>
          <p:cNvGrpSpPr/>
          <p:nvPr/>
        </p:nvGrpSpPr>
        <p:grpSpPr>
          <a:xfrm>
            <a:off x="3826554" y="2988890"/>
            <a:ext cx="4600060" cy="2787240"/>
            <a:chOff x="0" y="2862182"/>
            <a:chExt cx="7044346" cy="4268266"/>
          </a:xfrm>
        </p:grpSpPr>
        <p:cxnSp>
          <p:nvCxnSpPr>
            <p:cNvPr id="48" name="Straight Connector 47"/>
            <p:cNvCxnSpPr>
              <a:stCxn id="76" idx="7"/>
              <a:endCxn id="77"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6"/>
              <a:endCxn id="80"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6" idx="4"/>
              <a:endCxn id="78"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9" idx="3"/>
              <a:endCxn id="78"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1" idx="2"/>
              <a:endCxn id="78" idx="5"/>
            </p:cNvCxnSpPr>
            <p:nvPr/>
          </p:nvCxnSpPr>
          <p:spPr>
            <a:xfrm flipH="1" flipV="1">
              <a:off x="1477469" y="6086626"/>
              <a:ext cx="1369411" cy="565311"/>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9" idx="5"/>
              <a:endCxn id="81"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9" idx="7"/>
              <a:endCxn id="80"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1" idx="6"/>
              <a:endCxn id="82"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2" idx="1"/>
              <a:endCxn id="80" idx="4"/>
            </p:cNvCxnSpPr>
            <p:nvPr/>
          </p:nvCxnSpPr>
          <p:spPr>
            <a:xfrm flipH="1" flipV="1">
              <a:off x="4211133" y="3585751"/>
              <a:ext cx="865200" cy="26280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4" idx="2"/>
              <a:endCxn id="80"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1"/>
              <a:endCxn id="84" idx="5"/>
            </p:cNvCxnSpPr>
            <p:nvPr/>
          </p:nvCxnSpPr>
          <p:spPr>
            <a:xfrm flipH="1" flipV="1">
              <a:off x="5744700" y="4187258"/>
              <a:ext cx="861544" cy="6748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2" name="TextBox 61"/>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3" name="TextBox 62"/>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64" name="TextBox 63"/>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5" name="TextBox 64"/>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6" name="TextBox 65"/>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68" name="TextBox 67"/>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9" name="TextBox 68"/>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70" name="TextBox 69"/>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1" name="TextBox 70"/>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2" name="TextBox 71"/>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3" name="TextBox 72"/>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4" name="Straight Connector 73"/>
            <p:cNvCxnSpPr>
              <a:stCxn id="77" idx="4"/>
              <a:endCxn id="78"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6" name="Oval 75"/>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Oval 78"/>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0" name="Oval 79"/>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1" name="Oval 80"/>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p:spTree>
    <p:extLst>
      <p:ext uri="{BB962C8B-B14F-4D97-AF65-F5344CB8AC3E}">
        <p14:creationId xmlns:p14="http://schemas.microsoft.com/office/powerpoint/2010/main" val="392845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Kruskal’s</a:t>
            </a:r>
            <a:r>
              <a:rPr lang="en-US" dirty="0"/>
              <a:t> Algorithm</a:t>
            </a:r>
          </a:p>
        </p:txBody>
      </p:sp>
      <p:sp>
        <p:nvSpPr>
          <p:cNvPr id="4" name="Slide Number Placeholder 3"/>
          <p:cNvSpPr>
            <a:spLocks noGrp="1"/>
          </p:cNvSpPr>
          <p:nvPr>
            <p:ph type="sldNum" sz="quarter" idx="12"/>
          </p:nvPr>
        </p:nvSpPr>
        <p:spPr/>
        <p:txBody>
          <a:bodyPr/>
          <a:lstStyle/>
          <a:p>
            <a:fld id="{86BADE50-950A-4D58-BFB2-FA2C6A8B385D}" type="slidenum">
              <a:rPr lang="en-US" smtClean="0"/>
              <a:t>14</a:t>
            </a:fld>
            <a:endParaRPr lang="en-US"/>
          </a:p>
        </p:txBody>
      </p:sp>
      <p:grpSp>
        <p:nvGrpSpPr>
          <p:cNvPr id="47" name="Group 46"/>
          <p:cNvGrpSpPr/>
          <p:nvPr/>
        </p:nvGrpSpPr>
        <p:grpSpPr>
          <a:xfrm>
            <a:off x="3826554" y="2988890"/>
            <a:ext cx="4600060" cy="2787240"/>
            <a:chOff x="0" y="2862182"/>
            <a:chExt cx="7044346" cy="4268266"/>
          </a:xfrm>
        </p:grpSpPr>
        <p:cxnSp>
          <p:nvCxnSpPr>
            <p:cNvPr id="48" name="Straight Connector 47"/>
            <p:cNvCxnSpPr>
              <a:stCxn id="76" idx="7"/>
              <a:endCxn id="77"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6"/>
              <a:endCxn id="80"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6" idx="4"/>
              <a:endCxn id="78"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9" idx="3"/>
              <a:endCxn id="78"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1" idx="2"/>
              <a:endCxn id="78" idx="5"/>
            </p:cNvCxnSpPr>
            <p:nvPr/>
          </p:nvCxnSpPr>
          <p:spPr>
            <a:xfrm flipH="1" flipV="1">
              <a:off x="1477469" y="6086626"/>
              <a:ext cx="1369411" cy="565311"/>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9" idx="5"/>
              <a:endCxn id="81"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9" idx="7"/>
              <a:endCxn id="80"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1" idx="6"/>
              <a:endCxn id="82"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2" idx="1"/>
              <a:endCxn id="80" idx="4"/>
            </p:cNvCxnSpPr>
            <p:nvPr/>
          </p:nvCxnSpPr>
          <p:spPr>
            <a:xfrm flipH="1" flipV="1">
              <a:off x="4211133" y="3585751"/>
              <a:ext cx="865200" cy="26280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4" idx="2"/>
              <a:endCxn id="80"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1"/>
              <a:endCxn id="84" idx="5"/>
            </p:cNvCxnSpPr>
            <p:nvPr/>
          </p:nvCxnSpPr>
          <p:spPr>
            <a:xfrm flipH="1" flipV="1">
              <a:off x="5744700" y="4187258"/>
              <a:ext cx="861544" cy="674868"/>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2" name="TextBox 61"/>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3" name="TextBox 62"/>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64" name="TextBox 63"/>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5" name="TextBox 64"/>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6" name="TextBox 65"/>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68" name="TextBox 67"/>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9" name="TextBox 68"/>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70" name="TextBox 69"/>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1" name="TextBox 70"/>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2" name="TextBox 71"/>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3" name="TextBox 72"/>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4" name="Straight Connector 73"/>
            <p:cNvCxnSpPr>
              <a:stCxn id="77" idx="4"/>
              <a:endCxn id="78"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6" name="Oval 75"/>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Oval 78"/>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0" name="Oval 79"/>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1" name="Oval 80"/>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xmlns:a14="http://schemas.microsoft.com/office/drawing/2010/main">
        <mc:Choice Requires="a14">
          <p:sp>
            <p:nvSpPr>
              <p:cNvPr id="44" name="TextBox 43"/>
              <p:cNvSpPr txBox="1"/>
              <p:nvPr/>
            </p:nvSpPr>
            <p:spPr>
              <a:xfrm>
                <a:off x="2354178" y="1378425"/>
                <a:ext cx="7075065" cy="1384995"/>
              </a:xfrm>
              <a:prstGeom prst="rect">
                <a:avLst/>
              </a:prstGeom>
              <a:noFill/>
            </p:spPr>
            <p:txBody>
              <a:bodyPr wrap="square" rtlCol="0">
                <a:spAutoFit/>
              </a:bodyPr>
              <a:lstStyle/>
              <a:p>
                <a:r>
                  <a:rPr lang="en-US" sz="2800" dirty="0"/>
                  <a:t>Start with an empty tree </a:t>
                </a:r>
                <a14:m>
                  <m:oMath xmlns:m="http://schemas.openxmlformats.org/officeDocument/2006/math">
                    <m:r>
                      <a:rPr lang="en-US" sz="2800" i="1" smtClean="0">
                        <a:solidFill>
                          <a:srgbClr val="7030A0"/>
                        </a:solidFill>
                        <a:latin typeface="Cambria Math"/>
                      </a:rPr>
                      <m:t>𝐴</m:t>
                    </m:r>
                  </m:oMath>
                </a14:m>
                <a:endParaRPr lang="en-US" sz="2800" dirty="0">
                  <a:solidFill>
                    <a:srgbClr val="7030A0"/>
                  </a:solidFill>
                </a:endParaRPr>
              </a:p>
              <a:p>
                <a:r>
                  <a:rPr lang="en-US" sz="2800" dirty="0"/>
                  <a:t>Add to </a:t>
                </a:r>
                <a14:m>
                  <m:oMath xmlns:m="http://schemas.openxmlformats.org/officeDocument/2006/math">
                    <m:r>
                      <a:rPr lang="en-US" sz="2800" i="1" smtClean="0">
                        <a:solidFill>
                          <a:srgbClr val="7030A0"/>
                        </a:solidFill>
                        <a:latin typeface="Cambria Math"/>
                      </a:rPr>
                      <m:t>𝐴</m:t>
                    </m:r>
                  </m:oMath>
                </a14:m>
                <a:r>
                  <a:rPr lang="en-US" sz="2800" dirty="0"/>
                  <a:t> the lowest-weight edge that does not create a cycle</a:t>
                </a:r>
                <a:endParaRPr lang="en-US" sz="2800" dirty="0">
                  <a:solidFill>
                    <a:srgbClr val="7030A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2354178" y="1378425"/>
                <a:ext cx="7075065" cy="1384995"/>
              </a:xfrm>
              <a:prstGeom prst="rect">
                <a:avLst/>
              </a:prstGeom>
              <a:blipFill>
                <a:blip r:embed="rId2"/>
                <a:stretch>
                  <a:fillRect l="-1613" t="-4545" r="-896" b="-10000"/>
                </a:stretch>
              </a:blipFill>
            </p:spPr>
            <p:txBody>
              <a:bodyPr/>
              <a:lstStyle/>
              <a:p>
                <a:r>
                  <a:rPr lang="en-US">
                    <a:noFill/>
                  </a:rPr>
                  <a:t> </a:t>
                </a:r>
              </a:p>
            </p:txBody>
          </p:sp>
        </mc:Fallback>
      </mc:AlternateContent>
    </p:spTree>
    <p:extLst>
      <p:ext uri="{BB962C8B-B14F-4D97-AF65-F5344CB8AC3E}">
        <p14:creationId xmlns:p14="http://schemas.microsoft.com/office/powerpoint/2010/main" val="371690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Kruskal’s</a:t>
            </a:r>
            <a:r>
              <a:rPr lang="en-US" dirty="0"/>
              <a:t> Algorithm</a:t>
            </a:r>
          </a:p>
        </p:txBody>
      </p:sp>
      <p:sp>
        <p:nvSpPr>
          <p:cNvPr id="4" name="Slide Number Placeholder 3"/>
          <p:cNvSpPr>
            <a:spLocks noGrp="1"/>
          </p:cNvSpPr>
          <p:nvPr>
            <p:ph type="sldNum" sz="quarter" idx="12"/>
          </p:nvPr>
        </p:nvSpPr>
        <p:spPr/>
        <p:txBody>
          <a:bodyPr/>
          <a:lstStyle/>
          <a:p>
            <a:fld id="{86BADE50-950A-4D58-BFB2-FA2C6A8B385D}" type="slidenum">
              <a:rPr lang="en-US" smtClean="0"/>
              <a:t>15</a:t>
            </a:fld>
            <a:endParaRPr lang="en-US"/>
          </a:p>
        </p:txBody>
      </p:sp>
      <p:grpSp>
        <p:nvGrpSpPr>
          <p:cNvPr id="47" name="Group 46"/>
          <p:cNvGrpSpPr/>
          <p:nvPr/>
        </p:nvGrpSpPr>
        <p:grpSpPr>
          <a:xfrm>
            <a:off x="3826554" y="2988890"/>
            <a:ext cx="4600060" cy="2787240"/>
            <a:chOff x="0" y="2862182"/>
            <a:chExt cx="7044346" cy="4268266"/>
          </a:xfrm>
        </p:grpSpPr>
        <p:cxnSp>
          <p:nvCxnSpPr>
            <p:cNvPr id="48" name="Straight Connector 47"/>
            <p:cNvCxnSpPr>
              <a:stCxn id="76" idx="7"/>
              <a:endCxn id="77"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6"/>
              <a:endCxn id="80"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6" idx="4"/>
              <a:endCxn id="78"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9" idx="3"/>
              <a:endCxn id="78" idx="7"/>
            </p:cNvCxnSpPr>
            <p:nvPr/>
          </p:nvCxnSpPr>
          <p:spPr>
            <a:xfrm flipH="1">
              <a:off x="1477469" y="4930617"/>
              <a:ext cx="1172042" cy="79307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1" idx="2"/>
              <a:endCxn id="78" idx="5"/>
            </p:cNvCxnSpPr>
            <p:nvPr/>
          </p:nvCxnSpPr>
          <p:spPr>
            <a:xfrm flipH="1" flipV="1">
              <a:off x="1477469" y="6086626"/>
              <a:ext cx="1369411" cy="565311"/>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9" idx="5"/>
              <a:endCxn id="81"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9" idx="7"/>
              <a:endCxn id="80"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1" idx="6"/>
              <a:endCxn id="82"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2" idx="1"/>
              <a:endCxn id="80" idx="4"/>
            </p:cNvCxnSpPr>
            <p:nvPr/>
          </p:nvCxnSpPr>
          <p:spPr>
            <a:xfrm flipH="1" flipV="1">
              <a:off x="4211133" y="3585751"/>
              <a:ext cx="865200" cy="26280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4" idx="2"/>
              <a:endCxn id="80"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1"/>
              <a:endCxn id="84" idx="5"/>
            </p:cNvCxnSpPr>
            <p:nvPr/>
          </p:nvCxnSpPr>
          <p:spPr>
            <a:xfrm flipH="1" flipV="1">
              <a:off x="5744700" y="4187258"/>
              <a:ext cx="861544" cy="674868"/>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2" name="TextBox 61"/>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3" name="TextBox 62"/>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64" name="TextBox 63"/>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5" name="TextBox 64"/>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6" name="TextBox 65"/>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68" name="TextBox 67"/>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9" name="TextBox 68"/>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70" name="TextBox 69"/>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1" name="TextBox 70"/>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2" name="TextBox 71"/>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3" name="TextBox 72"/>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4" name="Straight Connector 73"/>
            <p:cNvCxnSpPr>
              <a:stCxn id="77" idx="4"/>
              <a:endCxn id="78"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6" name="Oval 75"/>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Oval 78"/>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0" name="Oval 79"/>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1" name="Oval 80"/>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xmlns:a14="http://schemas.microsoft.com/office/drawing/2010/main">
        <mc:Choice Requires="a14">
          <p:sp>
            <p:nvSpPr>
              <p:cNvPr id="44" name="TextBox 43"/>
              <p:cNvSpPr txBox="1"/>
              <p:nvPr/>
            </p:nvSpPr>
            <p:spPr>
              <a:xfrm>
                <a:off x="2354178" y="1378425"/>
                <a:ext cx="7075065" cy="1384995"/>
              </a:xfrm>
              <a:prstGeom prst="rect">
                <a:avLst/>
              </a:prstGeom>
              <a:noFill/>
            </p:spPr>
            <p:txBody>
              <a:bodyPr wrap="square" rtlCol="0">
                <a:spAutoFit/>
              </a:bodyPr>
              <a:lstStyle/>
              <a:p>
                <a:r>
                  <a:rPr lang="en-US" sz="2800" dirty="0"/>
                  <a:t>Start with an empty tree </a:t>
                </a:r>
                <a14:m>
                  <m:oMath xmlns:m="http://schemas.openxmlformats.org/officeDocument/2006/math">
                    <m:r>
                      <a:rPr lang="en-US" sz="2800" i="1" smtClean="0">
                        <a:solidFill>
                          <a:srgbClr val="7030A0"/>
                        </a:solidFill>
                        <a:latin typeface="Cambria Math"/>
                      </a:rPr>
                      <m:t>𝐴</m:t>
                    </m:r>
                  </m:oMath>
                </a14:m>
                <a:endParaRPr lang="en-US" sz="2800" dirty="0">
                  <a:solidFill>
                    <a:srgbClr val="7030A0"/>
                  </a:solidFill>
                </a:endParaRPr>
              </a:p>
              <a:p>
                <a:r>
                  <a:rPr lang="en-US" sz="2800" dirty="0"/>
                  <a:t>Add to </a:t>
                </a:r>
                <a14:m>
                  <m:oMath xmlns:m="http://schemas.openxmlformats.org/officeDocument/2006/math">
                    <m:r>
                      <a:rPr lang="en-US" sz="2800" i="1" smtClean="0">
                        <a:solidFill>
                          <a:srgbClr val="7030A0"/>
                        </a:solidFill>
                        <a:latin typeface="Cambria Math"/>
                      </a:rPr>
                      <m:t>𝐴</m:t>
                    </m:r>
                  </m:oMath>
                </a14:m>
                <a:r>
                  <a:rPr lang="en-US" sz="2800" dirty="0"/>
                  <a:t> the lowest-weight edge that does not create a cycle</a:t>
                </a:r>
                <a:endParaRPr lang="en-US" sz="2800" dirty="0">
                  <a:solidFill>
                    <a:srgbClr val="7030A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2354178" y="1378425"/>
                <a:ext cx="7075065" cy="1384995"/>
              </a:xfrm>
              <a:prstGeom prst="rect">
                <a:avLst/>
              </a:prstGeom>
              <a:blipFill>
                <a:blip r:embed="rId2"/>
                <a:stretch>
                  <a:fillRect l="-1613" t="-4545" r="-896" b="-10000"/>
                </a:stretch>
              </a:blipFill>
            </p:spPr>
            <p:txBody>
              <a:bodyPr/>
              <a:lstStyle/>
              <a:p>
                <a:r>
                  <a:rPr lang="en-US">
                    <a:noFill/>
                  </a:rPr>
                  <a:t> </a:t>
                </a:r>
              </a:p>
            </p:txBody>
          </p:sp>
        </mc:Fallback>
      </mc:AlternateContent>
    </p:spTree>
    <p:extLst>
      <p:ext uri="{BB962C8B-B14F-4D97-AF65-F5344CB8AC3E}">
        <p14:creationId xmlns:p14="http://schemas.microsoft.com/office/powerpoint/2010/main" val="1048119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Kruskal’s</a:t>
            </a:r>
            <a:r>
              <a:rPr lang="en-US" dirty="0"/>
              <a:t> Algorithm</a:t>
            </a:r>
          </a:p>
        </p:txBody>
      </p:sp>
      <p:sp>
        <p:nvSpPr>
          <p:cNvPr id="4" name="Slide Number Placeholder 3"/>
          <p:cNvSpPr>
            <a:spLocks noGrp="1"/>
          </p:cNvSpPr>
          <p:nvPr>
            <p:ph type="sldNum" sz="quarter" idx="12"/>
          </p:nvPr>
        </p:nvSpPr>
        <p:spPr/>
        <p:txBody>
          <a:bodyPr/>
          <a:lstStyle/>
          <a:p>
            <a:fld id="{86BADE50-950A-4D58-BFB2-FA2C6A8B385D}" type="slidenum">
              <a:rPr lang="en-US" smtClean="0"/>
              <a:t>16</a:t>
            </a:fld>
            <a:endParaRPr lang="en-US"/>
          </a:p>
        </p:txBody>
      </p:sp>
      <p:grpSp>
        <p:nvGrpSpPr>
          <p:cNvPr id="47" name="Group 46"/>
          <p:cNvGrpSpPr/>
          <p:nvPr/>
        </p:nvGrpSpPr>
        <p:grpSpPr>
          <a:xfrm>
            <a:off x="3826554" y="2988890"/>
            <a:ext cx="4600060" cy="2787240"/>
            <a:chOff x="0" y="2862182"/>
            <a:chExt cx="7044346" cy="4268266"/>
          </a:xfrm>
        </p:grpSpPr>
        <p:cxnSp>
          <p:nvCxnSpPr>
            <p:cNvPr id="48" name="Straight Connector 47"/>
            <p:cNvCxnSpPr>
              <a:stCxn id="76" idx="7"/>
              <a:endCxn id="77"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6"/>
              <a:endCxn id="80"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6" idx="4"/>
              <a:endCxn id="78"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9" idx="3"/>
              <a:endCxn id="78" idx="7"/>
            </p:cNvCxnSpPr>
            <p:nvPr/>
          </p:nvCxnSpPr>
          <p:spPr>
            <a:xfrm flipH="1">
              <a:off x="1477469" y="4930617"/>
              <a:ext cx="1172042" cy="79307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1" idx="2"/>
              <a:endCxn id="78" idx="5"/>
            </p:cNvCxnSpPr>
            <p:nvPr/>
          </p:nvCxnSpPr>
          <p:spPr>
            <a:xfrm flipH="1" flipV="1">
              <a:off x="1477469" y="6086626"/>
              <a:ext cx="1369411" cy="565311"/>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9" idx="5"/>
              <a:endCxn id="81"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9" idx="7"/>
              <a:endCxn id="80"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1" idx="6"/>
              <a:endCxn id="82"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2" idx="1"/>
              <a:endCxn id="80" idx="4"/>
            </p:cNvCxnSpPr>
            <p:nvPr/>
          </p:nvCxnSpPr>
          <p:spPr>
            <a:xfrm flipH="1" flipV="1">
              <a:off x="4211133" y="3585751"/>
              <a:ext cx="865200" cy="262808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4" idx="2"/>
              <a:endCxn id="80"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1"/>
              <a:endCxn id="84" idx="5"/>
            </p:cNvCxnSpPr>
            <p:nvPr/>
          </p:nvCxnSpPr>
          <p:spPr>
            <a:xfrm flipH="1" flipV="1">
              <a:off x="5744700" y="4187258"/>
              <a:ext cx="861544" cy="674868"/>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2" name="TextBox 61"/>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3" name="TextBox 62"/>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64" name="TextBox 63"/>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5" name="TextBox 64"/>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6" name="TextBox 65"/>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68" name="TextBox 67"/>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9" name="TextBox 68"/>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70" name="TextBox 69"/>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1" name="TextBox 70"/>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2" name="TextBox 71"/>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3" name="TextBox 72"/>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4" name="Straight Connector 73"/>
            <p:cNvCxnSpPr>
              <a:stCxn id="77" idx="4"/>
              <a:endCxn id="78"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6" name="Oval 75"/>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Oval 78"/>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0" name="Oval 79"/>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1" name="Oval 80"/>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xmlns:a14="http://schemas.microsoft.com/office/drawing/2010/main">
        <mc:Choice Requires="a14">
          <p:sp>
            <p:nvSpPr>
              <p:cNvPr id="44" name="TextBox 43"/>
              <p:cNvSpPr txBox="1"/>
              <p:nvPr/>
            </p:nvSpPr>
            <p:spPr>
              <a:xfrm>
                <a:off x="2354178" y="1378425"/>
                <a:ext cx="7075065" cy="1384995"/>
              </a:xfrm>
              <a:prstGeom prst="rect">
                <a:avLst/>
              </a:prstGeom>
              <a:noFill/>
            </p:spPr>
            <p:txBody>
              <a:bodyPr wrap="square" rtlCol="0">
                <a:spAutoFit/>
              </a:bodyPr>
              <a:lstStyle/>
              <a:p>
                <a:r>
                  <a:rPr lang="en-US" sz="2800" dirty="0"/>
                  <a:t>Start with an empty tree </a:t>
                </a:r>
                <a14:m>
                  <m:oMath xmlns:m="http://schemas.openxmlformats.org/officeDocument/2006/math">
                    <m:r>
                      <a:rPr lang="en-US" sz="2800" i="1" smtClean="0">
                        <a:solidFill>
                          <a:srgbClr val="7030A0"/>
                        </a:solidFill>
                        <a:latin typeface="Cambria Math"/>
                      </a:rPr>
                      <m:t>𝐴</m:t>
                    </m:r>
                  </m:oMath>
                </a14:m>
                <a:endParaRPr lang="en-US" sz="2800" dirty="0">
                  <a:solidFill>
                    <a:srgbClr val="7030A0"/>
                  </a:solidFill>
                </a:endParaRPr>
              </a:p>
              <a:p>
                <a:r>
                  <a:rPr lang="en-US" sz="2800" dirty="0"/>
                  <a:t>Add to </a:t>
                </a:r>
                <a14:m>
                  <m:oMath xmlns:m="http://schemas.openxmlformats.org/officeDocument/2006/math">
                    <m:r>
                      <a:rPr lang="en-US" sz="2800" i="1" smtClean="0">
                        <a:solidFill>
                          <a:srgbClr val="7030A0"/>
                        </a:solidFill>
                        <a:latin typeface="Cambria Math"/>
                      </a:rPr>
                      <m:t>𝐴</m:t>
                    </m:r>
                  </m:oMath>
                </a14:m>
                <a:r>
                  <a:rPr lang="en-US" sz="2800" dirty="0">
                    <a:solidFill>
                      <a:srgbClr val="7030A0"/>
                    </a:solidFill>
                  </a:rPr>
                  <a:t> </a:t>
                </a:r>
                <a:r>
                  <a:rPr lang="en-US" sz="2800" dirty="0"/>
                  <a:t>the lowest-weight edge that does not create a cycle</a:t>
                </a:r>
                <a:endParaRPr lang="en-US" sz="2800" dirty="0">
                  <a:solidFill>
                    <a:srgbClr val="7030A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2354178" y="1378425"/>
                <a:ext cx="7075065" cy="1384995"/>
              </a:xfrm>
              <a:prstGeom prst="rect">
                <a:avLst/>
              </a:prstGeom>
              <a:blipFill>
                <a:blip r:embed="rId2"/>
                <a:stretch>
                  <a:fillRect l="-1613" t="-4545" r="-896" b="-10000"/>
                </a:stretch>
              </a:blipFill>
            </p:spPr>
            <p:txBody>
              <a:bodyPr/>
              <a:lstStyle/>
              <a:p>
                <a:r>
                  <a:rPr lang="en-US">
                    <a:noFill/>
                  </a:rPr>
                  <a:t> </a:t>
                </a:r>
              </a:p>
            </p:txBody>
          </p:sp>
        </mc:Fallback>
      </mc:AlternateContent>
    </p:spTree>
    <p:extLst>
      <p:ext uri="{BB962C8B-B14F-4D97-AF65-F5344CB8AC3E}">
        <p14:creationId xmlns:p14="http://schemas.microsoft.com/office/powerpoint/2010/main" val="4278507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Kruskal’s</a:t>
            </a:r>
            <a:r>
              <a:rPr lang="en-US" dirty="0"/>
              <a:t> Algorithm</a:t>
            </a:r>
          </a:p>
        </p:txBody>
      </p:sp>
      <p:sp>
        <p:nvSpPr>
          <p:cNvPr id="4" name="Slide Number Placeholder 3"/>
          <p:cNvSpPr>
            <a:spLocks noGrp="1"/>
          </p:cNvSpPr>
          <p:nvPr>
            <p:ph type="sldNum" sz="quarter" idx="12"/>
          </p:nvPr>
        </p:nvSpPr>
        <p:spPr/>
        <p:txBody>
          <a:bodyPr/>
          <a:lstStyle/>
          <a:p>
            <a:fld id="{86BADE50-950A-4D58-BFB2-FA2C6A8B385D}" type="slidenum">
              <a:rPr lang="en-US" smtClean="0"/>
              <a:t>17</a:t>
            </a:fld>
            <a:endParaRPr lang="en-US"/>
          </a:p>
        </p:txBody>
      </p:sp>
      <p:grpSp>
        <p:nvGrpSpPr>
          <p:cNvPr id="47" name="Group 46"/>
          <p:cNvGrpSpPr/>
          <p:nvPr/>
        </p:nvGrpSpPr>
        <p:grpSpPr>
          <a:xfrm>
            <a:off x="3826554" y="2988890"/>
            <a:ext cx="4600060" cy="2787240"/>
            <a:chOff x="0" y="2862182"/>
            <a:chExt cx="7044346" cy="4268266"/>
          </a:xfrm>
        </p:grpSpPr>
        <p:cxnSp>
          <p:nvCxnSpPr>
            <p:cNvPr id="48" name="Straight Connector 47"/>
            <p:cNvCxnSpPr>
              <a:stCxn id="76" idx="7"/>
              <a:endCxn id="77" idx="2"/>
            </p:cNvCxnSpPr>
            <p:nvPr/>
          </p:nvCxnSpPr>
          <p:spPr>
            <a:xfrm flipV="1">
              <a:off x="438102" y="3276727"/>
              <a:ext cx="1492916" cy="96260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6"/>
              <a:endCxn id="80" idx="2"/>
            </p:cNvCxnSpPr>
            <p:nvPr/>
          </p:nvCxnSpPr>
          <p:spPr>
            <a:xfrm>
              <a:off x="2444286" y="3276727"/>
              <a:ext cx="1510213" cy="5239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6" idx="4"/>
              <a:endCxn id="78"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9" idx="3"/>
              <a:endCxn id="78" idx="7"/>
            </p:cNvCxnSpPr>
            <p:nvPr/>
          </p:nvCxnSpPr>
          <p:spPr>
            <a:xfrm flipH="1">
              <a:off x="1477469" y="4930617"/>
              <a:ext cx="1172042" cy="79307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1" idx="2"/>
              <a:endCxn id="78" idx="5"/>
            </p:cNvCxnSpPr>
            <p:nvPr/>
          </p:nvCxnSpPr>
          <p:spPr>
            <a:xfrm flipH="1" flipV="1">
              <a:off x="1477469" y="6086626"/>
              <a:ext cx="1369411" cy="565311"/>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9" idx="5"/>
              <a:endCxn id="81"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9" idx="7"/>
              <a:endCxn id="80"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1" idx="6"/>
              <a:endCxn id="82" idx="3"/>
            </p:cNvCxnSpPr>
            <p:nvPr/>
          </p:nvCxnSpPr>
          <p:spPr>
            <a:xfrm flipV="1">
              <a:off x="3360148" y="6576771"/>
              <a:ext cx="1716185" cy="7516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2" idx="1"/>
              <a:endCxn id="80" idx="4"/>
            </p:cNvCxnSpPr>
            <p:nvPr/>
          </p:nvCxnSpPr>
          <p:spPr>
            <a:xfrm flipH="1" flipV="1">
              <a:off x="4211133" y="3585751"/>
              <a:ext cx="865200" cy="262808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4" idx="2"/>
              <a:endCxn id="80" idx="5"/>
            </p:cNvCxnSpPr>
            <p:nvPr/>
          </p:nvCxnSpPr>
          <p:spPr>
            <a:xfrm flipH="1" flipV="1">
              <a:off x="4392601" y="3510585"/>
              <a:ext cx="913997" cy="495205"/>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1"/>
              <a:endCxn id="84" idx="5"/>
            </p:cNvCxnSpPr>
            <p:nvPr/>
          </p:nvCxnSpPr>
          <p:spPr>
            <a:xfrm flipH="1" flipV="1">
              <a:off x="5744700" y="4187258"/>
              <a:ext cx="861544" cy="674868"/>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2" name="TextBox 61"/>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3" name="TextBox 62"/>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64" name="TextBox 63"/>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5" name="TextBox 64"/>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6" name="TextBox 65"/>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68" name="TextBox 67"/>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9" name="TextBox 68"/>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70" name="TextBox 69"/>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1" name="TextBox 70"/>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2" name="TextBox 71"/>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3" name="TextBox 72"/>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4" name="Straight Connector 73"/>
            <p:cNvCxnSpPr>
              <a:stCxn id="77" idx="4"/>
              <a:endCxn id="78"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6" name="Oval 75"/>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Oval 78"/>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0" name="Oval 79"/>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1" name="Oval 80"/>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xmlns:a14="http://schemas.microsoft.com/office/drawing/2010/main">
        <mc:Choice Requires="a14">
          <p:sp>
            <p:nvSpPr>
              <p:cNvPr id="44" name="TextBox 43"/>
              <p:cNvSpPr txBox="1"/>
              <p:nvPr/>
            </p:nvSpPr>
            <p:spPr>
              <a:xfrm>
                <a:off x="2354178" y="1378425"/>
                <a:ext cx="7075065" cy="1384995"/>
              </a:xfrm>
              <a:prstGeom prst="rect">
                <a:avLst/>
              </a:prstGeom>
              <a:noFill/>
            </p:spPr>
            <p:txBody>
              <a:bodyPr wrap="square" rtlCol="0">
                <a:spAutoFit/>
              </a:bodyPr>
              <a:lstStyle/>
              <a:p>
                <a:r>
                  <a:rPr lang="en-US" sz="2800" dirty="0"/>
                  <a:t>Start with an empty tree </a:t>
                </a:r>
                <a14:m>
                  <m:oMath xmlns:m="http://schemas.openxmlformats.org/officeDocument/2006/math">
                    <m:r>
                      <a:rPr lang="en-US" sz="2800" i="1" smtClean="0">
                        <a:solidFill>
                          <a:srgbClr val="7030A0"/>
                        </a:solidFill>
                        <a:latin typeface="Cambria Math"/>
                      </a:rPr>
                      <m:t>𝐴</m:t>
                    </m:r>
                  </m:oMath>
                </a14:m>
                <a:endParaRPr lang="en-US" sz="2800" dirty="0">
                  <a:solidFill>
                    <a:srgbClr val="7030A0"/>
                  </a:solidFill>
                </a:endParaRPr>
              </a:p>
              <a:p>
                <a:r>
                  <a:rPr lang="en-US" sz="2800" dirty="0"/>
                  <a:t>Add to </a:t>
                </a:r>
                <a14:m>
                  <m:oMath xmlns:m="http://schemas.openxmlformats.org/officeDocument/2006/math">
                    <m:r>
                      <a:rPr lang="en-US" sz="2800" i="1" smtClean="0">
                        <a:solidFill>
                          <a:srgbClr val="7030A0"/>
                        </a:solidFill>
                        <a:latin typeface="Cambria Math"/>
                      </a:rPr>
                      <m:t>𝐴</m:t>
                    </m:r>
                  </m:oMath>
                </a14:m>
                <a:r>
                  <a:rPr lang="en-US" sz="2800" dirty="0"/>
                  <a:t> the lowest-weight edge that does not create a cycle</a:t>
                </a:r>
                <a:endParaRPr lang="en-US" sz="2800" dirty="0">
                  <a:solidFill>
                    <a:srgbClr val="7030A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2354178" y="1378425"/>
                <a:ext cx="7075065" cy="1384995"/>
              </a:xfrm>
              <a:prstGeom prst="rect">
                <a:avLst/>
              </a:prstGeom>
              <a:blipFill>
                <a:blip r:embed="rId2"/>
                <a:stretch>
                  <a:fillRect l="-1613" t="-4545" r="-896" b="-10000"/>
                </a:stretch>
              </a:blipFill>
            </p:spPr>
            <p:txBody>
              <a:bodyPr/>
              <a:lstStyle/>
              <a:p>
                <a:r>
                  <a:rPr lang="en-US">
                    <a:noFill/>
                  </a:rPr>
                  <a:t> </a:t>
                </a:r>
              </a:p>
            </p:txBody>
          </p:sp>
        </mc:Fallback>
      </mc:AlternateContent>
    </p:spTree>
    <p:extLst>
      <p:ext uri="{BB962C8B-B14F-4D97-AF65-F5344CB8AC3E}">
        <p14:creationId xmlns:p14="http://schemas.microsoft.com/office/powerpoint/2010/main" val="2980706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a:off x="3093493" y="2374710"/>
            <a:ext cx="5813946" cy="1951630"/>
          </a:xfrm>
          <a:custGeom>
            <a:avLst/>
            <a:gdLst>
              <a:gd name="connsiteX0" fmla="*/ 0 w 5813946"/>
              <a:gd name="connsiteY0" fmla="*/ 818866 h 1951630"/>
              <a:gd name="connsiteX1" fmla="*/ 341194 w 5813946"/>
              <a:gd name="connsiteY1" fmla="*/ 1665027 h 1951630"/>
              <a:gd name="connsiteX2" fmla="*/ 4299044 w 5813946"/>
              <a:gd name="connsiteY2" fmla="*/ 1951630 h 1951630"/>
              <a:gd name="connsiteX3" fmla="*/ 5813946 w 5813946"/>
              <a:gd name="connsiteY3" fmla="*/ 1624084 h 1951630"/>
              <a:gd name="connsiteX4" fmla="*/ 4135271 w 5813946"/>
              <a:gd name="connsiteY4" fmla="*/ 232012 h 1951630"/>
              <a:gd name="connsiteX5" fmla="*/ 2961564 w 5813946"/>
              <a:gd name="connsiteY5" fmla="*/ 900753 h 1951630"/>
              <a:gd name="connsiteX6" fmla="*/ 1746913 w 5813946"/>
              <a:gd name="connsiteY6" fmla="*/ 0 h 1951630"/>
              <a:gd name="connsiteX7" fmla="*/ 0 w 5813946"/>
              <a:gd name="connsiteY7" fmla="*/ 818866 h 195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13946" h="1951630">
                <a:moveTo>
                  <a:pt x="0" y="818866"/>
                </a:moveTo>
                <a:lnTo>
                  <a:pt x="341194" y="1665027"/>
                </a:lnTo>
                <a:lnTo>
                  <a:pt x="4299044" y="1951630"/>
                </a:lnTo>
                <a:lnTo>
                  <a:pt x="5813946" y="1624084"/>
                </a:lnTo>
                <a:lnTo>
                  <a:pt x="4135271" y="232012"/>
                </a:lnTo>
                <a:lnTo>
                  <a:pt x="2961564" y="900753"/>
                </a:lnTo>
                <a:lnTo>
                  <a:pt x="1746913" y="0"/>
                </a:lnTo>
                <a:lnTo>
                  <a:pt x="0" y="818866"/>
                </a:lnTo>
                <a:close/>
              </a:path>
            </a:pathLst>
          </a:custGeom>
          <a:solidFill>
            <a:srgbClr val="00B0F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Definition: Cut</a:t>
            </a:r>
          </a:p>
        </p:txBody>
      </p:sp>
      <p:sp>
        <p:nvSpPr>
          <p:cNvPr id="4" name="Slide Number Placeholder 3"/>
          <p:cNvSpPr>
            <a:spLocks noGrp="1"/>
          </p:cNvSpPr>
          <p:nvPr>
            <p:ph type="sldNum" sz="quarter" idx="12"/>
          </p:nvPr>
        </p:nvSpPr>
        <p:spPr/>
        <p:txBody>
          <a:bodyPr/>
          <a:lstStyle/>
          <a:p>
            <a:fld id="{86BADE50-950A-4D58-BFB2-FA2C6A8B385D}" type="slidenum">
              <a:rPr lang="en-US" smtClean="0"/>
              <a:t>18</a:t>
            </a:fld>
            <a:endParaRPr lang="en-US"/>
          </a:p>
        </p:txBody>
      </p:sp>
      <mc:AlternateContent xmlns:mc="http://schemas.openxmlformats.org/markup-compatibility/2006" xmlns:a14="http://schemas.microsoft.com/office/drawing/2010/main">
        <mc:Choice Requires="a14">
          <p:sp>
            <p:nvSpPr>
              <p:cNvPr id="43" name="TextBox 42"/>
              <p:cNvSpPr txBox="1"/>
              <p:nvPr/>
            </p:nvSpPr>
            <p:spPr>
              <a:xfrm>
                <a:off x="2354178" y="1378425"/>
                <a:ext cx="7075065" cy="954107"/>
              </a:xfrm>
              <a:prstGeom prst="rect">
                <a:avLst/>
              </a:prstGeom>
              <a:noFill/>
            </p:spPr>
            <p:txBody>
              <a:bodyPr wrap="square" rtlCol="0">
                <a:spAutoFit/>
              </a:bodyPr>
              <a:lstStyle/>
              <a:p>
                <a:r>
                  <a:rPr lang="en-US" sz="2800" dirty="0"/>
                  <a:t>A Cut of graph </a:t>
                </a:r>
                <a14:m>
                  <m:oMath xmlns:m="http://schemas.openxmlformats.org/officeDocument/2006/math">
                    <m:r>
                      <a:rPr lang="en-US" sz="2800" i="1">
                        <a:latin typeface="Cambria Math"/>
                      </a:rPr>
                      <m:t>𝐺</m:t>
                    </m:r>
                    <m:r>
                      <a:rPr lang="en-US" sz="2800" i="1">
                        <a:latin typeface="Cambria Math"/>
                      </a:rPr>
                      <m:t>=(</m:t>
                    </m:r>
                    <m:r>
                      <a:rPr lang="en-US" sz="2800" i="1">
                        <a:latin typeface="Cambria Math"/>
                      </a:rPr>
                      <m:t>𝑉</m:t>
                    </m:r>
                    <m:r>
                      <a:rPr lang="en-US" sz="2800" i="1">
                        <a:latin typeface="Cambria Math"/>
                      </a:rPr>
                      <m:t>,</m:t>
                    </m:r>
                    <m:r>
                      <a:rPr lang="en-US" sz="2800" i="1">
                        <a:latin typeface="Cambria Math"/>
                      </a:rPr>
                      <m:t>𝐸</m:t>
                    </m:r>
                    <m:r>
                      <a:rPr lang="en-US" sz="2800" i="1">
                        <a:latin typeface="Cambria Math"/>
                      </a:rPr>
                      <m:t>)</m:t>
                    </m:r>
                  </m:oMath>
                </a14:m>
                <a:r>
                  <a:rPr lang="en-US" sz="2800" dirty="0"/>
                  <a:t> is a partition of the nodes into two sets,  </a:t>
                </a:r>
                <a14:m>
                  <m:oMath xmlns:m="http://schemas.openxmlformats.org/officeDocument/2006/math">
                    <m:r>
                      <a:rPr lang="en-US" sz="2800" i="1">
                        <a:solidFill>
                          <a:srgbClr val="0070C0"/>
                        </a:solidFill>
                        <a:latin typeface="Cambria Math"/>
                      </a:rPr>
                      <m:t>𝑆</m:t>
                    </m:r>
                  </m:oMath>
                </a14:m>
                <a:r>
                  <a:rPr lang="en-US" sz="2800" dirty="0">
                    <a:solidFill>
                      <a:srgbClr val="7030A0"/>
                    </a:solidFill>
                  </a:rPr>
                  <a:t> </a:t>
                </a:r>
                <a:r>
                  <a:rPr lang="en-US" sz="2800" dirty="0"/>
                  <a:t>and</a:t>
                </a:r>
                <a:r>
                  <a:rPr lang="en-US" sz="2800" dirty="0">
                    <a:solidFill>
                      <a:srgbClr val="7030A0"/>
                    </a:solidFill>
                  </a:rPr>
                  <a:t> </a:t>
                </a:r>
                <a14:m>
                  <m:oMath xmlns:m="http://schemas.openxmlformats.org/officeDocument/2006/math">
                    <m:r>
                      <a:rPr lang="en-US" sz="2800" i="1">
                        <a:solidFill>
                          <a:srgbClr val="FF33CC"/>
                        </a:solidFill>
                        <a:latin typeface="Cambria Math"/>
                      </a:rPr>
                      <m:t>𝑉</m:t>
                    </m:r>
                    <m:r>
                      <a:rPr lang="en-US" sz="2800" i="1">
                        <a:solidFill>
                          <a:srgbClr val="FF33CC"/>
                        </a:solidFill>
                        <a:latin typeface="Cambria Math"/>
                      </a:rPr>
                      <m:t>−</m:t>
                    </m:r>
                    <m:r>
                      <a:rPr lang="en-US" sz="2800" i="1">
                        <a:solidFill>
                          <a:srgbClr val="FF33CC"/>
                        </a:solidFill>
                        <a:latin typeface="Cambria Math"/>
                      </a:rPr>
                      <m:t>𝑆</m:t>
                    </m:r>
                  </m:oMath>
                </a14:m>
                <a:endParaRPr lang="en-US" sz="2800" dirty="0">
                  <a:solidFill>
                    <a:srgbClr val="7030A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2354178" y="1378425"/>
                <a:ext cx="7075065" cy="954107"/>
              </a:xfrm>
              <a:prstGeom prst="rect">
                <a:avLst/>
              </a:prstGeom>
              <a:blipFill>
                <a:blip r:embed="rId3"/>
                <a:stretch>
                  <a:fillRect l="-1613" t="-6579" b="-15789"/>
                </a:stretch>
              </a:blipFill>
            </p:spPr>
            <p:txBody>
              <a:bodyPr/>
              <a:lstStyle/>
              <a:p>
                <a:r>
                  <a:rPr lang="en-US">
                    <a:noFill/>
                  </a:rPr>
                  <a:t> </a:t>
                </a:r>
              </a:p>
            </p:txBody>
          </p:sp>
        </mc:Fallback>
      </mc:AlternateContent>
      <p:grpSp>
        <p:nvGrpSpPr>
          <p:cNvPr id="44" name="Group 43"/>
          <p:cNvGrpSpPr/>
          <p:nvPr/>
        </p:nvGrpSpPr>
        <p:grpSpPr>
          <a:xfrm>
            <a:off x="3532127" y="2450286"/>
            <a:ext cx="4600060" cy="2787240"/>
            <a:chOff x="0" y="2862182"/>
            <a:chExt cx="7044346" cy="4268266"/>
          </a:xfrm>
        </p:grpSpPr>
        <p:cxnSp>
          <p:nvCxnSpPr>
            <p:cNvPr id="45" name="Straight Connector 44"/>
            <p:cNvCxnSpPr>
              <a:stCxn id="111" idx="7"/>
              <a:endCxn id="112" idx="2"/>
            </p:cNvCxnSpPr>
            <p:nvPr/>
          </p:nvCxnSpPr>
          <p:spPr>
            <a:xfrm flipV="1">
              <a:off x="438102" y="3276727"/>
              <a:ext cx="1492916" cy="962604"/>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12" idx="6"/>
              <a:endCxn id="115"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111" idx="4"/>
              <a:endCxn id="113" idx="1"/>
            </p:cNvCxnSpPr>
            <p:nvPr/>
          </p:nvCxnSpPr>
          <p:spPr>
            <a:xfrm>
              <a:off x="256634" y="4677433"/>
              <a:ext cx="857899" cy="1046257"/>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14" idx="3"/>
              <a:endCxn id="113"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16" idx="2"/>
              <a:endCxn id="113" idx="5"/>
            </p:cNvCxnSpPr>
            <p:nvPr/>
          </p:nvCxnSpPr>
          <p:spPr>
            <a:xfrm flipH="1" flipV="1">
              <a:off x="1477469" y="6086626"/>
              <a:ext cx="1369411" cy="5653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114" idx="5"/>
              <a:endCxn id="116"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14" idx="7"/>
              <a:endCxn id="115"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116" idx="6"/>
              <a:endCxn id="117" idx="3"/>
            </p:cNvCxnSpPr>
            <p:nvPr/>
          </p:nvCxnSpPr>
          <p:spPr>
            <a:xfrm flipV="1">
              <a:off x="3360148" y="6576771"/>
              <a:ext cx="1716185" cy="75166"/>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117" idx="1"/>
              <a:endCxn id="115" idx="4"/>
            </p:cNvCxnSpPr>
            <p:nvPr/>
          </p:nvCxnSpPr>
          <p:spPr>
            <a:xfrm flipH="1" flipV="1">
              <a:off x="4211133" y="3585751"/>
              <a:ext cx="865200" cy="2628084"/>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19" idx="2"/>
              <a:endCxn id="115"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117" idx="0"/>
              <a:endCxn id="119"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18" idx="1"/>
              <a:endCxn id="119" idx="5"/>
            </p:cNvCxnSpPr>
            <p:nvPr/>
          </p:nvCxnSpPr>
          <p:spPr>
            <a:xfrm flipH="1" flipV="1">
              <a:off x="5744700" y="4187258"/>
              <a:ext cx="861544" cy="6748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18" idx="3"/>
              <a:endCxn id="117"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97" name="TextBox 96"/>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98" name="TextBox 97"/>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99" name="TextBox 98"/>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100" name="TextBox 99"/>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101" name="TextBox 100"/>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102" name="TextBox 101"/>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103" name="TextBox 102"/>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104" name="TextBox 103"/>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105" name="TextBox 104"/>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106" name="TextBox 105"/>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107" name="TextBox 106"/>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108" name="TextBox 107"/>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109" name="Straight Connector 108"/>
            <p:cNvCxnSpPr>
              <a:stCxn id="112" idx="4"/>
              <a:endCxn id="113"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111" name="Oval 110"/>
            <p:cNvSpPr/>
            <p:nvPr/>
          </p:nvSpPr>
          <p:spPr>
            <a:xfrm>
              <a:off x="0" y="4164165"/>
              <a:ext cx="513268" cy="51326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12" name="Oval 111"/>
            <p:cNvSpPr/>
            <p:nvPr/>
          </p:nvSpPr>
          <p:spPr>
            <a:xfrm>
              <a:off x="1931018" y="3020093"/>
              <a:ext cx="513268" cy="51326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13" name="Oval 112"/>
            <p:cNvSpPr/>
            <p:nvPr/>
          </p:nvSpPr>
          <p:spPr>
            <a:xfrm>
              <a:off x="1039367" y="5648524"/>
              <a:ext cx="513268" cy="513268"/>
            </a:xfrm>
            <a:prstGeom prst="ellipse">
              <a:avLst/>
            </a:prstGeom>
            <a:solidFill>
              <a:srgbClr val="FFA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14" name="Oval 113"/>
            <p:cNvSpPr/>
            <p:nvPr/>
          </p:nvSpPr>
          <p:spPr>
            <a:xfrm>
              <a:off x="2574345" y="4492515"/>
              <a:ext cx="513268" cy="51326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5" name="Oval 114"/>
            <p:cNvSpPr/>
            <p:nvPr/>
          </p:nvSpPr>
          <p:spPr>
            <a:xfrm>
              <a:off x="3954499" y="3072483"/>
              <a:ext cx="513268" cy="513268"/>
            </a:xfrm>
            <a:prstGeom prst="ellipse">
              <a:avLst/>
            </a:prstGeom>
            <a:solidFill>
              <a:srgbClr val="FFA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16" name="Oval 115"/>
            <p:cNvSpPr/>
            <p:nvPr/>
          </p:nvSpPr>
          <p:spPr>
            <a:xfrm>
              <a:off x="2846880" y="6395303"/>
              <a:ext cx="513268" cy="513268"/>
            </a:xfrm>
            <a:prstGeom prst="ellipse">
              <a:avLst/>
            </a:prstGeom>
            <a:solidFill>
              <a:srgbClr val="FFA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17" name="Oval 116"/>
            <p:cNvSpPr/>
            <p:nvPr/>
          </p:nvSpPr>
          <p:spPr>
            <a:xfrm>
              <a:off x="5001167" y="6138669"/>
              <a:ext cx="513268" cy="513268"/>
            </a:xfrm>
            <a:prstGeom prst="ellipse">
              <a:avLst/>
            </a:prstGeom>
            <a:solidFill>
              <a:srgbClr val="FFA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18" name="Oval 117"/>
            <p:cNvSpPr/>
            <p:nvPr/>
          </p:nvSpPr>
          <p:spPr>
            <a:xfrm>
              <a:off x="6531078" y="4786960"/>
              <a:ext cx="513268" cy="51326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119" name="Oval 118"/>
            <p:cNvSpPr/>
            <p:nvPr/>
          </p:nvSpPr>
          <p:spPr>
            <a:xfrm>
              <a:off x="5306598" y="3749156"/>
              <a:ext cx="513268" cy="51326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xmlns:a14="http://schemas.microsoft.com/office/drawing/2010/main">
        <mc:Choice Requires="a14">
          <p:sp>
            <p:nvSpPr>
              <p:cNvPr id="6" name="Rectangle 5"/>
              <p:cNvSpPr/>
              <p:nvPr/>
            </p:nvSpPr>
            <p:spPr>
              <a:xfrm>
                <a:off x="3005872" y="3657601"/>
                <a:ext cx="4231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0070C0"/>
                          </a:solidFill>
                          <a:latin typeface="Cambria Math"/>
                        </a:rPr>
                        <m:t>𝑆</m:t>
                      </m:r>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3005872" y="3657601"/>
                <a:ext cx="423128"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p:cNvSpPr txBox="1"/>
              <p:nvPr/>
            </p:nvSpPr>
            <p:spPr>
              <a:xfrm>
                <a:off x="1219200" y="5244406"/>
                <a:ext cx="4387812" cy="1384995"/>
              </a:xfrm>
              <a:prstGeom prst="rect">
                <a:avLst/>
              </a:prstGeom>
              <a:noFill/>
            </p:spPr>
            <p:txBody>
              <a:bodyPr wrap="square" rtlCol="0">
                <a:spAutoFit/>
              </a:bodyPr>
              <a:lstStyle/>
              <a:p>
                <a:r>
                  <a:rPr lang="en-US" sz="2800" dirty="0"/>
                  <a:t>Edge </a:t>
                </a:r>
                <a14:m>
                  <m:oMath xmlns:m="http://schemas.openxmlformats.org/officeDocument/2006/math">
                    <m:d>
                      <m:dPr>
                        <m:ctrlPr>
                          <a:rPr lang="en-US" sz="2800" i="1" smtClean="0">
                            <a:solidFill>
                              <a:schemeClr val="accent6"/>
                            </a:solidFill>
                            <a:latin typeface="Cambria Math" panose="02040503050406030204" pitchFamily="18" charset="0"/>
                          </a:rPr>
                        </m:ctrlPr>
                      </m:dPr>
                      <m:e>
                        <m:sSub>
                          <m:sSubPr>
                            <m:ctrlPr>
                              <a:rPr lang="en-US" sz="2800" i="1">
                                <a:solidFill>
                                  <a:schemeClr val="accent6"/>
                                </a:solidFill>
                                <a:latin typeface="Cambria Math" panose="02040503050406030204" pitchFamily="18" charset="0"/>
                              </a:rPr>
                            </m:ctrlPr>
                          </m:sSubPr>
                          <m:e>
                            <m:r>
                              <a:rPr lang="en-US" sz="2800" i="1">
                                <a:solidFill>
                                  <a:schemeClr val="accent6"/>
                                </a:solidFill>
                                <a:latin typeface="Cambria Math"/>
                              </a:rPr>
                              <m:t>𝑣</m:t>
                            </m:r>
                          </m:e>
                          <m:sub>
                            <m:r>
                              <a:rPr lang="en-US" sz="2800" i="1">
                                <a:solidFill>
                                  <a:schemeClr val="accent6"/>
                                </a:solidFill>
                                <a:latin typeface="Cambria Math"/>
                              </a:rPr>
                              <m:t>1</m:t>
                            </m:r>
                          </m:sub>
                        </m:sSub>
                        <m:r>
                          <a:rPr lang="en-US" sz="2800" i="1">
                            <a:solidFill>
                              <a:schemeClr val="accent6"/>
                            </a:solidFill>
                            <a:latin typeface="Cambria Math"/>
                          </a:rPr>
                          <m:t>,</m:t>
                        </m:r>
                        <m:sSub>
                          <m:sSubPr>
                            <m:ctrlPr>
                              <a:rPr lang="en-US" sz="2800" i="1">
                                <a:solidFill>
                                  <a:schemeClr val="accent6"/>
                                </a:solidFill>
                                <a:latin typeface="Cambria Math" panose="02040503050406030204" pitchFamily="18" charset="0"/>
                              </a:rPr>
                            </m:ctrlPr>
                          </m:sSubPr>
                          <m:e>
                            <m:r>
                              <a:rPr lang="en-US" sz="2800" i="1">
                                <a:solidFill>
                                  <a:schemeClr val="accent6"/>
                                </a:solidFill>
                                <a:latin typeface="Cambria Math"/>
                              </a:rPr>
                              <m:t>𝑣</m:t>
                            </m:r>
                          </m:e>
                          <m:sub>
                            <m:r>
                              <a:rPr lang="en-US" sz="2800" i="1">
                                <a:solidFill>
                                  <a:schemeClr val="accent6"/>
                                </a:solidFill>
                                <a:latin typeface="Cambria Math"/>
                              </a:rPr>
                              <m:t>2</m:t>
                            </m:r>
                          </m:sub>
                        </m:sSub>
                      </m:e>
                    </m:d>
                    <m:r>
                      <a:rPr lang="en-US" sz="2800" i="1">
                        <a:solidFill>
                          <a:schemeClr val="accent6"/>
                        </a:solidFill>
                        <a:latin typeface="Cambria Math"/>
                      </a:rPr>
                      <m:t>∈</m:t>
                    </m:r>
                    <m:r>
                      <a:rPr lang="en-US" sz="2800" i="1">
                        <a:solidFill>
                          <a:schemeClr val="accent6"/>
                        </a:solidFill>
                        <a:latin typeface="Cambria Math"/>
                      </a:rPr>
                      <m:t>𝐸</m:t>
                    </m:r>
                  </m:oMath>
                </a14:m>
                <a:r>
                  <a:rPr lang="en-US" sz="2800" dirty="0">
                    <a:solidFill>
                      <a:schemeClr val="accent6"/>
                    </a:solidFill>
                  </a:rPr>
                  <a:t> crosses </a:t>
                </a:r>
                <a:r>
                  <a:rPr lang="en-US" sz="2800" dirty="0"/>
                  <a:t>a cut if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𝑣</m:t>
                        </m:r>
                      </m:e>
                      <m:sub>
                        <m:r>
                          <a:rPr lang="en-US" sz="2800" i="1">
                            <a:latin typeface="Cambria Math"/>
                          </a:rPr>
                          <m:t>1</m:t>
                        </m:r>
                      </m:sub>
                    </m:sSub>
                    <m:r>
                      <a:rPr lang="en-US" sz="2800" i="1">
                        <a:latin typeface="Cambria Math"/>
                      </a:rPr>
                      <m:t>∈</m:t>
                    </m:r>
                    <m:r>
                      <a:rPr lang="en-US" sz="2800" i="1">
                        <a:latin typeface="Cambria Math"/>
                      </a:rPr>
                      <m:t>𝑆</m:t>
                    </m:r>
                  </m:oMath>
                </a14:m>
                <a:r>
                  <a:rPr lang="en-US" sz="2800" dirty="0"/>
                  <a:t> and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𝑣</m:t>
                        </m:r>
                      </m:e>
                      <m:sub>
                        <m:r>
                          <a:rPr lang="en-US" sz="2800" i="1">
                            <a:latin typeface="Cambria Math"/>
                          </a:rPr>
                          <m:t>2</m:t>
                        </m:r>
                      </m:sub>
                    </m:sSub>
                    <m:r>
                      <a:rPr lang="en-US" sz="2800" i="1">
                        <a:latin typeface="Cambria Math"/>
                      </a:rPr>
                      <m:t>∈</m:t>
                    </m:r>
                    <m:r>
                      <a:rPr lang="en-US" sz="2800" i="1">
                        <a:latin typeface="Cambria Math"/>
                      </a:rPr>
                      <m:t>𝑉</m:t>
                    </m:r>
                    <m:r>
                      <a:rPr lang="en-US" sz="2800" i="1">
                        <a:latin typeface="Cambria Math"/>
                      </a:rPr>
                      <m:t>−</m:t>
                    </m:r>
                    <m:r>
                      <a:rPr lang="en-US" sz="2800" i="1">
                        <a:latin typeface="Cambria Math"/>
                      </a:rPr>
                      <m:t>𝑆</m:t>
                    </m:r>
                  </m:oMath>
                </a14:m>
                <a:r>
                  <a:rPr lang="en-US" sz="2800" dirty="0"/>
                  <a:t> (or opposite), e.g. </a:t>
                </a:r>
                <a14:m>
                  <m:oMath xmlns:m="http://schemas.openxmlformats.org/officeDocument/2006/math">
                    <m:r>
                      <a:rPr lang="en-US" sz="2800" i="1">
                        <a:latin typeface="Cambria Math"/>
                      </a:rPr>
                      <m:t>(</m:t>
                    </m:r>
                    <m:r>
                      <a:rPr lang="en-US" sz="2800" i="1">
                        <a:latin typeface="Cambria Math"/>
                      </a:rPr>
                      <m:t>𝐴</m:t>
                    </m:r>
                    <m:r>
                      <a:rPr lang="en-US" sz="2800" i="1">
                        <a:latin typeface="Cambria Math"/>
                      </a:rPr>
                      <m:t>,</m:t>
                    </m:r>
                    <m:r>
                      <a:rPr lang="en-US" sz="2800" i="1">
                        <a:latin typeface="Cambria Math"/>
                      </a:rPr>
                      <m:t>𝐶</m:t>
                    </m:r>
                    <m:r>
                      <a:rPr lang="en-US" sz="2800" i="1">
                        <a:latin typeface="Cambria Math"/>
                      </a:rPr>
                      <m:t>)</m:t>
                    </m:r>
                  </m:oMath>
                </a14:m>
                <a:r>
                  <a:rPr lang="en-US" sz="2800" dirty="0"/>
                  <a:t> </a:t>
                </a:r>
              </a:p>
            </p:txBody>
          </p:sp>
        </mc:Choice>
        <mc:Fallback xmlns="">
          <p:sp>
            <p:nvSpPr>
              <p:cNvPr id="120" name="TextBox 119"/>
              <p:cNvSpPr txBox="1">
                <a:spLocks noRot="1" noChangeAspect="1" noMove="1" noResize="1" noEditPoints="1" noAdjustHandles="1" noChangeArrowheads="1" noChangeShapeType="1" noTextEdit="1"/>
              </p:cNvSpPr>
              <p:nvPr/>
            </p:nvSpPr>
            <p:spPr>
              <a:xfrm>
                <a:off x="1219200" y="5244406"/>
                <a:ext cx="4387812" cy="1384995"/>
              </a:xfrm>
              <a:prstGeom prst="rect">
                <a:avLst/>
              </a:prstGeom>
              <a:blipFill>
                <a:blip r:embed="rId5"/>
                <a:stretch>
                  <a:fillRect l="-3188" t="-3636"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p:cNvSpPr txBox="1"/>
              <p:nvPr/>
            </p:nvSpPr>
            <p:spPr>
              <a:xfrm>
                <a:off x="6229065" y="5257800"/>
                <a:ext cx="4819935" cy="1384995"/>
              </a:xfrm>
              <a:prstGeom prst="rect">
                <a:avLst/>
              </a:prstGeom>
              <a:noFill/>
            </p:spPr>
            <p:txBody>
              <a:bodyPr wrap="square" rtlCol="0">
                <a:spAutoFit/>
              </a:bodyPr>
              <a:lstStyle/>
              <a:p>
                <a:r>
                  <a:rPr lang="en-US" sz="2800" dirty="0"/>
                  <a:t>A set of edges </a:t>
                </a:r>
                <a14:m>
                  <m:oMath xmlns:m="http://schemas.openxmlformats.org/officeDocument/2006/math">
                    <m:r>
                      <a:rPr lang="en-US" sz="2800" i="1">
                        <a:solidFill>
                          <a:srgbClr val="009900"/>
                        </a:solidFill>
                        <a:latin typeface="Cambria Math"/>
                      </a:rPr>
                      <m:t>𝑅</m:t>
                    </m:r>
                  </m:oMath>
                </a14:m>
                <a:r>
                  <a:rPr lang="en-US" sz="2800" dirty="0">
                    <a:solidFill>
                      <a:srgbClr val="009900"/>
                    </a:solidFill>
                  </a:rPr>
                  <a:t> Respects a cut</a:t>
                </a:r>
                <a:r>
                  <a:rPr lang="en-US" sz="2800" dirty="0"/>
                  <a:t> if no edges cross the cut</a:t>
                </a:r>
              </a:p>
              <a:p>
                <a:r>
                  <a:rPr lang="en-US" sz="2800" dirty="0"/>
                  <a:t>e.g. </a:t>
                </a:r>
                <a14:m>
                  <m:oMath xmlns:m="http://schemas.openxmlformats.org/officeDocument/2006/math">
                    <m:r>
                      <a:rPr lang="en-US" sz="2800" i="1">
                        <a:latin typeface="Cambria Math"/>
                      </a:rPr>
                      <m:t>𝑅</m:t>
                    </m:r>
                    <m:r>
                      <a:rPr lang="en-US" sz="2800" i="1">
                        <a:latin typeface="Cambria Math"/>
                      </a:rPr>
                      <m:t>={</m:t>
                    </m:r>
                    <m:d>
                      <m:dPr>
                        <m:ctrlPr>
                          <a:rPr lang="en-US" sz="2800" i="1">
                            <a:latin typeface="Cambria Math" panose="02040503050406030204" pitchFamily="18" charset="0"/>
                          </a:rPr>
                        </m:ctrlPr>
                      </m:dPr>
                      <m:e>
                        <m:r>
                          <a:rPr lang="en-US" sz="2800" i="1">
                            <a:latin typeface="Cambria Math"/>
                          </a:rPr>
                          <m:t>𝐴</m:t>
                        </m:r>
                        <m:r>
                          <a:rPr lang="en-US" sz="2800" i="1">
                            <a:latin typeface="Cambria Math"/>
                          </a:rPr>
                          <m:t>,</m:t>
                        </m:r>
                        <m:r>
                          <a:rPr lang="en-US" sz="2800" i="1">
                            <a:latin typeface="Cambria Math"/>
                          </a:rPr>
                          <m:t>𝐵</m:t>
                        </m:r>
                      </m:e>
                    </m:d>
                    <m:r>
                      <a:rPr lang="en-US" sz="2800" i="1">
                        <a:latin typeface="Cambria Math"/>
                      </a:rPr>
                      <m:t>,</m:t>
                    </m:r>
                    <m:d>
                      <m:dPr>
                        <m:ctrlPr>
                          <a:rPr lang="en-US" sz="2800" i="1">
                            <a:latin typeface="Cambria Math" panose="02040503050406030204" pitchFamily="18" charset="0"/>
                          </a:rPr>
                        </m:ctrlPr>
                      </m:dPr>
                      <m:e>
                        <m:r>
                          <a:rPr lang="en-US" sz="2800" i="1">
                            <a:latin typeface="Cambria Math"/>
                          </a:rPr>
                          <m:t>𝐸</m:t>
                        </m:r>
                        <m:r>
                          <a:rPr lang="en-US" sz="2800" i="1">
                            <a:latin typeface="Cambria Math"/>
                          </a:rPr>
                          <m:t>,</m:t>
                        </m:r>
                        <m:r>
                          <a:rPr lang="en-US" sz="2800" i="1">
                            <a:latin typeface="Cambria Math"/>
                          </a:rPr>
                          <m:t>𝐺</m:t>
                        </m:r>
                      </m:e>
                    </m:d>
                    <m:r>
                      <a:rPr lang="en-US" sz="2800" i="1">
                        <a:latin typeface="Cambria Math"/>
                      </a:rPr>
                      <m:t>,</m:t>
                    </m:r>
                    <m:d>
                      <m:dPr>
                        <m:ctrlPr>
                          <a:rPr lang="en-US" sz="2800" i="1">
                            <a:latin typeface="Cambria Math" panose="02040503050406030204" pitchFamily="18" charset="0"/>
                          </a:rPr>
                        </m:ctrlPr>
                      </m:dPr>
                      <m:e>
                        <m:r>
                          <a:rPr lang="en-US" sz="2800" i="1">
                            <a:latin typeface="Cambria Math"/>
                          </a:rPr>
                          <m:t>𝐹</m:t>
                        </m:r>
                        <m:r>
                          <a:rPr lang="en-US" sz="2800" i="1">
                            <a:latin typeface="Cambria Math"/>
                          </a:rPr>
                          <m:t>,</m:t>
                        </m:r>
                        <m:r>
                          <a:rPr lang="en-US" sz="2800" i="1">
                            <a:latin typeface="Cambria Math"/>
                          </a:rPr>
                          <m:t>𝐺</m:t>
                        </m:r>
                      </m:e>
                    </m:d>
                    <m:r>
                      <a:rPr lang="en-US" sz="2800" i="1">
                        <a:latin typeface="Cambria Math"/>
                      </a:rPr>
                      <m:t>}</m:t>
                    </m:r>
                  </m:oMath>
                </a14:m>
                <a:endParaRPr lang="en-US" sz="2800" dirty="0"/>
              </a:p>
            </p:txBody>
          </p:sp>
        </mc:Choice>
        <mc:Fallback xmlns="">
          <p:sp>
            <p:nvSpPr>
              <p:cNvPr id="121" name="TextBox 120"/>
              <p:cNvSpPr txBox="1">
                <a:spLocks noRot="1" noChangeAspect="1" noMove="1" noResize="1" noEditPoints="1" noAdjustHandles="1" noChangeArrowheads="1" noChangeShapeType="1" noTextEdit="1"/>
              </p:cNvSpPr>
              <p:nvPr/>
            </p:nvSpPr>
            <p:spPr>
              <a:xfrm>
                <a:off x="6229065" y="5257800"/>
                <a:ext cx="4819935" cy="1384995"/>
              </a:xfrm>
              <a:prstGeom prst="rect">
                <a:avLst/>
              </a:prstGeom>
              <a:blipFill>
                <a:blip r:embed="rId6"/>
                <a:stretch>
                  <a:fillRect l="-2362" t="-4545" b="-10000"/>
                </a:stretch>
              </a:blipFill>
            </p:spPr>
            <p:txBody>
              <a:bodyPr/>
              <a:lstStyle/>
              <a:p>
                <a:r>
                  <a:rPr lang="en-US">
                    <a:noFill/>
                  </a:rPr>
                  <a:t> </a:t>
                </a:r>
              </a:p>
            </p:txBody>
          </p:sp>
        </mc:Fallback>
      </mc:AlternateContent>
    </p:spTree>
    <p:extLst>
      <p:ext uri="{BB962C8B-B14F-4D97-AF65-F5344CB8AC3E}">
        <p14:creationId xmlns:p14="http://schemas.microsoft.com/office/powerpoint/2010/main" val="355962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argument</a:t>
            </a:r>
          </a:p>
        </p:txBody>
      </p:sp>
      <p:sp>
        <p:nvSpPr>
          <p:cNvPr id="3" name="Content Placeholder 2"/>
          <p:cNvSpPr>
            <a:spLocks noGrp="1"/>
          </p:cNvSpPr>
          <p:nvPr>
            <p:ph idx="1"/>
          </p:nvPr>
        </p:nvSpPr>
        <p:spPr/>
        <p:txBody>
          <a:bodyPr>
            <a:normAutofit/>
          </a:bodyPr>
          <a:lstStyle/>
          <a:p>
            <a:r>
              <a:rPr lang="en-US" dirty="0"/>
              <a:t>Shows correctness of a greedy algorithm</a:t>
            </a:r>
          </a:p>
          <a:p>
            <a:r>
              <a:rPr lang="en-US" dirty="0"/>
              <a:t>Idea:</a:t>
            </a:r>
          </a:p>
          <a:p>
            <a:pPr lvl="1"/>
            <a:r>
              <a:rPr lang="en-US" dirty="0"/>
              <a:t>Show exchanging an item from an arbitrary optimal solution with your greedy choice makes the new solution no worse</a:t>
            </a:r>
          </a:p>
          <a:p>
            <a:pPr lvl="1"/>
            <a:r>
              <a:rPr lang="en-US" dirty="0"/>
              <a:t>How to show my sandwich is at least as good as yours:</a:t>
            </a:r>
          </a:p>
          <a:p>
            <a:pPr lvl="2"/>
            <a:r>
              <a:rPr lang="en-US" dirty="0"/>
              <a:t>Show: “I can remove any item from your sandwich, and it would be no worse by replacing it with the same item from my sandwich”</a:t>
            </a:r>
          </a:p>
        </p:txBody>
      </p:sp>
      <p:sp>
        <p:nvSpPr>
          <p:cNvPr id="4" name="Slide Number Placeholder 3"/>
          <p:cNvSpPr>
            <a:spLocks noGrp="1"/>
          </p:cNvSpPr>
          <p:nvPr>
            <p:ph type="sldNum" sz="quarter" idx="12"/>
          </p:nvPr>
        </p:nvSpPr>
        <p:spPr/>
        <p:txBody>
          <a:bodyPr/>
          <a:lstStyle/>
          <a:p>
            <a:fld id="{86BADE50-950A-4D58-BFB2-FA2C6A8B385D}" type="slidenum">
              <a:rPr lang="en-US" smtClean="0"/>
              <a:t>19</a:t>
            </a:fld>
            <a:endParaRPr lang="en-US"/>
          </a:p>
        </p:txBody>
      </p:sp>
      <p:pic>
        <p:nvPicPr>
          <p:cNvPr id="15362" name="Picture 2" descr="Image result for peanut butter and jelly sandwi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5373" y="5183327"/>
            <a:ext cx="3009557" cy="167467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7685709-12A0-43FD-813A-7626D1A89C01}"/>
                  </a:ext>
                </a:extLst>
              </p14:cNvPr>
              <p14:cNvContentPartPr/>
              <p14:nvPr/>
            </p14:nvContentPartPr>
            <p14:xfrm>
              <a:off x="10547280" y="6616800"/>
              <a:ext cx="360" cy="360"/>
            </p14:xfrm>
          </p:contentPart>
        </mc:Choice>
        <mc:Fallback xmlns="">
          <p:pic>
            <p:nvPicPr>
              <p:cNvPr id="5" name="Ink 4">
                <a:extLst>
                  <a:ext uri="{FF2B5EF4-FFF2-40B4-BE49-F238E27FC236}">
                    <a16:creationId xmlns:a16="http://schemas.microsoft.com/office/drawing/2014/main" id="{27685709-12A0-43FD-813A-7626D1A89C01}"/>
                  </a:ext>
                </a:extLst>
              </p:cNvPr>
              <p:cNvPicPr/>
              <p:nvPr/>
            </p:nvPicPr>
            <p:blipFill>
              <a:blip r:embed="rId5"/>
              <a:stretch>
                <a:fillRect/>
              </a:stretch>
            </p:blipFill>
            <p:spPr>
              <a:xfrm>
                <a:off x="10537920" y="6607440"/>
                <a:ext cx="19080" cy="19080"/>
              </a:xfrm>
              <a:prstGeom prst="rect">
                <a:avLst/>
              </a:prstGeom>
            </p:spPr>
          </p:pic>
        </mc:Fallback>
      </mc:AlternateContent>
    </p:spTree>
    <p:extLst>
      <p:ext uri="{BB962C8B-B14F-4D97-AF65-F5344CB8AC3E}">
        <p14:creationId xmlns:p14="http://schemas.microsoft.com/office/powerpoint/2010/main" val="225744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96D1-786B-A422-EBF9-DC63ACC7E946}"/>
              </a:ext>
            </a:extLst>
          </p:cNvPr>
          <p:cNvSpPr>
            <a:spLocks noGrp="1"/>
          </p:cNvSpPr>
          <p:nvPr>
            <p:ph type="title"/>
          </p:nvPr>
        </p:nvSpPr>
        <p:spPr/>
        <p:txBody>
          <a:bodyPr/>
          <a:lstStyle/>
          <a:p>
            <a:r>
              <a:rPr lang="en-US" dirty="0"/>
              <a:t>ARPANET</a:t>
            </a:r>
          </a:p>
        </p:txBody>
      </p:sp>
      <p:pic>
        <p:nvPicPr>
          <p:cNvPr id="4" name="Picture 2" descr="Image result for UCLA">
            <a:extLst>
              <a:ext uri="{FF2B5EF4-FFF2-40B4-BE49-F238E27FC236}">
                <a16:creationId xmlns:a16="http://schemas.microsoft.com/office/drawing/2014/main" id="{03BF3D41-223C-B73B-9AE1-B1DFBE44DE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4114800"/>
            <a:ext cx="1933577" cy="19335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SRI International">
            <a:extLst>
              <a:ext uri="{FF2B5EF4-FFF2-40B4-BE49-F238E27FC236}">
                <a16:creationId xmlns:a16="http://schemas.microsoft.com/office/drawing/2014/main" id="{9C68252A-45C1-FD80-36D2-5B3114BD65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2209800"/>
            <a:ext cx="1295400" cy="9574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UCSB">
            <a:extLst>
              <a:ext uri="{FF2B5EF4-FFF2-40B4-BE49-F238E27FC236}">
                <a16:creationId xmlns:a16="http://schemas.microsoft.com/office/drawing/2014/main" id="{CF011FEF-3271-5F4A-4812-C8A11298DB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8691" y="1530678"/>
            <a:ext cx="1996309" cy="10601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University of Utah">
            <a:extLst>
              <a:ext uri="{FF2B5EF4-FFF2-40B4-BE49-F238E27FC236}">
                <a16:creationId xmlns:a16="http://schemas.microsoft.com/office/drawing/2014/main" id="{60B172B1-9997-11FF-9BB6-D3EDAC16448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9400" y="4458363"/>
            <a:ext cx="1400176" cy="1400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harvard">
            <a:extLst>
              <a:ext uri="{FF2B5EF4-FFF2-40B4-BE49-F238E27FC236}">
                <a16:creationId xmlns:a16="http://schemas.microsoft.com/office/drawing/2014/main" id="{1492C7B8-359F-C663-880A-AADD0AE36AE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54362" y="4850938"/>
            <a:ext cx="678862" cy="6613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yale">
            <a:extLst>
              <a:ext uri="{FF2B5EF4-FFF2-40B4-BE49-F238E27FC236}">
                <a16:creationId xmlns:a16="http://schemas.microsoft.com/office/drawing/2014/main" id="{FC5AD68B-0F83-5DB8-3944-F9485C7AF42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83806" y="2590800"/>
            <a:ext cx="1295400" cy="13526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Image result for cmu">
            <a:extLst>
              <a:ext uri="{FF2B5EF4-FFF2-40B4-BE49-F238E27FC236}">
                <a16:creationId xmlns:a16="http://schemas.microsoft.com/office/drawing/2014/main" id="{E9A1BD81-9105-A5C1-9B86-69BF3AED016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42135" y="3216885"/>
            <a:ext cx="1487665" cy="14876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descr="Image result for mit">
            <a:extLst>
              <a:ext uri="{FF2B5EF4-FFF2-40B4-BE49-F238E27FC236}">
                <a16:creationId xmlns:a16="http://schemas.microsoft.com/office/drawing/2014/main" id="{B3A701E9-8605-14A8-9DCD-066CE5C7F76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77189" y="3023413"/>
            <a:ext cx="1587907" cy="811173"/>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Connector 41">
            <a:extLst>
              <a:ext uri="{FF2B5EF4-FFF2-40B4-BE49-F238E27FC236}">
                <a16:creationId xmlns:a16="http://schemas.microsoft.com/office/drawing/2014/main" id="{AB3F0600-38FE-338A-9FA2-61554105E367}"/>
              </a:ext>
            </a:extLst>
          </p:cNvPr>
          <p:cNvCxnSpPr>
            <a:stCxn id="4" idx="3"/>
            <a:endCxn id="5" idx="2"/>
          </p:cNvCxnSpPr>
          <p:nvPr/>
        </p:nvCxnSpPr>
        <p:spPr>
          <a:xfrm flipV="1">
            <a:off x="3838577" y="3167270"/>
            <a:ext cx="3743323" cy="191431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41DDE3C-D7A0-EC68-4E35-294DBC98CB09}"/>
              </a:ext>
            </a:extLst>
          </p:cNvPr>
          <p:cNvCxnSpPr>
            <a:cxnSpLocks/>
            <a:stCxn id="6" idx="3"/>
            <a:endCxn id="5" idx="2"/>
          </p:cNvCxnSpPr>
          <p:nvPr/>
        </p:nvCxnSpPr>
        <p:spPr>
          <a:xfrm>
            <a:off x="5715000" y="2060739"/>
            <a:ext cx="1866900" cy="110653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73F29AE-18BC-8FCF-6665-9A7B290C9FC0}"/>
              </a:ext>
            </a:extLst>
          </p:cNvPr>
          <p:cNvCxnSpPr>
            <a:cxnSpLocks/>
            <a:stCxn id="5" idx="2"/>
            <a:endCxn id="7" idx="0"/>
          </p:cNvCxnSpPr>
          <p:nvPr/>
        </p:nvCxnSpPr>
        <p:spPr>
          <a:xfrm flipH="1">
            <a:off x="7329488" y="3167270"/>
            <a:ext cx="252412" cy="12910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11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 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chor="t"/>
              <a:lstStyle/>
              <a:p>
                <a:pPr marL="0" indent="0">
                  <a:buNone/>
                </a:pPr>
                <a:r>
                  <a:rPr lang="en-US" dirty="0"/>
                  <a:t>If a set of edges </a:t>
                </a:r>
                <a14:m>
                  <m:oMath xmlns:m="http://schemas.openxmlformats.org/officeDocument/2006/math">
                    <m:r>
                      <a:rPr lang="en-US" b="0" i="1" smtClean="0">
                        <a:solidFill>
                          <a:srgbClr val="009900"/>
                        </a:solidFill>
                        <a:latin typeface="Cambria Math"/>
                      </a:rPr>
                      <m:t>𝐴</m:t>
                    </m:r>
                  </m:oMath>
                </a14:m>
                <a:r>
                  <a:rPr lang="en-US" dirty="0"/>
                  <a:t> is a subset of a minimum spanning tree </a:t>
                </a:r>
                <a14:m>
                  <m:oMath xmlns:m="http://schemas.openxmlformats.org/officeDocument/2006/math">
                    <m:r>
                      <a:rPr lang="en-US" b="0" i="1" smtClean="0">
                        <a:solidFill>
                          <a:srgbClr val="7030A0"/>
                        </a:solidFill>
                        <a:latin typeface="Cambria Math"/>
                      </a:rPr>
                      <m:t>𝑇</m:t>
                    </m:r>
                  </m:oMath>
                </a14:m>
                <a:r>
                  <a:rPr lang="en-US" dirty="0"/>
                  <a:t>, let </a:t>
                </a:r>
                <a14:m>
                  <m:oMath xmlns:m="http://schemas.openxmlformats.org/officeDocument/2006/math">
                    <m:r>
                      <a:rPr lang="en-US" b="0" i="0" smtClean="0">
                        <a:solidFill>
                          <a:srgbClr val="0070C0"/>
                        </a:solidFill>
                        <a:latin typeface="Cambria Math"/>
                      </a:rPr>
                      <m:t>(</m:t>
                    </m:r>
                    <m:r>
                      <a:rPr lang="en-US" b="0" i="1" smtClean="0">
                        <a:solidFill>
                          <a:srgbClr val="0070C0"/>
                        </a:solidFill>
                        <a:latin typeface="Cambria Math"/>
                      </a:rPr>
                      <m:t>𝑆</m:t>
                    </m:r>
                    <m:r>
                      <a:rPr lang="en-US" b="0" i="1" smtClean="0">
                        <a:solidFill>
                          <a:srgbClr val="0070C0"/>
                        </a:solidFill>
                        <a:latin typeface="Cambria Math"/>
                      </a:rPr>
                      <m:t>, </m:t>
                    </m:r>
                    <m:r>
                      <a:rPr lang="en-US" b="0" i="1" smtClean="0">
                        <a:solidFill>
                          <a:srgbClr val="0070C0"/>
                        </a:solidFill>
                        <a:latin typeface="Cambria Math"/>
                      </a:rPr>
                      <m:t>𝑉</m:t>
                    </m:r>
                    <m:r>
                      <a:rPr lang="en-US" b="0" i="1" smtClean="0">
                        <a:solidFill>
                          <a:srgbClr val="0070C0"/>
                        </a:solidFill>
                        <a:latin typeface="Cambria Math"/>
                      </a:rPr>
                      <m:t>−</m:t>
                    </m:r>
                    <m:r>
                      <a:rPr lang="en-US" b="0" i="1" smtClean="0">
                        <a:solidFill>
                          <a:srgbClr val="0070C0"/>
                        </a:solidFill>
                        <a:latin typeface="Cambria Math"/>
                      </a:rPr>
                      <m:t>𝑆</m:t>
                    </m:r>
                    <m:r>
                      <a:rPr lang="en-US" b="0" i="1" smtClean="0">
                        <a:solidFill>
                          <a:srgbClr val="0070C0"/>
                        </a:solidFill>
                        <a:latin typeface="Cambria Math"/>
                      </a:rPr>
                      <m:t>)</m:t>
                    </m:r>
                  </m:oMath>
                </a14:m>
                <a:r>
                  <a:rPr lang="en-US" dirty="0"/>
                  <a:t> be any cut which </a:t>
                </a:r>
                <a14:m>
                  <m:oMath xmlns:m="http://schemas.openxmlformats.org/officeDocument/2006/math">
                    <m:r>
                      <a:rPr lang="en-US" b="0" i="1" smtClean="0">
                        <a:solidFill>
                          <a:srgbClr val="009900"/>
                        </a:solidFill>
                        <a:latin typeface="Cambria Math"/>
                      </a:rPr>
                      <m:t>𝐴</m:t>
                    </m:r>
                  </m:oMath>
                </a14:m>
                <a:r>
                  <a:rPr lang="en-US" dirty="0"/>
                  <a:t> respects. Let </a:t>
                </a:r>
                <a14:m>
                  <m:oMath xmlns:m="http://schemas.openxmlformats.org/officeDocument/2006/math">
                    <m:r>
                      <a:rPr lang="en-US" b="0" i="1" smtClean="0">
                        <a:solidFill>
                          <a:schemeClr val="accent6"/>
                        </a:solidFill>
                        <a:latin typeface="Cambria Math"/>
                      </a:rPr>
                      <m:t>𝑒</m:t>
                    </m:r>
                  </m:oMath>
                </a14:m>
                <a:r>
                  <a:rPr lang="en-US" dirty="0"/>
                  <a:t> be the least-weight edge which crosses </a:t>
                </a:r>
                <a14:m>
                  <m:oMath xmlns:m="http://schemas.openxmlformats.org/officeDocument/2006/math">
                    <m:r>
                      <a:rPr lang="en-US" smtClean="0">
                        <a:solidFill>
                          <a:srgbClr val="0070C0"/>
                        </a:solidFill>
                        <a:latin typeface="Cambria Math"/>
                      </a:rPr>
                      <m:t>(</m:t>
                    </m:r>
                    <m:r>
                      <a:rPr lang="en-US" i="1">
                        <a:solidFill>
                          <a:srgbClr val="0070C0"/>
                        </a:solidFill>
                        <a:latin typeface="Cambria Math"/>
                      </a:rPr>
                      <m:t>𝑆</m:t>
                    </m:r>
                    <m:r>
                      <a:rPr lang="en-US" i="1">
                        <a:solidFill>
                          <a:srgbClr val="0070C0"/>
                        </a:solidFill>
                        <a:latin typeface="Cambria Math"/>
                      </a:rPr>
                      <m:t>, </m:t>
                    </m:r>
                    <m:r>
                      <a:rPr lang="en-US" i="1">
                        <a:solidFill>
                          <a:srgbClr val="0070C0"/>
                        </a:solidFill>
                        <a:latin typeface="Cambria Math"/>
                      </a:rPr>
                      <m:t>𝑉</m:t>
                    </m:r>
                    <m:r>
                      <a:rPr lang="en-US" i="1">
                        <a:solidFill>
                          <a:srgbClr val="0070C0"/>
                        </a:solidFill>
                        <a:latin typeface="Cambria Math"/>
                      </a:rPr>
                      <m:t>−</m:t>
                    </m:r>
                    <m:r>
                      <a:rPr lang="en-US" i="1">
                        <a:solidFill>
                          <a:srgbClr val="0070C0"/>
                        </a:solidFill>
                        <a:latin typeface="Cambria Math"/>
                      </a:rPr>
                      <m:t>𝑆</m:t>
                    </m:r>
                    <m:r>
                      <a:rPr lang="en-US" i="1">
                        <a:solidFill>
                          <a:srgbClr val="0070C0"/>
                        </a:solidFill>
                        <a:latin typeface="Cambria Math"/>
                      </a:rPr>
                      <m:t>)</m:t>
                    </m:r>
                  </m:oMath>
                </a14:m>
                <a:r>
                  <a:rPr lang="en-US" dirty="0"/>
                  <a:t>. </a:t>
                </a:r>
                <a14:m>
                  <m:oMath xmlns:m="http://schemas.openxmlformats.org/officeDocument/2006/math">
                    <m:r>
                      <a:rPr lang="en-US" b="0" i="1" dirty="0" smtClean="0">
                        <a:solidFill>
                          <a:srgbClr val="009900"/>
                        </a:solidFill>
                        <a:latin typeface="Cambria Math"/>
                      </a:rPr>
                      <m:t>𝐴</m:t>
                    </m:r>
                    <m:r>
                      <a:rPr lang="en-US" b="0" i="1" dirty="0" smtClean="0">
                        <a:latin typeface="Cambria Math"/>
                      </a:rPr>
                      <m:t>∪</m:t>
                    </m:r>
                    <m:r>
                      <a:rPr lang="en-US" b="0" i="1" dirty="0" smtClean="0">
                        <a:solidFill>
                          <a:schemeClr val="accent6"/>
                        </a:solidFill>
                        <a:latin typeface="Cambria Math"/>
                      </a:rPr>
                      <m:t>{</m:t>
                    </m:r>
                    <m:r>
                      <a:rPr lang="en-US" b="0" i="1" dirty="0" smtClean="0">
                        <a:solidFill>
                          <a:schemeClr val="accent6"/>
                        </a:solidFill>
                        <a:latin typeface="Cambria Math"/>
                      </a:rPr>
                      <m:t>𝑒</m:t>
                    </m:r>
                    <m:r>
                      <a:rPr lang="en-US" b="0" i="1" dirty="0" smtClean="0">
                        <a:solidFill>
                          <a:schemeClr val="accent6"/>
                        </a:solidFill>
                        <a:latin typeface="Cambria Math"/>
                      </a:rPr>
                      <m:t>}</m:t>
                    </m:r>
                  </m:oMath>
                </a14:m>
                <a:r>
                  <a:rPr lang="en-US" dirty="0">
                    <a:solidFill>
                      <a:schemeClr val="accent6"/>
                    </a:solidFill>
                  </a:rPr>
                  <a:t> </a:t>
                </a:r>
                <a:r>
                  <a:rPr lang="en-US" dirty="0"/>
                  <a:t>is also a subset of a minimum spanning tree.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617" r="-11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20</a:t>
            </a:fld>
            <a:endParaRPr lang="en-US"/>
          </a:p>
        </p:txBody>
      </p:sp>
    </p:spTree>
    <p:extLst>
      <p:ext uri="{BB962C8B-B14F-4D97-AF65-F5344CB8AC3E}">
        <p14:creationId xmlns:p14="http://schemas.microsoft.com/office/powerpoint/2010/main" val="254542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 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chor="t"/>
              <a:lstStyle/>
              <a:p>
                <a:pPr marL="0" indent="0">
                  <a:buNone/>
                </a:pPr>
                <a:r>
                  <a:rPr lang="en-US" dirty="0">
                    <a:highlight>
                      <a:srgbClr val="FFFF00"/>
                    </a:highlight>
                  </a:rPr>
                  <a:t>If a set of edges </a:t>
                </a:r>
                <a14:m>
                  <m:oMath xmlns:m="http://schemas.openxmlformats.org/officeDocument/2006/math">
                    <m:r>
                      <a:rPr lang="en-US" b="0" i="1" smtClean="0">
                        <a:solidFill>
                          <a:srgbClr val="009900"/>
                        </a:solidFill>
                        <a:highlight>
                          <a:srgbClr val="FFFF00"/>
                        </a:highlight>
                        <a:latin typeface="Cambria Math"/>
                      </a:rPr>
                      <m:t>𝐴</m:t>
                    </m:r>
                  </m:oMath>
                </a14:m>
                <a:r>
                  <a:rPr lang="en-US" dirty="0">
                    <a:highlight>
                      <a:srgbClr val="FFFF00"/>
                    </a:highlight>
                  </a:rPr>
                  <a:t> is a subset of a minimum spanning tree </a:t>
                </a:r>
                <a14:m>
                  <m:oMath xmlns:m="http://schemas.openxmlformats.org/officeDocument/2006/math">
                    <m:r>
                      <a:rPr lang="en-US" b="0" i="1" smtClean="0">
                        <a:solidFill>
                          <a:srgbClr val="7030A0"/>
                        </a:solidFill>
                        <a:highlight>
                          <a:srgbClr val="FFFF00"/>
                        </a:highlight>
                        <a:latin typeface="Cambria Math"/>
                      </a:rPr>
                      <m:t>𝑇</m:t>
                    </m:r>
                  </m:oMath>
                </a14:m>
                <a:r>
                  <a:rPr lang="en-US" dirty="0">
                    <a:highlight>
                      <a:srgbClr val="FFFF00"/>
                    </a:highlight>
                  </a:rPr>
                  <a:t>, </a:t>
                </a:r>
                <a:r>
                  <a:rPr lang="en-US" dirty="0"/>
                  <a:t>let </a:t>
                </a:r>
                <a14:m>
                  <m:oMath xmlns:m="http://schemas.openxmlformats.org/officeDocument/2006/math">
                    <m:r>
                      <a:rPr lang="en-US" b="0" i="0" smtClean="0">
                        <a:solidFill>
                          <a:srgbClr val="0070C0"/>
                        </a:solidFill>
                        <a:latin typeface="Cambria Math"/>
                      </a:rPr>
                      <m:t>(</m:t>
                    </m:r>
                    <m:r>
                      <a:rPr lang="en-US" b="0" i="1" smtClean="0">
                        <a:solidFill>
                          <a:srgbClr val="0070C0"/>
                        </a:solidFill>
                        <a:latin typeface="Cambria Math"/>
                      </a:rPr>
                      <m:t>𝑆</m:t>
                    </m:r>
                    <m:r>
                      <a:rPr lang="en-US" b="0" i="1" smtClean="0">
                        <a:solidFill>
                          <a:srgbClr val="0070C0"/>
                        </a:solidFill>
                        <a:latin typeface="Cambria Math"/>
                      </a:rPr>
                      <m:t>, </m:t>
                    </m:r>
                    <m:r>
                      <a:rPr lang="en-US" b="0" i="1" smtClean="0">
                        <a:solidFill>
                          <a:srgbClr val="0070C0"/>
                        </a:solidFill>
                        <a:latin typeface="Cambria Math"/>
                      </a:rPr>
                      <m:t>𝑉</m:t>
                    </m:r>
                    <m:r>
                      <a:rPr lang="en-US" b="0" i="1" smtClean="0">
                        <a:solidFill>
                          <a:srgbClr val="0070C0"/>
                        </a:solidFill>
                        <a:latin typeface="Cambria Math"/>
                      </a:rPr>
                      <m:t>−</m:t>
                    </m:r>
                    <m:r>
                      <a:rPr lang="en-US" b="0" i="1" smtClean="0">
                        <a:solidFill>
                          <a:srgbClr val="0070C0"/>
                        </a:solidFill>
                        <a:latin typeface="Cambria Math"/>
                      </a:rPr>
                      <m:t>𝑆</m:t>
                    </m:r>
                    <m:r>
                      <a:rPr lang="en-US" b="0" i="1" smtClean="0">
                        <a:solidFill>
                          <a:srgbClr val="0070C0"/>
                        </a:solidFill>
                        <a:latin typeface="Cambria Math"/>
                      </a:rPr>
                      <m:t>)</m:t>
                    </m:r>
                  </m:oMath>
                </a14:m>
                <a:r>
                  <a:rPr lang="en-US" dirty="0"/>
                  <a:t> be any cut which </a:t>
                </a:r>
                <a14:m>
                  <m:oMath xmlns:m="http://schemas.openxmlformats.org/officeDocument/2006/math">
                    <m:r>
                      <a:rPr lang="en-US" b="0" i="1" smtClean="0">
                        <a:solidFill>
                          <a:srgbClr val="009900"/>
                        </a:solidFill>
                        <a:latin typeface="Cambria Math"/>
                      </a:rPr>
                      <m:t>𝐴</m:t>
                    </m:r>
                  </m:oMath>
                </a14:m>
                <a:r>
                  <a:rPr lang="en-US" dirty="0"/>
                  <a:t> respects. Let </a:t>
                </a:r>
                <a14:m>
                  <m:oMath xmlns:m="http://schemas.openxmlformats.org/officeDocument/2006/math">
                    <m:r>
                      <a:rPr lang="en-US" b="0" i="1" smtClean="0">
                        <a:solidFill>
                          <a:schemeClr val="accent6"/>
                        </a:solidFill>
                        <a:latin typeface="Cambria Math"/>
                      </a:rPr>
                      <m:t>𝑒</m:t>
                    </m:r>
                  </m:oMath>
                </a14:m>
                <a:r>
                  <a:rPr lang="en-US" dirty="0"/>
                  <a:t> be the least-weight edge which crosses </a:t>
                </a:r>
                <a14:m>
                  <m:oMath xmlns:m="http://schemas.openxmlformats.org/officeDocument/2006/math">
                    <m:r>
                      <a:rPr lang="en-US" smtClean="0">
                        <a:solidFill>
                          <a:srgbClr val="0070C0"/>
                        </a:solidFill>
                        <a:latin typeface="Cambria Math"/>
                      </a:rPr>
                      <m:t>(</m:t>
                    </m:r>
                    <m:r>
                      <a:rPr lang="en-US" i="1">
                        <a:solidFill>
                          <a:srgbClr val="0070C0"/>
                        </a:solidFill>
                        <a:latin typeface="Cambria Math"/>
                      </a:rPr>
                      <m:t>𝑆</m:t>
                    </m:r>
                    <m:r>
                      <a:rPr lang="en-US" i="1">
                        <a:solidFill>
                          <a:srgbClr val="0070C0"/>
                        </a:solidFill>
                        <a:latin typeface="Cambria Math"/>
                      </a:rPr>
                      <m:t>, </m:t>
                    </m:r>
                    <m:r>
                      <a:rPr lang="en-US" i="1">
                        <a:solidFill>
                          <a:srgbClr val="0070C0"/>
                        </a:solidFill>
                        <a:latin typeface="Cambria Math"/>
                      </a:rPr>
                      <m:t>𝑉</m:t>
                    </m:r>
                    <m:r>
                      <a:rPr lang="en-US" i="1">
                        <a:solidFill>
                          <a:srgbClr val="0070C0"/>
                        </a:solidFill>
                        <a:latin typeface="Cambria Math"/>
                      </a:rPr>
                      <m:t>−</m:t>
                    </m:r>
                    <m:r>
                      <a:rPr lang="en-US" i="1">
                        <a:solidFill>
                          <a:srgbClr val="0070C0"/>
                        </a:solidFill>
                        <a:latin typeface="Cambria Math"/>
                      </a:rPr>
                      <m:t>𝑆</m:t>
                    </m:r>
                    <m:r>
                      <a:rPr lang="en-US" i="1">
                        <a:solidFill>
                          <a:srgbClr val="0070C0"/>
                        </a:solidFill>
                        <a:latin typeface="Cambria Math"/>
                      </a:rPr>
                      <m:t>)</m:t>
                    </m:r>
                  </m:oMath>
                </a14:m>
                <a:r>
                  <a:rPr lang="en-US" dirty="0"/>
                  <a:t>. </a:t>
                </a:r>
                <a14:m>
                  <m:oMath xmlns:m="http://schemas.openxmlformats.org/officeDocument/2006/math">
                    <m:r>
                      <a:rPr lang="en-US" b="0" i="1" dirty="0" smtClean="0">
                        <a:solidFill>
                          <a:srgbClr val="009900"/>
                        </a:solidFill>
                        <a:latin typeface="Cambria Math"/>
                      </a:rPr>
                      <m:t>𝐴</m:t>
                    </m:r>
                    <m:r>
                      <a:rPr lang="en-US" b="0" i="1" dirty="0" smtClean="0">
                        <a:latin typeface="Cambria Math"/>
                      </a:rPr>
                      <m:t>∪</m:t>
                    </m:r>
                    <m:r>
                      <a:rPr lang="en-US" b="0" i="1" dirty="0" smtClean="0">
                        <a:solidFill>
                          <a:schemeClr val="accent6"/>
                        </a:solidFill>
                        <a:latin typeface="Cambria Math"/>
                      </a:rPr>
                      <m:t>{</m:t>
                    </m:r>
                    <m:r>
                      <a:rPr lang="en-US" b="0" i="1" dirty="0" smtClean="0">
                        <a:solidFill>
                          <a:schemeClr val="accent6"/>
                        </a:solidFill>
                        <a:latin typeface="Cambria Math"/>
                      </a:rPr>
                      <m:t>𝑒</m:t>
                    </m:r>
                    <m:r>
                      <a:rPr lang="en-US" b="0" i="1" dirty="0" smtClean="0">
                        <a:solidFill>
                          <a:schemeClr val="accent6"/>
                        </a:solidFill>
                        <a:latin typeface="Cambria Math"/>
                      </a:rPr>
                      <m:t>}</m:t>
                    </m:r>
                  </m:oMath>
                </a14:m>
                <a:r>
                  <a:rPr lang="en-US" dirty="0">
                    <a:solidFill>
                      <a:schemeClr val="accent6"/>
                    </a:solidFill>
                  </a:rPr>
                  <a:t> </a:t>
                </a:r>
                <a:r>
                  <a:rPr lang="en-US" dirty="0"/>
                  <a:t>is also a subset of a minimum spanning tree.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617" r="-11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21</a:t>
            </a:fld>
            <a:endParaRPr lang="en-US"/>
          </a:p>
        </p:txBody>
      </p:sp>
      <p:grpSp>
        <p:nvGrpSpPr>
          <p:cNvPr id="5" name="Group 4"/>
          <p:cNvGrpSpPr/>
          <p:nvPr/>
        </p:nvGrpSpPr>
        <p:grpSpPr>
          <a:xfrm>
            <a:off x="3811391" y="3810000"/>
            <a:ext cx="4600060" cy="2787240"/>
            <a:chOff x="0" y="2862182"/>
            <a:chExt cx="7044346" cy="4268266"/>
          </a:xfrm>
        </p:grpSpPr>
        <p:cxnSp>
          <p:nvCxnSpPr>
            <p:cNvPr id="6" name="Straight Connector 5"/>
            <p:cNvCxnSpPr>
              <a:stCxn id="34" idx="7"/>
              <a:endCxn id="35" idx="2"/>
            </p:cNvCxnSpPr>
            <p:nvPr/>
          </p:nvCxnSpPr>
          <p:spPr>
            <a:xfrm flipV="1">
              <a:off x="438102" y="3276727"/>
              <a:ext cx="1492916" cy="96260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5" idx="6"/>
              <a:endCxn id="38" idx="2"/>
            </p:cNvCxnSpPr>
            <p:nvPr/>
          </p:nvCxnSpPr>
          <p:spPr>
            <a:xfrm>
              <a:off x="2444286" y="3276727"/>
              <a:ext cx="1510213" cy="5239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4" idx="4"/>
              <a:endCxn id="36"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7" idx="3"/>
              <a:endCxn id="36" idx="7"/>
            </p:cNvCxnSpPr>
            <p:nvPr/>
          </p:nvCxnSpPr>
          <p:spPr>
            <a:xfrm flipH="1">
              <a:off x="1477469" y="4930617"/>
              <a:ext cx="1172042" cy="793073"/>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9" idx="2"/>
              <a:endCxn id="36" idx="5"/>
            </p:cNvCxnSpPr>
            <p:nvPr/>
          </p:nvCxnSpPr>
          <p:spPr>
            <a:xfrm flipH="1" flipV="1">
              <a:off x="1477469" y="6086626"/>
              <a:ext cx="1369411" cy="565311"/>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7" idx="5"/>
              <a:endCxn id="39"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7" idx="7"/>
              <a:endCxn id="38"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9" idx="6"/>
              <a:endCxn id="40" idx="3"/>
            </p:cNvCxnSpPr>
            <p:nvPr/>
          </p:nvCxnSpPr>
          <p:spPr>
            <a:xfrm flipV="1">
              <a:off x="3360148" y="6576771"/>
              <a:ext cx="1716185" cy="7516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0" idx="1"/>
              <a:endCxn id="38" idx="4"/>
            </p:cNvCxnSpPr>
            <p:nvPr/>
          </p:nvCxnSpPr>
          <p:spPr>
            <a:xfrm flipH="1" flipV="1">
              <a:off x="4211133" y="3585751"/>
              <a:ext cx="865200" cy="2628084"/>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2" idx="2"/>
              <a:endCxn id="38" idx="5"/>
            </p:cNvCxnSpPr>
            <p:nvPr/>
          </p:nvCxnSpPr>
          <p:spPr>
            <a:xfrm flipH="1" flipV="1">
              <a:off x="4392601" y="3510585"/>
              <a:ext cx="913997" cy="495205"/>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0" idx="0"/>
              <a:endCxn id="42"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1" idx="1"/>
              <a:endCxn id="42" idx="5"/>
            </p:cNvCxnSpPr>
            <p:nvPr/>
          </p:nvCxnSpPr>
          <p:spPr>
            <a:xfrm flipH="1" flipV="1">
              <a:off x="5744700" y="4187258"/>
              <a:ext cx="861544" cy="674868"/>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1" idx="3"/>
              <a:endCxn id="40"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20" name="TextBox 19"/>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21" name="TextBox 20"/>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22" name="TextBox 21"/>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23" name="TextBox 22"/>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24" name="TextBox 23"/>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25" name="TextBox 24"/>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26" name="TextBox 25"/>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27" name="TextBox 26"/>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28" name="TextBox 27"/>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29" name="TextBox 28"/>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31" name="TextBox 30"/>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32" name="Straight Connector 31"/>
            <p:cNvCxnSpPr>
              <a:stCxn id="35" idx="4"/>
              <a:endCxn id="36"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34" name="Oval 33"/>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5" name="Oval 34"/>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6" name="Oval 35"/>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7" name="Oval 36"/>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8" name="Oval 37"/>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9" name="Oval 38"/>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40" name="Oval 39"/>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1" name="Oval 40"/>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42" name="Oval 41"/>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p:spTree>
    <p:extLst>
      <p:ext uri="{BB962C8B-B14F-4D97-AF65-F5344CB8AC3E}">
        <p14:creationId xmlns:p14="http://schemas.microsoft.com/office/powerpoint/2010/main" val="2074757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 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chor="t"/>
              <a:lstStyle/>
              <a:p>
                <a:pPr marL="0" indent="0">
                  <a:buNone/>
                </a:pPr>
                <a:r>
                  <a:rPr lang="en-US" dirty="0"/>
                  <a:t>If a set of edges </a:t>
                </a:r>
                <a14:m>
                  <m:oMath xmlns:m="http://schemas.openxmlformats.org/officeDocument/2006/math">
                    <m:r>
                      <a:rPr lang="en-US" b="0" i="1" smtClean="0">
                        <a:solidFill>
                          <a:srgbClr val="009900"/>
                        </a:solidFill>
                        <a:latin typeface="Cambria Math"/>
                      </a:rPr>
                      <m:t>𝐴</m:t>
                    </m:r>
                  </m:oMath>
                </a14:m>
                <a:r>
                  <a:rPr lang="en-US" dirty="0"/>
                  <a:t> is a subset of a minimum spanning tree </a:t>
                </a:r>
                <a14:m>
                  <m:oMath xmlns:m="http://schemas.openxmlformats.org/officeDocument/2006/math">
                    <m:r>
                      <a:rPr lang="en-US" b="0" i="1" smtClean="0">
                        <a:solidFill>
                          <a:srgbClr val="7030A0"/>
                        </a:solidFill>
                        <a:latin typeface="Cambria Math"/>
                      </a:rPr>
                      <m:t>𝑇</m:t>
                    </m:r>
                  </m:oMath>
                </a14:m>
                <a:r>
                  <a:rPr lang="en-US" dirty="0"/>
                  <a:t>, </a:t>
                </a:r>
                <a:r>
                  <a:rPr lang="en-US" dirty="0">
                    <a:highlight>
                      <a:srgbClr val="FFFF00"/>
                    </a:highlight>
                  </a:rPr>
                  <a:t>let </a:t>
                </a:r>
                <a14:m>
                  <m:oMath xmlns:m="http://schemas.openxmlformats.org/officeDocument/2006/math">
                    <m:r>
                      <a:rPr lang="en-US" b="0" i="0" smtClean="0">
                        <a:solidFill>
                          <a:srgbClr val="0070C0"/>
                        </a:solidFill>
                        <a:highlight>
                          <a:srgbClr val="FFFF00"/>
                        </a:highlight>
                        <a:latin typeface="Cambria Math"/>
                      </a:rPr>
                      <m:t>(</m:t>
                    </m:r>
                    <m:r>
                      <a:rPr lang="en-US" b="0" i="1" smtClean="0">
                        <a:solidFill>
                          <a:srgbClr val="0070C0"/>
                        </a:solidFill>
                        <a:highlight>
                          <a:srgbClr val="FFFF00"/>
                        </a:highlight>
                        <a:latin typeface="Cambria Math"/>
                      </a:rPr>
                      <m:t>𝑆</m:t>
                    </m:r>
                    <m:r>
                      <a:rPr lang="en-US" b="0" i="1" smtClean="0">
                        <a:solidFill>
                          <a:srgbClr val="0070C0"/>
                        </a:solidFill>
                        <a:highlight>
                          <a:srgbClr val="FFFF00"/>
                        </a:highlight>
                        <a:latin typeface="Cambria Math"/>
                      </a:rPr>
                      <m:t>, </m:t>
                    </m:r>
                    <m:r>
                      <a:rPr lang="en-US" b="0" i="1" smtClean="0">
                        <a:solidFill>
                          <a:srgbClr val="0070C0"/>
                        </a:solidFill>
                        <a:highlight>
                          <a:srgbClr val="FFFF00"/>
                        </a:highlight>
                        <a:latin typeface="Cambria Math"/>
                      </a:rPr>
                      <m:t>𝑉</m:t>
                    </m:r>
                    <m:r>
                      <a:rPr lang="en-US" b="0" i="1" smtClean="0">
                        <a:solidFill>
                          <a:srgbClr val="0070C0"/>
                        </a:solidFill>
                        <a:highlight>
                          <a:srgbClr val="FFFF00"/>
                        </a:highlight>
                        <a:latin typeface="Cambria Math"/>
                      </a:rPr>
                      <m:t>−</m:t>
                    </m:r>
                    <m:r>
                      <a:rPr lang="en-US" b="0" i="1" smtClean="0">
                        <a:solidFill>
                          <a:srgbClr val="0070C0"/>
                        </a:solidFill>
                        <a:highlight>
                          <a:srgbClr val="FFFF00"/>
                        </a:highlight>
                        <a:latin typeface="Cambria Math"/>
                      </a:rPr>
                      <m:t>𝑆</m:t>
                    </m:r>
                    <m:r>
                      <a:rPr lang="en-US" b="0" i="1" smtClean="0">
                        <a:solidFill>
                          <a:srgbClr val="0070C0"/>
                        </a:solidFill>
                        <a:highlight>
                          <a:srgbClr val="FFFF00"/>
                        </a:highlight>
                        <a:latin typeface="Cambria Math"/>
                      </a:rPr>
                      <m:t>)</m:t>
                    </m:r>
                  </m:oMath>
                </a14:m>
                <a:r>
                  <a:rPr lang="en-US" dirty="0">
                    <a:highlight>
                      <a:srgbClr val="FFFF00"/>
                    </a:highlight>
                  </a:rPr>
                  <a:t> be any cut which </a:t>
                </a:r>
                <a14:m>
                  <m:oMath xmlns:m="http://schemas.openxmlformats.org/officeDocument/2006/math">
                    <m:r>
                      <a:rPr lang="en-US" b="0" i="1" smtClean="0">
                        <a:solidFill>
                          <a:srgbClr val="009900"/>
                        </a:solidFill>
                        <a:highlight>
                          <a:srgbClr val="FFFF00"/>
                        </a:highlight>
                        <a:latin typeface="Cambria Math"/>
                      </a:rPr>
                      <m:t>𝐴</m:t>
                    </m:r>
                  </m:oMath>
                </a14:m>
                <a:r>
                  <a:rPr lang="en-US" dirty="0">
                    <a:highlight>
                      <a:srgbClr val="FFFF00"/>
                    </a:highlight>
                  </a:rPr>
                  <a:t> respects. </a:t>
                </a:r>
                <a:r>
                  <a:rPr lang="en-US" dirty="0"/>
                  <a:t>Let </a:t>
                </a:r>
                <a14:m>
                  <m:oMath xmlns:m="http://schemas.openxmlformats.org/officeDocument/2006/math">
                    <m:r>
                      <a:rPr lang="en-US" b="0" i="1" smtClean="0">
                        <a:solidFill>
                          <a:schemeClr val="accent6"/>
                        </a:solidFill>
                        <a:latin typeface="Cambria Math"/>
                      </a:rPr>
                      <m:t>𝑒</m:t>
                    </m:r>
                  </m:oMath>
                </a14:m>
                <a:r>
                  <a:rPr lang="en-US" dirty="0"/>
                  <a:t> be the least-weight edge which crosses </a:t>
                </a:r>
                <a14:m>
                  <m:oMath xmlns:m="http://schemas.openxmlformats.org/officeDocument/2006/math">
                    <m:r>
                      <a:rPr lang="en-US" smtClean="0">
                        <a:solidFill>
                          <a:srgbClr val="0070C0"/>
                        </a:solidFill>
                        <a:latin typeface="Cambria Math"/>
                      </a:rPr>
                      <m:t>(</m:t>
                    </m:r>
                    <m:r>
                      <a:rPr lang="en-US" i="1">
                        <a:solidFill>
                          <a:srgbClr val="0070C0"/>
                        </a:solidFill>
                        <a:latin typeface="Cambria Math"/>
                      </a:rPr>
                      <m:t>𝑆</m:t>
                    </m:r>
                    <m:r>
                      <a:rPr lang="en-US" i="1">
                        <a:solidFill>
                          <a:srgbClr val="0070C0"/>
                        </a:solidFill>
                        <a:latin typeface="Cambria Math"/>
                      </a:rPr>
                      <m:t>, </m:t>
                    </m:r>
                    <m:r>
                      <a:rPr lang="en-US" i="1">
                        <a:solidFill>
                          <a:srgbClr val="0070C0"/>
                        </a:solidFill>
                        <a:latin typeface="Cambria Math"/>
                      </a:rPr>
                      <m:t>𝑉</m:t>
                    </m:r>
                    <m:r>
                      <a:rPr lang="en-US" i="1">
                        <a:solidFill>
                          <a:srgbClr val="0070C0"/>
                        </a:solidFill>
                        <a:latin typeface="Cambria Math"/>
                      </a:rPr>
                      <m:t>−</m:t>
                    </m:r>
                    <m:r>
                      <a:rPr lang="en-US" i="1">
                        <a:solidFill>
                          <a:srgbClr val="0070C0"/>
                        </a:solidFill>
                        <a:latin typeface="Cambria Math"/>
                      </a:rPr>
                      <m:t>𝑆</m:t>
                    </m:r>
                    <m:r>
                      <a:rPr lang="en-US" i="1">
                        <a:solidFill>
                          <a:srgbClr val="0070C0"/>
                        </a:solidFill>
                        <a:latin typeface="Cambria Math"/>
                      </a:rPr>
                      <m:t>)</m:t>
                    </m:r>
                  </m:oMath>
                </a14:m>
                <a:r>
                  <a:rPr lang="en-US" dirty="0"/>
                  <a:t>. </a:t>
                </a:r>
                <a14:m>
                  <m:oMath xmlns:m="http://schemas.openxmlformats.org/officeDocument/2006/math">
                    <m:r>
                      <a:rPr lang="en-US" b="0" i="1" dirty="0" smtClean="0">
                        <a:solidFill>
                          <a:srgbClr val="009900"/>
                        </a:solidFill>
                        <a:latin typeface="Cambria Math"/>
                      </a:rPr>
                      <m:t>𝐴</m:t>
                    </m:r>
                    <m:r>
                      <a:rPr lang="en-US" b="0" i="1" dirty="0" smtClean="0">
                        <a:latin typeface="Cambria Math"/>
                      </a:rPr>
                      <m:t>∪</m:t>
                    </m:r>
                    <m:r>
                      <a:rPr lang="en-US" b="0" i="1" dirty="0" smtClean="0">
                        <a:solidFill>
                          <a:schemeClr val="accent6"/>
                        </a:solidFill>
                        <a:latin typeface="Cambria Math"/>
                      </a:rPr>
                      <m:t>{</m:t>
                    </m:r>
                    <m:r>
                      <a:rPr lang="en-US" b="0" i="1" dirty="0" smtClean="0">
                        <a:solidFill>
                          <a:schemeClr val="accent6"/>
                        </a:solidFill>
                        <a:latin typeface="Cambria Math"/>
                      </a:rPr>
                      <m:t>𝑒</m:t>
                    </m:r>
                    <m:r>
                      <a:rPr lang="en-US" b="0" i="1" dirty="0" smtClean="0">
                        <a:solidFill>
                          <a:schemeClr val="accent6"/>
                        </a:solidFill>
                        <a:latin typeface="Cambria Math"/>
                      </a:rPr>
                      <m:t>}</m:t>
                    </m:r>
                  </m:oMath>
                </a14:m>
                <a:r>
                  <a:rPr lang="en-US" dirty="0">
                    <a:solidFill>
                      <a:schemeClr val="accent6"/>
                    </a:solidFill>
                  </a:rPr>
                  <a:t> </a:t>
                </a:r>
                <a:r>
                  <a:rPr lang="en-US" dirty="0"/>
                  <a:t>is also a subset of a minimum spanning tree.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617" r="-11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22</a:t>
            </a:fld>
            <a:endParaRPr lang="en-US"/>
          </a:p>
        </p:txBody>
      </p:sp>
      <p:grpSp>
        <p:nvGrpSpPr>
          <p:cNvPr id="5" name="Group 4"/>
          <p:cNvGrpSpPr/>
          <p:nvPr/>
        </p:nvGrpSpPr>
        <p:grpSpPr>
          <a:xfrm>
            <a:off x="3811391" y="3810000"/>
            <a:ext cx="4600060" cy="2787240"/>
            <a:chOff x="0" y="2862182"/>
            <a:chExt cx="7044346" cy="4268266"/>
          </a:xfrm>
        </p:grpSpPr>
        <p:cxnSp>
          <p:nvCxnSpPr>
            <p:cNvPr id="6" name="Straight Connector 5"/>
            <p:cNvCxnSpPr>
              <a:stCxn id="34" idx="7"/>
              <a:endCxn id="35"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5" idx="6"/>
              <a:endCxn id="38"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4" idx="4"/>
              <a:endCxn id="36"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7" idx="3"/>
              <a:endCxn id="36" idx="7"/>
            </p:cNvCxnSpPr>
            <p:nvPr/>
          </p:nvCxnSpPr>
          <p:spPr>
            <a:xfrm flipH="1">
              <a:off x="1477469" y="4930617"/>
              <a:ext cx="1172042" cy="793073"/>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9" idx="2"/>
              <a:endCxn id="36" idx="5"/>
            </p:cNvCxnSpPr>
            <p:nvPr/>
          </p:nvCxnSpPr>
          <p:spPr>
            <a:xfrm flipH="1" flipV="1">
              <a:off x="1477469" y="6086626"/>
              <a:ext cx="1369411" cy="565311"/>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7" idx="5"/>
              <a:endCxn id="39"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7" idx="7"/>
              <a:endCxn id="38"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9" idx="6"/>
              <a:endCxn id="40"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0" idx="1"/>
              <a:endCxn id="38" idx="4"/>
            </p:cNvCxnSpPr>
            <p:nvPr/>
          </p:nvCxnSpPr>
          <p:spPr>
            <a:xfrm flipH="1" flipV="1">
              <a:off x="4211133" y="3585751"/>
              <a:ext cx="865200" cy="2628084"/>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2" idx="2"/>
              <a:endCxn id="38"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0" idx="0"/>
              <a:endCxn id="42"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1" idx="1"/>
              <a:endCxn id="42" idx="5"/>
            </p:cNvCxnSpPr>
            <p:nvPr/>
          </p:nvCxnSpPr>
          <p:spPr>
            <a:xfrm flipH="1" flipV="1">
              <a:off x="5744700" y="4187258"/>
              <a:ext cx="861544" cy="674868"/>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1" idx="3"/>
              <a:endCxn id="40"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20" name="TextBox 19"/>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21" name="TextBox 20"/>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22" name="TextBox 21"/>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23" name="TextBox 22"/>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24" name="TextBox 23"/>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25" name="TextBox 24"/>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26" name="TextBox 25"/>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27" name="TextBox 26"/>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28" name="TextBox 27"/>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29" name="TextBox 28"/>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31" name="TextBox 30"/>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32" name="Straight Connector 31"/>
            <p:cNvCxnSpPr>
              <a:stCxn id="35" idx="4"/>
              <a:endCxn id="36"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34" name="Oval 33"/>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5" name="Oval 34"/>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6" name="Oval 35"/>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7" name="Oval 36"/>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8" name="Oval 37"/>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9" name="Oval 38"/>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40" name="Oval 39"/>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1" name="Oval 40"/>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42" name="Oval 41"/>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p:sp>
        <p:nvSpPr>
          <p:cNvPr id="44" name="Freeform 43"/>
          <p:cNvSpPr/>
          <p:nvPr/>
        </p:nvSpPr>
        <p:spPr>
          <a:xfrm>
            <a:off x="3604146" y="3811960"/>
            <a:ext cx="5158854" cy="2593075"/>
          </a:xfrm>
          <a:custGeom>
            <a:avLst/>
            <a:gdLst>
              <a:gd name="connsiteX0" fmla="*/ 245660 w 5158854"/>
              <a:gd name="connsiteY0" fmla="*/ 1924335 h 2593075"/>
              <a:gd name="connsiteX1" fmla="*/ 2019869 w 5158854"/>
              <a:gd name="connsiteY1" fmla="*/ 750627 h 2593075"/>
              <a:gd name="connsiteX2" fmla="*/ 2961564 w 5158854"/>
              <a:gd name="connsiteY2" fmla="*/ 1869744 h 2593075"/>
              <a:gd name="connsiteX3" fmla="*/ 3548418 w 5158854"/>
              <a:gd name="connsiteY3" fmla="*/ 2593075 h 2593075"/>
              <a:gd name="connsiteX4" fmla="*/ 4872251 w 5158854"/>
              <a:gd name="connsiteY4" fmla="*/ 2511188 h 2593075"/>
              <a:gd name="connsiteX5" fmla="*/ 5158854 w 5158854"/>
              <a:gd name="connsiteY5" fmla="*/ 1351129 h 2593075"/>
              <a:gd name="connsiteX6" fmla="*/ 3603009 w 5158854"/>
              <a:gd name="connsiteY6" fmla="*/ 54591 h 2593075"/>
              <a:gd name="connsiteX7" fmla="*/ 1583140 w 5158854"/>
              <a:gd name="connsiteY7" fmla="*/ 0 h 2593075"/>
              <a:gd name="connsiteX8" fmla="*/ 0 w 5158854"/>
              <a:gd name="connsiteY8" fmla="*/ 491320 h 2593075"/>
              <a:gd name="connsiteX9" fmla="*/ 245660 w 5158854"/>
              <a:gd name="connsiteY9" fmla="*/ 1924335 h 259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8854" h="2593075">
                <a:moveTo>
                  <a:pt x="245660" y="1924335"/>
                </a:moveTo>
                <a:lnTo>
                  <a:pt x="2019869" y="750627"/>
                </a:lnTo>
                <a:lnTo>
                  <a:pt x="2961564" y="1869744"/>
                </a:lnTo>
                <a:lnTo>
                  <a:pt x="3548418" y="2593075"/>
                </a:lnTo>
                <a:lnTo>
                  <a:pt x="4872251" y="2511188"/>
                </a:lnTo>
                <a:lnTo>
                  <a:pt x="5158854" y="1351129"/>
                </a:lnTo>
                <a:lnTo>
                  <a:pt x="3603009" y="54591"/>
                </a:lnTo>
                <a:lnTo>
                  <a:pt x="1583140" y="0"/>
                </a:lnTo>
                <a:lnTo>
                  <a:pt x="0" y="491320"/>
                </a:lnTo>
                <a:lnTo>
                  <a:pt x="245660" y="1924335"/>
                </a:lnTo>
                <a:close/>
              </a:path>
            </a:pathLst>
          </a:custGeom>
          <a:solidFill>
            <a:srgbClr val="00B0F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91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 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chor="t"/>
              <a:lstStyle/>
              <a:p>
                <a:pPr marL="0" indent="0">
                  <a:buNone/>
                </a:pPr>
                <a:r>
                  <a:rPr lang="en-US" dirty="0"/>
                  <a:t>If a set of edges </a:t>
                </a:r>
                <a14:m>
                  <m:oMath xmlns:m="http://schemas.openxmlformats.org/officeDocument/2006/math">
                    <m:r>
                      <a:rPr lang="en-US" b="0" i="1" smtClean="0">
                        <a:solidFill>
                          <a:srgbClr val="009900"/>
                        </a:solidFill>
                        <a:latin typeface="Cambria Math"/>
                      </a:rPr>
                      <m:t>𝐴</m:t>
                    </m:r>
                  </m:oMath>
                </a14:m>
                <a:r>
                  <a:rPr lang="en-US" dirty="0"/>
                  <a:t> is a subset of a minimum spanning tree </a:t>
                </a:r>
                <a14:m>
                  <m:oMath xmlns:m="http://schemas.openxmlformats.org/officeDocument/2006/math">
                    <m:r>
                      <a:rPr lang="en-US" b="0" i="1" smtClean="0">
                        <a:solidFill>
                          <a:srgbClr val="7030A0"/>
                        </a:solidFill>
                        <a:latin typeface="Cambria Math"/>
                      </a:rPr>
                      <m:t>𝑇</m:t>
                    </m:r>
                  </m:oMath>
                </a14:m>
                <a:r>
                  <a:rPr lang="en-US" dirty="0"/>
                  <a:t>, let </a:t>
                </a:r>
                <a14:m>
                  <m:oMath xmlns:m="http://schemas.openxmlformats.org/officeDocument/2006/math">
                    <m:r>
                      <a:rPr lang="en-US" b="0" i="0" smtClean="0">
                        <a:solidFill>
                          <a:srgbClr val="0070C0"/>
                        </a:solidFill>
                        <a:latin typeface="Cambria Math"/>
                      </a:rPr>
                      <m:t>(</m:t>
                    </m:r>
                    <m:r>
                      <a:rPr lang="en-US" b="0" i="1" smtClean="0">
                        <a:solidFill>
                          <a:srgbClr val="0070C0"/>
                        </a:solidFill>
                        <a:latin typeface="Cambria Math"/>
                      </a:rPr>
                      <m:t>𝑆</m:t>
                    </m:r>
                    <m:r>
                      <a:rPr lang="en-US" b="0" i="1" smtClean="0">
                        <a:solidFill>
                          <a:srgbClr val="0070C0"/>
                        </a:solidFill>
                        <a:latin typeface="Cambria Math"/>
                      </a:rPr>
                      <m:t>, </m:t>
                    </m:r>
                    <m:r>
                      <a:rPr lang="en-US" b="0" i="1" smtClean="0">
                        <a:solidFill>
                          <a:srgbClr val="0070C0"/>
                        </a:solidFill>
                        <a:latin typeface="Cambria Math"/>
                      </a:rPr>
                      <m:t>𝑉</m:t>
                    </m:r>
                    <m:r>
                      <a:rPr lang="en-US" b="0" i="1" smtClean="0">
                        <a:solidFill>
                          <a:srgbClr val="0070C0"/>
                        </a:solidFill>
                        <a:latin typeface="Cambria Math"/>
                      </a:rPr>
                      <m:t>−</m:t>
                    </m:r>
                    <m:r>
                      <a:rPr lang="en-US" b="0" i="1" smtClean="0">
                        <a:solidFill>
                          <a:srgbClr val="0070C0"/>
                        </a:solidFill>
                        <a:latin typeface="Cambria Math"/>
                      </a:rPr>
                      <m:t>𝑆</m:t>
                    </m:r>
                    <m:r>
                      <a:rPr lang="en-US" b="0" i="1" smtClean="0">
                        <a:solidFill>
                          <a:srgbClr val="0070C0"/>
                        </a:solidFill>
                        <a:latin typeface="Cambria Math"/>
                      </a:rPr>
                      <m:t>)</m:t>
                    </m:r>
                  </m:oMath>
                </a14:m>
                <a:r>
                  <a:rPr lang="en-US" dirty="0"/>
                  <a:t> be any cut which </a:t>
                </a:r>
                <a14:m>
                  <m:oMath xmlns:m="http://schemas.openxmlformats.org/officeDocument/2006/math">
                    <m:r>
                      <a:rPr lang="en-US" b="0" i="1" smtClean="0">
                        <a:solidFill>
                          <a:srgbClr val="009900"/>
                        </a:solidFill>
                        <a:latin typeface="Cambria Math"/>
                      </a:rPr>
                      <m:t>𝐴</m:t>
                    </m:r>
                  </m:oMath>
                </a14:m>
                <a:r>
                  <a:rPr lang="en-US" dirty="0"/>
                  <a:t> respects. </a:t>
                </a:r>
                <a:r>
                  <a:rPr lang="en-US" dirty="0">
                    <a:highlight>
                      <a:srgbClr val="FFFF00"/>
                    </a:highlight>
                  </a:rPr>
                  <a:t>Let </a:t>
                </a:r>
                <a14:m>
                  <m:oMath xmlns:m="http://schemas.openxmlformats.org/officeDocument/2006/math">
                    <m:r>
                      <a:rPr lang="en-US" b="0" i="1" smtClean="0">
                        <a:solidFill>
                          <a:schemeClr val="accent6"/>
                        </a:solidFill>
                        <a:highlight>
                          <a:srgbClr val="FFFF00"/>
                        </a:highlight>
                        <a:latin typeface="Cambria Math"/>
                      </a:rPr>
                      <m:t>𝑒</m:t>
                    </m:r>
                  </m:oMath>
                </a14:m>
                <a:r>
                  <a:rPr lang="en-US" dirty="0">
                    <a:highlight>
                      <a:srgbClr val="FFFF00"/>
                    </a:highlight>
                  </a:rPr>
                  <a:t> be the least-weight edge which crosses </a:t>
                </a:r>
                <a14:m>
                  <m:oMath xmlns:m="http://schemas.openxmlformats.org/officeDocument/2006/math">
                    <m:r>
                      <a:rPr lang="en-US" smtClean="0">
                        <a:solidFill>
                          <a:srgbClr val="0070C0"/>
                        </a:solidFill>
                        <a:highlight>
                          <a:srgbClr val="FFFF00"/>
                        </a:highlight>
                        <a:latin typeface="Cambria Math"/>
                      </a:rPr>
                      <m:t>(</m:t>
                    </m:r>
                    <m:r>
                      <a:rPr lang="en-US" i="1">
                        <a:solidFill>
                          <a:srgbClr val="0070C0"/>
                        </a:solidFill>
                        <a:highlight>
                          <a:srgbClr val="FFFF00"/>
                        </a:highlight>
                        <a:latin typeface="Cambria Math"/>
                      </a:rPr>
                      <m:t>𝑆</m:t>
                    </m:r>
                    <m:r>
                      <a:rPr lang="en-US" i="1">
                        <a:solidFill>
                          <a:srgbClr val="0070C0"/>
                        </a:solidFill>
                        <a:highlight>
                          <a:srgbClr val="FFFF00"/>
                        </a:highlight>
                        <a:latin typeface="Cambria Math"/>
                      </a:rPr>
                      <m:t>, </m:t>
                    </m:r>
                    <m:r>
                      <a:rPr lang="en-US" i="1">
                        <a:solidFill>
                          <a:srgbClr val="0070C0"/>
                        </a:solidFill>
                        <a:highlight>
                          <a:srgbClr val="FFFF00"/>
                        </a:highlight>
                        <a:latin typeface="Cambria Math"/>
                      </a:rPr>
                      <m:t>𝑉</m:t>
                    </m:r>
                    <m:r>
                      <a:rPr lang="en-US" i="1">
                        <a:solidFill>
                          <a:srgbClr val="0070C0"/>
                        </a:solidFill>
                        <a:highlight>
                          <a:srgbClr val="FFFF00"/>
                        </a:highlight>
                        <a:latin typeface="Cambria Math"/>
                      </a:rPr>
                      <m:t>−</m:t>
                    </m:r>
                    <m:r>
                      <a:rPr lang="en-US" i="1">
                        <a:solidFill>
                          <a:srgbClr val="0070C0"/>
                        </a:solidFill>
                        <a:highlight>
                          <a:srgbClr val="FFFF00"/>
                        </a:highlight>
                        <a:latin typeface="Cambria Math"/>
                      </a:rPr>
                      <m:t>𝑆</m:t>
                    </m:r>
                    <m:r>
                      <a:rPr lang="en-US" i="1">
                        <a:solidFill>
                          <a:srgbClr val="0070C0"/>
                        </a:solidFill>
                        <a:highlight>
                          <a:srgbClr val="FFFF00"/>
                        </a:highlight>
                        <a:latin typeface="Cambria Math"/>
                      </a:rPr>
                      <m:t>)</m:t>
                    </m:r>
                  </m:oMath>
                </a14:m>
                <a:r>
                  <a:rPr lang="en-US" dirty="0">
                    <a:highlight>
                      <a:srgbClr val="FFFF00"/>
                    </a:highlight>
                  </a:rPr>
                  <a:t>.</a:t>
                </a:r>
                <a:r>
                  <a:rPr lang="en-US" dirty="0"/>
                  <a:t> </a:t>
                </a:r>
                <a14:m>
                  <m:oMath xmlns:m="http://schemas.openxmlformats.org/officeDocument/2006/math">
                    <m:r>
                      <a:rPr lang="en-US" b="0" i="1" dirty="0" smtClean="0">
                        <a:solidFill>
                          <a:srgbClr val="009900"/>
                        </a:solidFill>
                        <a:latin typeface="Cambria Math"/>
                      </a:rPr>
                      <m:t>𝐴</m:t>
                    </m:r>
                    <m:r>
                      <a:rPr lang="en-US" b="0" i="1" dirty="0" smtClean="0">
                        <a:latin typeface="Cambria Math"/>
                      </a:rPr>
                      <m:t>∪</m:t>
                    </m:r>
                    <m:r>
                      <a:rPr lang="en-US" b="0" i="1" dirty="0" smtClean="0">
                        <a:solidFill>
                          <a:schemeClr val="accent6"/>
                        </a:solidFill>
                        <a:latin typeface="Cambria Math"/>
                      </a:rPr>
                      <m:t>{</m:t>
                    </m:r>
                    <m:r>
                      <a:rPr lang="en-US" b="0" i="1" dirty="0" smtClean="0">
                        <a:solidFill>
                          <a:schemeClr val="accent6"/>
                        </a:solidFill>
                        <a:latin typeface="Cambria Math"/>
                      </a:rPr>
                      <m:t>𝑒</m:t>
                    </m:r>
                    <m:r>
                      <a:rPr lang="en-US" b="0" i="1" dirty="0" smtClean="0">
                        <a:solidFill>
                          <a:schemeClr val="accent6"/>
                        </a:solidFill>
                        <a:latin typeface="Cambria Math"/>
                      </a:rPr>
                      <m:t>}</m:t>
                    </m:r>
                  </m:oMath>
                </a14:m>
                <a:r>
                  <a:rPr lang="en-US" dirty="0">
                    <a:solidFill>
                      <a:schemeClr val="accent6"/>
                    </a:solidFill>
                  </a:rPr>
                  <a:t> </a:t>
                </a:r>
                <a:r>
                  <a:rPr lang="en-US" dirty="0"/>
                  <a:t>is also a subset of a minimum spanning tree.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617" r="-11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23</a:t>
            </a:fld>
            <a:endParaRPr lang="en-US"/>
          </a:p>
        </p:txBody>
      </p:sp>
      <p:grpSp>
        <p:nvGrpSpPr>
          <p:cNvPr id="5" name="Group 4"/>
          <p:cNvGrpSpPr/>
          <p:nvPr/>
        </p:nvGrpSpPr>
        <p:grpSpPr>
          <a:xfrm>
            <a:off x="3811391" y="3810000"/>
            <a:ext cx="4600060" cy="2787240"/>
            <a:chOff x="0" y="2862182"/>
            <a:chExt cx="7044346" cy="4268266"/>
          </a:xfrm>
        </p:grpSpPr>
        <p:cxnSp>
          <p:nvCxnSpPr>
            <p:cNvPr id="6" name="Straight Connector 5"/>
            <p:cNvCxnSpPr>
              <a:stCxn id="34" idx="7"/>
              <a:endCxn id="35"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5" idx="6"/>
              <a:endCxn id="38"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4" idx="4"/>
              <a:endCxn id="36"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7" idx="3"/>
              <a:endCxn id="36" idx="7"/>
            </p:cNvCxnSpPr>
            <p:nvPr/>
          </p:nvCxnSpPr>
          <p:spPr>
            <a:xfrm flipH="1">
              <a:off x="1477469" y="4930617"/>
              <a:ext cx="1172042" cy="793073"/>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9" idx="2"/>
              <a:endCxn id="36" idx="5"/>
            </p:cNvCxnSpPr>
            <p:nvPr/>
          </p:nvCxnSpPr>
          <p:spPr>
            <a:xfrm flipH="1" flipV="1">
              <a:off x="1477469" y="6086626"/>
              <a:ext cx="1369411" cy="565311"/>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7" idx="5"/>
              <a:endCxn id="39"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7" idx="7"/>
              <a:endCxn id="38"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9" idx="6"/>
              <a:endCxn id="40"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0" idx="1"/>
              <a:endCxn id="38" idx="4"/>
            </p:cNvCxnSpPr>
            <p:nvPr/>
          </p:nvCxnSpPr>
          <p:spPr>
            <a:xfrm flipH="1" flipV="1">
              <a:off x="4211133" y="3585751"/>
              <a:ext cx="865200" cy="2628084"/>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2" idx="2"/>
              <a:endCxn id="38"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0" idx="0"/>
              <a:endCxn id="42"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1" idx="1"/>
              <a:endCxn id="42" idx="5"/>
            </p:cNvCxnSpPr>
            <p:nvPr/>
          </p:nvCxnSpPr>
          <p:spPr>
            <a:xfrm flipH="1" flipV="1">
              <a:off x="5744700" y="4187258"/>
              <a:ext cx="861544" cy="674868"/>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1" idx="3"/>
              <a:endCxn id="40"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20" name="TextBox 19"/>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21" name="TextBox 20"/>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22" name="TextBox 21"/>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23" name="TextBox 22"/>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24" name="TextBox 23"/>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25" name="TextBox 24"/>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26" name="TextBox 25"/>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27" name="TextBox 26"/>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28" name="TextBox 27"/>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29" name="TextBox 28"/>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31" name="TextBox 30"/>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32" name="Straight Connector 31"/>
            <p:cNvCxnSpPr>
              <a:stCxn id="35" idx="4"/>
              <a:endCxn id="36"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34" name="Oval 33"/>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5" name="Oval 34"/>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6" name="Oval 35"/>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7" name="Oval 36"/>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8" name="Oval 37"/>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9" name="Oval 38"/>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40" name="Oval 39"/>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1" name="Oval 40"/>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42" name="Oval 41"/>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p:sp>
        <p:nvSpPr>
          <p:cNvPr id="44" name="Freeform 43"/>
          <p:cNvSpPr/>
          <p:nvPr/>
        </p:nvSpPr>
        <p:spPr>
          <a:xfrm>
            <a:off x="3604146" y="3811960"/>
            <a:ext cx="5158854" cy="2593075"/>
          </a:xfrm>
          <a:custGeom>
            <a:avLst/>
            <a:gdLst>
              <a:gd name="connsiteX0" fmla="*/ 245660 w 5158854"/>
              <a:gd name="connsiteY0" fmla="*/ 1924335 h 2593075"/>
              <a:gd name="connsiteX1" fmla="*/ 2019869 w 5158854"/>
              <a:gd name="connsiteY1" fmla="*/ 750627 h 2593075"/>
              <a:gd name="connsiteX2" fmla="*/ 2961564 w 5158854"/>
              <a:gd name="connsiteY2" fmla="*/ 1869744 h 2593075"/>
              <a:gd name="connsiteX3" fmla="*/ 3548418 w 5158854"/>
              <a:gd name="connsiteY3" fmla="*/ 2593075 h 2593075"/>
              <a:gd name="connsiteX4" fmla="*/ 4872251 w 5158854"/>
              <a:gd name="connsiteY4" fmla="*/ 2511188 h 2593075"/>
              <a:gd name="connsiteX5" fmla="*/ 5158854 w 5158854"/>
              <a:gd name="connsiteY5" fmla="*/ 1351129 h 2593075"/>
              <a:gd name="connsiteX6" fmla="*/ 3603009 w 5158854"/>
              <a:gd name="connsiteY6" fmla="*/ 54591 h 2593075"/>
              <a:gd name="connsiteX7" fmla="*/ 1583140 w 5158854"/>
              <a:gd name="connsiteY7" fmla="*/ 0 h 2593075"/>
              <a:gd name="connsiteX8" fmla="*/ 0 w 5158854"/>
              <a:gd name="connsiteY8" fmla="*/ 491320 h 2593075"/>
              <a:gd name="connsiteX9" fmla="*/ 245660 w 5158854"/>
              <a:gd name="connsiteY9" fmla="*/ 1924335 h 259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8854" h="2593075">
                <a:moveTo>
                  <a:pt x="245660" y="1924335"/>
                </a:moveTo>
                <a:lnTo>
                  <a:pt x="2019869" y="750627"/>
                </a:lnTo>
                <a:lnTo>
                  <a:pt x="2961564" y="1869744"/>
                </a:lnTo>
                <a:lnTo>
                  <a:pt x="3548418" y="2593075"/>
                </a:lnTo>
                <a:lnTo>
                  <a:pt x="4872251" y="2511188"/>
                </a:lnTo>
                <a:lnTo>
                  <a:pt x="5158854" y="1351129"/>
                </a:lnTo>
                <a:lnTo>
                  <a:pt x="3603009" y="54591"/>
                </a:lnTo>
                <a:lnTo>
                  <a:pt x="1583140" y="0"/>
                </a:lnTo>
                <a:lnTo>
                  <a:pt x="0" y="491320"/>
                </a:lnTo>
                <a:lnTo>
                  <a:pt x="245660" y="1924335"/>
                </a:lnTo>
                <a:close/>
              </a:path>
            </a:pathLst>
          </a:custGeom>
          <a:solidFill>
            <a:srgbClr val="00B0F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5E83EB95-E558-9E6B-57F0-EAA158549C44}"/>
              </a:ext>
            </a:extLst>
          </p:cNvPr>
          <p:cNvCxnSpPr>
            <a:cxnSpLocks/>
          </p:cNvCxnSpPr>
          <p:nvPr/>
        </p:nvCxnSpPr>
        <p:spPr>
          <a:xfrm flipV="1">
            <a:off x="6033882" y="6234796"/>
            <a:ext cx="1071610" cy="49085"/>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45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 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chor="t"/>
              <a:lstStyle/>
              <a:p>
                <a:pPr marL="0" indent="0">
                  <a:buNone/>
                </a:pPr>
                <a:r>
                  <a:rPr lang="en-US" dirty="0"/>
                  <a:t>If a set of edges </a:t>
                </a:r>
                <a14:m>
                  <m:oMath xmlns:m="http://schemas.openxmlformats.org/officeDocument/2006/math">
                    <m:r>
                      <a:rPr lang="en-US" b="0" i="1" smtClean="0">
                        <a:solidFill>
                          <a:srgbClr val="009900"/>
                        </a:solidFill>
                        <a:latin typeface="Cambria Math"/>
                      </a:rPr>
                      <m:t>𝐴</m:t>
                    </m:r>
                  </m:oMath>
                </a14:m>
                <a:r>
                  <a:rPr lang="en-US" dirty="0"/>
                  <a:t> is a subset of a minimum spanning tree </a:t>
                </a:r>
                <a14:m>
                  <m:oMath xmlns:m="http://schemas.openxmlformats.org/officeDocument/2006/math">
                    <m:r>
                      <a:rPr lang="en-US" b="0" i="1" smtClean="0">
                        <a:solidFill>
                          <a:srgbClr val="7030A0"/>
                        </a:solidFill>
                        <a:latin typeface="Cambria Math"/>
                      </a:rPr>
                      <m:t>𝑇</m:t>
                    </m:r>
                  </m:oMath>
                </a14:m>
                <a:r>
                  <a:rPr lang="en-US" dirty="0"/>
                  <a:t>, let </a:t>
                </a:r>
                <a14:m>
                  <m:oMath xmlns:m="http://schemas.openxmlformats.org/officeDocument/2006/math">
                    <m:r>
                      <a:rPr lang="en-US" b="0" i="0" smtClean="0">
                        <a:solidFill>
                          <a:srgbClr val="0070C0"/>
                        </a:solidFill>
                        <a:latin typeface="Cambria Math"/>
                      </a:rPr>
                      <m:t>(</m:t>
                    </m:r>
                    <m:r>
                      <a:rPr lang="en-US" b="0" i="1" smtClean="0">
                        <a:solidFill>
                          <a:srgbClr val="0070C0"/>
                        </a:solidFill>
                        <a:latin typeface="Cambria Math"/>
                      </a:rPr>
                      <m:t>𝑆</m:t>
                    </m:r>
                    <m:r>
                      <a:rPr lang="en-US" b="0" i="1" smtClean="0">
                        <a:solidFill>
                          <a:srgbClr val="0070C0"/>
                        </a:solidFill>
                        <a:latin typeface="Cambria Math"/>
                      </a:rPr>
                      <m:t>, </m:t>
                    </m:r>
                    <m:r>
                      <a:rPr lang="en-US" b="0" i="1" smtClean="0">
                        <a:solidFill>
                          <a:srgbClr val="0070C0"/>
                        </a:solidFill>
                        <a:latin typeface="Cambria Math"/>
                      </a:rPr>
                      <m:t>𝑉</m:t>
                    </m:r>
                    <m:r>
                      <a:rPr lang="en-US" b="0" i="1" smtClean="0">
                        <a:solidFill>
                          <a:srgbClr val="0070C0"/>
                        </a:solidFill>
                        <a:latin typeface="Cambria Math"/>
                      </a:rPr>
                      <m:t>−</m:t>
                    </m:r>
                    <m:r>
                      <a:rPr lang="en-US" b="0" i="1" smtClean="0">
                        <a:solidFill>
                          <a:srgbClr val="0070C0"/>
                        </a:solidFill>
                        <a:latin typeface="Cambria Math"/>
                      </a:rPr>
                      <m:t>𝑆</m:t>
                    </m:r>
                    <m:r>
                      <a:rPr lang="en-US" b="0" i="1" smtClean="0">
                        <a:solidFill>
                          <a:srgbClr val="0070C0"/>
                        </a:solidFill>
                        <a:latin typeface="Cambria Math"/>
                      </a:rPr>
                      <m:t>)</m:t>
                    </m:r>
                  </m:oMath>
                </a14:m>
                <a:r>
                  <a:rPr lang="en-US" dirty="0"/>
                  <a:t> be any cut which </a:t>
                </a:r>
                <a14:m>
                  <m:oMath xmlns:m="http://schemas.openxmlformats.org/officeDocument/2006/math">
                    <m:r>
                      <a:rPr lang="en-US" b="0" i="1" smtClean="0">
                        <a:solidFill>
                          <a:srgbClr val="009900"/>
                        </a:solidFill>
                        <a:latin typeface="Cambria Math"/>
                      </a:rPr>
                      <m:t>𝐴</m:t>
                    </m:r>
                  </m:oMath>
                </a14:m>
                <a:r>
                  <a:rPr lang="en-US" dirty="0"/>
                  <a:t> respects. Let </a:t>
                </a:r>
                <a14:m>
                  <m:oMath xmlns:m="http://schemas.openxmlformats.org/officeDocument/2006/math">
                    <m:r>
                      <a:rPr lang="en-US" b="0" i="1" smtClean="0">
                        <a:solidFill>
                          <a:schemeClr val="accent6"/>
                        </a:solidFill>
                        <a:latin typeface="Cambria Math"/>
                      </a:rPr>
                      <m:t>𝑒</m:t>
                    </m:r>
                  </m:oMath>
                </a14:m>
                <a:r>
                  <a:rPr lang="en-US" dirty="0"/>
                  <a:t> be the least-weight edge which crosses </a:t>
                </a:r>
                <a14:m>
                  <m:oMath xmlns:m="http://schemas.openxmlformats.org/officeDocument/2006/math">
                    <m:r>
                      <a:rPr lang="en-US" smtClean="0">
                        <a:solidFill>
                          <a:srgbClr val="0070C0"/>
                        </a:solidFill>
                        <a:latin typeface="Cambria Math"/>
                      </a:rPr>
                      <m:t>(</m:t>
                    </m:r>
                    <m:r>
                      <a:rPr lang="en-US" i="1">
                        <a:solidFill>
                          <a:srgbClr val="0070C0"/>
                        </a:solidFill>
                        <a:latin typeface="Cambria Math"/>
                      </a:rPr>
                      <m:t>𝑆</m:t>
                    </m:r>
                    <m:r>
                      <a:rPr lang="en-US" i="1">
                        <a:solidFill>
                          <a:srgbClr val="0070C0"/>
                        </a:solidFill>
                        <a:latin typeface="Cambria Math"/>
                      </a:rPr>
                      <m:t>, </m:t>
                    </m:r>
                    <m:r>
                      <a:rPr lang="en-US" i="1">
                        <a:solidFill>
                          <a:srgbClr val="0070C0"/>
                        </a:solidFill>
                        <a:latin typeface="Cambria Math"/>
                      </a:rPr>
                      <m:t>𝑉</m:t>
                    </m:r>
                    <m:r>
                      <a:rPr lang="en-US" i="1">
                        <a:solidFill>
                          <a:srgbClr val="0070C0"/>
                        </a:solidFill>
                        <a:latin typeface="Cambria Math"/>
                      </a:rPr>
                      <m:t>−</m:t>
                    </m:r>
                    <m:r>
                      <a:rPr lang="en-US" i="1">
                        <a:solidFill>
                          <a:srgbClr val="0070C0"/>
                        </a:solidFill>
                        <a:latin typeface="Cambria Math"/>
                      </a:rPr>
                      <m:t>𝑆</m:t>
                    </m:r>
                    <m:r>
                      <a:rPr lang="en-US" i="1">
                        <a:solidFill>
                          <a:srgbClr val="0070C0"/>
                        </a:solidFill>
                        <a:latin typeface="Cambria Math"/>
                      </a:rPr>
                      <m:t>)</m:t>
                    </m:r>
                  </m:oMath>
                </a14:m>
                <a:r>
                  <a:rPr lang="en-US" dirty="0"/>
                  <a:t>. </a:t>
                </a:r>
                <a14:m>
                  <m:oMath xmlns:m="http://schemas.openxmlformats.org/officeDocument/2006/math">
                    <m:r>
                      <a:rPr lang="en-US" b="0" i="1" dirty="0" smtClean="0">
                        <a:solidFill>
                          <a:srgbClr val="009900"/>
                        </a:solidFill>
                        <a:highlight>
                          <a:srgbClr val="FFFF00"/>
                        </a:highlight>
                        <a:latin typeface="Cambria Math"/>
                      </a:rPr>
                      <m:t>𝐴</m:t>
                    </m:r>
                    <m:r>
                      <a:rPr lang="en-US" b="0" i="1" dirty="0" smtClean="0">
                        <a:highlight>
                          <a:srgbClr val="FFFF00"/>
                        </a:highlight>
                        <a:latin typeface="Cambria Math"/>
                      </a:rPr>
                      <m:t>∪</m:t>
                    </m:r>
                    <m:r>
                      <a:rPr lang="en-US" b="0" i="1" dirty="0" smtClean="0">
                        <a:solidFill>
                          <a:schemeClr val="accent6"/>
                        </a:solidFill>
                        <a:highlight>
                          <a:srgbClr val="FFFF00"/>
                        </a:highlight>
                        <a:latin typeface="Cambria Math"/>
                      </a:rPr>
                      <m:t>{</m:t>
                    </m:r>
                    <m:r>
                      <a:rPr lang="en-US" b="0" i="1" dirty="0" smtClean="0">
                        <a:solidFill>
                          <a:schemeClr val="accent6"/>
                        </a:solidFill>
                        <a:highlight>
                          <a:srgbClr val="FFFF00"/>
                        </a:highlight>
                        <a:latin typeface="Cambria Math"/>
                      </a:rPr>
                      <m:t>𝑒</m:t>
                    </m:r>
                    <m:r>
                      <a:rPr lang="en-US" b="0" i="1" dirty="0" smtClean="0">
                        <a:solidFill>
                          <a:schemeClr val="accent6"/>
                        </a:solidFill>
                        <a:highlight>
                          <a:srgbClr val="FFFF00"/>
                        </a:highlight>
                        <a:latin typeface="Cambria Math"/>
                      </a:rPr>
                      <m:t>}</m:t>
                    </m:r>
                  </m:oMath>
                </a14:m>
                <a:r>
                  <a:rPr lang="en-US" dirty="0">
                    <a:solidFill>
                      <a:schemeClr val="accent6"/>
                    </a:solidFill>
                    <a:highlight>
                      <a:srgbClr val="FFFF00"/>
                    </a:highlight>
                  </a:rPr>
                  <a:t> </a:t>
                </a:r>
                <a:r>
                  <a:rPr lang="en-US" dirty="0">
                    <a:highlight>
                      <a:srgbClr val="FFFF00"/>
                    </a:highlight>
                  </a:rPr>
                  <a:t>is also a subset of a minimum spanning tree.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617" r="-11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24</a:t>
            </a:fld>
            <a:endParaRPr lang="en-US"/>
          </a:p>
        </p:txBody>
      </p:sp>
      <p:grpSp>
        <p:nvGrpSpPr>
          <p:cNvPr id="5" name="Group 4"/>
          <p:cNvGrpSpPr/>
          <p:nvPr/>
        </p:nvGrpSpPr>
        <p:grpSpPr>
          <a:xfrm>
            <a:off x="3811391" y="3810000"/>
            <a:ext cx="4600060" cy="2787240"/>
            <a:chOff x="0" y="2862182"/>
            <a:chExt cx="7044346" cy="4268266"/>
          </a:xfrm>
        </p:grpSpPr>
        <p:cxnSp>
          <p:nvCxnSpPr>
            <p:cNvPr id="6" name="Straight Connector 5"/>
            <p:cNvCxnSpPr>
              <a:stCxn id="34" idx="7"/>
              <a:endCxn id="35"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5" idx="6"/>
              <a:endCxn id="38"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4" idx="4"/>
              <a:endCxn id="36"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7" idx="3"/>
              <a:endCxn id="36" idx="7"/>
            </p:cNvCxnSpPr>
            <p:nvPr/>
          </p:nvCxnSpPr>
          <p:spPr>
            <a:xfrm flipH="1">
              <a:off x="1477469" y="4930617"/>
              <a:ext cx="1172042" cy="793073"/>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9" idx="2"/>
              <a:endCxn id="36" idx="5"/>
            </p:cNvCxnSpPr>
            <p:nvPr/>
          </p:nvCxnSpPr>
          <p:spPr>
            <a:xfrm flipH="1" flipV="1">
              <a:off x="1477469" y="6086626"/>
              <a:ext cx="1369411" cy="565311"/>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7" idx="5"/>
              <a:endCxn id="39"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7" idx="7"/>
              <a:endCxn id="38"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9" idx="6"/>
              <a:endCxn id="40" idx="3"/>
            </p:cNvCxnSpPr>
            <p:nvPr/>
          </p:nvCxnSpPr>
          <p:spPr>
            <a:xfrm flipV="1">
              <a:off x="3360148" y="6576771"/>
              <a:ext cx="1716185" cy="75166"/>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0" idx="1"/>
              <a:endCxn id="38" idx="4"/>
            </p:cNvCxnSpPr>
            <p:nvPr/>
          </p:nvCxnSpPr>
          <p:spPr>
            <a:xfrm flipH="1" flipV="1">
              <a:off x="4211133" y="3585751"/>
              <a:ext cx="865200" cy="2628084"/>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2" idx="2"/>
              <a:endCxn id="38"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0" idx="0"/>
              <a:endCxn id="42"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1" idx="1"/>
              <a:endCxn id="42" idx="5"/>
            </p:cNvCxnSpPr>
            <p:nvPr/>
          </p:nvCxnSpPr>
          <p:spPr>
            <a:xfrm flipH="1" flipV="1">
              <a:off x="5744700" y="4187258"/>
              <a:ext cx="861544" cy="674868"/>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1" idx="3"/>
              <a:endCxn id="40"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20" name="TextBox 19"/>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21" name="TextBox 20"/>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22" name="TextBox 21"/>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23" name="TextBox 22"/>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24" name="TextBox 23"/>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25" name="TextBox 24"/>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26" name="TextBox 25"/>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27" name="TextBox 26"/>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28" name="TextBox 27"/>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29" name="TextBox 28"/>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31" name="TextBox 30"/>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32" name="Straight Connector 31"/>
            <p:cNvCxnSpPr>
              <a:stCxn id="35" idx="4"/>
              <a:endCxn id="36"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34" name="Oval 33"/>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5" name="Oval 34"/>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6" name="Oval 35"/>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7" name="Oval 36"/>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8" name="Oval 37"/>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9" name="Oval 38"/>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40" name="Oval 39"/>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1" name="Oval 40"/>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42" name="Oval 41"/>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p:sp>
        <p:nvSpPr>
          <p:cNvPr id="44" name="Freeform 43"/>
          <p:cNvSpPr/>
          <p:nvPr/>
        </p:nvSpPr>
        <p:spPr>
          <a:xfrm>
            <a:off x="3604146" y="3811960"/>
            <a:ext cx="5158854" cy="2593075"/>
          </a:xfrm>
          <a:custGeom>
            <a:avLst/>
            <a:gdLst>
              <a:gd name="connsiteX0" fmla="*/ 245660 w 5158854"/>
              <a:gd name="connsiteY0" fmla="*/ 1924335 h 2593075"/>
              <a:gd name="connsiteX1" fmla="*/ 2019869 w 5158854"/>
              <a:gd name="connsiteY1" fmla="*/ 750627 h 2593075"/>
              <a:gd name="connsiteX2" fmla="*/ 2961564 w 5158854"/>
              <a:gd name="connsiteY2" fmla="*/ 1869744 h 2593075"/>
              <a:gd name="connsiteX3" fmla="*/ 3548418 w 5158854"/>
              <a:gd name="connsiteY3" fmla="*/ 2593075 h 2593075"/>
              <a:gd name="connsiteX4" fmla="*/ 4872251 w 5158854"/>
              <a:gd name="connsiteY4" fmla="*/ 2511188 h 2593075"/>
              <a:gd name="connsiteX5" fmla="*/ 5158854 w 5158854"/>
              <a:gd name="connsiteY5" fmla="*/ 1351129 h 2593075"/>
              <a:gd name="connsiteX6" fmla="*/ 3603009 w 5158854"/>
              <a:gd name="connsiteY6" fmla="*/ 54591 h 2593075"/>
              <a:gd name="connsiteX7" fmla="*/ 1583140 w 5158854"/>
              <a:gd name="connsiteY7" fmla="*/ 0 h 2593075"/>
              <a:gd name="connsiteX8" fmla="*/ 0 w 5158854"/>
              <a:gd name="connsiteY8" fmla="*/ 491320 h 2593075"/>
              <a:gd name="connsiteX9" fmla="*/ 245660 w 5158854"/>
              <a:gd name="connsiteY9" fmla="*/ 1924335 h 259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8854" h="2593075">
                <a:moveTo>
                  <a:pt x="245660" y="1924335"/>
                </a:moveTo>
                <a:lnTo>
                  <a:pt x="2019869" y="750627"/>
                </a:lnTo>
                <a:lnTo>
                  <a:pt x="2961564" y="1869744"/>
                </a:lnTo>
                <a:lnTo>
                  <a:pt x="3548418" y="2593075"/>
                </a:lnTo>
                <a:lnTo>
                  <a:pt x="4872251" y="2511188"/>
                </a:lnTo>
                <a:lnTo>
                  <a:pt x="5158854" y="1351129"/>
                </a:lnTo>
                <a:lnTo>
                  <a:pt x="3603009" y="54591"/>
                </a:lnTo>
                <a:lnTo>
                  <a:pt x="1583140" y="0"/>
                </a:lnTo>
                <a:lnTo>
                  <a:pt x="0" y="491320"/>
                </a:lnTo>
                <a:lnTo>
                  <a:pt x="245660" y="1924335"/>
                </a:lnTo>
                <a:close/>
              </a:path>
            </a:pathLst>
          </a:custGeom>
          <a:solidFill>
            <a:srgbClr val="00B0F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5E83EB95-E558-9E6B-57F0-EAA158549C44}"/>
              </a:ext>
            </a:extLst>
          </p:cNvPr>
          <p:cNvCxnSpPr>
            <a:cxnSpLocks/>
          </p:cNvCxnSpPr>
          <p:nvPr/>
        </p:nvCxnSpPr>
        <p:spPr>
          <a:xfrm flipV="1">
            <a:off x="6048030" y="6241517"/>
            <a:ext cx="1071610" cy="4908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6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45"/>
          <p:cNvSpPr/>
          <p:nvPr/>
        </p:nvSpPr>
        <p:spPr>
          <a:xfrm>
            <a:off x="2438400" y="3467669"/>
            <a:ext cx="4312692" cy="2279176"/>
          </a:xfrm>
          <a:custGeom>
            <a:avLst/>
            <a:gdLst>
              <a:gd name="connsiteX0" fmla="*/ 641444 w 4312692"/>
              <a:gd name="connsiteY0" fmla="*/ 0 h 2279176"/>
              <a:gd name="connsiteX1" fmla="*/ 109182 w 4312692"/>
              <a:gd name="connsiteY1" fmla="*/ 272955 h 2279176"/>
              <a:gd name="connsiteX2" fmla="*/ 0 w 4312692"/>
              <a:gd name="connsiteY2" fmla="*/ 996287 h 2279176"/>
              <a:gd name="connsiteX3" fmla="*/ 1869743 w 4312692"/>
              <a:gd name="connsiteY3" fmla="*/ 1214651 h 2279176"/>
              <a:gd name="connsiteX4" fmla="*/ 3275462 w 4312692"/>
              <a:gd name="connsiteY4" fmla="*/ 2279176 h 2279176"/>
              <a:gd name="connsiteX5" fmla="*/ 3957850 w 4312692"/>
              <a:gd name="connsiteY5" fmla="*/ 2251881 h 2279176"/>
              <a:gd name="connsiteX6" fmla="*/ 4312692 w 4312692"/>
              <a:gd name="connsiteY6" fmla="*/ 1583140 h 2279176"/>
              <a:gd name="connsiteX7" fmla="*/ 2251880 w 4312692"/>
              <a:gd name="connsiteY7" fmla="*/ 54591 h 2279176"/>
              <a:gd name="connsiteX8" fmla="*/ 641444 w 4312692"/>
              <a:gd name="connsiteY8" fmla="*/ 0 h 2279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2692" h="2279176">
                <a:moveTo>
                  <a:pt x="641444" y="0"/>
                </a:moveTo>
                <a:lnTo>
                  <a:pt x="109182" y="272955"/>
                </a:lnTo>
                <a:lnTo>
                  <a:pt x="0" y="996287"/>
                </a:lnTo>
                <a:lnTo>
                  <a:pt x="1869743" y="1214651"/>
                </a:lnTo>
                <a:lnTo>
                  <a:pt x="3275462" y="2279176"/>
                </a:lnTo>
                <a:lnTo>
                  <a:pt x="3957850" y="2251881"/>
                </a:lnTo>
                <a:lnTo>
                  <a:pt x="4312692" y="1583140"/>
                </a:lnTo>
                <a:lnTo>
                  <a:pt x="2251880" y="54591"/>
                </a:lnTo>
                <a:lnTo>
                  <a:pt x="641444" y="0"/>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1524001" y="4619768"/>
            <a:ext cx="4285397" cy="2238232"/>
          </a:xfrm>
          <a:custGeom>
            <a:avLst/>
            <a:gdLst>
              <a:gd name="connsiteX0" fmla="*/ 2279176 w 4285397"/>
              <a:gd name="connsiteY0" fmla="*/ 300250 h 2238232"/>
              <a:gd name="connsiteX1" fmla="*/ 272955 w 4285397"/>
              <a:gd name="connsiteY1" fmla="*/ 0 h 2238232"/>
              <a:gd name="connsiteX2" fmla="*/ 0 w 4285397"/>
              <a:gd name="connsiteY2" fmla="*/ 450376 h 2238232"/>
              <a:gd name="connsiteX3" fmla="*/ 682388 w 4285397"/>
              <a:gd name="connsiteY3" fmla="*/ 1542197 h 2238232"/>
              <a:gd name="connsiteX4" fmla="*/ 2129051 w 4285397"/>
              <a:gd name="connsiteY4" fmla="*/ 2238232 h 2238232"/>
              <a:gd name="connsiteX5" fmla="*/ 4285397 w 4285397"/>
              <a:gd name="connsiteY5" fmla="*/ 1869743 h 2238232"/>
              <a:gd name="connsiteX6" fmla="*/ 3439236 w 4285397"/>
              <a:gd name="connsiteY6" fmla="*/ 900752 h 2238232"/>
              <a:gd name="connsiteX7" fmla="*/ 2279176 w 4285397"/>
              <a:gd name="connsiteY7" fmla="*/ 300250 h 223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5397" h="2238232">
                <a:moveTo>
                  <a:pt x="2279176" y="300250"/>
                </a:moveTo>
                <a:lnTo>
                  <a:pt x="272955" y="0"/>
                </a:lnTo>
                <a:lnTo>
                  <a:pt x="0" y="450376"/>
                </a:lnTo>
                <a:lnTo>
                  <a:pt x="682388" y="1542197"/>
                </a:lnTo>
                <a:lnTo>
                  <a:pt x="2129051" y="2238232"/>
                </a:lnTo>
                <a:lnTo>
                  <a:pt x="4285397" y="1869743"/>
                </a:lnTo>
                <a:lnTo>
                  <a:pt x="3439236" y="900752"/>
                </a:lnTo>
                <a:lnTo>
                  <a:pt x="2279176" y="300250"/>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Proof of Cut Theorem</a:t>
            </a:r>
          </a:p>
        </p:txBody>
      </p:sp>
      <p:sp>
        <p:nvSpPr>
          <p:cNvPr id="4" name="Slide Number Placeholder 3"/>
          <p:cNvSpPr>
            <a:spLocks noGrp="1"/>
          </p:cNvSpPr>
          <p:nvPr>
            <p:ph type="sldNum" sz="quarter" idx="12"/>
          </p:nvPr>
        </p:nvSpPr>
        <p:spPr/>
        <p:txBody>
          <a:bodyPr/>
          <a:lstStyle/>
          <a:p>
            <a:fld id="{86BADE50-950A-4D58-BFB2-FA2C6A8B385D}" type="slidenum">
              <a:rPr lang="en-US" smtClean="0"/>
              <a:t>25</a:t>
            </a:fld>
            <a:endParaRPr lang="en-US"/>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1905000" y="1143001"/>
                <a:ext cx="8229600" cy="1752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Claim: If </a:t>
                </a:r>
                <a14:m>
                  <m:oMath xmlns:m="http://schemas.openxmlformats.org/officeDocument/2006/math">
                    <m:r>
                      <a:rPr lang="en-US" i="1">
                        <a:solidFill>
                          <a:srgbClr val="009900"/>
                        </a:solidFill>
                        <a:latin typeface="Cambria Math"/>
                      </a:rPr>
                      <m:t>𝐴</m:t>
                    </m:r>
                  </m:oMath>
                </a14:m>
                <a:r>
                  <a:rPr lang="en-US" dirty="0"/>
                  <a:t> is a subset of a MST </a:t>
                </a:r>
                <a14:m>
                  <m:oMath xmlns:m="http://schemas.openxmlformats.org/officeDocument/2006/math">
                    <m:r>
                      <a:rPr lang="en-US" i="1" smtClean="0">
                        <a:solidFill>
                          <a:srgbClr val="7030A0"/>
                        </a:solidFill>
                        <a:latin typeface="Cambria Math"/>
                      </a:rPr>
                      <m:t>𝑇</m:t>
                    </m:r>
                  </m:oMath>
                </a14:m>
                <a:r>
                  <a:rPr lang="en-US" dirty="0"/>
                  <a:t>, and </a:t>
                </a:r>
                <a14:m>
                  <m:oMath xmlns:m="http://schemas.openxmlformats.org/officeDocument/2006/math">
                    <m:r>
                      <a:rPr lang="en-US" i="1" smtClean="0">
                        <a:solidFill>
                          <a:schemeClr val="accent6"/>
                        </a:solidFill>
                        <a:latin typeface="Cambria Math"/>
                      </a:rPr>
                      <m:t>𝑒</m:t>
                    </m:r>
                  </m:oMath>
                </a14:m>
                <a:r>
                  <a:rPr lang="en-US" dirty="0"/>
                  <a:t> is the least-weight edge which crosses cut </a:t>
                </a:r>
                <a14:m>
                  <m:oMath xmlns:m="http://schemas.openxmlformats.org/officeDocument/2006/math">
                    <m:r>
                      <a:rPr lang="en-US">
                        <a:solidFill>
                          <a:srgbClr val="0070C0"/>
                        </a:solidFill>
                        <a:latin typeface="Cambria Math"/>
                      </a:rPr>
                      <m:t>(</m:t>
                    </m:r>
                    <m:r>
                      <a:rPr lang="en-US" i="1">
                        <a:solidFill>
                          <a:srgbClr val="0070C0"/>
                        </a:solidFill>
                        <a:latin typeface="Cambria Math"/>
                      </a:rPr>
                      <m:t>𝑆</m:t>
                    </m:r>
                    <m:r>
                      <a:rPr lang="en-US" i="1">
                        <a:solidFill>
                          <a:srgbClr val="0070C0"/>
                        </a:solidFill>
                        <a:latin typeface="Cambria Math"/>
                      </a:rPr>
                      <m:t>, </m:t>
                    </m:r>
                    <m:r>
                      <a:rPr lang="en-US" i="1">
                        <a:solidFill>
                          <a:srgbClr val="0070C0"/>
                        </a:solidFill>
                        <a:latin typeface="Cambria Math"/>
                      </a:rPr>
                      <m:t>𝑉</m:t>
                    </m:r>
                    <m:r>
                      <a:rPr lang="en-US" i="1">
                        <a:solidFill>
                          <a:srgbClr val="0070C0"/>
                        </a:solidFill>
                        <a:latin typeface="Cambria Math"/>
                      </a:rPr>
                      <m:t>−</m:t>
                    </m:r>
                    <m:r>
                      <a:rPr lang="en-US" i="1">
                        <a:solidFill>
                          <a:srgbClr val="0070C0"/>
                        </a:solidFill>
                        <a:latin typeface="Cambria Math"/>
                      </a:rPr>
                      <m:t>𝑆</m:t>
                    </m:r>
                    <m:r>
                      <a:rPr lang="en-US" i="1">
                        <a:solidFill>
                          <a:srgbClr val="0070C0"/>
                        </a:solidFill>
                        <a:latin typeface="Cambria Math"/>
                      </a:rPr>
                      <m:t>)</m:t>
                    </m:r>
                  </m:oMath>
                </a14:m>
                <a:r>
                  <a:rPr lang="en-US" dirty="0"/>
                  <a:t> (which </a:t>
                </a:r>
                <a14:m>
                  <m:oMath xmlns:m="http://schemas.openxmlformats.org/officeDocument/2006/math">
                    <m:r>
                      <a:rPr lang="en-US" i="1">
                        <a:solidFill>
                          <a:srgbClr val="009900"/>
                        </a:solidFill>
                        <a:latin typeface="Cambria Math"/>
                      </a:rPr>
                      <m:t>𝐴</m:t>
                    </m:r>
                  </m:oMath>
                </a14:m>
                <a:r>
                  <a:rPr lang="en-US" dirty="0"/>
                  <a:t> respects) then </a:t>
                </a:r>
                <a14:m>
                  <m:oMath xmlns:m="http://schemas.openxmlformats.org/officeDocument/2006/math">
                    <m:r>
                      <a:rPr lang="en-US" i="1" dirty="0">
                        <a:solidFill>
                          <a:srgbClr val="009900"/>
                        </a:solidFill>
                        <a:latin typeface="Cambria Math"/>
                      </a:rPr>
                      <m:t>𝐴</m:t>
                    </m:r>
                    <m:r>
                      <a:rPr lang="en-US" i="1" dirty="0">
                        <a:latin typeface="Cambria Math"/>
                      </a:rPr>
                      <m:t>∪</m:t>
                    </m:r>
                    <m:r>
                      <a:rPr lang="en-US" i="1" dirty="0" smtClean="0">
                        <a:solidFill>
                          <a:schemeClr val="accent6"/>
                        </a:solidFill>
                        <a:latin typeface="Cambria Math"/>
                      </a:rPr>
                      <m:t>{</m:t>
                    </m:r>
                    <m:r>
                      <a:rPr lang="en-US" i="1" dirty="0" smtClean="0">
                        <a:solidFill>
                          <a:schemeClr val="accent6"/>
                        </a:solidFill>
                        <a:latin typeface="Cambria Math"/>
                      </a:rPr>
                      <m:t>𝑒</m:t>
                    </m:r>
                    <m:r>
                      <a:rPr lang="en-US" i="1" dirty="0" smtClean="0">
                        <a:solidFill>
                          <a:schemeClr val="accent6"/>
                        </a:solidFill>
                        <a:latin typeface="Cambria Math"/>
                      </a:rPr>
                      <m:t>}</m:t>
                    </m:r>
                  </m:oMath>
                </a14:m>
                <a:r>
                  <a:rPr lang="en-US" dirty="0">
                    <a:solidFill>
                      <a:schemeClr val="accent6"/>
                    </a:solidFill>
                  </a:rPr>
                  <a:t> </a:t>
                </a:r>
                <a:r>
                  <a:rPr lang="en-US" dirty="0"/>
                  <a:t>is also a subset of a MST.</a:t>
                </a: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1905000" y="1143001"/>
                <a:ext cx="8229600" cy="1752600"/>
              </a:xfrm>
              <a:prstGeom prst="rect">
                <a:avLst/>
              </a:prstGeom>
              <a:blipFill>
                <a:blip r:embed="rId2"/>
                <a:stretch>
                  <a:fillRect l="-1541" t="-3597" r="-308"/>
                </a:stretch>
              </a:blipFill>
            </p:spPr>
            <p:txBody>
              <a:bodyPr/>
              <a:lstStyle/>
              <a:p>
                <a:r>
                  <a:rPr lang="en-US">
                    <a:noFill/>
                  </a:rPr>
                  <a:t> </a:t>
                </a:r>
              </a:p>
            </p:txBody>
          </p:sp>
        </mc:Fallback>
      </mc:AlternateContent>
      <p:cxnSp>
        <p:nvCxnSpPr>
          <p:cNvPr id="7" name="Straight Connector 6"/>
          <p:cNvCxnSpPr>
            <a:stCxn id="35" idx="7"/>
            <a:endCxn id="36" idx="2"/>
          </p:cNvCxnSpPr>
          <p:nvPr/>
        </p:nvCxnSpPr>
        <p:spPr>
          <a:xfrm flipV="1">
            <a:off x="2053035" y="4204448"/>
            <a:ext cx="974896" cy="62859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6" idx="6"/>
            <a:endCxn id="39" idx="2"/>
          </p:cNvCxnSpPr>
          <p:nvPr/>
        </p:nvCxnSpPr>
        <p:spPr>
          <a:xfrm>
            <a:off x="3363103" y="4204449"/>
            <a:ext cx="986191" cy="34211"/>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5" idx="4"/>
            <a:endCxn id="37" idx="1"/>
          </p:cNvCxnSpPr>
          <p:nvPr/>
        </p:nvCxnSpPr>
        <p:spPr>
          <a:xfrm>
            <a:off x="1934534" y="5119130"/>
            <a:ext cx="560220" cy="683221"/>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8" idx="3"/>
            <a:endCxn id="37" idx="7"/>
          </p:cNvCxnSpPr>
          <p:nvPr/>
        </p:nvCxnSpPr>
        <p:spPr>
          <a:xfrm flipH="1">
            <a:off x="2731757" y="5284462"/>
            <a:ext cx="765360" cy="517888"/>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0" idx="2"/>
            <a:endCxn id="37" idx="5"/>
          </p:cNvCxnSpPr>
          <p:nvPr/>
        </p:nvCxnSpPr>
        <p:spPr>
          <a:xfrm flipH="1" flipV="1">
            <a:off x="2731758" y="6039353"/>
            <a:ext cx="894245" cy="369156"/>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8" idx="5"/>
            <a:endCxn id="40" idx="0"/>
          </p:cNvCxnSpPr>
          <p:nvPr/>
        </p:nvCxnSpPr>
        <p:spPr>
          <a:xfrm>
            <a:off x="3734120" y="5284463"/>
            <a:ext cx="59468" cy="9564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8" idx="7"/>
            <a:endCxn id="39" idx="3"/>
          </p:cNvCxnSpPr>
          <p:nvPr/>
        </p:nvCxnSpPr>
        <p:spPr>
          <a:xfrm flipV="1">
            <a:off x="3734120" y="4357162"/>
            <a:ext cx="664258" cy="6902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0" idx="6"/>
            <a:endCxn id="41" idx="3"/>
          </p:cNvCxnSpPr>
          <p:nvPr/>
        </p:nvCxnSpPr>
        <p:spPr>
          <a:xfrm flipV="1">
            <a:off x="3961173" y="6359425"/>
            <a:ext cx="1120694" cy="49084"/>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1" idx="1"/>
            <a:endCxn id="39" idx="4"/>
          </p:cNvCxnSpPr>
          <p:nvPr/>
        </p:nvCxnSpPr>
        <p:spPr>
          <a:xfrm flipH="1" flipV="1">
            <a:off x="4516879" y="4406246"/>
            <a:ext cx="564988" cy="171617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3" idx="2"/>
            <a:endCxn id="39" idx="5"/>
          </p:cNvCxnSpPr>
          <p:nvPr/>
        </p:nvCxnSpPr>
        <p:spPr>
          <a:xfrm flipH="1" flipV="1">
            <a:off x="4635381" y="4357161"/>
            <a:ext cx="596853" cy="323376"/>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1" idx="0"/>
            <a:endCxn id="43" idx="3"/>
          </p:cNvCxnSpPr>
          <p:nvPr/>
        </p:nvCxnSpPr>
        <p:spPr>
          <a:xfrm flipV="1">
            <a:off x="5200368" y="4799038"/>
            <a:ext cx="80950" cy="12743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2" idx="1"/>
            <a:endCxn id="43" idx="5"/>
          </p:cNvCxnSpPr>
          <p:nvPr/>
        </p:nvCxnSpPr>
        <p:spPr>
          <a:xfrm flipH="1" flipV="1">
            <a:off x="5518321" y="4799039"/>
            <a:ext cx="562601" cy="4406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2" idx="3"/>
            <a:endCxn id="41" idx="6"/>
          </p:cNvCxnSpPr>
          <p:nvPr/>
        </p:nvCxnSpPr>
        <p:spPr>
          <a:xfrm flipH="1">
            <a:off x="5367955" y="5476739"/>
            <a:ext cx="712967" cy="764184"/>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6" idx="4"/>
            <a:endCxn id="37" idx="0"/>
          </p:cNvCxnSpPr>
          <p:nvPr/>
        </p:nvCxnSpPr>
        <p:spPr>
          <a:xfrm flipH="1">
            <a:off x="2613256" y="4372034"/>
            <a:ext cx="582261" cy="1381232"/>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1766949" y="4783959"/>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027932" y="4036863"/>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2445671" y="5753267"/>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3448034" y="4998376"/>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4349294" y="4071075"/>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626003" y="6240925"/>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5032784" y="6073339"/>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6031838" y="5190653"/>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5232234" y="4512952"/>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7" name="Rectangle 46"/>
              <p:cNvSpPr/>
              <p:nvPr/>
            </p:nvSpPr>
            <p:spPr>
              <a:xfrm>
                <a:off x="2647392" y="3679724"/>
                <a:ext cx="3638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0070C0"/>
                          </a:solidFill>
                          <a:latin typeface="Cambria Math"/>
                        </a:rPr>
                        <m:t>𝑆</m:t>
                      </m:r>
                    </m:oMath>
                  </m:oMathPara>
                </a14:m>
                <a:endParaRPr lang="en-US" dirty="0"/>
              </a:p>
            </p:txBody>
          </p:sp>
        </mc:Choice>
        <mc:Fallback xmlns="">
          <p:sp>
            <p:nvSpPr>
              <p:cNvPr id="47" name="Rectangle 46"/>
              <p:cNvSpPr>
                <a:spLocks noRot="1" noChangeAspect="1" noMove="1" noResize="1" noEditPoints="1" noAdjustHandles="1" noChangeArrowheads="1" noChangeShapeType="1" noTextEdit="1"/>
              </p:cNvSpPr>
              <p:nvPr/>
            </p:nvSpPr>
            <p:spPr>
              <a:xfrm>
                <a:off x="2647392" y="3679724"/>
                <a:ext cx="363881"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rot="1400342">
                <a:off x="2827278" y="6276281"/>
                <a:ext cx="7911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0070C0"/>
                          </a:solidFill>
                          <a:latin typeface="Cambria Math"/>
                        </a:rPr>
                        <m:t>𝑉</m:t>
                      </m:r>
                      <m:r>
                        <a:rPr lang="en-US" i="1">
                          <a:solidFill>
                            <a:srgbClr val="0070C0"/>
                          </a:solidFill>
                          <a:latin typeface="Cambria Math"/>
                        </a:rPr>
                        <m:t>−</m:t>
                      </m:r>
                      <m:r>
                        <a:rPr lang="en-US" i="1">
                          <a:solidFill>
                            <a:srgbClr val="0070C0"/>
                          </a:solidFill>
                          <a:latin typeface="Cambria Math"/>
                        </a:rPr>
                        <m:t>𝑆</m:t>
                      </m:r>
                    </m:oMath>
                  </m:oMathPara>
                </a14:m>
                <a:endParaRPr lang="en-US" dirty="0"/>
              </a:p>
            </p:txBody>
          </p:sp>
        </mc:Choice>
        <mc:Fallback xmlns="">
          <p:sp>
            <p:nvSpPr>
              <p:cNvPr id="49" name="Rectangle 48"/>
              <p:cNvSpPr>
                <a:spLocks noRot="1" noChangeAspect="1" noMove="1" noResize="1" noEditPoints="1" noAdjustHandles="1" noChangeArrowheads="1" noChangeShapeType="1" noTextEdit="1"/>
              </p:cNvSpPr>
              <p:nvPr/>
            </p:nvSpPr>
            <p:spPr>
              <a:xfrm rot="1400342">
                <a:off x="2827278" y="6276281"/>
                <a:ext cx="791179" cy="369332"/>
              </a:xfrm>
              <a:prstGeom prst="rect">
                <a:avLst/>
              </a:prstGeom>
              <a:blipFill>
                <a:blip r:embed="rId4"/>
                <a:stretch>
                  <a:fillRect/>
                </a:stretch>
              </a:blipFill>
            </p:spPr>
            <p:txBody>
              <a:bodyPr/>
              <a:lstStyle/>
              <a:p>
                <a:r>
                  <a:rPr lang="en-US">
                    <a:noFill/>
                  </a:rPr>
                  <a:t> </a:t>
                </a:r>
              </a:p>
            </p:txBody>
          </p:sp>
        </mc:Fallback>
      </mc:AlternateContent>
      <p:cxnSp>
        <p:nvCxnSpPr>
          <p:cNvPr id="50" name="Straight Connector 49"/>
          <p:cNvCxnSpPr/>
          <p:nvPr/>
        </p:nvCxnSpPr>
        <p:spPr>
          <a:xfrm flipH="1">
            <a:off x="1020535" y="3124200"/>
            <a:ext cx="914399" cy="0"/>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Rectangle 51"/>
              <p:cNvSpPr/>
              <p:nvPr/>
            </p:nvSpPr>
            <p:spPr>
              <a:xfrm>
                <a:off x="1295400" y="2743201"/>
                <a:ext cx="4430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7030A0"/>
                          </a:solidFill>
                          <a:latin typeface="Cambria Math"/>
                        </a:rPr>
                        <m:t>𝑇</m:t>
                      </m:r>
                    </m:oMath>
                  </m:oMathPara>
                </a14:m>
                <a:endParaRPr lang="en-US" sz="2400" dirty="0">
                  <a:solidFill>
                    <a:srgbClr val="7030A0"/>
                  </a:solidFill>
                </a:endParaRPr>
              </a:p>
            </p:txBody>
          </p:sp>
        </mc:Choice>
        <mc:Fallback xmlns="">
          <p:sp>
            <p:nvSpPr>
              <p:cNvPr id="52" name="Rectangle 51"/>
              <p:cNvSpPr>
                <a:spLocks noRot="1" noChangeAspect="1" noMove="1" noResize="1" noEditPoints="1" noAdjustHandles="1" noChangeArrowheads="1" noChangeShapeType="1" noTextEdit="1"/>
              </p:cNvSpPr>
              <p:nvPr/>
            </p:nvSpPr>
            <p:spPr>
              <a:xfrm>
                <a:off x="1295400" y="2743201"/>
                <a:ext cx="443070" cy="461665"/>
              </a:xfrm>
              <a:prstGeom prst="rect">
                <a:avLst/>
              </a:prstGeom>
              <a:blipFill>
                <a:blip r:embed="rId5"/>
                <a:stretch>
                  <a:fillRect/>
                </a:stretch>
              </a:blipFill>
            </p:spPr>
            <p:txBody>
              <a:bodyPr/>
              <a:lstStyle/>
              <a:p>
                <a:r>
                  <a:rPr lang="en-US">
                    <a:noFill/>
                  </a:rPr>
                  <a:t> </a:t>
                </a:r>
              </a:p>
            </p:txBody>
          </p:sp>
        </mc:Fallback>
      </mc:AlternateContent>
      <p:cxnSp>
        <p:nvCxnSpPr>
          <p:cNvPr id="53" name="Straight Connector 52"/>
          <p:cNvCxnSpPr/>
          <p:nvPr/>
        </p:nvCxnSpPr>
        <p:spPr>
          <a:xfrm>
            <a:off x="1007087" y="3870593"/>
            <a:ext cx="927846" cy="0"/>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Rectangle 54"/>
              <p:cNvSpPr/>
              <p:nvPr/>
            </p:nvSpPr>
            <p:spPr>
              <a:xfrm>
                <a:off x="939376" y="3429001"/>
                <a:ext cx="1041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solidFill>
                            <a:srgbClr val="009900"/>
                          </a:solidFill>
                          <a:latin typeface="Cambria Math"/>
                        </a:rPr>
                        <m:t>𝐴</m:t>
                      </m:r>
                      <m:r>
                        <a:rPr lang="en-US" sz="2400" i="1" dirty="0">
                          <a:latin typeface="Cambria Math"/>
                        </a:rPr>
                        <m:t>⊆</m:t>
                      </m:r>
                      <m:r>
                        <a:rPr lang="en-US" sz="2400" i="1" dirty="0" smtClean="0">
                          <a:solidFill>
                            <a:srgbClr val="7030A0"/>
                          </a:solidFill>
                          <a:latin typeface="Cambria Math"/>
                        </a:rPr>
                        <m:t>𝑇</m:t>
                      </m:r>
                    </m:oMath>
                  </m:oMathPara>
                </a14:m>
                <a:endParaRPr lang="en-US" sz="2400" dirty="0"/>
              </a:p>
            </p:txBody>
          </p:sp>
        </mc:Choice>
        <mc:Fallback xmlns="">
          <p:sp>
            <p:nvSpPr>
              <p:cNvPr id="55" name="Rectangle 54"/>
              <p:cNvSpPr>
                <a:spLocks noRot="1" noChangeAspect="1" noMove="1" noResize="1" noEditPoints="1" noAdjustHandles="1" noChangeArrowheads="1" noChangeShapeType="1" noTextEdit="1"/>
              </p:cNvSpPr>
              <p:nvPr/>
            </p:nvSpPr>
            <p:spPr>
              <a:xfrm>
                <a:off x="939376" y="3429001"/>
                <a:ext cx="1041824" cy="461665"/>
              </a:xfrm>
              <a:prstGeom prst="rect">
                <a:avLst/>
              </a:prstGeom>
              <a:blipFill>
                <a:blip r:embed="rId6"/>
                <a:stretch>
                  <a:fillRect/>
                </a:stretch>
              </a:blipFill>
            </p:spPr>
            <p:txBody>
              <a:bodyPr/>
              <a:lstStyle/>
              <a:p>
                <a:r>
                  <a:rPr lang="en-US">
                    <a:noFill/>
                  </a:rPr>
                  <a:t> </a:t>
                </a:r>
              </a:p>
            </p:txBody>
          </p:sp>
        </mc:Fallback>
      </mc:AlternateContent>
      <p:sp>
        <p:nvSpPr>
          <p:cNvPr id="56" name="Rectangle 55"/>
          <p:cNvSpPr/>
          <p:nvPr/>
        </p:nvSpPr>
        <p:spPr>
          <a:xfrm>
            <a:off x="914400" y="2819400"/>
            <a:ext cx="1098415"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8335" y="3429000"/>
            <a:ext cx="1098415"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Rectangle 57"/>
              <p:cNvSpPr/>
              <p:nvPr/>
            </p:nvSpPr>
            <p:spPr>
              <a:xfrm>
                <a:off x="5562601" y="5791201"/>
                <a:ext cx="4126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accent6"/>
                          </a:solidFill>
                          <a:latin typeface="Cambria Math"/>
                        </a:rPr>
                        <m:t>𝑒</m:t>
                      </m:r>
                    </m:oMath>
                  </m:oMathPara>
                </a14:m>
                <a:endParaRPr lang="en-US" sz="2400" dirty="0">
                  <a:solidFill>
                    <a:schemeClr val="accent6"/>
                  </a:solidFill>
                </a:endParaRPr>
              </a:p>
            </p:txBody>
          </p:sp>
        </mc:Choice>
        <mc:Fallback xmlns="">
          <p:sp>
            <p:nvSpPr>
              <p:cNvPr id="58" name="Rectangle 57"/>
              <p:cNvSpPr>
                <a:spLocks noRot="1" noChangeAspect="1" noMove="1" noResize="1" noEditPoints="1" noAdjustHandles="1" noChangeArrowheads="1" noChangeShapeType="1" noTextEdit="1"/>
              </p:cNvSpPr>
              <p:nvPr/>
            </p:nvSpPr>
            <p:spPr>
              <a:xfrm>
                <a:off x="5562601" y="5791201"/>
                <a:ext cx="412613"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5823046" y="2878499"/>
                <a:ext cx="4844955" cy="1384995"/>
              </a:xfrm>
              <a:prstGeom prst="rect">
                <a:avLst/>
              </a:prstGeom>
              <a:noFill/>
            </p:spPr>
            <p:txBody>
              <a:bodyPr wrap="square" rtlCol="0">
                <a:spAutoFit/>
              </a:bodyPr>
              <a:lstStyle/>
              <a:p>
                <a:r>
                  <a:rPr lang="en-US" sz="2800" dirty="0"/>
                  <a:t>Consider some MST </a:t>
                </a:r>
                <a14:m>
                  <m:oMath xmlns:m="http://schemas.openxmlformats.org/officeDocument/2006/math">
                    <m:r>
                      <a:rPr lang="en-US" sz="2800" i="1" smtClean="0">
                        <a:solidFill>
                          <a:srgbClr val="7030A0"/>
                        </a:solidFill>
                        <a:latin typeface="Cambria Math"/>
                      </a:rPr>
                      <m:t>𝑇</m:t>
                    </m:r>
                  </m:oMath>
                </a14:m>
                <a:r>
                  <a:rPr lang="en-US" sz="2800" dirty="0"/>
                  <a:t>, </a:t>
                </a:r>
              </a:p>
              <a:p>
                <a:r>
                  <a:rPr lang="en-US" sz="2800" dirty="0"/>
                  <a:t>Case 1: (the easy case)</a:t>
                </a:r>
              </a:p>
              <a:p>
                <a:r>
                  <a:rPr lang="en-US" sz="2800" dirty="0"/>
                  <a:t>	If </a:t>
                </a:r>
                <a14:m>
                  <m:oMath xmlns:m="http://schemas.openxmlformats.org/officeDocument/2006/math">
                    <m:r>
                      <a:rPr lang="en-US" sz="2800" i="1" smtClean="0">
                        <a:solidFill>
                          <a:schemeClr val="accent6"/>
                        </a:solidFill>
                        <a:latin typeface="Cambria Math"/>
                      </a:rPr>
                      <m:t>𝑒</m:t>
                    </m:r>
                    <m:r>
                      <a:rPr lang="en-US" sz="2800" i="1">
                        <a:latin typeface="Cambria Math"/>
                      </a:rPr>
                      <m:t>∈</m:t>
                    </m:r>
                    <m:r>
                      <a:rPr lang="en-US" sz="2800" i="1" smtClean="0">
                        <a:solidFill>
                          <a:srgbClr val="7030A0"/>
                        </a:solidFill>
                        <a:latin typeface="Cambria Math"/>
                      </a:rPr>
                      <m:t>𝑇</m:t>
                    </m:r>
                  </m:oMath>
                </a14:m>
                <a:r>
                  <a:rPr lang="en-US" sz="2800" dirty="0"/>
                  <a:t> Then claim holds </a:t>
                </a:r>
              </a:p>
            </p:txBody>
          </p:sp>
        </mc:Choice>
        <mc:Fallback xmlns="">
          <p:sp>
            <p:nvSpPr>
              <p:cNvPr id="59" name="TextBox 58"/>
              <p:cNvSpPr txBox="1">
                <a:spLocks noRot="1" noChangeAspect="1" noMove="1" noResize="1" noEditPoints="1" noAdjustHandles="1" noChangeArrowheads="1" noChangeShapeType="1" noTextEdit="1"/>
              </p:cNvSpPr>
              <p:nvPr/>
            </p:nvSpPr>
            <p:spPr>
              <a:xfrm>
                <a:off x="5823046" y="2878499"/>
                <a:ext cx="4844955" cy="1384995"/>
              </a:xfrm>
              <a:prstGeom prst="rect">
                <a:avLst/>
              </a:prstGeom>
              <a:blipFill>
                <a:blip r:embed="rId8"/>
                <a:stretch>
                  <a:fillRect l="-2618" t="-4545" r="-1571" b="-10000"/>
                </a:stretch>
              </a:blipFill>
            </p:spPr>
            <p:txBody>
              <a:bodyPr/>
              <a:lstStyle/>
              <a:p>
                <a:r>
                  <a:rPr lang="en-US">
                    <a:noFill/>
                  </a:rPr>
                  <a:t> </a:t>
                </a:r>
              </a:p>
            </p:txBody>
          </p:sp>
        </mc:Fallback>
      </mc:AlternateContent>
      <p:cxnSp>
        <p:nvCxnSpPr>
          <p:cNvPr id="44" name="Straight Connector 43"/>
          <p:cNvCxnSpPr/>
          <p:nvPr/>
        </p:nvCxnSpPr>
        <p:spPr>
          <a:xfrm>
            <a:off x="1020534" y="3276600"/>
            <a:ext cx="960666" cy="0"/>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674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Cut Theorem</a:t>
            </a:r>
          </a:p>
        </p:txBody>
      </p:sp>
      <p:sp>
        <p:nvSpPr>
          <p:cNvPr id="4" name="Slide Number Placeholder 3"/>
          <p:cNvSpPr>
            <a:spLocks noGrp="1"/>
          </p:cNvSpPr>
          <p:nvPr>
            <p:ph type="sldNum" sz="quarter" idx="12"/>
          </p:nvPr>
        </p:nvSpPr>
        <p:spPr/>
        <p:txBody>
          <a:bodyPr/>
          <a:lstStyle/>
          <a:p>
            <a:fld id="{86BADE50-950A-4D58-BFB2-FA2C6A8B385D}" type="slidenum">
              <a:rPr lang="en-US" smtClean="0"/>
              <a:t>26</a:t>
            </a:fld>
            <a:endParaRPr lang="en-US"/>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1905000" y="1143001"/>
                <a:ext cx="8229600" cy="1752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Claim: If </a:t>
                </a:r>
                <a14:m>
                  <m:oMath xmlns:m="http://schemas.openxmlformats.org/officeDocument/2006/math">
                    <m:r>
                      <a:rPr lang="en-US" i="1">
                        <a:solidFill>
                          <a:srgbClr val="009900"/>
                        </a:solidFill>
                        <a:latin typeface="Cambria Math"/>
                      </a:rPr>
                      <m:t>𝐴</m:t>
                    </m:r>
                  </m:oMath>
                </a14:m>
                <a:r>
                  <a:rPr lang="en-US" dirty="0"/>
                  <a:t> is a subset of a MST </a:t>
                </a:r>
                <a14:m>
                  <m:oMath xmlns:m="http://schemas.openxmlformats.org/officeDocument/2006/math">
                    <m:r>
                      <a:rPr lang="en-US" i="1" smtClean="0">
                        <a:solidFill>
                          <a:srgbClr val="7030A0"/>
                        </a:solidFill>
                        <a:latin typeface="Cambria Math"/>
                      </a:rPr>
                      <m:t>𝑇</m:t>
                    </m:r>
                  </m:oMath>
                </a14:m>
                <a:r>
                  <a:rPr lang="en-US" dirty="0"/>
                  <a:t>, and </a:t>
                </a:r>
                <a14:m>
                  <m:oMath xmlns:m="http://schemas.openxmlformats.org/officeDocument/2006/math">
                    <m:r>
                      <a:rPr lang="en-US" i="1" smtClean="0">
                        <a:solidFill>
                          <a:schemeClr val="accent6"/>
                        </a:solidFill>
                        <a:latin typeface="Cambria Math"/>
                      </a:rPr>
                      <m:t>𝑒</m:t>
                    </m:r>
                  </m:oMath>
                </a14:m>
                <a:r>
                  <a:rPr lang="en-US" dirty="0"/>
                  <a:t> is the least-weight edge which crosses cut </a:t>
                </a:r>
                <a14:m>
                  <m:oMath xmlns:m="http://schemas.openxmlformats.org/officeDocument/2006/math">
                    <m:r>
                      <a:rPr lang="en-US">
                        <a:solidFill>
                          <a:srgbClr val="0070C0"/>
                        </a:solidFill>
                        <a:latin typeface="Cambria Math"/>
                      </a:rPr>
                      <m:t>(</m:t>
                    </m:r>
                    <m:r>
                      <a:rPr lang="en-US" i="1">
                        <a:solidFill>
                          <a:srgbClr val="0070C0"/>
                        </a:solidFill>
                        <a:latin typeface="Cambria Math"/>
                      </a:rPr>
                      <m:t>𝑆</m:t>
                    </m:r>
                    <m:r>
                      <a:rPr lang="en-US" i="1">
                        <a:solidFill>
                          <a:srgbClr val="0070C0"/>
                        </a:solidFill>
                        <a:latin typeface="Cambria Math"/>
                      </a:rPr>
                      <m:t>, </m:t>
                    </m:r>
                    <m:r>
                      <a:rPr lang="en-US" i="1">
                        <a:solidFill>
                          <a:srgbClr val="0070C0"/>
                        </a:solidFill>
                        <a:latin typeface="Cambria Math"/>
                      </a:rPr>
                      <m:t>𝑉</m:t>
                    </m:r>
                    <m:r>
                      <a:rPr lang="en-US" i="1">
                        <a:solidFill>
                          <a:srgbClr val="0070C0"/>
                        </a:solidFill>
                        <a:latin typeface="Cambria Math"/>
                      </a:rPr>
                      <m:t>−</m:t>
                    </m:r>
                    <m:r>
                      <a:rPr lang="en-US" i="1">
                        <a:solidFill>
                          <a:srgbClr val="0070C0"/>
                        </a:solidFill>
                        <a:latin typeface="Cambria Math"/>
                      </a:rPr>
                      <m:t>𝑆</m:t>
                    </m:r>
                    <m:r>
                      <a:rPr lang="en-US" i="1">
                        <a:solidFill>
                          <a:srgbClr val="0070C0"/>
                        </a:solidFill>
                        <a:latin typeface="Cambria Math"/>
                      </a:rPr>
                      <m:t>)</m:t>
                    </m:r>
                  </m:oMath>
                </a14:m>
                <a:r>
                  <a:rPr lang="en-US" dirty="0"/>
                  <a:t> (which </a:t>
                </a:r>
                <a14:m>
                  <m:oMath xmlns:m="http://schemas.openxmlformats.org/officeDocument/2006/math">
                    <m:r>
                      <a:rPr lang="en-US" i="1">
                        <a:solidFill>
                          <a:srgbClr val="009900"/>
                        </a:solidFill>
                        <a:latin typeface="Cambria Math"/>
                      </a:rPr>
                      <m:t>𝐴</m:t>
                    </m:r>
                  </m:oMath>
                </a14:m>
                <a:r>
                  <a:rPr lang="en-US" dirty="0"/>
                  <a:t> respects) then </a:t>
                </a:r>
                <a14:m>
                  <m:oMath xmlns:m="http://schemas.openxmlformats.org/officeDocument/2006/math">
                    <m:r>
                      <a:rPr lang="en-US" i="1" dirty="0">
                        <a:solidFill>
                          <a:srgbClr val="009900"/>
                        </a:solidFill>
                        <a:latin typeface="Cambria Math"/>
                      </a:rPr>
                      <m:t>𝐴</m:t>
                    </m:r>
                    <m:r>
                      <a:rPr lang="en-US" i="1" dirty="0">
                        <a:latin typeface="Cambria Math"/>
                      </a:rPr>
                      <m:t>∪</m:t>
                    </m:r>
                    <m:r>
                      <a:rPr lang="en-US" i="1" dirty="0" smtClean="0">
                        <a:solidFill>
                          <a:schemeClr val="accent6"/>
                        </a:solidFill>
                        <a:latin typeface="Cambria Math"/>
                      </a:rPr>
                      <m:t>{</m:t>
                    </m:r>
                    <m:r>
                      <a:rPr lang="en-US" i="1" dirty="0" smtClean="0">
                        <a:solidFill>
                          <a:schemeClr val="accent6"/>
                        </a:solidFill>
                        <a:latin typeface="Cambria Math"/>
                      </a:rPr>
                      <m:t>𝑒</m:t>
                    </m:r>
                    <m:r>
                      <a:rPr lang="en-US" i="1" dirty="0" smtClean="0">
                        <a:solidFill>
                          <a:schemeClr val="accent6"/>
                        </a:solidFill>
                        <a:latin typeface="Cambria Math"/>
                      </a:rPr>
                      <m:t>}</m:t>
                    </m:r>
                  </m:oMath>
                </a14:m>
                <a:r>
                  <a:rPr lang="en-US" dirty="0">
                    <a:solidFill>
                      <a:schemeClr val="accent6"/>
                    </a:solidFill>
                  </a:rPr>
                  <a:t> </a:t>
                </a:r>
                <a:r>
                  <a:rPr lang="en-US" dirty="0"/>
                  <a:t>is also a subset of a MST.</a:t>
                </a: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1905000" y="1143001"/>
                <a:ext cx="8229600" cy="1752600"/>
              </a:xfrm>
              <a:prstGeom prst="rect">
                <a:avLst/>
              </a:prstGeom>
              <a:blipFill>
                <a:blip r:embed="rId3"/>
                <a:stretch>
                  <a:fillRect l="-1541" t="-3597" r="-308"/>
                </a:stretch>
              </a:blipFill>
            </p:spPr>
            <p:txBody>
              <a:bodyPr/>
              <a:lstStyle/>
              <a:p>
                <a:r>
                  <a:rPr lang="en-US">
                    <a:noFill/>
                  </a:rPr>
                  <a:t> </a:t>
                </a:r>
              </a:p>
            </p:txBody>
          </p:sp>
        </mc:Fallback>
      </mc:AlternateContent>
      <p:cxnSp>
        <p:nvCxnSpPr>
          <p:cNvPr id="50" name="Straight Connector 49"/>
          <p:cNvCxnSpPr/>
          <p:nvPr/>
        </p:nvCxnSpPr>
        <p:spPr>
          <a:xfrm flipH="1">
            <a:off x="1020535" y="3124200"/>
            <a:ext cx="914399" cy="0"/>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Rectangle 51"/>
              <p:cNvSpPr/>
              <p:nvPr/>
            </p:nvSpPr>
            <p:spPr>
              <a:xfrm>
                <a:off x="1295400" y="2743201"/>
                <a:ext cx="4430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7030A0"/>
                          </a:solidFill>
                          <a:latin typeface="Cambria Math"/>
                        </a:rPr>
                        <m:t>𝑇</m:t>
                      </m:r>
                    </m:oMath>
                  </m:oMathPara>
                </a14:m>
                <a:endParaRPr lang="en-US" sz="2400" dirty="0">
                  <a:solidFill>
                    <a:srgbClr val="7030A0"/>
                  </a:solidFill>
                </a:endParaRPr>
              </a:p>
            </p:txBody>
          </p:sp>
        </mc:Choice>
        <mc:Fallback xmlns="">
          <p:sp>
            <p:nvSpPr>
              <p:cNvPr id="52" name="Rectangle 51"/>
              <p:cNvSpPr>
                <a:spLocks noRot="1" noChangeAspect="1" noMove="1" noResize="1" noEditPoints="1" noAdjustHandles="1" noChangeArrowheads="1" noChangeShapeType="1" noTextEdit="1"/>
              </p:cNvSpPr>
              <p:nvPr/>
            </p:nvSpPr>
            <p:spPr>
              <a:xfrm>
                <a:off x="1295400" y="2743201"/>
                <a:ext cx="443070" cy="461665"/>
              </a:xfrm>
              <a:prstGeom prst="rect">
                <a:avLst/>
              </a:prstGeom>
              <a:blipFill>
                <a:blip r:embed="rId4"/>
                <a:stretch>
                  <a:fillRect/>
                </a:stretch>
              </a:blipFill>
            </p:spPr>
            <p:txBody>
              <a:bodyPr/>
              <a:lstStyle/>
              <a:p>
                <a:r>
                  <a:rPr lang="en-US">
                    <a:noFill/>
                  </a:rPr>
                  <a:t> </a:t>
                </a:r>
              </a:p>
            </p:txBody>
          </p:sp>
        </mc:Fallback>
      </mc:AlternateContent>
      <p:cxnSp>
        <p:nvCxnSpPr>
          <p:cNvPr id="53" name="Straight Connector 52"/>
          <p:cNvCxnSpPr/>
          <p:nvPr/>
        </p:nvCxnSpPr>
        <p:spPr>
          <a:xfrm>
            <a:off x="1007087" y="3870593"/>
            <a:ext cx="927846" cy="0"/>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Rectangle 54"/>
              <p:cNvSpPr/>
              <p:nvPr/>
            </p:nvSpPr>
            <p:spPr>
              <a:xfrm>
                <a:off x="939376" y="3429001"/>
                <a:ext cx="1041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solidFill>
                            <a:srgbClr val="009900"/>
                          </a:solidFill>
                          <a:latin typeface="Cambria Math"/>
                        </a:rPr>
                        <m:t>𝐴</m:t>
                      </m:r>
                      <m:r>
                        <a:rPr lang="en-US" sz="2400" i="1" dirty="0">
                          <a:latin typeface="Cambria Math"/>
                        </a:rPr>
                        <m:t>⊆</m:t>
                      </m:r>
                      <m:r>
                        <a:rPr lang="en-US" sz="2400" i="1" dirty="0" smtClean="0">
                          <a:solidFill>
                            <a:srgbClr val="7030A0"/>
                          </a:solidFill>
                          <a:latin typeface="Cambria Math"/>
                        </a:rPr>
                        <m:t>𝑇</m:t>
                      </m:r>
                    </m:oMath>
                  </m:oMathPara>
                </a14:m>
                <a:endParaRPr lang="en-US" sz="2400" dirty="0"/>
              </a:p>
            </p:txBody>
          </p:sp>
        </mc:Choice>
        <mc:Fallback xmlns="">
          <p:sp>
            <p:nvSpPr>
              <p:cNvPr id="55" name="Rectangle 54"/>
              <p:cNvSpPr>
                <a:spLocks noRot="1" noChangeAspect="1" noMove="1" noResize="1" noEditPoints="1" noAdjustHandles="1" noChangeArrowheads="1" noChangeShapeType="1" noTextEdit="1"/>
              </p:cNvSpPr>
              <p:nvPr/>
            </p:nvSpPr>
            <p:spPr>
              <a:xfrm>
                <a:off x="939376" y="3429001"/>
                <a:ext cx="1041824" cy="461665"/>
              </a:xfrm>
              <a:prstGeom prst="rect">
                <a:avLst/>
              </a:prstGeom>
              <a:blipFill>
                <a:blip r:embed="rId5"/>
                <a:stretch>
                  <a:fillRect/>
                </a:stretch>
              </a:blipFill>
            </p:spPr>
            <p:txBody>
              <a:bodyPr/>
              <a:lstStyle/>
              <a:p>
                <a:r>
                  <a:rPr lang="en-US">
                    <a:noFill/>
                  </a:rPr>
                  <a:t> </a:t>
                </a:r>
              </a:p>
            </p:txBody>
          </p:sp>
        </mc:Fallback>
      </mc:AlternateContent>
      <p:sp>
        <p:nvSpPr>
          <p:cNvPr id="56" name="Rectangle 55"/>
          <p:cNvSpPr/>
          <p:nvPr/>
        </p:nvSpPr>
        <p:spPr>
          <a:xfrm>
            <a:off x="914400" y="2819400"/>
            <a:ext cx="1098415"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8335" y="3429000"/>
            <a:ext cx="1098415"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1020534" y="3276600"/>
            <a:ext cx="960666" cy="0"/>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B1F4367-0059-5E44-BBA3-4DE143563933}"/>
                  </a:ext>
                </a:extLst>
              </p:cNvPr>
              <p:cNvSpPr txBox="1"/>
              <p:nvPr/>
            </p:nvSpPr>
            <p:spPr>
              <a:xfrm>
                <a:off x="5827063" y="2604701"/>
                <a:ext cx="5149680" cy="1200329"/>
              </a:xfrm>
              <a:prstGeom prst="rect">
                <a:avLst/>
              </a:prstGeom>
              <a:noFill/>
            </p:spPr>
            <p:txBody>
              <a:bodyPr wrap="square" rtlCol="0">
                <a:spAutoFit/>
              </a:bodyPr>
              <a:lstStyle/>
              <a:p>
                <a:r>
                  <a:rPr lang="en-US" sz="2400" dirty="0"/>
                  <a:t>Consider some MST </a:t>
                </a:r>
                <a14:m>
                  <m:oMath xmlns:m="http://schemas.openxmlformats.org/officeDocument/2006/math">
                    <m:r>
                      <a:rPr lang="en-US" sz="2400" i="1" smtClean="0">
                        <a:solidFill>
                          <a:srgbClr val="7030A0"/>
                        </a:solidFill>
                        <a:latin typeface="Cambria Math"/>
                      </a:rPr>
                      <m:t>𝑇</m:t>
                    </m:r>
                  </m:oMath>
                </a14:m>
                <a:r>
                  <a:rPr lang="en-US" sz="2400" dirty="0"/>
                  <a:t>, </a:t>
                </a:r>
              </a:p>
              <a:p>
                <a:r>
                  <a:rPr lang="en-US" sz="2400" dirty="0"/>
                  <a:t>Case 2:</a:t>
                </a:r>
              </a:p>
              <a:p>
                <a:r>
                  <a:rPr lang="en-US" sz="2400" dirty="0"/>
                  <a:t>	Consider if </a:t>
                </a:r>
                <a14:m>
                  <m:oMath xmlns:m="http://schemas.openxmlformats.org/officeDocument/2006/math">
                    <m:r>
                      <a:rPr lang="en-US" sz="2400" i="1" smtClean="0">
                        <a:solidFill>
                          <a:schemeClr val="accent6"/>
                        </a:solidFill>
                        <a:latin typeface="Cambria Math"/>
                      </a:rPr>
                      <m:t>𝑒</m:t>
                    </m:r>
                    <m:r>
                      <a:rPr lang="en-US" sz="2400" i="1" smtClean="0">
                        <a:solidFill>
                          <a:schemeClr val="accent6"/>
                        </a:solidFill>
                        <a:latin typeface="Cambria Math"/>
                      </a:rPr>
                      <m:t>=(</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a:rPr>
                          <m:t>𝑣</m:t>
                        </m:r>
                      </m:e>
                      <m:sub>
                        <m:r>
                          <a:rPr lang="en-US" sz="2400" i="1">
                            <a:solidFill>
                              <a:schemeClr val="accent6"/>
                            </a:solidFill>
                            <a:latin typeface="Cambria Math"/>
                          </a:rPr>
                          <m:t>1</m:t>
                        </m:r>
                      </m:sub>
                    </m:sSub>
                    <m:r>
                      <a:rPr lang="en-US" sz="2400" i="1">
                        <a:solidFill>
                          <a:schemeClr val="accent6"/>
                        </a:solidFill>
                        <a:latin typeface="Cambria Math"/>
                      </a:rPr>
                      <m:t>,</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a:rPr>
                          <m:t>𝑣</m:t>
                        </m:r>
                      </m:e>
                      <m:sub>
                        <m:r>
                          <a:rPr lang="en-US" sz="2400" i="1">
                            <a:solidFill>
                              <a:schemeClr val="accent6"/>
                            </a:solidFill>
                            <a:latin typeface="Cambria Math"/>
                          </a:rPr>
                          <m:t>2</m:t>
                        </m:r>
                      </m:sub>
                    </m:sSub>
                    <m:r>
                      <a:rPr lang="en-US" sz="2400" i="1">
                        <a:solidFill>
                          <a:schemeClr val="accent6"/>
                        </a:solidFill>
                        <a:latin typeface="Cambria Math"/>
                      </a:rPr>
                      <m:t>)</m:t>
                    </m:r>
                    <m:r>
                      <a:rPr lang="en-US" sz="2400" i="1">
                        <a:latin typeface="Cambria Math"/>
                      </a:rPr>
                      <m:t>∉</m:t>
                    </m:r>
                    <m:r>
                      <a:rPr lang="en-US" sz="2400" i="1" smtClean="0">
                        <a:solidFill>
                          <a:srgbClr val="7030A0"/>
                        </a:solidFill>
                        <a:latin typeface="Cambria Math"/>
                      </a:rPr>
                      <m:t>𝑇</m:t>
                    </m:r>
                  </m:oMath>
                </a14:m>
                <a:endParaRPr lang="en-US" sz="2400" dirty="0"/>
              </a:p>
            </p:txBody>
          </p:sp>
        </mc:Choice>
        <mc:Fallback xmlns="">
          <p:sp>
            <p:nvSpPr>
              <p:cNvPr id="45" name="TextBox 44">
                <a:extLst>
                  <a:ext uri="{FF2B5EF4-FFF2-40B4-BE49-F238E27FC236}">
                    <a16:creationId xmlns:a16="http://schemas.microsoft.com/office/drawing/2014/main" id="{9B1F4367-0059-5E44-BBA3-4DE143563933}"/>
                  </a:ext>
                </a:extLst>
              </p:cNvPr>
              <p:cNvSpPr txBox="1">
                <a:spLocks noRot="1" noChangeAspect="1" noMove="1" noResize="1" noEditPoints="1" noAdjustHandles="1" noChangeArrowheads="1" noChangeShapeType="1" noTextEdit="1"/>
              </p:cNvSpPr>
              <p:nvPr/>
            </p:nvSpPr>
            <p:spPr>
              <a:xfrm>
                <a:off x="5827063" y="2604701"/>
                <a:ext cx="5149680" cy="1200329"/>
              </a:xfrm>
              <a:prstGeom prst="rect">
                <a:avLst/>
              </a:prstGeom>
              <a:blipFill>
                <a:blip r:embed="rId6"/>
                <a:stretch>
                  <a:fillRect l="-1724" t="-2083"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A5F086E-765F-1C46-AAA7-88368CBAFEAF}"/>
                  </a:ext>
                </a:extLst>
              </p:cNvPr>
              <p:cNvSpPr txBox="1"/>
              <p:nvPr/>
            </p:nvSpPr>
            <p:spPr>
              <a:xfrm>
                <a:off x="7166742" y="3805029"/>
                <a:ext cx="3886200" cy="3046988"/>
              </a:xfrm>
              <a:prstGeom prst="rect">
                <a:avLst/>
              </a:prstGeom>
              <a:noFill/>
              <a:ln>
                <a:noFill/>
              </a:ln>
            </p:spPr>
            <p:txBody>
              <a:bodyPr wrap="square" rtlCol="0">
                <a:spAutoFit/>
              </a:bodyPr>
              <a:lstStyle/>
              <a:p>
                <a:r>
                  <a:rPr lang="en-US" sz="2400" dirty="0"/>
                  <a:t>Since </a:t>
                </a:r>
                <a14:m>
                  <m:oMath xmlns:m="http://schemas.openxmlformats.org/officeDocument/2006/math">
                    <m:r>
                      <a:rPr lang="en-US" sz="2400" i="1" dirty="0" smtClean="0">
                        <a:solidFill>
                          <a:srgbClr val="7030A0"/>
                        </a:solidFill>
                        <a:latin typeface="Cambria Math"/>
                      </a:rPr>
                      <m:t>𝑇</m:t>
                    </m:r>
                  </m:oMath>
                </a14:m>
                <a:r>
                  <a:rPr lang="en-US" sz="2400" dirty="0"/>
                  <a:t> is a MST, there is some path from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𝑣</m:t>
                        </m:r>
                      </m:e>
                      <m:sub>
                        <m:r>
                          <a:rPr lang="en-US" sz="2400" i="1">
                            <a:latin typeface="Cambria Math"/>
                          </a:rPr>
                          <m:t>1</m:t>
                        </m:r>
                      </m:sub>
                    </m:sSub>
                  </m:oMath>
                </a14:m>
                <a:r>
                  <a:rPr lang="en-US" sz="2400" dirty="0"/>
                  <a:t> to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𝑣</m:t>
                        </m:r>
                      </m:e>
                      <m:sub>
                        <m:r>
                          <a:rPr lang="en-US" sz="2400" i="1">
                            <a:latin typeface="Cambria Math"/>
                          </a:rPr>
                          <m:t>2</m:t>
                        </m:r>
                      </m:sub>
                    </m:sSub>
                  </m:oMath>
                </a14:m>
                <a:r>
                  <a:rPr lang="en-US" sz="2400" dirty="0"/>
                  <a:t>.</a:t>
                </a:r>
              </a:p>
              <a:p>
                <a:endParaRPr lang="en-US" sz="2400" dirty="0"/>
              </a:p>
              <a:p>
                <a:r>
                  <a:rPr lang="en-US" sz="2400" dirty="0"/>
                  <a:t>Let </a:t>
                </a:r>
                <a14:m>
                  <m:oMath xmlns:m="http://schemas.openxmlformats.org/officeDocument/2006/math">
                    <m:r>
                      <a:rPr lang="en-US" sz="2400" i="1">
                        <a:latin typeface="Cambria Math"/>
                      </a:rPr>
                      <m:t>𝑒</m:t>
                    </m:r>
                    <m:r>
                      <a:rPr lang="en-US" sz="2400" i="1">
                        <a:latin typeface="Cambria Math"/>
                      </a:rPr>
                      <m:t>′</m:t>
                    </m:r>
                  </m:oMath>
                </a14:m>
                <a:r>
                  <a:rPr lang="en-US" sz="2400" dirty="0"/>
                  <a:t> be the first edge on this path which crosses the cut</a:t>
                </a:r>
              </a:p>
              <a:p>
                <a:endParaRPr lang="en-US" sz="2400" dirty="0"/>
              </a:p>
              <a:p>
                <a:r>
                  <a:rPr lang="en-US" sz="2400" dirty="0"/>
                  <a:t>Build tree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𝑇</m:t>
                        </m:r>
                      </m:e>
                      <m:sup>
                        <m:r>
                          <a:rPr lang="en-US" sz="2400" i="1">
                            <a:latin typeface="Cambria Math"/>
                          </a:rPr>
                          <m:t>′</m:t>
                        </m:r>
                      </m:sup>
                    </m:sSup>
                  </m:oMath>
                </a14:m>
                <a:r>
                  <a:rPr lang="en-US" sz="2400" dirty="0"/>
                  <a:t> by exchanging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𝑒</m:t>
                        </m:r>
                      </m:e>
                      <m:sup>
                        <m:r>
                          <a:rPr lang="en-US" sz="2400" i="1">
                            <a:latin typeface="Cambria Math"/>
                          </a:rPr>
                          <m:t>′</m:t>
                        </m:r>
                      </m:sup>
                    </m:sSup>
                  </m:oMath>
                </a14:m>
                <a:r>
                  <a:rPr lang="en-US" sz="2400" dirty="0"/>
                  <a:t> for </a:t>
                </a:r>
                <a14:m>
                  <m:oMath xmlns:m="http://schemas.openxmlformats.org/officeDocument/2006/math">
                    <m:r>
                      <a:rPr lang="en-US" sz="2400" i="1">
                        <a:latin typeface="Cambria Math"/>
                      </a:rPr>
                      <m:t>𝑒</m:t>
                    </m:r>
                  </m:oMath>
                </a14:m>
                <a:endParaRPr lang="en-US" sz="2400" dirty="0"/>
              </a:p>
            </p:txBody>
          </p:sp>
        </mc:Choice>
        <mc:Fallback xmlns="">
          <p:sp>
            <p:nvSpPr>
              <p:cNvPr id="51" name="TextBox 50">
                <a:extLst>
                  <a:ext uri="{FF2B5EF4-FFF2-40B4-BE49-F238E27FC236}">
                    <a16:creationId xmlns:a16="http://schemas.microsoft.com/office/drawing/2014/main" id="{AA5F086E-765F-1C46-AAA7-88368CBAFEAF}"/>
                  </a:ext>
                </a:extLst>
              </p:cNvPr>
              <p:cNvSpPr txBox="1">
                <a:spLocks noRot="1" noChangeAspect="1" noMove="1" noResize="1" noEditPoints="1" noAdjustHandles="1" noChangeArrowheads="1" noChangeShapeType="1" noTextEdit="1"/>
              </p:cNvSpPr>
              <p:nvPr/>
            </p:nvSpPr>
            <p:spPr>
              <a:xfrm>
                <a:off x="7166742" y="3805029"/>
                <a:ext cx="3886200" cy="3046988"/>
              </a:xfrm>
              <a:prstGeom prst="rect">
                <a:avLst/>
              </a:prstGeom>
              <a:blipFill>
                <a:blip r:embed="rId7"/>
                <a:stretch>
                  <a:fillRect l="-2614" t="-1667" r="-3268" b="-3333"/>
                </a:stretch>
              </a:blipFill>
              <a:ln>
                <a:noFill/>
              </a:ln>
            </p:spPr>
            <p:txBody>
              <a:bodyPr/>
              <a:lstStyle/>
              <a:p>
                <a:r>
                  <a:rPr lang="en-US">
                    <a:noFill/>
                  </a:rPr>
                  <a:t> </a:t>
                </a:r>
              </a:p>
            </p:txBody>
          </p:sp>
        </mc:Fallback>
      </mc:AlternateContent>
      <p:sp>
        <p:nvSpPr>
          <p:cNvPr id="54" name="Freeform 53">
            <a:extLst>
              <a:ext uri="{FF2B5EF4-FFF2-40B4-BE49-F238E27FC236}">
                <a16:creationId xmlns:a16="http://schemas.microsoft.com/office/drawing/2014/main" id="{DEAEA556-3C91-1B42-8C57-A4E23F365D86}"/>
              </a:ext>
            </a:extLst>
          </p:cNvPr>
          <p:cNvSpPr/>
          <p:nvPr/>
        </p:nvSpPr>
        <p:spPr>
          <a:xfrm>
            <a:off x="2438400" y="3467669"/>
            <a:ext cx="4312692" cy="2279176"/>
          </a:xfrm>
          <a:custGeom>
            <a:avLst/>
            <a:gdLst>
              <a:gd name="connsiteX0" fmla="*/ 641444 w 4312692"/>
              <a:gd name="connsiteY0" fmla="*/ 0 h 2279176"/>
              <a:gd name="connsiteX1" fmla="*/ 109182 w 4312692"/>
              <a:gd name="connsiteY1" fmla="*/ 272955 h 2279176"/>
              <a:gd name="connsiteX2" fmla="*/ 0 w 4312692"/>
              <a:gd name="connsiteY2" fmla="*/ 996287 h 2279176"/>
              <a:gd name="connsiteX3" fmla="*/ 1869743 w 4312692"/>
              <a:gd name="connsiteY3" fmla="*/ 1214651 h 2279176"/>
              <a:gd name="connsiteX4" fmla="*/ 3275462 w 4312692"/>
              <a:gd name="connsiteY4" fmla="*/ 2279176 h 2279176"/>
              <a:gd name="connsiteX5" fmla="*/ 3957850 w 4312692"/>
              <a:gd name="connsiteY5" fmla="*/ 2251881 h 2279176"/>
              <a:gd name="connsiteX6" fmla="*/ 4312692 w 4312692"/>
              <a:gd name="connsiteY6" fmla="*/ 1583140 h 2279176"/>
              <a:gd name="connsiteX7" fmla="*/ 2251880 w 4312692"/>
              <a:gd name="connsiteY7" fmla="*/ 54591 h 2279176"/>
              <a:gd name="connsiteX8" fmla="*/ 641444 w 4312692"/>
              <a:gd name="connsiteY8" fmla="*/ 0 h 2279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2692" h="2279176">
                <a:moveTo>
                  <a:pt x="641444" y="0"/>
                </a:moveTo>
                <a:lnTo>
                  <a:pt x="109182" y="272955"/>
                </a:lnTo>
                <a:lnTo>
                  <a:pt x="0" y="996287"/>
                </a:lnTo>
                <a:lnTo>
                  <a:pt x="1869743" y="1214651"/>
                </a:lnTo>
                <a:lnTo>
                  <a:pt x="3275462" y="2279176"/>
                </a:lnTo>
                <a:lnTo>
                  <a:pt x="3957850" y="2251881"/>
                </a:lnTo>
                <a:lnTo>
                  <a:pt x="4312692" y="1583140"/>
                </a:lnTo>
                <a:lnTo>
                  <a:pt x="2251880" y="54591"/>
                </a:lnTo>
                <a:lnTo>
                  <a:pt x="641444" y="0"/>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a:extLst>
              <a:ext uri="{FF2B5EF4-FFF2-40B4-BE49-F238E27FC236}">
                <a16:creationId xmlns:a16="http://schemas.microsoft.com/office/drawing/2014/main" id="{CF9A5759-B8E4-344A-9D57-B78E4C4F497B}"/>
              </a:ext>
            </a:extLst>
          </p:cNvPr>
          <p:cNvSpPr/>
          <p:nvPr/>
        </p:nvSpPr>
        <p:spPr>
          <a:xfrm>
            <a:off x="1524001" y="4619768"/>
            <a:ext cx="4285397" cy="2238232"/>
          </a:xfrm>
          <a:custGeom>
            <a:avLst/>
            <a:gdLst>
              <a:gd name="connsiteX0" fmla="*/ 2279176 w 4285397"/>
              <a:gd name="connsiteY0" fmla="*/ 300250 h 2238232"/>
              <a:gd name="connsiteX1" fmla="*/ 272955 w 4285397"/>
              <a:gd name="connsiteY1" fmla="*/ 0 h 2238232"/>
              <a:gd name="connsiteX2" fmla="*/ 0 w 4285397"/>
              <a:gd name="connsiteY2" fmla="*/ 450376 h 2238232"/>
              <a:gd name="connsiteX3" fmla="*/ 682388 w 4285397"/>
              <a:gd name="connsiteY3" fmla="*/ 1542197 h 2238232"/>
              <a:gd name="connsiteX4" fmla="*/ 2129051 w 4285397"/>
              <a:gd name="connsiteY4" fmla="*/ 2238232 h 2238232"/>
              <a:gd name="connsiteX5" fmla="*/ 4285397 w 4285397"/>
              <a:gd name="connsiteY5" fmla="*/ 1869743 h 2238232"/>
              <a:gd name="connsiteX6" fmla="*/ 3439236 w 4285397"/>
              <a:gd name="connsiteY6" fmla="*/ 900752 h 2238232"/>
              <a:gd name="connsiteX7" fmla="*/ 2279176 w 4285397"/>
              <a:gd name="connsiteY7" fmla="*/ 300250 h 223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5397" h="2238232">
                <a:moveTo>
                  <a:pt x="2279176" y="300250"/>
                </a:moveTo>
                <a:lnTo>
                  <a:pt x="272955" y="0"/>
                </a:lnTo>
                <a:lnTo>
                  <a:pt x="0" y="450376"/>
                </a:lnTo>
                <a:lnTo>
                  <a:pt x="682388" y="1542197"/>
                </a:lnTo>
                <a:lnTo>
                  <a:pt x="2129051" y="2238232"/>
                </a:lnTo>
                <a:lnTo>
                  <a:pt x="4285397" y="1869743"/>
                </a:lnTo>
                <a:lnTo>
                  <a:pt x="3439236" y="900752"/>
                </a:lnTo>
                <a:lnTo>
                  <a:pt x="2279176" y="300250"/>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5CEEA4BE-C23F-2E46-904E-D0CCA0D57506}"/>
              </a:ext>
            </a:extLst>
          </p:cNvPr>
          <p:cNvCxnSpPr>
            <a:stCxn id="75" idx="7"/>
            <a:endCxn id="76" idx="2"/>
          </p:cNvCxnSpPr>
          <p:nvPr/>
        </p:nvCxnSpPr>
        <p:spPr>
          <a:xfrm flipV="1">
            <a:off x="2053035" y="4204448"/>
            <a:ext cx="974896" cy="62859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83E1F97-BBBF-1B48-A225-DF647C34B30A}"/>
              </a:ext>
            </a:extLst>
          </p:cNvPr>
          <p:cNvCxnSpPr>
            <a:stCxn id="76" idx="6"/>
            <a:endCxn id="79" idx="2"/>
          </p:cNvCxnSpPr>
          <p:nvPr/>
        </p:nvCxnSpPr>
        <p:spPr>
          <a:xfrm>
            <a:off x="3363103" y="4204449"/>
            <a:ext cx="986191" cy="34211"/>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F2848B4-4F4F-DE44-9287-547DFA7AA80E}"/>
              </a:ext>
            </a:extLst>
          </p:cNvPr>
          <p:cNvCxnSpPr>
            <a:stCxn id="75" idx="4"/>
            <a:endCxn id="77" idx="1"/>
          </p:cNvCxnSpPr>
          <p:nvPr/>
        </p:nvCxnSpPr>
        <p:spPr>
          <a:xfrm>
            <a:off x="1934534" y="5119130"/>
            <a:ext cx="560220" cy="683221"/>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EB1AEF6-94AB-1143-B76A-ED8CB8BA8996}"/>
              </a:ext>
            </a:extLst>
          </p:cNvPr>
          <p:cNvCxnSpPr>
            <a:stCxn id="78" idx="3"/>
            <a:endCxn id="77" idx="7"/>
          </p:cNvCxnSpPr>
          <p:nvPr/>
        </p:nvCxnSpPr>
        <p:spPr>
          <a:xfrm flipH="1">
            <a:off x="2731757" y="5284462"/>
            <a:ext cx="765360" cy="517888"/>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2EC3055-CB81-AF40-A1BB-9F40DBB19177}"/>
              </a:ext>
            </a:extLst>
          </p:cNvPr>
          <p:cNvCxnSpPr>
            <a:stCxn id="80" idx="2"/>
            <a:endCxn id="77" idx="5"/>
          </p:cNvCxnSpPr>
          <p:nvPr/>
        </p:nvCxnSpPr>
        <p:spPr>
          <a:xfrm flipH="1" flipV="1">
            <a:off x="2731758" y="6039353"/>
            <a:ext cx="894245" cy="369156"/>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938D2B-3898-6740-8AE4-46BC03BF9021}"/>
              </a:ext>
            </a:extLst>
          </p:cNvPr>
          <p:cNvCxnSpPr>
            <a:stCxn id="78" idx="5"/>
            <a:endCxn id="80" idx="0"/>
          </p:cNvCxnSpPr>
          <p:nvPr/>
        </p:nvCxnSpPr>
        <p:spPr>
          <a:xfrm>
            <a:off x="3734120" y="5284463"/>
            <a:ext cx="59468" cy="9564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8C58FF0-09C4-5D40-977C-562538F16B23}"/>
              </a:ext>
            </a:extLst>
          </p:cNvPr>
          <p:cNvCxnSpPr>
            <a:stCxn id="78" idx="7"/>
            <a:endCxn id="79" idx="3"/>
          </p:cNvCxnSpPr>
          <p:nvPr/>
        </p:nvCxnSpPr>
        <p:spPr>
          <a:xfrm flipV="1">
            <a:off x="3734120" y="4357162"/>
            <a:ext cx="664258" cy="690299"/>
          </a:xfrm>
          <a:prstGeom prst="line">
            <a:avLst/>
          </a:prstGeom>
          <a:ln w="571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024C365-1E3B-C347-B523-83A5B9EF7236}"/>
              </a:ext>
            </a:extLst>
          </p:cNvPr>
          <p:cNvCxnSpPr>
            <a:stCxn id="80" idx="6"/>
            <a:endCxn id="81" idx="3"/>
          </p:cNvCxnSpPr>
          <p:nvPr/>
        </p:nvCxnSpPr>
        <p:spPr>
          <a:xfrm flipV="1">
            <a:off x="3961173" y="6359425"/>
            <a:ext cx="1120694" cy="49084"/>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116B49A-6D06-3F4B-8AA4-48F36C458152}"/>
              </a:ext>
            </a:extLst>
          </p:cNvPr>
          <p:cNvCxnSpPr>
            <a:stCxn id="81" idx="1"/>
            <a:endCxn id="79" idx="4"/>
          </p:cNvCxnSpPr>
          <p:nvPr/>
        </p:nvCxnSpPr>
        <p:spPr>
          <a:xfrm flipH="1" flipV="1">
            <a:off x="4516879" y="4406246"/>
            <a:ext cx="564988" cy="171617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CB4EB1-6B3B-1846-A69D-FA398F2526E5}"/>
              </a:ext>
            </a:extLst>
          </p:cNvPr>
          <p:cNvCxnSpPr>
            <a:stCxn id="83" idx="2"/>
            <a:endCxn id="79" idx="5"/>
          </p:cNvCxnSpPr>
          <p:nvPr/>
        </p:nvCxnSpPr>
        <p:spPr>
          <a:xfrm flipH="1" flipV="1">
            <a:off x="4635381" y="4357161"/>
            <a:ext cx="596853" cy="323376"/>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7E3C520-6499-2343-8FC1-58CCC3919393}"/>
              </a:ext>
            </a:extLst>
          </p:cNvPr>
          <p:cNvCxnSpPr>
            <a:stCxn id="81" idx="0"/>
            <a:endCxn id="83" idx="3"/>
          </p:cNvCxnSpPr>
          <p:nvPr/>
        </p:nvCxnSpPr>
        <p:spPr>
          <a:xfrm flipV="1">
            <a:off x="5200368" y="4799038"/>
            <a:ext cx="80950" cy="12743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AC116AF-A990-2A44-BDA1-26E2E98B9E06}"/>
              </a:ext>
            </a:extLst>
          </p:cNvPr>
          <p:cNvCxnSpPr>
            <a:stCxn id="82" idx="1"/>
            <a:endCxn id="83" idx="5"/>
          </p:cNvCxnSpPr>
          <p:nvPr/>
        </p:nvCxnSpPr>
        <p:spPr>
          <a:xfrm flipH="1" flipV="1">
            <a:off x="5518321" y="4799039"/>
            <a:ext cx="562601" cy="4406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A9387E4-C743-FA44-8DE8-C1236604CCF8}"/>
              </a:ext>
            </a:extLst>
          </p:cNvPr>
          <p:cNvCxnSpPr>
            <a:stCxn id="82" idx="3"/>
            <a:endCxn id="81" idx="6"/>
          </p:cNvCxnSpPr>
          <p:nvPr/>
        </p:nvCxnSpPr>
        <p:spPr>
          <a:xfrm flipH="1">
            <a:off x="5367955" y="5476739"/>
            <a:ext cx="712967" cy="764184"/>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CFFB39-70C1-1943-9CD6-D4A098CFC116}"/>
              </a:ext>
            </a:extLst>
          </p:cNvPr>
          <p:cNvCxnSpPr>
            <a:stCxn id="76" idx="4"/>
            <a:endCxn id="77" idx="0"/>
          </p:cNvCxnSpPr>
          <p:nvPr/>
        </p:nvCxnSpPr>
        <p:spPr>
          <a:xfrm flipH="1">
            <a:off x="2613256" y="4372034"/>
            <a:ext cx="582261" cy="1381232"/>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7C5314DF-2702-C64B-9EEC-2D8F7E73E3E4}"/>
              </a:ext>
            </a:extLst>
          </p:cNvPr>
          <p:cNvSpPr/>
          <p:nvPr/>
        </p:nvSpPr>
        <p:spPr>
          <a:xfrm>
            <a:off x="1766949" y="4783959"/>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C010C1CD-FDA7-6A4C-BBD0-32956D41D532}"/>
              </a:ext>
            </a:extLst>
          </p:cNvPr>
          <p:cNvSpPr/>
          <p:nvPr/>
        </p:nvSpPr>
        <p:spPr>
          <a:xfrm>
            <a:off x="3027932" y="4036863"/>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CB5C550A-F91C-444A-9577-C4ED6EF3D51C}"/>
              </a:ext>
            </a:extLst>
          </p:cNvPr>
          <p:cNvSpPr/>
          <p:nvPr/>
        </p:nvSpPr>
        <p:spPr>
          <a:xfrm>
            <a:off x="2445671" y="5753267"/>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8" name="Oval 77">
                <a:extLst>
                  <a:ext uri="{FF2B5EF4-FFF2-40B4-BE49-F238E27FC236}">
                    <a16:creationId xmlns:a16="http://schemas.microsoft.com/office/drawing/2014/main" id="{9B75ABCE-4123-D347-844A-BF7A4B9BE257}"/>
                  </a:ext>
                </a:extLst>
              </p:cNvPr>
              <p:cNvSpPr/>
              <p:nvPr/>
            </p:nvSpPr>
            <p:spPr>
              <a:xfrm>
                <a:off x="3448034" y="4998376"/>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a:rPr>
                            <m:t>2</m:t>
                          </m:r>
                        </m:sub>
                      </m:sSub>
                    </m:oMath>
                  </m:oMathPara>
                </a14:m>
                <a:endParaRPr lang="en-US" dirty="0"/>
              </a:p>
            </p:txBody>
          </p:sp>
        </mc:Choice>
        <mc:Fallback xmlns="">
          <p:sp>
            <p:nvSpPr>
              <p:cNvPr id="78" name="Oval 77">
                <a:extLst>
                  <a:ext uri="{FF2B5EF4-FFF2-40B4-BE49-F238E27FC236}">
                    <a16:creationId xmlns:a16="http://schemas.microsoft.com/office/drawing/2014/main" id="{9B75ABCE-4123-D347-844A-BF7A4B9BE257}"/>
                  </a:ext>
                </a:extLst>
              </p:cNvPr>
              <p:cNvSpPr>
                <a:spLocks noRot="1" noChangeAspect="1" noMove="1" noResize="1" noEditPoints="1" noAdjustHandles="1" noChangeArrowheads="1" noChangeShapeType="1" noTextEdit="1"/>
              </p:cNvSpPr>
              <p:nvPr/>
            </p:nvSpPr>
            <p:spPr>
              <a:xfrm>
                <a:off x="3448034" y="4998376"/>
                <a:ext cx="335171" cy="335171"/>
              </a:xfrm>
              <a:prstGeom prst="ellipse">
                <a:avLst/>
              </a:prstGeom>
              <a:blipFill>
                <a:blip r:embed="rId8"/>
                <a:stretch>
                  <a:fillRect l="-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Oval 78">
                <a:extLst>
                  <a:ext uri="{FF2B5EF4-FFF2-40B4-BE49-F238E27FC236}">
                    <a16:creationId xmlns:a16="http://schemas.microsoft.com/office/drawing/2014/main" id="{015EC6BD-B07C-7E4F-88D4-2C77DEDE6AE9}"/>
                  </a:ext>
                </a:extLst>
              </p:cNvPr>
              <p:cNvSpPr/>
              <p:nvPr/>
            </p:nvSpPr>
            <p:spPr>
              <a:xfrm>
                <a:off x="4349294" y="4071075"/>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a:rPr>
                            <m:t>1</m:t>
                          </m:r>
                        </m:sub>
                      </m:sSub>
                    </m:oMath>
                  </m:oMathPara>
                </a14:m>
                <a:endParaRPr lang="en-US" dirty="0"/>
              </a:p>
            </p:txBody>
          </p:sp>
        </mc:Choice>
        <mc:Fallback xmlns="">
          <p:sp>
            <p:nvSpPr>
              <p:cNvPr id="79" name="Oval 78">
                <a:extLst>
                  <a:ext uri="{FF2B5EF4-FFF2-40B4-BE49-F238E27FC236}">
                    <a16:creationId xmlns:a16="http://schemas.microsoft.com/office/drawing/2014/main" id="{015EC6BD-B07C-7E4F-88D4-2C77DEDE6AE9}"/>
                  </a:ext>
                </a:extLst>
              </p:cNvPr>
              <p:cNvSpPr>
                <a:spLocks noRot="1" noChangeAspect="1" noMove="1" noResize="1" noEditPoints="1" noAdjustHandles="1" noChangeArrowheads="1" noChangeShapeType="1" noTextEdit="1"/>
              </p:cNvSpPr>
              <p:nvPr/>
            </p:nvSpPr>
            <p:spPr>
              <a:xfrm>
                <a:off x="4349294" y="4071075"/>
                <a:ext cx="335171" cy="335171"/>
              </a:xfrm>
              <a:prstGeom prst="ellipse">
                <a:avLst/>
              </a:prstGeom>
              <a:blipFill>
                <a:blip r:embed="rId9"/>
                <a:stretch>
                  <a:fillRect/>
                </a:stretch>
              </a:blipFill>
            </p:spPr>
            <p:txBody>
              <a:bodyPr/>
              <a:lstStyle/>
              <a:p>
                <a:r>
                  <a:rPr lang="en-US">
                    <a:noFill/>
                  </a:rPr>
                  <a:t> </a:t>
                </a:r>
              </a:p>
            </p:txBody>
          </p:sp>
        </mc:Fallback>
      </mc:AlternateContent>
      <p:sp>
        <p:nvSpPr>
          <p:cNvPr id="80" name="Oval 79">
            <a:extLst>
              <a:ext uri="{FF2B5EF4-FFF2-40B4-BE49-F238E27FC236}">
                <a16:creationId xmlns:a16="http://schemas.microsoft.com/office/drawing/2014/main" id="{EC8EA7FB-4EF1-E84F-A084-CA449B1E96CF}"/>
              </a:ext>
            </a:extLst>
          </p:cNvPr>
          <p:cNvSpPr/>
          <p:nvPr/>
        </p:nvSpPr>
        <p:spPr>
          <a:xfrm>
            <a:off x="3626003" y="6240925"/>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a:extLst>
              <a:ext uri="{FF2B5EF4-FFF2-40B4-BE49-F238E27FC236}">
                <a16:creationId xmlns:a16="http://schemas.microsoft.com/office/drawing/2014/main" id="{F13A40D3-C27F-D54D-8CF2-DC55A403328D}"/>
              </a:ext>
            </a:extLst>
          </p:cNvPr>
          <p:cNvSpPr/>
          <p:nvPr/>
        </p:nvSpPr>
        <p:spPr>
          <a:xfrm>
            <a:off x="5032784" y="6073339"/>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8F6436C8-CFF8-734A-9FEB-1CE41C14118D}"/>
              </a:ext>
            </a:extLst>
          </p:cNvPr>
          <p:cNvSpPr/>
          <p:nvPr/>
        </p:nvSpPr>
        <p:spPr>
          <a:xfrm>
            <a:off x="6031838" y="5190653"/>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087A9AFD-281A-4042-B641-5E624DF77054}"/>
              </a:ext>
            </a:extLst>
          </p:cNvPr>
          <p:cNvSpPr/>
          <p:nvPr/>
        </p:nvSpPr>
        <p:spPr>
          <a:xfrm>
            <a:off x="5232234" y="4512952"/>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D6ABB129-C179-9C46-B0EF-D3C6CD80C5F0}"/>
                  </a:ext>
                </a:extLst>
              </p:cNvPr>
              <p:cNvSpPr/>
              <p:nvPr/>
            </p:nvSpPr>
            <p:spPr>
              <a:xfrm>
                <a:off x="2647392" y="3679724"/>
                <a:ext cx="3638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0070C0"/>
                          </a:solidFill>
                          <a:latin typeface="Cambria Math"/>
                        </a:rPr>
                        <m:t>𝑆</m:t>
                      </m:r>
                    </m:oMath>
                  </m:oMathPara>
                </a14:m>
                <a:endParaRPr lang="en-US" dirty="0"/>
              </a:p>
            </p:txBody>
          </p:sp>
        </mc:Choice>
        <mc:Fallback xmlns="">
          <p:sp>
            <p:nvSpPr>
              <p:cNvPr id="84" name="Rectangle 83">
                <a:extLst>
                  <a:ext uri="{FF2B5EF4-FFF2-40B4-BE49-F238E27FC236}">
                    <a16:creationId xmlns:a16="http://schemas.microsoft.com/office/drawing/2014/main" id="{D6ABB129-C179-9C46-B0EF-D3C6CD80C5F0}"/>
                  </a:ext>
                </a:extLst>
              </p:cNvPr>
              <p:cNvSpPr>
                <a:spLocks noRot="1" noChangeAspect="1" noMove="1" noResize="1" noEditPoints="1" noAdjustHandles="1" noChangeArrowheads="1" noChangeShapeType="1" noTextEdit="1"/>
              </p:cNvSpPr>
              <p:nvPr/>
            </p:nvSpPr>
            <p:spPr>
              <a:xfrm>
                <a:off x="2647392" y="3679724"/>
                <a:ext cx="363881"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D38DE6F3-26A7-9F4A-9D52-8E4C96EDB28A}"/>
                  </a:ext>
                </a:extLst>
              </p:cNvPr>
              <p:cNvSpPr/>
              <p:nvPr/>
            </p:nvSpPr>
            <p:spPr>
              <a:xfrm rot="1400342">
                <a:off x="2827278" y="6276281"/>
                <a:ext cx="7911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0070C0"/>
                          </a:solidFill>
                          <a:latin typeface="Cambria Math"/>
                        </a:rPr>
                        <m:t>𝑉</m:t>
                      </m:r>
                      <m:r>
                        <a:rPr lang="en-US" i="1">
                          <a:solidFill>
                            <a:srgbClr val="0070C0"/>
                          </a:solidFill>
                          <a:latin typeface="Cambria Math"/>
                        </a:rPr>
                        <m:t>−</m:t>
                      </m:r>
                      <m:r>
                        <a:rPr lang="en-US" i="1">
                          <a:solidFill>
                            <a:srgbClr val="0070C0"/>
                          </a:solidFill>
                          <a:latin typeface="Cambria Math"/>
                        </a:rPr>
                        <m:t>𝑆</m:t>
                      </m:r>
                    </m:oMath>
                  </m:oMathPara>
                </a14:m>
                <a:endParaRPr lang="en-US" dirty="0"/>
              </a:p>
            </p:txBody>
          </p:sp>
        </mc:Choice>
        <mc:Fallback xmlns="">
          <p:sp>
            <p:nvSpPr>
              <p:cNvPr id="85" name="Rectangle 84">
                <a:extLst>
                  <a:ext uri="{FF2B5EF4-FFF2-40B4-BE49-F238E27FC236}">
                    <a16:creationId xmlns:a16="http://schemas.microsoft.com/office/drawing/2014/main" id="{D38DE6F3-26A7-9F4A-9D52-8E4C96EDB28A}"/>
                  </a:ext>
                </a:extLst>
              </p:cNvPr>
              <p:cNvSpPr>
                <a:spLocks noRot="1" noChangeAspect="1" noMove="1" noResize="1" noEditPoints="1" noAdjustHandles="1" noChangeArrowheads="1" noChangeShapeType="1" noTextEdit="1"/>
              </p:cNvSpPr>
              <p:nvPr/>
            </p:nvSpPr>
            <p:spPr>
              <a:xfrm rot="1400342">
                <a:off x="2827278" y="6276281"/>
                <a:ext cx="791179"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4A154F2C-5726-BD4C-B803-C767BBE14BCA}"/>
                  </a:ext>
                </a:extLst>
              </p:cNvPr>
              <p:cNvSpPr/>
              <p:nvPr/>
            </p:nvSpPr>
            <p:spPr>
              <a:xfrm>
                <a:off x="3936681" y="4578972"/>
                <a:ext cx="4126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accent6"/>
                          </a:solidFill>
                          <a:latin typeface="Cambria Math"/>
                        </a:rPr>
                        <m:t>𝑒</m:t>
                      </m:r>
                    </m:oMath>
                  </m:oMathPara>
                </a14:m>
                <a:endParaRPr lang="en-US" sz="2400" dirty="0">
                  <a:solidFill>
                    <a:schemeClr val="accent6"/>
                  </a:solidFill>
                </a:endParaRPr>
              </a:p>
            </p:txBody>
          </p:sp>
        </mc:Choice>
        <mc:Fallback xmlns="">
          <p:sp>
            <p:nvSpPr>
              <p:cNvPr id="86" name="Rectangle 85">
                <a:extLst>
                  <a:ext uri="{FF2B5EF4-FFF2-40B4-BE49-F238E27FC236}">
                    <a16:creationId xmlns:a16="http://schemas.microsoft.com/office/drawing/2014/main" id="{4A154F2C-5726-BD4C-B803-C767BBE14BCA}"/>
                  </a:ext>
                </a:extLst>
              </p:cNvPr>
              <p:cNvSpPr>
                <a:spLocks noRot="1" noChangeAspect="1" noMove="1" noResize="1" noEditPoints="1" noAdjustHandles="1" noChangeArrowheads="1" noChangeShapeType="1" noTextEdit="1"/>
              </p:cNvSpPr>
              <p:nvPr/>
            </p:nvSpPr>
            <p:spPr>
              <a:xfrm>
                <a:off x="3936681" y="4578972"/>
                <a:ext cx="412613"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A5645F5C-BC4F-3042-A89A-199E1D302FBB}"/>
                  </a:ext>
                </a:extLst>
              </p:cNvPr>
              <p:cNvSpPr/>
              <p:nvPr/>
            </p:nvSpPr>
            <p:spPr>
              <a:xfrm>
                <a:off x="2530817" y="4767543"/>
                <a:ext cx="48603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𝑒</m:t>
                      </m:r>
                      <m:r>
                        <a:rPr lang="en-US" sz="2400" i="1">
                          <a:latin typeface="Cambria Math"/>
                        </a:rPr>
                        <m:t>′</m:t>
                      </m:r>
                    </m:oMath>
                  </m:oMathPara>
                </a14:m>
                <a:endParaRPr lang="en-US" sz="2400" dirty="0"/>
              </a:p>
            </p:txBody>
          </p:sp>
        </mc:Choice>
        <mc:Fallback xmlns="">
          <p:sp>
            <p:nvSpPr>
              <p:cNvPr id="87" name="Rectangle 86">
                <a:extLst>
                  <a:ext uri="{FF2B5EF4-FFF2-40B4-BE49-F238E27FC236}">
                    <a16:creationId xmlns:a16="http://schemas.microsoft.com/office/drawing/2014/main" id="{A5645F5C-BC4F-3042-A89A-199E1D302FBB}"/>
                  </a:ext>
                </a:extLst>
              </p:cNvPr>
              <p:cNvSpPr>
                <a:spLocks noRot="1" noChangeAspect="1" noMove="1" noResize="1" noEditPoints="1" noAdjustHandles="1" noChangeArrowheads="1" noChangeShapeType="1" noTextEdit="1"/>
              </p:cNvSpPr>
              <p:nvPr/>
            </p:nvSpPr>
            <p:spPr>
              <a:xfrm>
                <a:off x="2530817" y="4767543"/>
                <a:ext cx="486030" cy="461665"/>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430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44FE-7399-ECF4-84A0-680991136546}"/>
              </a:ext>
            </a:extLst>
          </p:cNvPr>
          <p:cNvSpPr>
            <a:spLocks noGrp="1"/>
          </p:cNvSpPr>
          <p:nvPr>
            <p:ph type="title"/>
          </p:nvPr>
        </p:nvSpPr>
        <p:spPr/>
        <p:txBody>
          <a:bodyPr/>
          <a:lstStyle/>
          <a:p>
            <a:r>
              <a:rPr lang="en-US" dirty="0"/>
              <a:t>Proof of Cut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0D8299-FE2A-3BB6-DA0D-9CA05EEDC9CC}"/>
                  </a:ext>
                </a:extLst>
              </p:cNvPr>
              <p:cNvSpPr>
                <a:spLocks noGrp="1"/>
              </p:cNvSpPr>
              <p:nvPr>
                <p:ph idx="1"/>
              </p:nvPr>
            </p:nvSpPr>
            <p:spPr/>
            <p:txBody>
              <a:bodyPr/>
              <a:lstStyle/>
              <a:p>
                <a:r>
                  <a:rPr lang="en-US" sz="3600" dirty="0"/>
                  <a:t>We must show the following 2 things after building a new tree T’:</a:t>
                </a:r>
              </a:p>
              <a:p>
                <a:pPr marL="571500" indent="-514350">
                  <a:buFont typeface="+mj-lt"/>
                  <a:buAutoNum type="arabicPeriod"/>
                </a:pPr>
                <a:endParaRPr lang="en-US" sz="3600" dirty="0"/>
              </a:p>
              <a:p>
                <a:pPr marL="571500" indent="-514350">
                  <a:buFont typeface="+mj-lt"/>
                  <a:buAutoNum type="arabicPeriod"/>
                </a:pPr>
                <a:r>
                  <a:rPr lang="en-US" sz="3600" dirty="0"/>
                  <a:t>The sum of the weights did not go up </a:t>
                </a:r>
              </a:p>
              <a:p>
                <a:pPr marL="971550" lvl="1" indent="-457200"/>
                <a14:m>
                  <m:oMath xmlns:m="http://schemas.openxmlformats.org/officeDocument/2006/math">
                    <m:r>
                      <a:rPr lang="en-US" sz="3200" i="1" smtClean="0">
                        <a:latin typeface="Cambria Math"/>
                      </a:rPr>
                      <m:t>𝑤</m:t>
                    </m:r>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a:rPr>
                              <m:t>𝑇</m:t>
                            </m:r>
                          </m:e>
                          <m:sup>
                            <m:r>
                              <a:rPr lang="en-US" sz="3200" i="1">
                                <a:latin typeface="Cambria Math"/>
                              </a:rPr>
                              <m:t>′</m:t>
                            </m:r>
                          </m:sup>
                        </m:sSup>
                      </m:e>
                    </m:d>
                    <m:r>
                      <a:rPr lang="en-US" sz="3200" i="1">
                        <a:latin typeface="Cambria Math"/>
                      </a:rPr>
                      <m:t>≤</m:t>
                    </m:r>
                    <m:r>
                      <a:rPr lang="en-US" sz="3200" i="1" smtClean="0">
                        <a:solidFill>
                          <a:srgbClr val="7030A0"/>
                        </a:solidFill>
                        <a:latin typeface="Cambria Math"/>
                      </a:rPr>
                      <m:t>𝑤</m:t>
                    </m:r>
                    <m:d>
                      <m:dPr>
                        <m:ctrlPr>
                          <a:rPr lang="en-US" sz="3200" i="1">
                            <a:solidFill>
                              <a:srgbClr val="7030A0"/>
                            </a:solidFill>
                            <a:latin typeface="Cambria Math" panose="02040503050406030204" pitchFamily="18" charset="0"/>
                          </a:rPr>
                        </m:ctrlPr>
                      </m:dPr>
                      <m:e>
                        <m:r>
                          <a:rPr lang="en-US" sz="3200" i="1">
                            <a:solidFill>
                              <a:srgbClr val="7030A0"/>
                            </a:solidFill>
                            <a:latin typeface="Cambria Math"/>
                          </a:rPr>
                          <m:t>𝑇</m:t>
                        </m:r>
                      </m:e>
                    </m:d>
                  </m:oMath>
                </a14:m>
                <a:r>
                  <a:rPr lang="en-US" sz="3200" dirty="0"/>
                  <a:t> </a:t>
                </a:r>
                <a:endParaRPr lang="en-US" sz="4000" dirty="0"/>
              </a:p>
              <a:p>
                <a:pPr marL="571500" indent="-514350">
                  <a:buFont typeface="+mj-lt"/>
                  <a:buAutoNum type="arabicPeriod"/>
                </a:pPr>
                <a:r>
                  <a:rPr lang="en-US" sz="3600" dirty="0"/>
                  <a:t> </a:t>
                </a:r>
                <a14:m>
                  <m:oMath xmlns:m="http://schemas.openxmlformats.org/officeDocument/2006/math">
                    <m:sSup>
                      <m:sSupPr>
                        <m:ctrlPr>
                          <a:rPr lang="en-US" sz="3600" i="1" smtClean="0">
                            <a:latin typeface="Cambria Math" panose="02040503050406030204" pitchFamily="18" charset="0"/>
                          </a:rPr>
                        </m:ctrlPr>
                      </m:sSupPr>
                      <m:e>
                        <m:r>
                          <a:rPr lang="en-US" sz="3600" i="1">
                            <a:latin typeface="Cambria Math"/>
                          </a:rPr>
                          <m:t>𝑇</m:t>
                        </m:r>
                      </m:e>
                      <m:sup>
                        <m:r>
                          <a:rPr lang="en-US" sz="3600" i="1">
                            <a:latin typeface="Cambria Math"/>
                          </a:rPr>
                          <m:t>′</m:t>
                        </m:r>
                      </m:sup>
                    </m:sSup>
                    <m:r>
                      <a:rPr lang="en-US" sz="3600" i="1">
                        <a:latin typeface="Cambria Math" panose="02040503050406030204" pitchFamily="18" charset="0"/>
                      </a:rPr>
                      <m:t> </m:t>
                    </m:r>
                  </m:oMath>
                </a14:m>
                <a:r>
                  <a:rPr lang="en-US" sz="3600" dirty="0"/>
                  <a:t>is still a spanning tree</a:t>
                </a:r>
                <a:endParaRPr lang="en-US" sz="4000" dirty="0"/>
              </a:p>
              <a:p>
                <a:endParaRPr lang="en-US" dirty="0"/>
              </a:p>
            </p:txBody>
          </p:sp>
        </mc:Choice>
        <mc:Fallback>
          <p:sp>
            <p:nvSpPr>
              <p:cNvPr id="3" name="Content Placeholder 2">
                <a:extLst>
                  <a:ext uri="{FF2B5EF4-FFF2-40B4-BE49-F238E27FC236}">
                    <a16:creationId xmlns:a16="http://schemas.microsoft.com/office/drawing/2014/main" id="{870D8299-FE2A-3BB6-DA0D-9CA05EEDC9CC}"/>
                  </a:ext>
                </a:extLst>
              </p:cNvPr>
              <p:cNvSpPr>
                <a:spLocks noGrp="1" noRot="1" noChangeAspect="1" noMove="1" noResize="1" noEditPoints="1" noAdjustHandles="1" noChangeArrowheads="1" noChangeShapeType="1" noTextEdit="1"/>
              </p:cNvSpPr>
              <p:nvPr>
                <p:ph idx="1"/>
              </p:nvPr>
            </p:nvSpPr>
            <p:spPr>
              <a:blipFill>
                <a:blip r:embed="rId2"/>
                <a:stretch>
                  <a:fillRect l="-1500" t="-2156"/>
                </a:stretch>
              </a:blipFill>
            </p:spPr>
            <p:txBody>
              <a:bodyPr/>
              <a:lstStyle/>
              <a:p>
                <a:r>
                  <a:rPr lang="en-US">
                    <a:noFill/>
                  </a:rPr>
                  <a:t> </a:t>
                </a:r>
              </a:p>
            </p:txBody>
          </p:sp>
        </mc:Fallback>
      </mc:AlternateContent>
    </p:spTree>
    <p:extLst>
      <p:ext uri="{BB962C8B-B14F-4D97-AF65-F5344CB8AC3E}">
        <p14:creationId xmlns:p14="http://schemas.microsoft.com/office/powerpoint/2010/main" val="2766363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Cut Theorem</a:t>
            </a:r>
          </a:p>
        </p:txBody>
      </p:sp>
      <p:sp>
        <p:nvSpPr>
          <p:cNvPr id="4" name="Slide Number Placeholder 3"/>
          <p:cNvSpPr>
            <a:spLocks noGrp="1"/>
          </p:cNvSpPr>
          <p:nvPr>
            <p:ph type="sldNum" sz="quarter" idx="12"/>
          </p:nvPr>
        </p:nvSpPr>
        <p:spPr/>
        <p:txBody>
          <a:bodyPr/>
          <a:lstStyle/>
          <a:p>
            <a:fld id="{86BADE50-950A-4D58-BFB2-FA2C6A8B385D}" type="slidenum">
              <a:rPr lang="en-US" smtClean="0"/>
              <a:t>28</a:t>
            </a:fld>
            <a:endParaRPr lang="en-US" dirty="0"/>
          </a:p>
        </p:txBody>
      </p:sp>
      <mc:AlternateContent xmlns:mc="http://schemas.openxmlformats.org/markup-compatibility/2006">
        <mc:Choice xmlns:a14="http://schemas.microsoft.com/office/drawing/2010/main" Requires="a14">
          <p:sp>
            <p:nvSpPr>
              <p:cNvPr id="5" name="Content Placeholder 2"/>
              <p:cNvSpPr txBox="1">
                <a:spLocks/>
              </p:cNvSpPr>
              <p:nvPr/>
            </p:nvSpPr>
            <p:spPr>
              <a:xfrm>
                <a:off x="1905000" y="1143001"/>
                <a:ext cx="947327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t>Claim: If </a:t>
                </a:r>
                <a14:m>
                  <m:oMath xmlns:m="http://schemas.openxmlformats.org/officeDocument/2006/math">
                    <m:r>
                      <a:rPr lang="en-US" sz="2800" i="1">
                        <a:solidFill>
                          <a:srgbClr val="009900"/>
                        </a:solidFill>
                        <a:latin typeface="Cambria Math"/>
                      </a:rPr>
                      <m:t>𝐴</m:t>
                    </m:r>
                  </m:oMath>
                </a14:m>
                <a:r>
                  <a:rPr lang="en-US" sz="2800" dirty="0"/>
                  <a:t> is a subset of a MST </a:t>
                </a:r>
                <a14:m>
                  <m:oMath xmlns:m="http://schemas.openxmlformats.org/officeDocument/2006/math">
                    <m:r>
                      <a:rPr lang="en-US" sz="2800" i="1" smtClean="0">
                        <a:solidFill>
                          <a:srgbClr val="7030A0"/>
                        </a:solidFill>
                        <a:latin typeface="Cambria Math"/>
                      </a:rPr>
                      <m:t>𝑇</m:t>
                    </m:r>
                  </m:oMath>
                </a14:m>
                <a:r>
                  <a:rPr lang="en-US" sz="2800" dirty="0"/>
                  <a:t>, and </a:t>
                </a:r>
                <a14:m>
                  <m:oMath xmlns:m="http://schemas.openxmlformats.org/officeDocument/2006/math">
                    <m:r>
                      <a:rPr lang="en-US" sz="2800" i="1" smtClean="0">
                        <a:solidFill>
                          <a:schemeClr val="accent6"/>
                        </a:solidFill>
                        <a:latin typeface="Cambria Math"/>
                      </a:rPr>
                      <m:t>𝑒</m:t>
                    </m:r>
                  </m:oMath>
                </a14:m>
                <a:r>
                  <a:rPr lang="en-US" sz="2800" dirty="0"/>
                  <a:t> is the least-weight edge which crosses cut </a:t>
                </a:r>
                <a14:m>
                  <m:oMath xmlns:m="http://schemas.openxmlformats.org/officeDocument/2006/math">
                    <m:r>
                      <a:rPr lang="en-US" sz="2800">
                        <a:solidFill>
                          <a:srgbClr val="0070C0"/>
                        </a:solidFill>
                        <a:latin typeface="Cambria Math"/>
                      </a:rPr>
                      <m:t>(</m:t>
                    </m:r>
                    <m:r>
                      <a:rPr lang="en-US" sz="2800" i="1">
                        <a:solidFill>
                          <a:srgbClr val="0070C0"/>
                        </a:solidFill>
                        <a:latin typeface="Cambria Math"/>
                      </a:rPr>
                      <m:t>𝑆</m:t>
                    </m:r>
                    <m:r>
                      <a:rPr lang="en-US" sz="2800" i="1">
                        <a:solidFill>
                          <a:srgbClr val="0070C0"/>
                        </a:solidFill>
                        <a:latin typeface="Cambria Math"/>
                      </a:rPr>
                      <m:t>, </m:t>
                    </m:r>
                    <m:r>
                      <a:rPr lang="en-US" sz="2800" i="1">
                        <a:solidFill>
                          <a:srgbClr val="0070C0"/>
                        </a:solidFill>
                        <a:latin typeface="Cambria Math"/>
                      </a:rPr>
                      <m:t>𝑉</m:t>
                    </m:r>
                    <m:r>
                      <a:rPr lang="en-US" sz="2800" i="1">
                        <a:solidFill>
                          <a:srgbClr val="0070C0"/>
                        </a:solidFill>
                        <a:latin typeface="Cambria Math"/>
                      </a:rPr>
                      <m:t>−</m:t>
                    </m:r>
                    <m:r>
                      <a:rPr lang="en-US" sz="2800" i="1">
                        <a:solidFill>
                          <a:srgbClr val="0070C0"/>
                        </a:solidFill>
                        <a:latin typeface="Cambria Math"/>
                      </a:rPr>
                      <m:t>𝑆</m:t>
                    </m:r>
                    <m:r>
                      <a:rPr lang="en-US" sz="2800" i="1">
                        <a:solidFill>
                          <a:srgbClr val="0070C0"/>
                        </a:solidFill>
                        <a:latin typeface="Cambria Math"/>
                      </a:rPr>
                      <m:t>)</m:t>
                    </m:r>
                  </m:oMath>
                </a14:m>
                <a:r>
                  <a:rPr lang="en-US" sz="2800" dirty="0"/>
                  <a:t> (which </a:t>
                </a:r>
                <a14:m>
                  <m:oMath xmlns:m="http://schemas.openxmlformats.org/officeDocument/2006/math">
                    <m:r>
                      <a:rPr lang="en-US" sz="2800" i="1">
                        <a:solidFill>
                          <a:srgbClr val="009900"/>
                        </a:solidFill>
                        <a:latin typeface="Cambria Math"/>
                      </a:rPr>
                      <m:t>𝐴</m:t>
                    </m:r>
                  </m:oMath>
                </a14:m>
                <a:r>
                  <a:rPr lang="en-US" sz="2800" dirty="0"/>
                  <a:t> respects) then </a:t>
                </a:r>
                <a14:m>
                  <m:oMath xmlns:m="http://schemas.openxmlformats.org/officeDocument/2006/math">
                    <m:r>
                      <a:rPr lang="en-US" sz="2800" i="1" dirty="0">
                        <a:solidFill>
                          <a:srgbClr val="009900"/>
                        </a:solidFill>
                        <a:latin typeface="Cambria Math"/>
                      </a:rPr>
                      <m:t>𝐴</m:t>
                    </m:r>
                    <m:r>
                      <a:rPr lang="en-US" sz="2800" i="1" dirty="0">
                        <a:latin typeface="Cambria Math"/>
                      </a:rPr>
                      <m:t>∪</m:t>
                    </m:r>
                    <m:r>
                      <a:rPr lang="en-US" sz="2800" i="1" dirty="0" smtClean="0">
                        <a:solidFill>
                          <a:schemeClr val="accent6"/>
                        </a:solidFill>
                        <a:latin typeface="Cambria Math"/>
                      </a:rPr>
                      <m:t>{</m:t>
                    </m:r>
                    <m:r>
                      <a:rPr lang="en-US" sz="2800" i="1" dirty="0" smtClean="0">
                        <a:solidFill>
                          <a:schemeClr val="accent6"/>
                        </a:solidFill>
                        <a:latin typeface="Cambria Math"/>
                      </a:rPr>
                      <m:t>𝑒</m:t>
                    </m:r>
                    <m:r>
                      <a:rPr lang="en-US" sz="2800" i="1" dirty="0" smtClean="0">
                        <a:solidFill>
                          <a:schemeClr val="accent6"/>
                        </a:solidFill>
                        <a:latin typeface="Cambria Math"/>
                      </a:rPr>
                      <m:t>}</m:t>
                    </m:r>
                  </m:oMath>
                </a14:m>
                <a:r>
                  <a:rPr lang="en-US" sz="2800" dirty="0">
                    <a:solidFill>
                      <a:schemeClr val="accent6"/>
                    </a:solidFill>
                  </a:rPr>
                  <a:t> </a:t>
                </a:r>
                <a:r>
                  <a:rPr lang="en-US" sz="2800" dirty="0"/>
                  <a:t>is also a subset of a MST.</a:t>
                </a:r>
              </a:p>
            </p:txBody>
          </p:sp>
        </mc:Choice>
        <mc:Fallback>
          <p:sp>
            <p:nvSpPr>
              <p:cNvPr id="5" name="Content Placeholder 2"/>
              <p:cNvSpPr txBox="1">
                <a:spLocks noRot="1" noChangeAspect="1" noMove="1" noResize="1" noEditPoints="1" noAdjustHandles="1" noChangeArrowheads="1" noChangeShapeType="1" noTextEdit="1"/>
              </p:cNvSpPr>
              <p:nvPr/>
            </p:nvSpPr>
            <p:spPr>
              <a:xfrm>
                <a:off x="1905000" y="1143001"/>
                <a:ext cx="9473270" cy="1752600"/>
              </a:xfrm>
              <a:prstGeom prst="rect">
                <a:avLst/>
              </a:prstGeom>
              <a:blipFill>
                <a:blip r:embed="rId3"/>
                <a:stretch>
                  <a:fillRect l="-1351" t="-3484" r="-1158"/>
                </a:stretch>
              </a:blipFill>
            </p:spPr>
            <p:txBody>
              <a:bodyPr/>
              <a:lstStyle/>
              <a:p>
                <a:r>
                  <a:rPr lang="en-US">
                    <a:noFill/>
                  </a:rPr>
                  <a:t> </a:t>
                </a:r>
              </a:p>
            </p:txBody>
          </p:sp>
        </mc:Fallback>
      </mc:AlternateContent>
      <p:cxnSp>
        <p:nvCxnSpPr>
          <p:cNvPr id="50" name="Straight Connector 49"/>
          <p:cNvCxnSpPr/>
          <p:nvPr/>
        </p:nvCxnSpPr>
        <p:spPr>
          <a:xfrm flipH="1">
            <a:off x="1020535" y="3124200"/>
            <a:ext cx="914399" cy="0"/>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Rectangle 51"/>
              <p:cNvSpPr/>
              <p:nvPr/>
            </p:nvSpPr>
            <p:spPr>
              <a:xfrm>
                <a:off x="1295400" y="2743201"/>
                <a:ext cx="4430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7030A0"/>
                          </a:solidFill>
                          <a:latin typeface="Cambria Math"/>
                        </a:rPr>
                        <m:t>𝑇</m:t>
                      </m:r>
                    </m:oMath>
                  </m:oMathPara>
                </a14:m>
                <a:endParaRPr lang="en-US" sz="2400" dirty="0">
                  <a:solidFill>
                    <a:srgbClr val="7030A0"/>
                  </a:solidFill>
                </a:endParaRPr>
              </a:p>
            </p:txBody>
          </p:sp>
        </mc:Choice>
        <mc:Fallback xmlns="">
          <p:sp>
            <p:nvSpPr>
              <p:cNvPr id="52" name="Rectangle 51"/>
              <p:cNvSpPr>
                <a:spLocks noRot="1" noChangeAspect="1" noMove="1" noResize="1" noEditPoints="1" noAdjustHandles="1" noChangeArrowheads="1" noChangeShapeType="1" noTextEdit="1"/>
              </p:cNvSpPr>
              <p:nvPr/>
            </p:nvSpPr>
            <p:spPr>
              <a:xfrm>
                <a:off x="1295400" y="2743201"/>
                <a:ext cx="443070" cy="461665"/>
              </a:xfrm>
              <a:prstGeom prst="rect">
                <a:avLst/>
              </a:prstGeom>
              <a:blipFill>
                <a:blip r:embed="rId4"/>
                <a:stretch>
                  <a:fillRect/>
                </a:stretch>
              </a:blipFill>
            </p:spPr>
            <p:txBody>
              <a:bodyPr/>
              <a:lstStyle/>
              <a:p>
                <a:r>
                  <a:rPr lang="en-US">
                    <a:noFill/>
                  </a:rPr>
                  <a:t> </a:t>
                </a:r>
              </a:p>
            </p:txBody>
          </p:sp>
        </mc:Fallback>
      </mc:AlternateContent>
      <p:cxnSp>
        <p:nvCxnSpPr>
          <p:cNvPr id="53" name="Straight Connector 52"/>
          <p:cNvCxnSpPr/>
          <p:nvPr/>
        </p:nvCxnSpPr>
        <p:spPr>
          <a:xfrm>
            <a:off x="1007087" y="3870593"/>
            <a:ext cx="927846" cy="0"/>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Rectangle 54"/>
              <p:cNvSpPr/>
              <p:nvPr/>
            </p:nvSpPr>
            <p:spPr>
              <a:xfrm>
                <a:off x="939376" y="3429001"/>
                <a:ext cx="1041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solidFill>
                            <a:srgbClr val="009900"/>
                          </a:solidFill>
                          <a:latin typeface="Cambria Math"/>
                        </a:rPr>
                        <m:t>𝐴</m:t>
                      </m:r>
                      <m:r>
                        <a:rPr lang="en-US" sz="2400" i="1" dirty="0">
                          <a:latin typeface="Cambria Math"/>
                        </a:rPr>
                        <m:t>⊆</m:t>
                      </m:r>
                      <m:r>
                        <a:rPr lang="en-US" sz="2400" i="1" dirty="0" smtClean="0">
                          <a:solidFill>
                            <a:srgbClr val="7030A0"/>
                          </a:solidFill>
                          <a:latin typeface="Cambria Math"/>
                        </a:rPr>
                        <m:t>𝑇</m:t>
                      </m:r>
                    </m:oMath>
                  </m:oMathPara>
                </a14:m>
                <a:endParaRPr lang="en-US" sz="2400" dirty="0"/>
              </a:p>
            </p:txBody>
          </p:sp>
        </mc:Choice>
        <mc:Fallback xmlns="">
          <p:sp>
            <p:nvSpPr>
              <p:cNvPr id="55" name="Rectangle 54"/>
              <p:cNvSpPr>
                <a:spLocks noRot="1" noChangeAspect="1" noMove="1" noResize="1" noEditPoints="1" noAdjustHandles="1" noChangeArrowheads="1" noChangeShapeType="1" noTextEdit="1"/>
              </p:cNvSpPr>
              <p:nvPr/>
            </p:nvSpPr>
            <p:spPr>
              <a:xfrm>
                <a:off x="939376" y="3429001"/>
                <a:ext cx="1041824" cy="461665"/>
              </a:xfrm>
              <a:prstGeom prst="rect">
                <a:avLst/>
              </a:prstGeom>
              <a:blipFill>
                <a:blip r:embed="rId5"/>
                <a:stretch>
                  <a:fillRect/>
                </a:stretch>
              </a:blipFill>
            </p:spPr>
            <p:txBody>
              <a:bodyPr/>
              <a:lstStyle/>
              <a:p>
                <a:r>
                  <a:rPr lang="en-US">
                    <a:noFill/>
                  </a:rPr>
                  <a:t> </a:t>
                </a:r>
              </a:p>
            </p:txBody>
          </p:sp>
        </mc:Fallback>
      </mc:AlternateContent>
      <p:sp>
        <p:nvSpPr>
          <p:cNvPr id="56" name="Rectangle 55"/>
          <p:cNvSpPr/>
          <p:nvPr/>
        </p:nvSpPr>
        <p:spPr>
          <a:xfrm>
            <a:off x="914400" y="2819400"/>
            <a:ext cx="1098415"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8335" y="3429000"/>
            <a:ext cx="1098415"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1020534" y="3276600"/>
            <a:ext cx="960666" cy="0"/>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9B1F4367-0059-5E44-BBA3-4DE143563933}"/>
                  </a:ext>
                </a:extLst>
              </p:cNvPr>
              <p:cNvSpPr txBox="1"/>
              <p:nvPr/>
            </p:nvSpPr>
            <p:spPr>
              <a:xfrm>
                <a:off x="5809398" y="2230794"/>
                <a:ext cx="5149680" cy="1200329"/>
              </a:xfrm>
              <a:prstGeom prst="rect">
                <a:avLst/>
              </a:prstGeom>
              <a:noFill/>
            </p:spPr>
            <p:txBody>
              <a:bodyPr wrap="square" rtlCol="0">
                <a:spAutoFit/>
              </a:bodyPr>
              <a:lstStyle/>
              <a:p>
                <a:r>
                  <a:rPr lang="en-US" sz="2400" dirty="0"/>
                  <a:t>Consider some MST </a:t>
                </a:r>
                <a14:m>
                  <m:oMath xmlns:m="http://schemas.openxmlformats.org/officeDocument/2006/math">
                    <m:r>
                      <a:rPr lang="en-US" sz="2400" i="1" smtClean="0">
                        <a:solidFill>
                          <a:srgbClr val="7030A0"/>
                        </a:solidFill>
                        <a:latin typeface="Cambria Math"/>
                      </a:rPr>
                      <m:t>𝑇</m:t>
                    </m:r>
                  </m:oMath>
                </a14:m>
                <a:r>
                  <a:rPr lang="en-US" sz="2400" dirty="0"/>
                  <a:t>, </a:t>
                </a:r>
              </a:p>
              <a:p>
                <a:r>
                  <a:rPr lang="en-US" sz="2400" dirty="0"/>
                  <a:t>Case 2:</a:t>
                </a:r>
              </a:p>
              <a:p>
                <a:r>
                  <a:rPr lang="en-US" sz="2400" dirty="0"/>
                  <a:t>	Consider if </a:t>
                </a:r>
                <a14:m>
                  <m:oMath xmlns:m="http://schemas.openxmlformats.org/officeDocument/2006/math">
                    <m:r>
                      <a:rPr lang="en-US" sz="2400" i="1" smtClean="0">
                        <a:solidFill>
                          <a:schemeClr val="accent6"/>
                        </a:solidFill>
                        <a:latin typeface="Cambria Math"/>
                      </a:rPr>
                      <m:t>𝑒</m:t>
                    </m:r>
                    <m:r>
                      <a:rPr lang="en-US" sz="2400" i="1" smtClean="0">
                        <a:solidFill>
                          <a:schemeClr val="accent6"/>
                        </a:solidFill>
                        <a:latin typeface="Cambria Math"/>
                      </a:rPr>
                      <m:t>=(</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a:rPr>
                          <m:t>𝑣</m:t>
                        </m:r>
                      </m:e>
                      <m:sub>
                        <m:r>
                          <a:rPr lang="en-US" sz="2400" i="1">
                            <a:solidFill>
                              <a:schemeClr val="accent6"/>
                            </a:solidFill>
                            <a:latin typeface="Cambria Math"/>
                          </a:rPr>
                          <m:t>1</m:t>
                        </m:r>
                      </m:sub>
                    </m:sSub>
                    <m:r>
                      <a:rPr lang="en-US" sz="2400" i="1">
                        <a:solidFill>
                          <a:schemeClr val="accent6"/>
                        </a:solidFill>
                        <a:latin typeface="Cambria Math"/>
                      </a:rPr>
                      <m:t>,</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a:rPr>
                          <m:t>𝑣</m:t>
                        </m:r>
                      </m:e>
                      <m:sub>
                        <m:r>
                          <a:rPr lang="en-US" sz="2400" i="1">
                            <a:solidFill>
                              <a:schemeClr val="accent6"/>
                            </a:solidFill>
                            <a:latin typeface="Cambria Math"/>
                          </a:rPr>
                          <m:t>2</m:t>
                        </m:r>
                      </m:sub>
                    </m:sSub>
                    <m:r>
                      <a:rPr lang="en-US" sz="2400" i="1">
                        <a:solidFill>
                          <a:schemeClr val="accent6"/>
                        </a:solidFill>
                        <a:latin typeface="Cambria Math"/>
                      </a:rPr>
                      <m:t>)</m:t>
                    </m:r>
                    <m:r>
                      <a:rPr lang="en-US" sz="2400" i="1">
                        <a:latin typeface="Cambria Math"/>
                      </a:rPr>
                      <m:t>∉</m:t>
                    </m:r>
                    <m:r>
                      <a:rPr lang="en-US" sz="2400" i="1" smtClean="0">
                        <a:solidFill>
                          <a:srgbClr val="7030A0"/>
                        </a:solidFill>
                        <a:latin typeface="Cambria Math"/>
                      </a:rPr>
                      <m:t>𝑇</m:t>
                    </m:r>
                  </m:oMath>
                </a14:m>
                <a:endParaRPr lang="en-US" sz="2400" dirty="0"/>
              </a:p>
            </p:txBody>
          </p:sp>
        </mc:Choice>
        <mc:Fallback>
          <p:sp>
            <p:nvSpPr>
              <p:cNvPr id="45" name="TextBox 44">
                <a:extLst>
                  <a:ext uri="{FF2B5EF4-FFF2-40B4-BE49-F238E27FC236}">
                    <a16:creationId xmlns:a16="http://schemas.microsoft.com/office/drawing/2014/main" id="{9B1F4367-0059-5E44-BBA3-4DE143563933}"/>
                  </a:ext>
                </a:extLst>
              </p:cNvPr>
              <p:cNvSpPr txBox="1">
                <a:spLocks noRot="1" noChangeAspect="1" noMove="1" noResize="1" noEditPoints="1" noAdjustHandles="1" noChangeArrowheads="1" noChangeShapeType="1" noTextEdit="1"/>
              </p:cNvSpPr>
              <p:nvPr/>
            </p:nvSpPr>
            <p:spPr>
              <a:xfrm>
                <a:off x="5809398" y="2230794"/>
                <a:ext cx="5149680" cy="1200329"/>
              </a:xfrm>
              <a:prstGeom prst="rect">
                <a:avLst/>
              </a:prstGeom>
              <a:blipFill>
                <a:blip r:embed="rId6"/>
                <a:stretch>
                  <a:fillRect l="-1893" t="-4061" b="-10660"/>
                </a:stretch>
              </a:blipFill>
            </p:spPr>
            <p:txBody>
              <a:bodyPr/>
              <a:lstStyle/>
              <a:p>
                <a:r>
                  <a:rPr lang="en-US">
                    <a:noFill/>
                  </a:rPr>
                  <a:t> </a:t>
                </a:r>
              </a:p>
            </p:txBody>
          </p:sp>
        </mc:Fallback>
      </mc:AlternateContent>
      <p:sp>
        <p:nvSpPr>
          <p:cNvPr id="54" name="Freeform 53">
            <a:extLst>
              <a:ext uri="{FF2B5EF4-FFF2-40B4-BE49-F238E27FC236}">
                <a16:creationId xmlns:a16="http://schemas.microsoft.com/office/drawing/2014/main" id="{DEAEA556-3C91-1B42-8C57-A4E23F365D86}"/>
              </a:ext>
            </a:extLst>
          </p:cNvPr>
          <p:cNvSpPr/>
          <p:nvPr/>
        </p:nvSpPr>
        <p:spPr>
          <a:xfrm>
            <a:off x="2438400" y="3467669"/>
            <a:ext cx="4312692" cy="2279176"/>
          </a:xfrm>
          <a:custGeom>
            <a:avLst/>
            <a:gdLst>
              <a:gd name="connsiteX0" fmla="*/ 641444 w 4312692"/>
              <a:gd name="connsiteY0" fmla="*/ 0 h 2279176"/>
              <a:gd name="connsiteX1" fmla="*/ 109182 w 4312692"/>
              <a:gd name="connsiteY1" fmla="*/ 272955 h 2279176"/>
              <a:gd name="connsiteX2" fmla="*/ 0 w 4312692"/>
              <a:gd name="connsiteY2" fmla="*/ 996287 h 2279176"/>
              <a:gd name="connsiteX3" fmla="*/ 1869743 w 4312692"/>
              <a:gd name="connsiteY3" fmla="*/ 1214651 h 2279176"/>
              <a:gd name="connsiteX4" fmla="*/ 3275462 w 4312692"/>
              <a:gd name="connsiteY4" fmla="*/ 2279176 h 2279176"/>
              <a:gd name="connsiteX5" fmla="*/ 3957850 w 4312692"/>
              <a:gd name="connsiteY5" fmla="*/ 2251881 h 2279176"/>
              <a:gd name="connsiteX6" fmla="*/ 4312692 w 4312692"/>
              <a:gd name="connsiteY6" fmla="*/ 1583140 h 2279176"/>
              <a:gd name="connsiteX7" fmla="*/ 2251880 w 4312692"/>
              <a:gd name="connsiteY7" fmla="*/ 54591 h 2279176"/>
              <a:gd name="connsiteX8" fmla="*/ 641444 w 4312692"/>
              <a:gd name="connsiteY8" fmla="*/ 0 h 2279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2692" h="2279176">
                <a:moveTo>
                  <a:pt x="641444" y="0"/>
                </a:moveTo>
                <a:lnTo>
                  <a:pt x="109182" y="272955"/>
                </a:lnTo>
                <a:lnTo>
                  <a:pt x="0" y="996287"/>
                </a:lnTo>
                <a:lnTo>
                  <a:pt x="1869743" y="1214651"/>
                </a:lnTo>
                <a:lnTo>
                  <a:pt x="3275462" y="2279176"/>
                </a:lnTo>
                <a:lnTo>
                  <a:pt x="3957850" y="2251881"/>
                </a:lnTo>
                <a:lnTo>
                  <a:pt x="4312692" y="1583140"/>
                </a:lnTo>
                <a:lnTo>
                  <a:pt x="2251880" y="54591"/>
                </a:lnTo>
                <a:lnTo>
                  <a:pt x="641444" y="0"/>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a:extLst>
              <a:ext uri="{FF2B5EF4-FFF2-40B4-BE49-F238E27FC236}">
                <a16:creationId xmlns:a16="http://schemas.microsoft.com/office/drawing/2014/main" id="{CF9A5759-B8E4-344A-9D57-B78E4C4F497B}"/>
              </a:ext>
            </a:extLst>
          </p:cNvPr>
          <p:cNvSpPr/>
          <p:nvPr/>
        </p:nvSpPr>
        <p:spPr>
          <a:xfrm>
            <a:off x="1524001" y="4619768"/>
            <a:ext cx="4285397" cy="2238232"/>
          </a:xfrm>
          <a:custGeom>
            <a:avLst/>
            <a:gdLst>
              <a:gd name="connsiteX0" fmla="*/ 2279176 w 4285397"/>
              <a:gd name="connsiteY0" fmla="*/ 300250 h 2238232"/>
              <a:gd name="connsiteX1" fmla="*/ 272955 w 4285397"/>
              <a:gd name="connsiteY1" fmla="*/ 0 h 2238232"/>
              <a:gd name="connsiteX2" fmla="*/ 0 w 4285397"/>
              <a:gd name="connsiteY2" fmla="*/ 450376 h 2238232"/>
              <a:gd name="connsiteX3" fmla="*/ 682388 w 4285397"/>
              <a:gd name="connsiteY3" fmla="*/ 1542197 h 2238232"/>
              <a:gd name="connsiteX4" fmla="*/ 2129051 w 4285397"/>
              <a:gd name="connsiteY4" fmla="*/ 2238232 h 2238232"/>
              <a:gd name="connsiteX5" fmla="*/ 4285397 w 4285397"/>
              <a:gd name="connsiteY5" fmla="*/ 1869743 h 2238232"/>
              <a:gd name="connsiteX6" fmla="*/ 3439236 w 4285397"/>
              <a:gd name="connsiteY6" fmla="*/ 900752 h 2238232"/>
              <a:gd name="connsiteX7" fmla="*/ 2279176 w 4285397"/>
              <a:gd name="connsiteY7" fmla="*/ 300250 h 223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5397" h="2238232">
                <a:moveTo>
                  <a:pt x="2279176" y="300250"/>
                </a:moveTo>
                <a:lnTo>
                  <a:pt x="272955" y="0"/>
                </a:lnTo>
                <a:lnTo>
                  <a:pt x="0" y="450376"/>
                </a:lnTo>
                <a:lnTo>
                  <a:pt x="682388" y="1542197"/>
                </a:lnTo>
                <a:lnTo>
                  <a:pt x="2129051" y="2238232"/>
                </a:lnTo>
                <a:lnTo>
                  <a:pt x="4285397" y="1869743"/>
                </a:lnTo>
                <a:lnTo>
                  <a:pt x="3439236" y="900752"/>
                </a:lnTo>
                <a:lnTo>
                  <a:pt x="2279176" y="300250"/>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5CEEA4BE-C23F-2E46-904E-D0CCA0D57506}"/>
              </a:ext>
            </a:extLst>
          </p:cNvPr>
          <p:cNvCxnSpPr>
            <a:stCxn id="75" idx="7"/>
            <a:endCxn id="76" idx="2"/>
          </p:cNvCxnSpPr>
          <p:nvPr/>
        </p:nvCxnSpPr>
        <p:spPr>
          <a:xfrm flipV="1">
            <a:off x="2053035" y="4204448"/>
            <a:ext cx="974896" cy="62859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83E1F97-BBBF-1B48-A225-DF647C34B30A}"/>
              </a:ext>
            </a:extLst>
          </p:cNvPr>
          <p:cNvCxnSpPr>
            <a:stCxn id="76" idx="6"/>
            <a:endCxn id="79" idx="2"/>
          </p:cNvCxnSpPr>
          <p:nvPr/>
        </p:nvCxnSpPr>
        <p:spPr>
          <a:xfrm>
            <a:off x="3363103" y="4204449"/>
            <a:ext cx="986191" cy="34211"/>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F2848B4-4F4F-DE44-9287-547DFA7AA80E}"/>
              </a:ext>
            </a:extLst>
          </p:cNvPr>
          <p:cNvCxnSpPr>
            <a:stCxn id="75" idx="4"/>
            <a:endCxn id="77" idx="1"/>
          </p:cNvCxnSpPr>
          <p:nvPr/>
        </p:nvCxnSpPr>
        <p:spPr>
          <a:xfrm>
            <a:off x="1934534" y="5119130"/>
            <a:ext cx="560220" cy="683221"/>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EB1AEF6-94AB-1143-B76A-ED8CB8BA8996}"/>
              </a:ext>
            </a:extLst>
          </p:cNvPr>
          <p:cNvCxnSpPr>
            <a:stCxn id="78" idx="3"/>
            <a:endCxn id="77" idx="7"/>
          </p:cNvCxnSpPr>
          <p:nvPr/>
        </p:nvCxnSpPr>
        <p:spPr>
          <a:xfrm flipH="1">
            <a:off x="2731757" y="5284462"/>
            <a:ext cx="765360" cy="517888"/>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2EC3055-CB81-AF40-A1BB-9F40DBB19177}"/>
              </a:ext>
            </a:extLst>
          </p:cNvPr>
          <p:cNvCxnSpPr>
            <a:stCxn id="80" idx="2"/>
            <a:endCxn id="77" idx="5"/>
          </p:cNvCxnSpPr>
          <p:nvPr/>
        </p:nvCxnSpPr>
        <p:spPr>
          <a:xfrm flipH="1" flipV="1">
            <a:off x="2731758" y="6039353"/>
            <a:ext cx="894245" cy="369156"/>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938D2B-3898-6740-8AE4-46BC03BF9021}"/>
              </a:ext>
            </a:extLst>
          </p:cNvPr>
          <p:cNvCxnSpPr>
            <a:stCxn id="78" idx="5"/>
            <a:endCxn id="80" idx="0"/>
          </p:cNvCxnSpPr>
          <p:nvPr/>
        </p:nvCxnSpPr>
        <p:spPr>
          <a:xfrm>
            <a:off x="3734120" y="5284463"/>
            <a:ext cx="59468" cy="9564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8C58FF0-09C4-5D40-977C-562538F16B23}"/>
              </a:ext>
            </a:extLst>
          </p:cNvPr>
          <p:cNvCxnSpPr>
            <a:stCxn id="78" idx="7"/>
            <a:endCxn id="79" idx="3"/>
          </p:cNvCxnSpPr>
          <p:nvPr/>
        </p:nvCxnSpPr>
        <p:spPr>
          <a:xfrm flipV="1">
            <a:off x="3734120" y="4357162"/>
            <a:ext cx="664258" cy="690299"/>
          </a:xfrm>
          <a:prstGeom prst="line">
            <a:avLst/>
          </a:prstGeom>
          <a:ln w="571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024C365-1E3B-C347-B523-83A5B9EF7236}"/>
              </a:ext>
            </a:extLst>
          </p:cNvPr>
          <p:cNvCxnSpPr>
            <a:stCxn id="80" idx="6"/>
            <a:endCxn id="81" idx="3"/>
          </p:cNvCxnSpPr>
          <p:nvPr/>
        </p:nvCxnSpPr>
        <p:spPr>
          <a:xfrm flipV="1">
            <a:off x="3961173" y="6359425"/>
            <a:ext cx="1120694" cy="49084"/>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116B49A-6D06-3F4B-8AA4-48F36C458152}"/>
              </a:ext>
            </a:extLst>
          </p:cNvPr>
          <p:cNvCxnSpPr>
            <a:stCxn id="81" idx="1"/>
            <a:endCxn id="79" idx="4"/>
          </p:cNvCxnSpPr>
          <p:nvPr/>
        </p:nvCxnSpPr>
        <p:spPr>
          <a:xfrm flipH="1" flipV="1">
            <a:off x="4516879" y="4406246"/>
            <a:ext cx="564988" cy="171617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CB4EB1-6B3B-1846-A69D-FA398F2526E5}"/>
              </a:ext>
            </a:extLst>
          </p:cNvPr>
          <p:cNvCxnSpPr>
            <a:stCxn id="83" idx="2"/>
            <a:endCxn id="79" idx="5"/>
          </p:cNvCxnSpPr>
          <p:nvPr/>
        </p:nvCxnSpPr>
        <p:spPr>
          <a:xfrm flipH="1" flipV="1">
            <a:off x="4635381" y="4357161"/>
            <a:ext cx="596853" cy="323376"/>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7E3C520-6499-2343-8FC1-58CCC3919393}"/>
              </a:ext>
            </a:extLst>
          </p:cNvPr>
          <p:cNvCxnSpPr>
            <a:stCxn id="81" idx="0"/>
            <a:endCxn id="83" idx="3"/>
          </p:cNvCxnSpPr>
          <p:nvPr/>
        </p:nvCxnSpPr>
        <p:spPr>
          <a:xfrm flipV="1">
            <a:off x="5200368" y="4799038"/>
            <a:ext cx="80950" cy="12743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AC116AF-A990-2A44-BDA1-26E2E98B9E06}"/>
              </a:ext>
            </a:extLst>
          </p:cNvPr>
          <p:cNvCxnSpPr>
            <a:stCxn id="82" idx="1"/>
            <a:endCxn id="83" idx="5"/>
          </p:cNvCxnSpPr>
          <p:nvPr/>
        </p:nvCxnSpPr>
        <p:spPr>
          <a:xfrm flipH="1" flipV="1">
            <a:off x="5518321" y="4799039"/>
            <a:ext cx="562601" cy="4406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A9387E4-C743-FA44-8DE8-C1236604CCF8}"/>
              </a:ext>
            </a:extLst>
          </p:cNvPr>
          <p:cNvCxnSpPr>
            <a:stCxn id="82" idx="3"/>
            <a:endCxn id="81" idx="6"/>
          </p:cNvCxnSpPr>
          <p:nvPr/>
        </p:nvCxnSpPr>
        <p:spPr>
          <a:xfrm flipH="1">
            <a:off x="5367955" y="5476739"/>
            <a:ext cx="712967" cy="764184"/>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CFFB39-70C1-1943-9CD6-D4A098CFC116}"/>
              </a:ext>
            </a:extLst>
          </p:cNvPr>
          <p:cNvCxnSpPr>
            <a:stCxn id="76" idx="4"/>
            <a:endCxn id="77" idx="0"/>
          </p:cNvCxnSpPr>
          <p:nvPr/>
        </p:nvCxnSpPr>
        <p:spPr>
          <a:xfrm flipH="1">
            <a:off x="2613256" y="4372034"/>
            <a:ext cx="582261" cy="1381232"/>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7C5314DF-2702-C64B-9EEC-2D8F7E73E3E4}"/>
              </a:ext>
            </a:extLst>
          </p:cNvPr>
          <p:cNvSpPr/>
          <p:nvPr/>
        </p:nvSpPr>
        <p:spPr>
          <a:xfrm>
            <a:off x="1766949" y="4783959"/>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C010C1CD-FDA7-6A4C-BBD0-32956D41D532}"/>
              </a:ext>
            </a:extLst>
          </p:cNvPr>
          <p:cNvSpPr/>
          <p:nvPr/>
        </p:nvSpPr>
        <p:spPr>
          <a:xfrm>
            <a:off x="3027932" y="4036863"/>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CB5C550A-F91C-444A-9577-C4ED6EF3D51C}"/>
              </a:ext>
            </a:extLst>
          </p:cNvPr>
          <p:cNvSpPr/>
          <p:nvPr/>
        </p:nvSpPr>
        <p:spPr>
          <a:xfrm>
            <a:off x="2445671" y="5753267"/>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8" name="Oval 77">
                <a:extLst>
                  <a:ext uri="{FF2B5EF4-FFF2-40B4-BE49-F238E27FC236}">
                    <a16:creationId xmlns:a16="http://schemas.microsoft.com/office/drawing/2014/main" id="{9B75ABCE-4123-D347-844A-BF7A4B9BE257}"/>
                  </a:ext>
                </a:extLst>
              </p:cNvPr>
              <p:cNvSpPr/>
              <p:nvPr/>
            </p:nvSpPr>
            <p:spPr>
              <a:xfrm>
                <a:off x="3448034" y="4998376"/>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a:rPr>
                            <m:t>2</m:t>
                          </m:r>
                        </m:sub>
                      </m:sSub>
                    </m:oMath>
                  </m:oMathPara>
                </a14:m>
                <a:endParaRPr lang="en-US" dirty="0"/>
              </a:p>
            </p:txBody>
          </p:sp>
        </mc:Choice>
        <mc:Fallback xmlns="">
          <p:sp>
            <p:nvSpPr>
              <p:cNvPr id="78" name="Oval 77">
                <a:extLst>
                  <a:ext uri="{FF2B5EF4-FFF2-40B4-BE49-F238E27FC236}">
                    <a16:creationId xmlns:a16="http://schemas.microsoft.com/office/drawing/2014/main" id="{9B75ABCE-4123-D347-844A-BF7A4B9BE257}"/>
                  </a:ext>
                </a:extLst>
              </p:cNvPr>
              <p:cNvSpPr>
                <a:spLocks noRot="1" noChangeAspect="1" noMove="1" noResize="1" noEditPoints="1" noAdjustHandles="1" noChangeArrowheads="1" noChangeShapeType="1" noTextEdit="1"/>
              </p:cNvSpPr>
              <p:nvPr/>
            </p:nvSpPr>
            <p:spPr>
              <a:xfrm>
                <a:off x="3448034" y="4998376"/>
                <a:ext cx="335171" cy="335171"/>
              </a:xfrm>
              <a:prstGeom prst="ellipse">
                <a:avLst/>
              </a:prstGeom>
              <a:blipFill>
                <a:blip r:embed="rId7"/>
                <a:stretch>
                  <a:fillRect l="-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Oval 78">
                <a:extLst>
                  <a:ext uri="{FF2B5EF4-FFF2-40B4-BE49-F238E27FC236}">
                    <a16:creationId xmlns:a16="http://schemas.microsoft.com/office/drawing/2014/main" id="{015EC6BD-B07C-7E4F-88D4-2C77DEDE6AE9}"/>
                  </a:ext>
                </a:extLst>
              </p:cNvPr>
              <p:cNvSpPr/>
              <p:nvPr/>
            </p:nvSpPr>
            <p:spPr>
              <a:xfrm>
                <a:off x="4349294" y="4071075"/>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a:rPr>
                            <m:t>1</m:t>
                          </m:r>
                        </m:sub>
                      </m:sSub>
                    </m:oMath>
                  </m:oMathPara>
                </a14:m>
                <a:endParaRPr lang="en-US" dirty="0"/>
              </a:p>
            </p:txBody>
          </p:sp>
        </mc:Choice>
        <mc:Fallback xmlns="">
          <p:sp>
            <p:nvSpPr>
              <p:cNvPr id="79" name="Oval 78">
                <a:extLst>
                  <a:ext uri="{FF2B5EF4-FFF2-40B4-BE49-F238E27FC236}">
                    <a16:creationId xmlns:a16="http://schemas.microsoft.com/office/drawing/2014/main" id="{015EC6BD-B07C-7E4F-88D4-2C77DEDE6AE9}"/>
                  </a:ext>
                </a:extLst>
              </p:cNvPr>
              <p:cNvSpPr>
                <a:spLocks noRot="1" noChangeAspect="1" noMove="1" noResize="1" noEditPoints="1" noAdjustHandles="1" noChangeArrowheads="1" noChangeShapeType="1" noTextEdit="1"/>
              </p:cNvSpPr>
              <p:nvPr/>
            </p:nvSpPr>
            <p:spPr>
              <a:xfrm>
                <a:off x="4349294" y="4071075"/>
                <a:ext cx="335171" cy="335171"/>
              </a:xfrm>
              <a:prstGeom prst="ellipse">
                <a:avLst/>
              </a:prstGeom>
              <a:blipFill>
                <a:blip r:embed="rId8"/>
                <a:stretch>
                  <a:fillRect/>
                </a:stretch>
              </a:blipFill>
            </p:spPr>
            <p:txBody>
              <a:bodyPr/>
              <a:lstStyle/>
              <a:p>
                <a:r>
                  <a:rPr lang="en-US">
                    <a:noFill/>
                  </a:rPr>
                  <a:t> </a:t>
                </a:r>
              </a:p>
            </p:txBody>
          </p:sp>
        </mc:Fallback>
      </mc:AlternateContent>
      <p:sp>
        <p:nvSpPr>
          <p:cNvPr id="80" name="Oval 79">
            <a:extLst>
              <a:ext uri="{FF2B5EF4-FFF2-40B4-BE49-F238E27FC236}">
                <a16:creationId xmlns:a16="http://schemas.microsoft.com/office/drawing/2014/main" id="{EC8EA7FB-4EF1-E84F-A084-CA449B1E96CF}"/>
              </a:ext>
            </a:extLst>
          </p:cNvPr>
          <p:cNvSpPr/>
          <p:nvPr/>
        </p:nvSpPr>
        <p:spPr>
          <a:xfrm>
            <a:off x="3626003" y="6240925"/>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a:extLst>
              <a:ext uri="{FF2B5EF4-FFF2-40B4-BE49-F238E27FC236}">
                <a16:creationId xmlns:a16="http://schemas.microsoft.com/office/drawing/2014/main" id="{F13A40D3-C27F-D54D-8CF2-DC55A403328D}"/>
              </a:ext>
            </a:extLst>
          </p:cNvPr>
          <p:cNvSpPr/>
          <p:nvPr/>
        </p:nvSpPr>
        <p:spPr>
          <a:xfrm>
            <a:off x="5032784" y="6073339"/>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8F6436C8-CFF8-734A-9FEB-1CE41C14118D}"/>
              </a:ext>
            </a:extLst>
          </p:cNvPr>
          <p:cNvSpPr/>
          <p:nvPr/>
        </p:nvSpPr>
        <p:spPr>
          <a:xfrm>
            <a:off x="6031838" y="5190653"/>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087A9AFD-281A-4042-B641-5E624DF77054}"/>
              </a:ext>
            </a:extLst>
          </p:cNvPr>
          <p:cNvSpPr/>
          <p:nvPr/>
        </p:nvSpPr>
        <p:spPr>
          <a:xfrm>
            <a:off x="5232234" y="4512952"/>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D6ABB129-C179-9C46-B0EF-D3C6CD80C5F0}"/>
                  </a:ext>
                </a:extLst>
              </p:cNvPr>
              <p:cNvSpPr/>
              <p:nvPr/>
            </p:nvSpPr>
            <p:spPr>
              <a:xfrm>
                <a:off x="2647392" y="3679724"/>
                <a:ext cx="3638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0070C0"/>
                          </a:solidFill>
                          <a:latin typeface="Cambria Math"/>
                        </a:rPr>
                        <m:t>𝑆</m:t>
                      </m:r>
                    </m:oMath>
                  </m:oMathPara>
                </a14:m>
                <a:endParaRPr lang="en-US" dirty="0"/>
              </a:p>
            </p:txBody>
          </p:sp>
        </mc:Choice>
        <mc:Fallback xmlns="">
          <p:sp>
            <p:nvSpPr>
              <p:cNvPr id="84" name="Rectangle 83">
                <a:extLst>
                  <a:ext uri="{FF2B5EF4-FFF2-40B4-BE49-F238E27FC236}">
                    <a16:creationId xmlns:a16="http://schemas.microsoft.com/office/drawing/2014/main" id="{D6ABB129-C179-9C46-B0EF-D3C6CD80C5F0}"/>
                  </a:ext>
                </a:extLst>
              </p:cNvPr>
              <p:cNvSpPr>
                <a:spLocks noRot="1" noChangeAspect="1" noMove="1" noResize="1" noEditPoints="1" noAdjustHandles="1" noChangeArrowheads="1" noChangeShapeType="1" noTextEdit="1"/>
              </p:cNvSpPr>
              <p:nvPr/>
            </p:nvSpPr>
            <p:spPr>
              <a:xfrm>
                <a:off x="2647392" y="3679724"/>
                <a:ext cx="363881"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D38DE6F3-26A7-9F4A-9D52-8E4C96EDB28A}"/>
                  </a:ext>
                </a:extLst>
              </p:cNvPr>
              <p:cNvSpPr/>
              <p:nvPr/>
            </p:nvSpPr>
            <p:spPr>
              <a:xfrm rot="1400342">
                <a:off x="2827278" y="6276281"/>
                <a:ext cx="7911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0070C0"/>
                          </a:solidFill>
                          <a:latin typeface="Cambria Math"/>
                        </a:rPr>
                        <m:t>𝑉</m:t>
                      </m:r>
                      <m:r>
                        <a:rPr lang="en-US" i="1">
                          <a:solidFill>
                            <a:srgbClr val="0070C0"/>
                          </a:solidFill>
                          <a:latin typeface="Cambria Math"/>
                        </a:rPr>
                        <m:t>−</m:t>
                      </m:r>
                      <m:r>
                        <a:rPr lang="en-US" i="1">
                          <a:solidFill>
                            <a:srgbClr val="0070C0"/>
                          </a:solidFill>
                          <a:latin typeface="Cambria Math"/>
                        </a:rPr>
                        <m:t>𝑆</m:t>
                      </m:r>
                    </m:oMath>
                  </m:oMathPara>
                </a14:m>
                <a:endParaRPr lang="en-US" dirty="0"/>
              </a:p>
            </p:txBody>
          </p:sp>
        </mc:Choice>
        <mc:Fallback xmlns="">
          <p:sp>
            <p:nvSpPr>
              <p:cNvPr id="85" name="Rectangle 84">
                <a:extLst>
                  <a:ext uri="{FF2B5EF4-FFF2-40B4-BE49-F238E27FC236}">
                    <a16:creationId xmlns:a16="http://schemas.microsoft.com/office/drawing/2014/main" id="{D38DE6F3-26A7-9F4A-9D52-8E4C96EDB28A}"/>
                  </a:ext>
                </a:extLst>
              </p:cNvPr>
              <p:cNvSpPr>
                <a:spLocks noRot="1" noChangeAspect="1" noMove="1" noResize="1" noEditPoints="1" noAdjustHandles="1" noChangeArrowheads="1" noChangeShapeType="1" noTextEdit="1"/>
              </p:cNvSpPr>
              <p:nvPr/>
            </p:nvSpPr>
            <p:spPr>
              <a:xfrm rot="1400342">
                <a:off x="2827278" y="6276281"/>
                <a:ext cx="79117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4A154F2C-5726-BD4C-B803-C767BBE14BCA}"/>
                  </a:ext>
                </a:extLst>
              </p:cNvPr>
              <p:cNvSpPr/>
              <p:nvPr/>
            </p:nvSpPr>
            <p:spPr>
              <a:xfrm>
                <a:off x="3936681" y="4578972"/>
                <a:ext cx="4126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accent6"/>
                          </a:solidFill>
                          <a:latin typeface="Cambria Math"/>
                        </a:rPr>
                        <m:t>𝑒</m:t>
                      </m:r>
                    </m:oMath>
                  </m:oMathPara>
                </a14:m>
                <a:endParaRPr lang="en-US" sz="2400" dirty="0">
                  <a:solidFill>
                    <a:schemeClr val="accent6"/>
                  </a:solidFill>
                </a:endParaRPr>
              </a:p>
            </p:txBody>
          </p:sp>
        </mc:Choice>
        <mc:Fallback xmlns="">
          <p:sp>
            <p:nvSpPr>
              <p:cNvPr id="86" name="Rectangle 85">
                <a:extLst>
                  <a:ext uri="{FF2B5EF4-FFF2-40B4-BE49-F238E27FC236}">
                    <a16:creationId xmlns:a16="http://schemas.microsoft.com/office/drawing/2014/main" id="{4A154F2C-5726-BD4C-B803-C767BBE14BCA}"/>
                  </a:ext>
                </a:extLst>
              </p:cNvPr>
              <p:cNvSpPr>
                <a:spLocks noRot="1" noChangeAspect="1" noMove="1" noResize="1" noEditPoints="1" noAdjustHandles="1" noChangeArrowheads="1" noChangeShapeType="1" noTextEdit="1"/>
              </p:cNvSpPr>
              <p:nvPr/>
            </p:nvSpPr>
            <p:spPr>
              <a:xfrm>
                <a:off x="3936681" y="4578972"/>
                <a:ext cx="412613"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A5645F5C-BC4F-3042-A89A-199E1D302FBB}"/>
                  </a:ext>
                </a:extLst>
              </p:cNvPr>
              <p:cNvSpPr/>
              <p:nvPr/>
            </p:nvSpPr>
            <p:spPr>
              <a:xfrm>
                <a:off x="2530817" y="4767543"/>
                <a:ext cx="48603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𝑒</m:t>
                      </m:r>
                      <m:r>
                        <a:rPr lang="en-US" sz="2400" i="1">
                          <a:latin typeface="Cambria Math"/>
                        </a:rPr>
                        <m:t>′</m:t>
                      </m:r>
                    </m:oMath>
                  </m:oMathPara>
                </a14:m>
                <a:endParaRPr lang="en-US" sz="2400" dirty="0"/>
              </a:p>
            </p:txBody>
          </p:sp>
        </mc:Choice>
        <mc:Fallback xmlns="">
          <p:sp>
            <p:nvSpPr>
              <p:cNvPr id="87" name="Rectangle 86">
                <a:extLst>
                  <a:ext uri="{FF2B5EF4-FFF2-40B4-BE49-F238E27FC236}">
                    <a16:creationId xmlns:a16="http://schemas.microsoft.com/office/drawing/2014/main" id="{A5645F5C-BC4F-3042-A89A-199E1D302FBB}"/>
                  </a:ext>
                </a:extLst>
              </p:cNvPr>
              <p:cNvSpPr>
                <a:spLocks noRot="1" noChangeAspect="1" noMove="1" noResize="1" noEditPoints="1" noAdjustHandles="1" noChangeArrowheads="1" noChangeShapeType="1" noTextEdit="1"/>
              </p:cNvSpPr>
              <p:nvPr/>
            </p:nvSpPr>
            <p:spPr>
              <a:xfrm>
                <a:off x="2530817" y="4767543"/>
                <a:ext cx="486030"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08BDFDEC-3F18-A549-B835-90CDF1EB2C58}"/>
                  </a:ext>
                </a:extLst>
              </p:cNvPr>
              <p:cNvSpPr txBox="1"/>
              <p:nvPr/>
            </p:nvSpPr>
            <p:spPr>
              <a:xfrm>
                <a:off x="7122109" y="3929334"/>
                <a:ext cx="4191000" cy="2308324"/>
              </a:xfrm>
              <a:prstGeom prst="rect">
                <a:avLst/>
              </a:prstGeom>
              <a:noFill/>
            </p:spPr>
            <p:txBody>
              <a:bodyPr wrap="square" rtlCol="0">
                <a:spAutoFit/>
              </a:bodyPr>
              <a:lstStyle/>
              <a:p>
                <a:r>
                  <a:rPr lang="en-US" sz="2400" dirty="0"/>
                  <a:t>We assumed </a:t>
                </a:r>
                <a14:m>
                  <m:oMath xmlns:m="http://schemas.openxmlformats.org/officeDocument/2006/math">
                    <m:r>
                      <a:rPr lang="en-US" sz="2400" i="1" smtClean="0">
                        <a:solidFill>
                          <a:schemeClr val="accent6"/>
                        </a:solidFill>
                        <a:latin typeface="Cambria Math"/>
                      </a:rPr>
                      <m:t>𝑤</m:t>
                    </m:r>
                    <m:d>
                      <m:dPr>
                        <m:ctrlPr>
                          <a:rPr lang="en-US" sz="2400" i="1">
                            <a:solidFill>
                              <a:schemeClr val="accent6"/>
                            </a:solidFill>
                            <a:latin typeface="Cambria Math" panose="02040503050406030204" pitchFamily="18" charset="0"/>
                          </a:rPr>
                        </m:ctrlPr>
                      </m:dPr>
                      <m:e>
                        <m:r>
                          <a:rPr lang="en-US" sz="2400" i="1">
                            <a:solidFill>
                              <a:schemeClr val="accent6"/>
                            </a:solidFill>
                            <a:latin typeface="Cambria Math"/>
                          </a:rPr>
                          <m:t>𝑒</m:t>
                        </m:r>
                      </m:e>
                    </m:d>
                    <m:r>
                      <a:rPr lang="en-US" sz="2400" i="1">
                        <a:latin typeface="Cambria Math"/>
                      </a:rPr>
                      <m:t>≤</m:t>
                    </m:r>
                    <m:r>
                      <a:rPr lang="en-US" sz="2400" i="1">
                        <a:latin typeface="Cambria Math"/>
                      </a:rPr>
                      <m:t>𝑤</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𝑒</m:t>
                        </m:r>
                      </m:e>
                      <m:sup>
                        <m:r>
                          <a:rPr lang="en-US" sz="2400" i="1">
                            <a:latin typeface="Cambria Math"/>
                          </a:rPr>
                          <m:t>′</m:t>
                        </m:r>
                      </m:sup>
                    </m:sSup>
                    <m:r>
                      <a:rPr lang="en-US" sz="2400" i="1">
                        <a:latin typeface="Cambria Math"/>
                      </a:rPr>
                      <m:t>)</m:t>
                    </m:r>
                  </m:oMath>
                </a14:m>
                <a:endParaRPr lang="en-US" sz="2400" dirty="0"/>
              </a:p>
              <a:p>
                <a14:m>
                  <m:oMath xmlns:m="http://schemas.openxmlformats.org/officeDocument/2006/math">
                    <m:r>
                      <a:rPr lang="en-US" sz="2400" i="1">
                        <a:latin typeface="Cambria Math"/>
                      </a:rPr>
                      <m:t>𝑤</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a:rPr>
                              <m:t>𝑇</m:t>
                            </m:r>
                          </m:e>
                          <m:sup>
                            <m:r>
                              <a:rPr lang="en-US" sz="2400" i="1">
                                <a:latin typeface="Cambria Math"/>
                              </a:rPr>
                              <m:t>′</m:t>
                            </m:r>
                          </m:sup>
                        </m:sSup>
                      </m:e>
                    </m:d>
                    <m:r>
                      <a:rPr lang="en-US" sz="2400" i="1">
                        <a:latin typeface="Cambria Math"/>
                      </a:rPr>
                      <m:t>=</m:t>
                    </m:r>
                    <m:r>
                      <a:rPr lang="en-US" sz="2400" i="1" smtClean="0">
                        <a:solidFill>
                          <a:srgbClr val="7030A0"/>
                        </a:solidFill>
                        <a:latin typeface="Cambria Math"/>
                      </a:rPr>
                      <m:t>𝑤</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a:rPr>
                          <m:t>𝑇</m:t>
                        </m:r>
                      </m:e>
                    </m:d>
                    <m:r>
                      <a:rPr lang="en-US" sz="2400" i="1">
                        <a:latin typeface="Cambria Math"/>
                      </a:rPr>
                      <m:t>−</m:t>
                    </m:r>
                    <m:r>
                      <a:rPr lang="en-US" sz="2400" i="1">
                        <a:latin typeface="Cambria Math"/>
                      </a:rPr>
                      <m:t>𝑤</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a:rPr>
                              <m:t>𝑒</m:t>
                            </m:r>
                          </m:e>
                          <m:sup>
                            <m:r>
                              <a:rPr lang="en-US" sz="2400" i="1">
                                <a:latin typeface="Cambria Math"/>
                              </a:rPr>
                              <m:t>′</m:t>
                            </m:r>
                          </m:sup>
                        </m:sSup>
                      </m:e>
                    </m:d>
                    <m:r>
                      <a:rPr lang="en-US" sz="2400" i="1">
                        <a:latin typeface="Cambria Math"/>
                      </a:rPr>
                      <m:t>+</m:t>
                    </m:r>
                    <m:r>
                      <a:rPr lang="en-US" sz="2400" i="1" smtClean="0">
                        <a:solidFill>
                          <a:schemeClr val="accent6"/>
                        </a:solidFill>
                        <a:latin typeface="Cambria Math"/>
                      </a:rPr>
                      <m:t>𝑤</m:t>
                    </m:r>
                    <m:r>
                      <a:rPr lang="en-US" sz="2400" i="1" smtClean="0">
                        <a:solidFill>
                          <a:schemeClr val="accent6"/>
                        </a:solidFill>
                        <a:latin typeface="Cambria Math"/>
                      </a:rPr>
                      <m:t>(</m:t>
                    </m:r>
                    <m:r>
                      <a:rPr lang="en-US" sz="2400" i="1" smtClean="0">
                        <a:solidFill>
                          <a:schemeClr val="accent6"/>
                        </a:solidFill>
                        <a:latin typeface="Cambria Math"/>
                      </a:rPr>
                      <m:t>𝑒</m:t>
                    </m:r>
                    <m:r>
                      <a:rPr lang="en-US" sz="2400" i="1" smtClean="0">
                        <a:solidFill>
                          <a:schemeClr val="accent6"/>
                        </a:solidFill>
                        <a:latin typeface="Cambria Math"/>
                      </a:rPr>
                      <m:t>)</m:t>
                    </m:r>
                  </m:oMath>
                </a14:m>
                <a:r>
                  <a:rPr lang="en-US" sz="2400" dirty="0">
                    <a:solidFill>
                      <a:schemeClr val="accent6"/>
                    </a:solidFill>
                  </a:rPr>
                  <a:t> </a:t>
                </a:r>
                <a:endParaRPr lang="en-US" sz="2400" dirty="0"/>
              </a:p>
              <a:p>
                <a14:m>
                  <m:oMath xmlns:m="http://schemas.openxmlformats.org/officeDocument/2006/math">
                    <m:r>
                      <a:rPr lang="en-US" sz="2400" i="1">
                        <a:latin typeface="Cambria Math"/>
                      </a:rPr>
                      <m:t>𝑤</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a:rPr>
                              <m:t>𝑇</m:t>
                            </m:r>
                          </m:e>
                          <m:sup>
                            <m:r>
                              <a:rPr lang="en-US" sz="2400" i="1">
                                <a:latin typeface="Cambria Math"/>
                              </a:rPr>
                              <m:t>′</m:t>
                            </m:r>
                          </m:sup>
                        </m:sSup>
                      </m:e>
                    </m:d>
                    <m:r>
                      <a:rPr lang="en-US" sz="2400" i="1">
                        <a:latin typeface="Cambria Math"/>
                      </a:rPr>
                      <m:t>≤</m:t>
                    </m:r>
                    <m:r>
                      <a:rPr lang="en-US" sz="2400" i="1" smtClean="0">
                        <a:solidFill>
                          <a:srgbClr val="7030A0"/>
                        </a:solidFill>
                        <a:latin typeface="Cambria Math"/>
                      </a:rPr>
                      <m:t>𝑤</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a:rPr>
                          <m:t>𝑇</m:t>
                        </m:r>
                      </m:e>
                    </m:d>
                  </m:oMath>
                </a14:m>
                <a:r>
                  <a:rPr lang="en-US" sz="2400" dirty="0"/>
                  <a:t> </a:t>
                </a:r>
              </a:p>
              <a:p>
                <a:r>
                  <a:rPr lang="en-US" sz="2400" dirty="0"/>
                  <a:t>We have proven the cost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𝑇</m:t>
                        </m:r>
                      </m:e>
                      <m:sup>
                        <m:r>
                          <a:rPr lang="en-US" sz="2400" i="1">
                            <a:latin typeface="Cambria Math"/>
                          </a:rPr>
                          <m:t>′</m:t>
                        </m:r>
                      </m:sup>
                    </m:sSup>
                  </m:oMath>
                </a14:m>
                <a:r>
                  <a:rPr lang="en-US" sz="2400" dirty="0"/>
                  <a:t> is less than or equal to </a:t>
                </a:r>
                <a14:m>
                  <m:oMath xmlns:m="http://schemas.openxmlformats.org/officeDocument/2006/math">
                    <m:r>
                      <a:rPr lang="en-US" sz="2400" b="0" i="1" smtClean="0">
                        <a:solidFill>
                          <a:srgbClr val="7030A0"/>
                        </a:solidFill>
                        <a:latin typeface="Cambria Math" panose="02040503050406030204" pitchFamily="18" charset="0"/>
                      </a:rPr>
                      <m:t>𝑇</m:t>
                    </m:r>
                  </m:oMath>
                </a14:m>
                <a:r>
                  <a:rPr lang="en-US" sz="2400" dirty="0">
                    <a:solidFill>
                      <a:srgbClr val="7030A0"/>
                    </a:solidFill>
                  </a:rPr>
                  <a:t> </a:t>
                </a:r>
                <a:endParaRPr lang="en-US" sz="2400" dirty="0"/>
              </a:p>
              <a:p>
                <a:r>
                  <a:rPr lang="en-US" sz="2400" dirty="0"/>
                  <a:t> </a:t>
                </a:r>
              </a:p>
            </p:txBody>
          </p:sp>
        </mc:Choice>
        <mc:Fallback>
          <p:sp>
            <p:nvSpPr>
              <p:cNvPr id="43" name="TextBox 42">
                <a:extLst>
                  <a:ext uri="{FF2B5EF4-FFF2-40B4-BE49-F238E27FC236}">
                    <a16:creationId xmlns:a16="http://schemas.microsoft.com/office/drawing/2014/main" id="{08BDFDEC-3F18-A549-B835-90CDF1EB2C58}"/>
                  </a:ext>
                </a:extLst>
              </p:cNvPr>
              <p:cNvSpPr txBox="1">
                <a:spLocks noRot="1" noChangeAspect="1" noMove="1" noResize="1" noEditPoints="1" noAdjustHandles="1" noChangeArrowheads="1" noChangeShapeType="1" noTextEdit="1"/>
              </p:cNvSpPr>
              <p:nvPr/>
            </p:nvSpPr>
            <p:spPr>
              <a:xfrm>
                <a:off x="7122109" y="3929334"/>
                <a:ext cx="4191000" cy="2308324"/>
              </a:xfrm>
              <a:prstGeom prst="rect">
                <a:avLst/>
              </a:prstGeom>
              <a:blipFill>
                <a:blip r:embed="rId13"/>
                <a:stretch>
                  <a:fillRect l="-2180" t="-2116" r="-36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25FBEF16-E353-7B43-AAA6-56D8A95B67A6}"/>
                  </a:ext>
                </a:extLst>
              </p:cNvPr>
              <p:cNvSpPr txBox="1"/>
              <p:nvPr/>
            </p:nvSpPr>
            <p:spPr>
              <a:xfrm>
                <a:off x="7112148" y="3467669"/>
                <a:ext cx="4241813" cy="461665"/>
              </a:xfrm>
              <a:prstGeom prst="rect">
                <a:avLst/>
              </a:prstGeom>
              <a:noFill/>
            </p:spPr>
            <p:txBody>
              <a:bodyPr wrap="square" rtlCol="0">
                <a:spAutoFit/>
              </a:bodyPr>
              <a:lstStyle/>
              <a:p>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𝑇</m:t>
                        </m:r>
                      </m:e>
                      <m:sup>
                        <m:r>
                          <a:rPr lang="en-US" sz="2400" i="1">
                            <a:latin typeface="Cambria Math"/>
                          </a:rPr>
                          <m:t>′</m:t>
                        </m:r>
                      </m:sup>
                    </m:sSup>
                    <m:r>
                      <a:rPr lang="en-US" sz="2400" i="1">
                        <a:latin typeface="Cambria Math"/>
                      </a:rPr>
                      <m:t>=</m:t>
                    </m:r>
                    <m:r>
                      <a:rPr lang="en-US" sz="2400" i="1" smtClean="0">
                        <a:solidFill>
                          <a:srgbClr val="7030A0"/>
                        </a:solidFill>
                        <a:latin typeface="Cambria Math"/>
                      </a:rPr>
                      <m:t>𝑇</m:t>
                    </m:r>
                  </m:oMath>
                </a14:m>
                <a:r>
                  <a:rPr lang="en-US" sz="2400" dirty="0"/>
                  <a:t> with edge</a:t>
                </a:r>
                <a:r>
                  <a:rPr lang="en-US" sz="2400" dirty="0">
                    <a:solidFill>
                      <a:schemeClr val="accent6"/>
                    </a:solidFill>
                  </a:rPr>
                  <a:t> </a:t>
                </a:r>
                <a14:m>
                  <m:oMath xmlns:m="http://schemas.openxmlformats.org/officeDocument/2006/math">
                    <m:r>
                      <a:rPr lang="en-US" sz="2400" i="1">
                        <a:solidFill>
                          <a:schemeClr val="accent6"/>
                        </a:solidFill>
                        <a:latin typeface="Cambria Math"/>
                      </a:rPr>
                      <m:t>𝑒</m:t>
                    </m:r>
                  </m:oMath>
                </a14:m>
                <a:r>
                  <a:rPr lang="en-US" sz="2400" dirty="0">
                    <a:solidFill>
                      <a:schemeClr val="accent6"/>
                    </a:solidFill>
                  </a:rPr>
                  <a:t> </a:t>
                </a:r>
                <a:r>
                  <a:rPr lang="en-US" sz="2400" dirty="0"/>
                  <a:t>instead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𝑒</m:t>
                        </m:r>
                      </m:e>
                      <m:sup>
                        <m:r>
                          <a:rPr lang="en-US" sz="2400" i="1">
                            <a:latin typeface="Cambria Math"/>
                          </a:rPr>
                          <m:t>′</m:t>
                        </m:r>
                      </m:sup>
                    </m:sSup>
                  </m:oMath>
                </a14:m>
                <a:endParaRPr lang="en-US" sz="2400" dirty="0"/>
              </a:p>
            </p:txBody>
          </p:sp>
        </mc:Choice>
        <mc:Fallback>
          <p:sp>
            <p:nvSpPr>
              <p:cNvPr id="46" name="TextBox 45">
                <a:extLst>
                  <a:ext uri="{FF2B5EF4-FFF2-40B4-BE49-F238E27FC236}">
                    <a16:creationId xmlns:a16="http://schemas.microsoft.com/office/drawing/2014/main" id="{25FBEF16-E353-7B43-AAA6-56D8A95B67A6}"/>
                  </a:ext>
                </a:extLst>
              </p:cNvPr>
              <p:cNvSpPr txBox="1">
                <a:spLocks noRot="1" noChangeAspect="1" noMove="1" noResize="1" noEditPoints="1" noAdjustHandles="1" noChangeArrowheads="1" noChangeShapeType="1" noTextEdit="1"/>
              </p:cNvSpPr>
              <p:nvPr/>
            </p:nvSpPr>
            <p:spPr>
              <a:xfrm>
                <a:off x="7112148" y="3467669"/>
                <a:ext cx="4241813" cy="461665"/>
              </a:xfrm>
              <a:prstGeom prst="rect">
                <a:avLst/>
              </a:prstGeom>
              <a:blipFill>
                <a:blip r:embed="rId14"/>
                <a:stretch>
                  <a:fillRect l="-431"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10970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uiExpand="1" build="p"/>
      <p:bldP spid="4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44FE-7399-ECF4-84A0-680991136546}"/>
              </a:ext>
            </a:extLst>
          </p:cNvPr>
          <p:cNvSpPr>
            <a:spLocks noGrp="1"/>
          </p:cNvSpPr>
          <p:nvPr>
            <p:ph type="title"/>
          </p:nvPr>
        </p:nvSpPr>
        <p:spPr/>
        <p:txBody>
          <a:bodyPr/>
          <a:lstStyle/>
          <a:p>
            <a:r>
              <a:rPr lang="en-US" dirty="0"/>
              <a:t>Proof of Cut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0D8299-FE2A-3BB6-DA0D-9CA05EEDC9CC}"/>
                  </a:ext>
                </a:extLst>
              </p:cNvPr>
              <p:cNvSpPr>
                <a:spLocks noGrp="1"/>
              </p:cNvSpPr>
              <p:nvPr>
                <p:ph idx="1"/>
              </p:nvPr>
            </p:nvSpPr>
            <p:spPr/>
            <p:txBody>
              <a:bodyPr/>
              <a:lstStyle/>
              <a:p>
                <a:r>
                  <a:rPr lang="en-US" sz="3600" dirty="0"/>
                  <a:t>We must show the following 2 things after building a new tree T’:</a:t>
                </a:r>
              </a:p>
              <a:p>
                <a:pPr marL="571500" indent="-514350">
                  <a:buFont typeface="+mj-lt"/>
                  <a:buAutoNum type="arabicPeriod"/>
                </a:pPr>
                <a:r>
                  <a:rPr lang="en-US" sz="3600" dirty="0"/>
                  <a:t>The sum of the weights did not go up </a:t>
                </a:r>
              </a:p>
              <a:p>
                <a:pPr marL="971550" lvl="1" indent="-457200"/>
                <a:r>
                  <a:rPr lang="en-US" sz="3200" b="0" dirty="0"/>
                  <a:t>We proved that</a:t>
                </a:r>
                <a14:m>
                  <m:oMath xmlns:m="http://schemas.openxmlformats.org/officeDocument/2006/math">
                    <m:r>
                      <a:rPr lang="en-US" sz="3200" b="0" i="1" smtClean="0">
                        <a:latin typeface="Cambria Math" panose="02040503050406030204" pitchFamily="18" charset="0"/>
                      </a:rPr>
                      <m:t> </m:t>
                    </m:r>
                    <m:r>
                      <a:rPr lang="en-US" sz="3200" i="1" smtClean="0">
                        <a:latin typeface="Cambria Math"/>
                      </a:rPr>
                      <m:t>𝑤</m:t>
                    </m:r>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a:rPr>
                              <m:t>𝑇</m:t>
                            </m:r>
                          </m:e>
                          <m:sup>
                            <m:r>
                              <a:rPr lang="en-US" sz="3200" i="1">
                                <a:latin typeface="Cambria Math"/>
                              </a:rPr>
                              <m:t>′</m:t>
                            </m:r>
                          </m:sup>
                        </m:sSup>
                      </m:e>
                    </m:d>
                    <m:r>
                      <a:rPr lang="en-US" sz="3200" i="1">
                        <a:latin typeface="Cambria Math"/>
                      </a:rPr>
                      <m:t>≤</m:t>
                    </m:r>
                    <m:r>
                      <a:rPr lang="en-US" sz="3200" i="1" smtClean="0">
                        <a:solidFill>
                          <a:srgbClr val="7030A0"/>
                        </a:solidFill>
                        <a:latin typeface="Cambria Math"/>
                      </a:rPr>
                      <m:t>𝑤</m:t>
                    </m:r>
                    <m:d>
                      <m:dPr>
                        <m:ctrlPr>
                          <a:rPr lang="en-US" sz="3200" i="1">
                            <a:solidFill>
                              <a:srgbClr val="7030A0"/>
                            </a:solidFill>
                            <a:latin typeface="Cambria Math" panose="02040503050406030204" pitchFamily="18" charset="0"/>
                          </a:rPr>
                        </m:ctrlPr>
                      </m:dPr>
                      <m:e>
                        <m:r>
                          <a:rPr lang="en-US" sz="3200" i="1">
                            <a:solidFill>
                              <a:srgbClr val="7030A0"/>
                            </a:solidFill>
                            <a:latin typeface="Cambria Math"/>
                          </a:rPr>
                          <m:t>𝑇</m:t>
                        </m:r>
                      </m:e>
                    </m:d>
                  </m:oMath>
                </a14:m>
                <a:r>
                  <a:rPr lang="en-US" sz="3200" dirty="0"/>
                  <a:t> </a:t>
                </a:r>
                <a:endParaRPr lang="en-US" sz="4000" dirty="0"/>
              </a:p>
              <a:p>
                <a:pPr marL="571500" indent="-514350">
                  <a:buFont typeface="+mj-lt"/>
                  <a:buAutoNum type="arabicPeriod"/>
                </a:pPr>
                <a:r>
                  <a:rPr lang="en-US" sz="3600" dirty="0"/>
                  <a:t> </a:t>
                </a:r>
                <a14:m>
                  <m:oMath xmlns:m="http://schemas.openxmlformats.org/officeDocument/2006/math">
                    <m:sSup>
                      <m:sSupPr>
                        <m:ctrlPr>
                          <a:rPr lang="en-US" sz="3600" i="1" smtClean="0">
                            <a:latin typeface="Cambria Math" panose="02040503050406030204" pitchFamily="18" charset="0"/>
                          </a:rPr>
                        </m:ctrlPr>
                      </m:sSupPr>
                      <m:e>
                        <m:r>
                          <a:rPr lang="en-US" sz="3600" i="1">
                            <a:latin typeface="Cambria Math"/>
                          </a:rPr>
                          <m:t>𝑇</m:t>
                        </m:r>
                      </m:e>
                      <m:sup>
                        <m:r>
                          <a:rPr lang="en-US" sz="3600" i="1">
                            <a:latin typeface="Cambria Math"/>
                          </a:rPr>
                          <m:t>′</m:t>
                        </m:r>
                      </m:sup>
                    </m:sSup>
                    <m:r>
                      <a:rPr lang="en-US" sz="3600" i="1">
                        <a:latin typeface="Cambria Math" panose="02040503050406030204" pitchFamily="18" charset="0"/>
                      </a:rPr>
                      <m:t> </m:t>
                    </m:r>
                  </m:oMath>
                </a14:m>
                <a:r>
                  <a:rPr lang="en-US" sz="3600" dirty="0"/>
                  <a:t>is still a spanning tree. How do we prove this?</a:t>
                </a:r>
                <a:endParaRPr lang="en-US" sz="4000" dirty="0"/>
              </a:p>
              <a:p>
                <a:endParaRPr lang="en-US" dirty="0"/>
              </a:p>
            </p:txBody>
          </p:sp>
        </mc:Choice>
        <mc:Fallback>
          <p:sp>
            <p:nvSpPr>
              <p:cNvPr id="3" name="Content Placeholder 2">
                <a:extLst>
                  <a:ext uri="{FF2B5EF4-FFF2-40B4-BE49-F238E27FC236}">
                    <a16:creationId xmlns:a16="http://schemas.microsoft.com/office/drawing/2014/main" id="{870D8299-FE2A-3BB6-DA0D-9CA05EEDC9CC}"/>
                  </a:ext>
                </a:extLst>
              </p:cNvPr>
              <p:cNvSpPr>
                <a:spLocks noGrp="1" noRot="1" noChangeAspect="1" noMove="1" noResize="1" noEditPoints="1" noAdjustHandles="1" noChangeArrowheads="1" noChangeShapeType="1" noTextEdit="1"/>
              </p:cNvSpPr>
              <p:nvPr>
                <p:ph idx="1"/>
              </p:nvPr>
            </p:nvSpPr>
            <p:spPr>
              <a:blipFill>
                <a:blip r:embed="rId2"/>
                <a:stretch>
                  <a:fillRect l="-1500" t="-2156"/>
                </a:stretch>
              </a:blipFill>
            </p:spPr>
            <p:txBody>
              <a:bodyPr/>
              <a:lstStyle/>
              <a:p>
                <a:r>
                  <a:rPr lang="en-US">
                    <a:noFill/>
                  </a:rPr>
                  <a:t> </a:t>
                </a:r>
              </a:p>
            </p:txBody>
          </p:sp>
        </mc:Fallback>
      </mc:AlternateContent>
      <p:pic>
        <p:nvPicPr>
          <p:cNvPr id="4" name="Picture 4" descr="Green Check Mark Icon Images – Browse 66,481 Stock Photos ...">
            <a:extLst>
              <a:ext uri="{FF2B5EF4-FFF2-40B4-BE49-F238E27FC236}">
                <a16:creationId xmlns:a16="http://schemas.microsoft.com/office/drawing/2014/main" id="{2F642F6E-8B22-9B99-B859-5A6EDB5DCB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4400" y="2667000"/>
            <a:ext cx="914400" cy="8397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517BF6-2CD7-F638-B246-14E52C71D0EE}"/>
              </a:ext>
            </a:extLst>
          </p:cNvPr>
          <p:cNvSpPr txBox="1"/>
          <p:nvPr/>
        </p:nvSpPr>
        <p:spPr>
          <a:xfrm>
            <a:off x="834289" y="5206117"/>
            <a:ext cx="5247534" cy="1200329"/>
          </a:xfrm>
          <a:prstGeom prst="rect">
            <a:avLst/>
          </a:prstGeom>
          <a:noFill/>
          <a:ln w="57150">
            <a:solidFill>
              <a:schemeClr val="accent6"/>
            </a:solidFill>
          </a:ln>
        </p:spPr>
        <p:txBody>
          <a:bodyPr wrap="square" rtlCol="0">
            <a:spAutoFit/>
          </a:bodyPr>
          <a:lstStyle/>
          <a:p>
            <a:r>
              <a:rPr lang="en-US" sz="2400" dirty="0"/>
              <a:t>Any set of V-1 edges that connects all the nodes in the graph is guaranteed to be a spanning tree!</a:t>
            </a:r>
          </a:p>
        </p:txBody>
      </p:sp>
      <p:sp>
        <p:nvSpPr>
          <p:cNvPr id="6" name="TextBox 5">
            <a:extLst>
              <a:ext uri="{FF2B5EF4-FFF2-40B4-BE49-F238E27FC236}">
                <a16:creationId xmlns:a16="http://schemas.microsoft.com/office/drawing/2014/main" id="{2BCF608E-B3C1-277C-89DF-C6289454D329}"/>
              </a:ext>
            </a:extLst>
          </p:cNvPr>
          <p:cNvSpPr txBox="1"/>
          <p:nvPr/>
        </p:nvSpPr>
        <p:spPr>
          <a:xfrm>
            <a:off x="6705600" y="5206117"/>
            <a:ext cx="5247534" cy="1200329"/>
          </a:xfrm>
          <a:prstGeom prst="rect">
            <a:avLst/>
          </a:prstGeom>
          <a:noFill/>
          <a:ln w="57150">
            <a:solidFill>
              <a:schemeClr val="accent6"/>
            </a:solidFill>
          </a:ln>
        </p:spPr>
        <p:txBody>
          <a:bodyPr wrap="square" rtlCol="0">
            <a:spAutoFit/>
          </a:bodyPr>
          <a:lstStyle/>
          <a:p>
            <a:r>
              <a:rPr lang="en-US" sz="2400" dirty="0"/>
              <a:t>Any set of V-1 edges in the graph that doesn’t have any cycles is guaranteed to be a spanning tree!</a:t>
            </a:r>
          </a:p>
        </p:txBody>
      </p:sp>
    </p:spTree>
    <p:extLst>
      <p:ext uri="{BB962C8B-B14F-4D97-AF65-F5344CB8AC3E}">
        <p14:creationId xmlns:p14="http://schemas.microsoft.com/office/powerpoint/2010/main" val="426656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52" y="197822"/>
            <a:ext cx="10972800" cy="1143000"/>
          </a:xfrm>
        </p:spPr>
        <p:txBody>
          <a:bodyPr/>
          <a:lstStyle/>
          <a:p>
            <a:r>
              <a:rPr lang="en-US" dirty="0"/>
              <a:t>Problem</a:t>
            </a:r>
          </a:p>
        </p:txBody>
      </p:sp>
      <p:sp>
        <p:nvSpPr>
          <p:cNvPr id="4" name="Slide Number Placeholder 3"/>
          <p:cNvSpPr>
            <a:spLocks noGrp="1"/>
          </p:cNvSpPr>
          <p:nvPr>
            <p:ph type="sldNum" sz="quarter" idx="12"/>
          </p:nvPr>
        </p:nvSpPr>
        <p:spPr/>
        <p:txBody>
          <a:bodyPr/>
          <a:lstStyle/>
          <a:p>
            <a:fld id="{86BADE50-950A-4D58-BFB2-FA2C6A8B385D}" type="slidenum">
              <a:rPr lang="en-US" smtClean="0"/>
              <a:t>3</a:t>
            </a:fld>
            <a:endParaRPr lang="en-US"/>
          </a:p>
        </p:txBody>
      </p:sp>
      <p:pic>
        <p:nvPicPr>
          <p:cNvPr id="1026" name="Picture 2" descr="Image result for UCL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1" y="4114801"/>
            <a:ext cx="8667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RI Internation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2209800"/>
            <a:ext cx="1295400" cy="9574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UCS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8691" y="1694568"/>
            <a:ext cx="957755" cy="5086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University of Utah"/>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0074" y="4419600"/>
            <a:ext cx="1042326" cy="10423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harvar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54362" y="4850938"/>
            <a:ext cx="678862" cy="6613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yal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04930" y="2590800"/>
            <a:ext cx="674276" cy="70405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mu"/>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42135" y="3216885"/>
            <a:ext cx="994129" cy="99412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mi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06399" y="3227427"/>
            <a:ext cx="737119" cy="37655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university of virginia"/>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85691" y="1484924"/>
            <a:ext cx="927892" cy="9278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24000" y="5638800"/>
            <a:ext cx="8229600" cy="1569660"/>
          </a:xfrm>
          <a:prstGeom prst="rect">
            <a:avLst/>
          </a:prstGeom>
          <a:noFill/>
        </p:spPr>
        <p:txBody>
          <a:bodyPr wrap="square" rtlCol="0">
            <a:spAutoFit/>
          </a:bodyPr>
          <a:lstStyle/>
          <a:p>
            <a:r>
              <a:rPr lang="en-US" sz="2400" dirty="0"/>
              <a:t>We need to connect together all these places into a network</a:t>
            </a:r>
          </a:p>
          <a:p>
            <a:r>
              <a:rPr lang="en-US" sz="2400" dirty="0"/>
              <a:t>We have feasible wires to run, plus the cost of each wire</a:t>
            </a:r>
          </a:p>
          <a:p>
            <a:r>
              <a:rPr lang="en-US" sz="2400" dirty="0"/>
              <a:t>Find the cheapest set of wires to run to connect all places</a:t>
            </a:r>
          </a:p>
          <a:p>
            <a:endParaRPr lang="en-US" sz="2400" dirty="0"/>
          </a:p>
        </p:txBody>
      </p:sp>
      <p:cxnSp>
        <p:nvCxnSpPr>
          <p:cNvPr id="17" name="Straight Connector 16"/>
          <p:cNvCxnSpPr>
            <a:cxnSpLocks/>
          </p:cNvCxnSpPr>
          <p:nvPr/>
        </p:nvCxnSpPr>
        <p:spPr>
          <a:xfrm flipV="1">
            <a:off x="2624296" y="1948872"/>
            <a:ext cx="1214280" cy="67339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4676446" y="1807387"/>
            <a:ext cx="110924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a:stCxn id="1036" idx="2"/>
          </p:cNvCxnSpPr>
          <p:nvPr/>
        </p:nvCxnSpPr>
        <p:spPr>
          <a:xfrm>
            <a:off x="2342068" y="3294857"/>
            <a:ext cx="716596" cy="10290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cxnSpLocks/>
            <a:stCxn id="1040" idx="1"/>
          </p:cNvCxnSpPr>
          <p:nvPr/>
        </p:nvCxnSpPr>
        <p:spPr>
          <a:xfrm flipH="1">
            <a:off x="3824008" y="3415704"/>
            <a:ext cx="882391" cy="91291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cxnSpLocks/>
          </p:cNvCxnSpPr>
          <p:nvPr/>
        </p:nvCxnSpPr>
        <p:spPr>
          <a:xfrm flipH="1" flipV="1">
            <a:off x="3776917" y="4780959"/>
            <a:ext cx="1135672" cy="4572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a:stCxn id="1040" idx="2"/>
            <a:endCxn id="1034" idx="0"/>
          </p:cNvCxnSpPr>
          <p:nvPr/>
        </p:nvCxnSpPr>
        <p:spPr>
          <a:xfrm>
            <a:off x="5074959" y="3603980"/>
            <a:ext cx="118834" cy="12469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cxnSpLocks/>
          </p:cNvCxnSpPr>
          <p:nvPr/>
        </p:nvCxnSpPr>
        <p:spPr>
          <a:xfrm flipV="1">
            <a:off x="5193794" y="2318202"/>
            <a:ext cx="787515" cy="97665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a:stCxn id="1034" idx="3"/>
          </p:cNvCxnSpPr>
          <p:nvPr/>
        </p:nvCxnSpPr>
        <p:spPr>
          <a:xfrm>
            <a:off x="5533224" y="5181601"/>
            <a:ext cx="140097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a:endCxn id="2050" idx="2"/>
          </p:cNvCxnSpPr>
          <p:nvPr/>
        </p:nvCxnSpPr>
        <p:spPr>
          <a:xfrm flipH="1" flipV="1">
            <a:off x="6249637" y="2412816"/>
            <a:ext cx="836964" cy="231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flipH="1" flipV="1">
            <a:off x="6637383" y="2238828"/>
            <a:ext cx="449218" cy="2317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7410450" y="2942829"/>
            <a:ext cx="171450" cy="160535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p:cNvCxnSpPr>
          <p:nvPr/>
        </p:nvCxnSpPr>
        <p:spPr>
          <a:xfrm flipH="1" flipV="1">
            <a:off x="8013242" y="2872266"/>
            <a:ext cx="469440" cy="45630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cxnSpLocks/>
          </p:cNvCxnSpPr>
          <p:nvPr/>
        </p:nvCxnSpPr>
        <p:spPr>
          <a:xfrm flipH="1">
            <a:off x="7772400" y="4163760"/>
            <a:ext cx="850482" cy="81781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057" name="TextBox 2056"/>
          <p:cNvSpPr txBox="1"/>
          <p:nvPr/>
        </p:nvSpPr>
        <p:spPr>
          <a:xfrm>
            <a:off x="2971800" y="1948870"/>
            <a:ext cx="418704" cy="369332"/>
          </a:xfrm>
          <a:prstGeom prst="rect">
            <a:avLst/>
          </a:prstGeom>
          <a:noFill/>
        </p:spPr>
        <p:txBody>
          <a:bodyPr wrap="none" rtlCol="0">
            <a:spAutoFit/>
          </a:bodyPr>
          <a:lstStyle/>
          <a:p>
            <a:r>
              <a:rPr lang="en-US" dirty="0"/>
              <a:t>10</a:t>
            </a:r>
          </a:p>
        </p:txBody>
      </p:sp>
      <p:sp>
        <p:nvSpPr>
          <p:cNvPr id="57" name="TextBox 56"/>
          <p:cNvSpPr txBox="1"/>
          <p:nvPr/>
        </p:nvSpPr>
        <p:spPr>
          <a:xfrm>
            <a:off x="8180996" y="2716453"/>
            <a:ext cx="301686" cy="369332"/>
          </a:xfrm>
          <a:prstGeom prst="rect">
            <a:avLst/>
          </a:prstGeom>
          <a:noFill/>
        </p:spPr>
        <p:txBody>
          <a:bodyPr wrap="none" rtlCol="0">
            <a:spAutoFit/>
          </a:bodyPr>
          <a:lstStyle/>
          <a:p>
            <a:r>
              <a:rPr lang="en-US" dirty="0"/>
              <a:t>2</a:t>
            </a:r>
          </a:p>
        </p:txBody>
      </p:sp>
      <p:sp>
        <p:nvSpPr>
          <p:cNvPr id="58" name="TextBox 57"/>
          <p:cNvSpPr txBox="1"/>
          <p:nvPr/>
        </p:nvSpPr>
        <p:spPr>
          <a:xfrm>
            <a:off x="5981309" y="5182291"/>
            <a:ext cx="301686" cy="369332"/>
          </a:xfrm>
          <a:prstGeom prst="rect">
            <a:avLst/>
          </a:prstGeom>
          <a:noFill/>
        </p:spPr>
        <p:txBody>
          <a:bodyPr wrap="none" rtlCol="0">
            <a:spAutoFit/>
          </a:bodyPr>
          <a:lstStyle/>
          <a:p>
            <a:r>
              <a:rPr lang="en-US" dirty="0"/>
              <a:t>6</a:t>
            </a:r>
          </a:p>
        </p:txBody>
      </p:sp>
      <p:sp>
        <p:nvSpPr>
          <p:cNvPr id="59" name="TextBox 58"/>
          <p:cNvSpPr txBox="1"/>
          <p:nvPr/>
        </p:nvSpPr>
        <p:spPr>
          <a:xfrm>
            <a:off x="8132782" y="4522581"/>
            <a:ext cx="418704" cy="369332"/>
          </a:xfrm>
          <a:prstGeom prst="rect">
            <a:avLst/>
          </a:prstGeom>
          <a:noFill/>
        </p:spPr>
        <p:txBody>
          <a:bodyPr wrap="none" rtlCol="0">
            <a:spAutoFit/>
          </a:bodyPr>
          <a:lstStyle/>
          <a:p>
            <a:r>
              <a:rPr lang="en-US" dirty="0"/>
              <a:t>11</a:t>
            </a:r>
          </a:p>
        </p:txBody>
      </p:sp>
      <p:sp>
        <p:nvSpPr>
          <p:cNvPr id="60" name="TextBox 59"/>
          <p:cNvSpPr txBox="1"/>
          <p:nvPr/>
        </p:nvSpPr>
        <p:spPr>
          <a:xfrm>
            <a:off x="7090346" y="3334666"/>
            <a:ext cx="301686" cy="369332"/>
          </a:xfrm>
          <a:prstGeom prst="rect">
            <a:avLst/>
          </a:prstGeom>
          <a:noFill/>
        </p:spPr>
        <p:txBody>
          <a:bodyPr wrap="none" rtlCol="0">
            <a:spAutoFit/>
          </a:bodyPr>
          <a:lstStyle/>
          <a:p>
            <a:r>
              <a:rPr lang="en-US" dirty="0"/>
              <a:t>9</a:t>
            </a:r>
          </a:p>
        </p:txBody>
      </p:sp>
      <p:sp>
        <p:nvSpPr>
          <p:cNvPr id="61" name="TextBox 60"/>
          <p:cNvSpPr txBox="1"/>
          <p:nvPr/>
        </p:nvSpPr>
        <p:spPr>
          <a:xfrm>
            <a:off x="6205113" y="3080202"/>
            <a:ext cx="301686" cy="369332"/>
          </a:xfrm>
          <a:prstGeom prst="rect">
            <a:avLst/>
          </a:prstGeom>
          <a:noFill/>
        </p:spPr>
        <p:txBody>
          <a:bodyPr wrap="none" rtlCol="0">
            <a:spAutoFit/>
          </a:bodyPr>
          <a:lstStyle/>
          <a:p>
            <a:r>
              <a:rPr lang="en-US" dirty="0"/>
              <a:t>5</a:t>
            </a:r>
          </a:p>
        </p:txBody>
      </p:sp>
      <p:sp>
        <p:nvSpPr>
          <p:cNvPr id="62" name="TextBox 61"/>
          <p:cNvSpPr txBox="1"/>
          <p:nvPr/>
        </p:nvSpPr>
        <p:spPr>
          <a:xfrm>
            <a:off x="6667897" y="1916604"/>
            <a:ext cx="301686" cy="369332"/>
          </a:xfrm>
          <a:prstGeom prst="rect">
            <a:avLst/>
          </a:prstGeom>
          <a:noFill/>
        </p:spPr>
        <p:txBody>
          <a:bodyPr wrap="none" rtlCol="0">
            <a:spAutoFit/>
          </a:bodyPr>
          <a:lstStyle/>
          <a:p>
            <a:r>
              <a:rPr lang="en-US" dirty="0"/>
              <a:t>8</a:t>
            </a:r>
          </a:p>
        </p:txBody>
      </p:sp>
      <p:sp>
        <p:nvSpPr>
          <p:cNvPr id="63" name="TextBox 62"/>
          <p:cNvSpPr txBox="1"/>
          <p:nvPr/>
        </p:nvSpPr>
        <p:spPr>
          <a:xfrm>
            <a:off x="5143896" y="4163760"/>
            <a:ext cx="301686" cy="369332"/>
          </a:xfrm>
          <a:prstGeom prst="rect">
            <a:avLst/>
          </a:prstGeom>
          <a:noFill/>
        </p:spPr>
        <p:txBody>
          <a:bodyPr wrap="none" rtlCol="0">
            <a:spAutoFit/>
          </a:bodyPr>
          <a:lstStyle/>
          <a:p>
            <a:r>
              <a:rPr lang="en-US" dirty="0"/>
              <a:t>3</a:t>
            </a:r>
          </a:p>
        </p:txBody>
      </p:sp>
      <p:sp>
        <p:nvSpPr>
          <p:cNvPr id="64" name="TextBox 63"/>
          <p:cNvSpPr txBox="1"/>
          <p:nvPr/>
        </p:nvSpPr>
        <p:spPr>
          <a:xfrm>
            <a:off x="5149482" y="2470602"/>
            <a:ext cx="301686" cy="369332"/>
          </a:xfrm>
          <a:prstGeom prst="rect">
            <a:avLst/>
          </a:prstGeom>
          <a:noFill/>
        </p:spPr>
        <p:txBody>
          <a:bodyPr wrap="none" rtlCol="0">
            <a:spAutoFit/>
          </a:bodyPr>
          <a:lstStyle/>
          <a:p>
            <a:r>
              <a:rPr lang="en-US" dirty="0"/>
              <a:t>7</a:t>
            </a:r>
          </a:p>
        </p:txBody>
      </p:sp>
      <p:sp>
        <p:nvSpPr>
          <p:cNvPr id="65" name="TextBox 64"/>
          <p:cNvSpPr txBox="1"/>
          <p:nvPr/>
        </p:nvSpPr>
        <p:spPr>
          <a:xfrm>
            <a:off x="4136468" y="3841681"/>
            <a:ext cx="301686" cy="369332"/>
          </a:xfrm>
          <a:prstGeom prst="rect">
            <a:avLst/>
          </a:prstGeom>
          <a:noFill/>
        </p:spPr>
        <p:txBody>
          <a:bodyPr wrap="none" rtlCol="0">
            <a:spAutoFit/>
          </a:bodyPr>
          <a:lstStyle/>
          <a:p>
            <a:r>
              <a:rPr lang="en-US" dirty="0"/>
              <a:t>3</a:t>
            </a:r>
          </a:p>
        </p:txBody>
      </p:sp>
      <p:sp>
        <p:nvSpPr>
          <p:cNvPr id="66" name="TextBox 65"/>
          <p:cNvSpPr txBox="1"/>
          <p:nvPr/>
        </p:nvSpPr>
        <p:spPr>
          <a:xfrm>
            <a:off x="3971400" y="5021818"/>
            <a:ext cx="301686" cy="369332"/>
          </a:xfrm>
          <a:prstGeom prst="rect">
            <a:avLst/>
          </a:prstGeom>
          <a:noFill/>
        </p:spPr>
        <p:txBody>
          <a:bodyPr wrap="none" rtlCol="0">
            <a:spAutoFit/>
          </a:bodyPr>
          <a:lstStyle/>
          <a:p>
            <a:r>
              <a:rPr lang="en-US" dirty="0"/>
              <a:t>1</a:t>
            </a:r>
          </a:p>
        </p:txBody>
      </p:sp>
      <p:sp>
        <p:nvSpPr>
          <p:cNvPr id="67" name="TextBox 66"/>
          <p:cNvSpPr txBox="1"/>
          <p:nvPr/>
        </p:nvSpPr>
        <p:spPr>
          <a:xfrm>
            <a:off x="4916413" y="1479605"/>
            <a:ext cx="301686" cy="369332"/>
          </a:xfrm>
          <a:prstGeom prst="rect">
            <a:avLst/>
          </a:prstGeom>
          <a:noFill/>
        </p:spPr>
        <p:txBody>
          <a:bodyPr wrap="none" rtlCol="0">
            <a:spAutoFit/>
          </a:bodyPr>
          <a:lstStyle/>
          <a:p>
            <a:r>
              <a:rPr lang="en-US" dirty="0"/>
              <a:t>8</a:t>
            </a:r>
          </a:p>
        </p:txBody>
      </p:sp>
      <p:sp>
        <p:nvSpPr>
          <p:cNvPr id="68" name="TextBox 67"/>
          <p:cNvSpPr txBox="1"/>
          <p:nvPr/>
        </p:nvSpPr>
        <p:spPr>
          <a:xfrm>
            <a:off x="2342068" y="3713948"/>
            <a:ext cx="418704" cy="369332"/>
          </a:xfrm>
          <a:prstGeom prst="rect">
            <a:avLst/>
          </a:prstGeom>
          <a:noFill/>
        </p:spPr>
        <p:txBody>
          <a:bodyPr wrap="none" rtlCol="0">
            <a:spAutoFit/>
          </a:bodyPr>
          <a:lstStyle/>
          <a:p>
            <a:r>
              <a:rPr lang="en-US" dirty="0"/>
              <a:t>12</a:t>
            </a:r>
          </a:p>
        </p:txBody>
      </p:sp>
      <p:cxnSp>
        <p:nvCxnSpPr>
          <p:cNvPr id="69" name="Straight Connector 68"/>
          <p:cNvCxnSpPr>
            <a:stCxn id="1030" idx="2"/>
            <a:endCxn id="1026" idx="0"/>
          </p:cNvCxnSpPr>
          <p:nvPr/>
        </p:nvCxnSpPr>
        <p:spPr>
          <a:xfrm flipH="1">
            <a:off x="3405188" y="2203174"/>
            <a:ext cx="792380" cy="191162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499692" y="2879847"/>
            <a:ext cx="301686" cy="369332"/>
          </a:xfrm>
          <a:prstGeom prst="rect">
            <a:avLst/>
          </a:prstGeom>
          <a:noFill/>
        </p:spPr>
        <p:txBody>
          <a:bodyPr wrap="none" rtlCol="0">
            <a:spAutoFit/>
          </a:bodyPr>
          <a:lstStyle/>
          <a:p>
            <a:r>
              <a:rPr lang="en-US" dirty="0"/>
              <a:t>9</a:t>
            </a:r>
          </a:p>
        </p:txBody>
      </p:sp>
      <p:sp>
        <p:nvSpPr>
          <p:cNvPr id="2060" name="TextBox 2059"/>
          <p:cNvSpPr txBox="1"/>
          <p:nvPr/>
        </p:nvSpPr>
        <p:spPr>
          <a:xfrm>
            <a:off x="9336264" y="1256372"/>
            <a:ext cx="2514600" cy="1384995"/>
          </a:xfrm>
          <a:prstGeom prst="rect">
            <a:avLst/>
          </a:prstGeom>
          <a:noFill/>
        </p:spPr>
        <p:txBody>
          <a:bodyPr wrap="square" rtlCol="0">
            <a:spAutoFit/>
          </a:bodyPr>
          <a:lstStyle/>
          <a:p>
            <a:r>
              <a:rPr lang="en-US" sz="2800" dirty="0"/>
              <a:t>Find a </a:t>
            </a:r>
            <a:r>
              <a:rPr lang="en-US" sz="2800" dirty="0">
                <a:solidFill>
                  <a:srgbClr val="FF33CC"/>
                </a:solidFill>
              </a:rPr>
              <a:t>Minimum Spanning Tree</a:t>
            </a:r>
          </a:p>
        </p:txBody>
      </p:sp>
    </p:spTree>
    <p:extLst>
      <p:ext uri="{BB962C8B-B14F-4D97-AF65-F5344CB8AC3E}">
        <p14:creationId xmlns:p14="http://schemas.microsoft.com/office/powerpoint/2010/main" val="417327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fade">
                                      <p:cBhvr>
                                        <p:cTn id="7" dur="500"/>
                                        <p:tgtEl>
                                          <p:spTgt spid="2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44FE-7399-ECF4-84A0-680991136546}"/>
              </a:ext>
            </a:extLst>
          </p:cNvPr>
          <p:cNvSpPr>
            <a:spLocks noGrp="1"/>
          </p:cNvSpPr>
          <p:nvPr>
            <p:ph type="title"/>
          </p:nvPr>
        </p:nvSpPr>
        <p:spPr/>
        <p:txBody>
          <a:bodyPr/>
          <a:lstStyle/>
          <a:p>
            <a:r>
              <a:rPr lang="en-US" dirty="0"/>
              <a:t>Proof of Cut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0D8299-FE2A-3BB6-DA0D-9CA05EEDC9CC}"/>
                  </a:ext>
                </a:extLst>
              </p:cNvPr>
              <p:cNvSpPr>
                <a:spLocks noGrp="1"/>
              </p:cNvSpPr>
              <p:nvPr>
                <p:ph idx="1"/>
              </p:nvPr>
            </p:nvSpPr>
            <p:spPr/>
            <p:txBody>
              <a:bodyPr>
                <a:normAutofit/>
              </a:bodyPr>
              <a:lstStyle/>
              <a:p>
                <a:r>
                  <a:rPr lang="en-US" sz="3600" dirty="0"/>
                  <a:t>We must show the following 2 things after building a new tree T’:</a:t>
                </a:r>
              </a:p>
              <a:p>
                <a:pPr marL="571500" indent="-514350">
                  <a:buFont typeface="+mj-lt"/>
                  <a:buAutoNum type="arabicPeriod"/>
                </a:pPr>
                <a:r>
                  <a:rPr lang="en-US" sz="3600" dirty="0"/>
                  <a:t>The sum of the weights did not go up </a:t>
                </a:r>
              </a:p>
              <a:p>
                <a:pPr marL="971550" lvl="1" indent="-457200"/>
                <a:r>
                  <a:rPr lang="en-US" sz="3200" b="0" dirty="0"/>
                  <a:t>We proved that</a:t>
                </a:r>
                <a14:m>
                  <m:oMath xmlns:m="http://schemas.openxmlformats.org/officeDocument/2006/math">
                    <m:r>
                      <a:rPr lang="en-US" sz="3200" b="0" i="1" smtClean="0">
                        <a:latin typeface="Cambria Math" panose="02040503050406030204" pitchFamily="18" charset="0"/>
                      </a:rPr>
                      <m:t> </m:t>
                    </m:r>
                    <m:r>
                      <a:rPr lang="en-US" sz="3200" i="1" smtClean="0">
                        <a:latin typeface="Cambria Math"/>
                      </a:rPr>
                      <m:t>𝑤</m:t>
                    </m:r>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a:rPr>
                              <m:t>𝑇</m:t>
                            </m:r>
                          </m:e>
                          <m:sup>
                            <m:r>
                              <a:rPr lang="en-US" sz="3200" i="1">
                                <a:latin typeface="Cambria Math"/>
                              </a:rPr>
                              <m:t>′</m:t>
                            </m:r>
                          </m:sup>
                        </m:sSup>
                      </m:e>
                    </m:d>
                    <m:r>
                      <a:rPr lang="en-US" sz="3200" i="1">
                        <a:latin typeface="Cambria Math"/>
                      </a:rPr>
                      <m:t>≤</m:t>
                    </m:r>
                    <m:r>
                      <a:rPr lang="en-US" sz="3200" i="1" smtClean="0">
                        <a:solidFill>
                          <a:srgbClr val="7030A0"/>
                        </a:solidFill>
                        <a:latin typeface="Cambria Math"/>
                      </a:rPr>
                      <m:t>𝑤</m:t>
                    </m:r>
                    <m:d>
                      <m:dPr>
                        <m:ctrlPr>
                          <a:rPr lang="en-US" sz="3200" i="1">
                            <a:solidFill>
                              <a:srgbClr val="7030A0"/>
                            </a:solidFill>
                            <a:latin typeface="Cambria Math" panose="02040503050406030204" pitchFamily="18" charset="0"/>
                          </a:rPr>
                        </m:ctrlPr>
                      </m:dPr>
                      <m:e>
                        <m:r>
                          <a:rPr lang="en-US" sz="3200" i="1">
                            <a:solidFill>
                              <a:srgbClr val="7030A0"/>
                            </a:solidFill>
                            <a:latin typeface="Cambria Math"/>
                          </a:rPr>
                          <m:t>𝑇</m:t>
                        </m:r>
                      </m:e>
                    </m:d>
                  </m:oMath>
                </a14:m>
                <a:r>
                  <a:rPr lang="en-US" sz="3200" dirty="0"/>
                  <a:t> </a:t>
                </a:r>
                <a:endParaRPr lang="en-US" sz="4000" dirty="0"/>
              </a:p>
              <a:p>
                <a:pPr marL="571500" indent="-514350">
                  <a:buFont typeface="+mj-lt"/>
                  <a:buAutoNum type="arabicPeriod"/>
                </a:pPr>
                <a:r>
                  <a:rPr lang="en-US" sz="3600" dirty="0"/>
                  <a:t> </a:t>
                </a:r>
                <a14:m>
                  <m:oMath xmlns:m="http://schemas.openxmlformats.org/officeDocument/2006/math">
                    <m:sSup>
                      <m:sSupPr>
                        <m:ctrlPr>
                          <a:rPr lang="en-US" sz="3600" i="1" smtClean="0">
                            <a:latin typeface="Cambria Math" panose="02040503050406030204" pitchFamily="18" charset="0"/>
                          </a:rPr>
                        </m:ctrlPr>
                      </m:sSupPr>
                      <m:e>
                        <m:r>
                          <a:rPr lang="en-US" sz="3600" i="1">
                            <a:latin typeface="Cambria Math"/>
                          </a:rPr>
                          <m:t>𝑇</m:t>
                        </m:r>
                      </m:e>
                      <m:sup>
                        <m:r>
                          <a:rPr lang="en-US" sz="3600" i="1">
                            <a:latin typeface="Cambria Math"/>
                          </a:rPr>
                          <m:t>′</m:t>
                        </m:r>
                      </m:sup>
                    </m:sSup>
                    <m:r>
                      <a:rPr lang="en-US" sz="3600" i="1">
                        <a:latin typeface="Cambria Math" panose="02040503050406030204" pitchFamily="18" charset="0"/>
                      </a:rPr>
                      <m:t> </m:t>
                    </m:r>
                  </m:oMath>
                </a14:m>
                <a:r>
                  <a:rPr lang="en-US" sz="3600" dirty="0"/>
                  <a:t>is still a spanning tree</a:t>
                </a:r>
              </a:p>
              <a:p>
                <a:pPr marL="971550" lvl="1" indent="-457200"/>
                <a:r>
                  <a:rPr lang="en-US" sz="3600" dirty="0"/>
                  <a:t>T’ has V-1 edges</a:t>
                </a:r>
              </a:p>
              <a:p>
                <a:pPr marL="971550" lvl="1" indent="-457200"/>
                <a:r>
                  <a:rPr lang="en-US" sz="3600" dirty="0"/>
                  <a:t>T’ connects all the nodes in the graph</a:t>
                </a:r>
              </a:p>
              <a:p>
                <a:pPr marL="571500" indent="-514350">
                  <a:buFont typeface="+mj-lt"/>
                  <a:buAutoNum type="arabicPeriod"/>
                </a:pPr>
                <a:endParaRPr lang="en-US" sz="3600" dirty="0"/>
              </a:p>
              <a:p>
                <a:pPr marL="571500" indent="-514350">
                  <a:buFont typeface="+mj-lt"/>
                  <a:buAutoNum type="arabicPeriod"/>
                </a:pPr>
                <a:endParaRPr lang="en-US" sz="4000" dirty="0"/>
              </a:p>
              <a:p>
                <a:endParaRPr lang="en-US" dirty="0"/>
              </a:p>
            </p:txBody>
          </p:sp>
        </mc:Choice>
        <mc:Fallback>
          <p:sp>
            <p:nvSpPr>
              <p:cNvPr id="3" name="Content Placeholder 2">
                <a:extLst>
                  <a:ext uri="{FF2B5EF4-FFF2-40B4-BE49-F238E27FC236}">
                    <a16:creationId xmlns:a16="http://schemas.microsoft.com/office/drawing/2014/main" id="{870D8299-FE2A-3BB6-DA0D-9CA05EEDC9CC}"/>
                  </a:ext>
                </a:extLst>
              </p:cNvPr>
              <p:cNvSpPr>
                <a:spLocks noGrp="1" noRot="1" noChangeAspect="1" noMove="1" noResize="1" noEditPoints="1" noAdjustHandles="1" noChangeArrowheads="1" noChangeShapeType="1" noTextEdit="1"/>
              </p:cNvSpPr>
              <p:nvPr>
                <p:ph idx="1"/>
              </p:nvPr>
            </p:nvSpPr>
            <p:spPr>
              <a:blipFill>
                <a:blip r:embed="rId2"/>
                <a:stretch>
                  <a:fillRect l="-1500" t="-2156" b="-2426"/>
                </a:stretch>
              </a:blipFill>
            </p:spPr>
            <p:txBody>
              <a:bodyPr/>
              <a:lstStyle/>
              <a:p>
                <a:r>
                  <a:rPr lang="en-US">
                    <a:noFill/>
                  </a:rPr>
                  <a:t> </a:t>
                </a:r>
              </a:p>
            </p:txBody>
          </p:sp>
        </mc:Fallback>
      </mc:AlternateContent>
      <p:pic>
        <p:nvPicPr>
          <p:cNvPr id="4" name="Picture 4" descr="Green Check Mark Icon Images – Browse 66,481 Stock Photos ...">
            <a:extLst>
              <a:ext uri="{FF2B5EF4-FFF2-40B4-BE49-F238E27FC236}">
                <a16:creationId xmlns:a16="http://schemas.microsoft.com/office/drawing/2014/main" id="{2F642F6E-8B22-9B99-B859-5A6EDB5DCB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4400" y="2667000"/>
            <a:ext cx="914400" cy="839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05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Cut Theorem</a:t>
            </a:r>
          </a:p>
        </p:txBody>
      </p:sp>
      <p:sp>
        <p:nvSpPr>
          <p:cNvPr id="4" name="Slide Number Placeholder 3"/>
          <p:cNvSpPr>
            <a:spLocks noGrp="1"/>
          </p:cNvSpPr>
          <p:nvPr>
            <p:ph type="sldNum" sz="quarter" idx="12"/>
          </p:nvPr>
        </p:nvSpPr>
        <p:spPr/>
        <p:txBody>
          <a:bodyPr/>
          <a:lstStyle/>
          <a:p>
            <a:fld id="{86BADE50-950A-4D58-BFB2-FA2C6A8B385D}" type="slidenum">
              <a:rPr lang="en-US" smtClean="0"/>
              <a:t>31</a:t>
            </a:fld>
            <a:endParaRPr lang="en-US" dirty="0"/>
          </a:p>
        </p:txBody>
      </p:sp>
      <mc:AlternateContent xmlns:mc="http://schemas.openxmlformats.org/markup-compatibility/2006">
        <mc:Choice xmlns:a14="http://schemas.microsoft.com/office/drawing/2010/main" Requires="a14">
          <p:sp>
            <p:nvSpPr>
              <p:cNvPr id="5" name="Content Placeholder 2"/>
              <p:cNvSpPr txBox="1">
                <a:spLocks/>
              </p:cNvSpPr>
              <p:nvPr/>
            </p:nvSpPr>
            <p:spPr>
              <a:xfrm>
                <a:off x="1905000" y="1143001"/>
                <a:ext cx="947327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t>Claim: If </a:t>
                </a:r>
                <a14:m>
                  <m:oMath xmlns:m="http://schemas.openxmlformats.org/officeDocument/2006/math">
                    <m:r>
                      <a:rPr lang="en-US" sz="2800" i="1">
                        <a:solidFill>
                          <a:srgbClr val="009900"/>
                        </a:solidFill>
                        <a:latin typeface="Cambria Math"/>
                      </a:rPr>
                      <m:t>𝐴</m:t>
                    </m:r>
                  </m:oMath>
                </a14:m>
                <a:r>
                  <a:rPr lang="en-US" sz="2800" dirty="0"/>
                  <a:t> is a subset of a MST </a:t>
                </a:r>
                <a14:m>
                  <m:oMath xmlns:m="http://schemas.openxmlformats.org/officeDocument/2006/math">
                    <m:r>
                      <a:rPr lang="en-US" sz="2800" i="1" smtClean="0">
                        <a:solidFill>
                          <a:srgbClr val="7030A0"/>
                        </a:solidFill>
                        <a:latin typeface="Cambria Math"/>
                      </a:rPr>
                      <m:t>𝑇</m:t>
                    </m:r>
                  </m:oMath>
                </a14:m>
                <a:r>
                  <a:rPr lang="en-US" sz="2800" dirty="0"/>
                  <a:t>, and </a:t>
                </a:r>
                <a14:m>
                  <m:oMath xmlns:m="http://schemas.openxmlformats.org/officeDocument/2006/math">
                    <m:r>
                      <a:rPr lang="en-US" sz="2800" i="1" smtClean="0">
                        <a:solidFill>
                          <a:schemeClr val="accent6"/>
                        </a:solidFill>
                        <a:latin typeface="Cambria Math"/>
                      </a:rPr>
                      <m:t>𝑒</m:t>
                    </m:r>
                  </m:oMath>
                </a14:m>
                <a:r>
                  <a:rPr lang="en-US" sz="2800" dirty="0"/>
                  <a:t> is the least-weight edge which crosses cut </a:t>
                </a:r>
                <a14:m>
                  <m:oMath xmlns:m="http://schemas.openxmlformats.org/officeDocument/2006/math">
                    <m:r>
                      <a:rPr lang="en-US" sz="2800">
                        <a:solidFill>
                          <a:srgbClr val="0070C0"/>
                        </a:solidFill>
                        <a:latin typeface="Cambria Math"/>
                      </a:rPr>
                      <m:t>(</m:t>
                    </m:r>
                    <m:r>
                      <a:rPr lang="en-US" sz="2800" i="1">
                        <a:solidFill>
                          <a:srgbClr val="0070C0"/>
                        </a:solidFill>
                        <a:latin typeface="Cambria Math"/>
                      </a:rPr>
                      <m:t>𝑆</m:t>
                    </m:r>
                    <m:r>
                      <a:rPr lang="en-US" sz="2800" i="1">
                        <a:solidFill>
                          <a:srgbClr val="0070C0"/>
                        </a:solidFill>
                        <a:latin typeface="Cambria Math"/>
                      </a:rPr>
                      <m:t>, </m:t>
                    </m:r>
                    <m:r>
                      <a:rPr lang="en-US" sz="2800" i="1">
                        <a:solidFill>
                          <a:srgbClr val="0070C0"/>
                        </a:solidFill>
                        <a:latin typeface="Cambria Math"/>
                      </a:rPr>
                      <m:t>𝑉</m:t>
                    </m:r>
                    <m:r>
                      <a:rPr lang="en-US" sz="2800" i="1">
                        <a:solidFill>
                          <a:srgbClr val="0070C0"/>
                        </a:solidFill>
                        <a:latin typeface="Cambria Math"/>
                      </a:rPr>
                      <m:t>−</m:t>
                    </m:r>
                    <m:r>
                      <a:rPr lang="en-US" sz="2800" i="1">
                        <a:solidFill>
                          <a:srgbClr val="0070C0"/>
                        </a:solidFill>
                        <a:latin typeface="Cambria Math"/>
                      </a:rPr>
                      <m:t>𝑆</m:t>
                    </m:r>
                    <m:r>
                      <a:rPr lang="en-US" sz="2800" i="1">
                        <a:solidFill>
                          <a:srgbClr val="0070C0"/>
                        </a:solidFill>
                        <a:latin typeface="Cambria Math"/>
                      </a:rPr>
                      <m:t>)</m:t>
                    </m:r>
                  </m:oMath>
                </a14:m>
                <a:r>
                  <a:rPr lang="en-US" sz="2800" dirty="0"/>
                  <a:t> (which </a:t>
                </a:r>
                <a14:m>
                  <m:oMath xmlns:m="http://schemas.openxmlformats.org/officeDocument/2006/math">
                    <m:r>
                      <a:rPr lang="en-US" sz="2800" i="1">
                        <a:solidFill>
                          <a:srgbClr val="009900"/>
                        </a:solidFill>
                        <a:latin typeface="Cambria Math"/>
                      </a:rPr>
                      <m:t>𝐴</m:t>
                    </m:r>
                  </m:oMath>
                </a14:m>
                <a:r>
                  <a:rPr lang="en-US" sz="2800" dirty="0"/>
                  <a:t> respects) then </a:t>
                </a:r>
                <a14:m>
                  <m:oMath xmlns:m="http://schemas.openxmlformats.org/officeDocument/2006/math">
                    <m:r>
                      <a:rPr lang="en-US" sz="2800" i="1" dirty="0">
                        <a:solidFill>
                          <a:srgbClr val="009900"/>
                        </a:solidFill>
                        <a:latin typeface="Cambria Math"/>
                      </a:rPr>
                      <m:t>𝐴</m:t>
                    </m:r>
                    <m:r>
                      <a:rPr lang="en-US" sz="2800" i="1" dirty="0">
                        <a:latin typeface="Cambria Math"/>
                      </a:rPr>
                      <m:t>∪</m:t>
                    </m:r>
                    <m:r>
                      <a:rPr lang="en-US" sz="2800" i="1" dirty="0" smtClean="0">
                        <a:solidFill>
                          <a:schemeClr val="accent6"/>
                        </a:solidFill>
                        <a:latin typeface="Cambria Math"/>
                      </a:rPr>
                      <m:t>{</m:t>
                    </m:r>
                    <m:r>
                      <a:rPr lang="en-US" sz="2800" i="1" dirty="0" smtClean="0">
                        <a:solidFill>
                          <a:schemeClr val="accent6"/>
                        </a:solidFill>
                        <a:latin typeface="Cambria Math"/>
                      </a:rPr>
                      <m:t>𝑒</m:t>
                    </m:r>
                    <m:r>
                      <a:rPr lang="en-US" sz="2800" i="1" dirty="0" smtClean="0">
                        <a:solidFill>
                          <a:schemeClr val="accent6"/>
                        </a:solidFill>
                        <a:latin typeface="Cambria Math"/>
                      </a:rPr>
                      <m:t>}</m:t>
                    </m:r>
                  </m:oMath>
                </a14:m>
                <a:r>
                  <a:rPr lang="en-US" sz="2800" dirty="0">
                    <a:solidFill>
                      <a:schemeClr val="accent6"/>
                    </a:solidFill>
                  </a:rPr>
                  <a:t> </a:t>
                </a:r>
                <a:r>
                  <a:rPr lang="en-US" sz="2800" dirty="0"/>
                  <a:t>is also a subset of a MST.</a:t>
                </a:r>
              </a:p>
            </p:txBody>
          </p:sp>
        </mc:Choice>
        <mc:Fallback>
          <p:sp>
            <p:nvSpPr>
              <p:cNvPr id="5" name="Content Placeholder 2"/>
              <p:cNvSpPr txBox="1">
                <a:spLocks noRot="1" noChangeAspect="1" noMove="1" noResize="1" noEditPoints="1" noAdjustHandles="1" noChangeArrowheads="1" noChangeShapeType="1" noTextEdit="1"/>
              </p:cNvSpPr>
              <p:nvPr/>
            </p:nvSpPr>
            <p:spPr>
              <a:xfrm>
                <a:off x="1905000" y="1143001"/>
                <a:ext cx="9473270" cy="1752600"/>
              </a:xfrm>
              <a:prstGeom prst="rect">
                <a:avLst/>
              </a:prstGeom>
              <a:blipFill>
                <a:blip r:embed="rId3"/>
                <a:stretch>
                  <a:fillRect l="-1351" t="-3484" r="-1158"/>
                </a:stretch>
              </a:blipFill>
            </p:spPr>
            <p:txBody>
              <a:bodyPr/>
              <a:lstStyle/>
              <a:p>
                <a:r>
                  <a:rPr lang="en-US">
                    <a:noFill/>
                  </a:rPr>
                  <a:t> </a:t>
                </a:r>
              </a:p>
            </p:txBody>
          </p:sp>
        </mc:Fallback>
      </mc:AlternateContent>
      <p:cxnSp>
        <p:nvCxnSpPr>
          <p:cNvPr id="50" name="Straight Connector 49"/>
          <p:cNvCxnSpPr/>
          <p:nvPr/>
        </p:nvCxnSpPr>
        <p:spPr>
          <a:xfrm flipH="1">
            <a:off x="1020535" y="3124200"/>
            <a:ext cx="914399" cy="0"/>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Rectangle 51"/>
              <p:cNvSpPr/>
              <p:nvPr/>
            </p:nvSpPr>
            <p:spPr>
              <a:xfrm>
                <a:off x="1295400" y="2743201"/>
                <a:ext cx="4430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7030A0"/>
                          </a:solidFill>
                          <a:latin typeface="Cambria Math"/>
                        </a:rPr>
                        <m:t>𝑇</m:t>
                      </m:r>
                    </m:oMath>
                  </m:oMathPara>
                </a14:m>
                <a:endParaRPr lang="en-US" sz="2400" dirty="0">
                  <a:solidFill>
                    <a:srgbClr val="7030A0"/>
                  </a:solidFill>
                </a:endParaRPr>
              </a:p>
            </p:txBody>
          </p:sp>
        </mc:Choice>
        <mc:Fallback>
          <p:sp>
            <p:nvSpPr>
              <p:cNvPr id="52" name="Rectangle 51"/>
              <p:cNvSpPr>
                <a:spLocks noRot="1" noChangeAspect="1" noMove="1" noResize="1" noEditPoints="1" noAdjustHandles="1" noChangeArrowheads="1" noChangeShapeType="1" noTextEdit="1"/>
              </p:cNvSpPr>
              <p:nvPr/>
            </p:nvSpPr>
            <p:spPr>
              <a:xfrm>
                <a:off x="1295400" y="2743201"/>
                <a:ext cx="443070" cy="461665"/>
              </a:xfrm>
              <a:prstGeom prst="rect">
                <a:avLst/>
              </a:prstGeom>
              <a:blipFill>
                <a:blip r:embed="rId4"/>
                <a:stretch>
                  <a:fillRect/>
                </a:stretch>
              </a:blipFill>
            </p:spPr>
            <p:txBody>
              <a:bodyPr/>
              <a:lstStyle/>
              <a:p>
                <a:r>
                  <a:rPr lang="en-US">
                    <a:noFill/>
                  </a:rPr>
                  <a:t> </a:t>
                </a:r>
              </a:p>
            </p:txBody>
          </p:sp>
        </mc:Fallback>
      </mc:AlternateContent>
      <p:cxnSp>
        <p:nvCxnSpPr>
          <p:cNvPr id="53" name="Straight Connector 52"/>
          <p:cNvCxnSpPr/>
          <p:nvPr/>
        </p:nvCxnSpPr>
        <p:spPr>
          <a:xfrm>
            <a:off x="1007087" y="3870593"/>
            <a:ext cx="927846" cy="0"/>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Rectangle 54"/>
              <p:cNvSpPr/>
              <p:nvPr/>
            </p:nvSpPr>
            <p:spPr>
              <a:xfrm>
                <a:off x="939376" y="3429001"/>
                <a:ext cx="1041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solidFill>
                            <a:srgbClr val="009900"/>
                          </a:solidFill>
                          <a:latin typeface="Cambria Math"/>
                        </a:rPr>
                        <m:t>𝐴</m:t>
                      </m:r>
                      <m:r>
                        <a:rPr lang="en-US" sz="2400" i="1" dirty="0">
                          <a:latin typeface="Cambria Math"/>
                        </a:rPr>
                        <m:t>⊆</m:t>
                      </m:r>
                      <m:r>
                        <a:rPr lang="en-US" sz="2400" i="1" dirty="0" smtClean="0">
                          <a:solidFill>
                            <a:srgbClr val="7030A0"/>
                          </a:solidFill>
                          <a:latin typeface="Cambria Math"/>
                        </a:rPr>
                        <m:t>𝑇</m:t>
                      </m:r>
                    </m:oMath>
                  </m:oMathPara>
                </a14:m>
                <a:endParaRPr lang="en-US" sz="2400" dirty="0"/>
              </a:p>
            </p:txBody>
          </p:sp>
        </mc:Choice>
        <mc:Fallback>
          <p:sp>
            <p:nvSpPr>
              <p:cNvPr id="55" name="Rectangle 54"/>
              <p:cNvSpPr>
                <a:spLocks noRot="1" noChangeAspect="1" noMove="1" noResize="1" noEditPoints="1" noAdjustHandles="1" noChangeArrowheads="1" noChangeShapeType="1" noTextEdit="1"/>
              </p:cNvSpPr>
              <p:nvPr/>
            </p:nvSpPr>
            <p:spPr>
              <a:xfrm>
                <a:off x="939376" y="3429001"/>
                <a:ext cx="1041824" cy="461665"/>
              </a:xfrm>
              <a:prstGeom prst="rect">
                <a:avLst/>
              </a:prstGeom>
              <a:blipFill>
                <a:blip r:embed="rId5"/>
                <a:stretch>
                  <a:fillRect/>
                </a:stretch>
              </a:blipFill>
            </p:spPr>
            <p:txBody>
              <a:bodyPr/>
              <a:lstStyle/>
              <a:p>
                <a:r>
                  <a:rPr lang="en-US">
                    <a:noFill/>
                  </a:rPr>
                  <a:t> </a:t>
                </a:r>
              </a:p>
            </p:txBody>
          </p:sp>
        </mc:Fallback>
      </mc:AlternateContent>
      <p:sp>
        <p:nvSpPr>
          <p:cNvPr id="56" name="Rectangle 55"/>
          <p:cNvSpPr/>
          <p:nvPr/>
        </p:nvSpPr>
        <p:spPr>
          <a:xfrm>
            <a:off x="914400" y="2819400"/>
            <a:ext cx="1098415"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8335" y="3429000"/>
            <a:ext cx="1098415"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1020534" y="3276600"/>
            <a:ext cx="960666" cy="0"/>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9B1F4367-0059-5E44-BBA3-4DE143563933}"/>
                  </a:ext>
                </a:extLst>
              </p:cNvPr>
              <p:cNvSpPr txBox="1"/>
              <p:nvPr/>
            </p:nvSpPr>
            <p:spPr>
              <a:xfrm>
                <a:off x="5809398" y="2230794"/>
                <a:ext cx="5149680" cy="1200329"/>
              </a:xfrm>
              <a:prstGeom prst="rect">
                <a:avLst/>
              </a:prstGeom>
              <a:noFill/>
            </p:spPr>
            <p:txBody>
              <a:bodyPr wrap="square" rtlCol="0">
                <a:spAutoFit/>
              </a:bodyPr>
              <a:lstStyle/>
              <a:p>
                <a:r>
                  <a:rPr lang="en-US" sz="2400" dirty="0"/>
                  <a:t>Consider some MST </a:t>
                </a:r>
                <a14:m>
                  <m:oMath xmlns:m="http://schemas.openxmlformats.org/officeDocument/2006/math">
                    <m:r>
                      <a:rPr lang="en-US" sz="2400" i="1" smtClean="0">
                        <a:solidFill>
                          <a:srgbClr val="7030A0"/>
                        </a:solidFill>
                        <a:latin typeface="Cambria Math"/>
                      </a:rPr>
                      <m:t>𝑇</m:t>
                    </m:r>
                  </m:oMath>
                </a14:m>
                <a:r>
                  <a:rPr lang="en-US" sz="2400" dirty="0"/>
                  <a:t>, </a:t>
                </a:r>
              </a:p>
              <a:p>
                <a:r>
                  <a:rPr lang="en-US" sz="2400" dirty="0"/>
                  <a:t>Case 2:</a:t>
                </a:r>
              </a:p>
              <a:p>
                <a:r>
                  <a:rPr lang="en-US" sz="2400" dirty="0"/>
                  <a:t>	Consider if </a:t>
                </a:r>
                <a14:m>
                  <m:oMath xmlns:m="http://schemas.openxmlformats.org/officeDocument/2006/math">
                    <m:r>
                      <a:rPr lang="en-US" sz="2400" i="1" smtClean="0">
                        <a:solidFill>
                          <a:schemeClr val="accent6"/>
                        </a:solidFill>
                        <a:latin typeface="Cambria Math"/>
                      </a:rPr>
                      <m:t>𝑒</m:t>
                    </m:r>
                    <m:r>
                      <a:rPr lang="en-US" sz="2400" i="1" smtClean="0">
                        <a:solidFill>
                          <a:schemeClr val="accent6"/>
                        </a:solidFill>
                        <a:latin typeface="Cambria Math"/>
                      </a:rPr>
                      <m:t>=(</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a:rPr>
                          <m:t>𝑣</m:t>
                        </m:r>
                      </m:e>
                      <m:sub>
                        <m:r>
                          <a:rPr lang="en-US" sz="2400" i="1">
                            <a:solidFill>
                              <a:schemeClr val="accent6"/>
                            </a:solidFill>
                            <a:latin typeface="Cambria Math"/>
                          </a:rPr>
                          <m:t>1</m:t>
                        </m:r>
                      </m:sub>
                    </m:sSub>
                    <m:r>
                      <a:rPr lang="en-US" sz="2400" i="1">
                        <a:solidFill>
                          <a:schemeClr val="accent6"/>
                        </a:solidFill>
                        <a:latin typeface="Cambria Math"/>
                      </a:rPr>
                      <m:t>,</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a:rPr>
                          <m:t>𝑣</m:t>
                        </m:r>
                      </m:e>
                      <m:sub>
                        <m:r>
                          <a:rPr lang="en-US" sz="2400" i="1">
                            <a:solidFill>
                              <a:schemeClr val="accent6"/>
                            </a:solidFill>
                            <a:latin typeface="Cambria Math"/>
                          </a:rPr>
                          <m:t>2</m:t>
                        </m:r>
                      </m:sub>
                    </m:sSub>
                    <m:r>
                      <a:rPr lang="en-US" sz="2400" i="1">
                        <a:solidFill>
                          <a:schemeClr val="accent6"/>
                        </a:solidFill>
                        <a:latin typeface="Cambria Math"/>
                      </a:rPr>
                      <m:t>)</m:t>
                    </m:r>
                    <m:r>
                      <a:rPr lang="en-US" sz="2400" i="1">
                        <a:latin typeface="Cambria Math"/>
                      </a:rPr>
                      <m:t>∉</m:t>
                    </m:r>
                    <m:r>
                      <a:rPr lang="en-US" sz="2400" i="1" smtClean="0">
                        <a:solidFill>
                          <a:srgbClr val="7030A0"/>
                        </a:solidFill>
                        <a:latin typeface="Cambria Math"/>
                      </a:rPr>
                      <m:t>𝑇</m:t>
                    </m:r>
                  </m:oMath>
                </a14:m>
                <a:endParaRPr lang="en-US" sz="2400" dirty="0"/>
              </a:p>
            </p:txBody>
          </p:sp>
        </mc:Choice>
        <mc:Fallback>
          <p:sp>
            <p:nvSpPr>
              <p:cNvPr id="45" name="TextBox 44">
                <a:extLst>
                  <a:ext uri="{FF2B5EF4-FFF2-40B4-BE49-F238E27FC236}">
                    <a16:creationId xmlns:a16="http://schemas.microsoft.com/office/drawing/2014/main" id="{9B1F4367-0059-5E44-BBA3-4DE143563933}"/>
                  </a:ext>
                </a:extLst>
              </p:cNvPr>
              <p:cNvSpPr txBox="1">
                <a:spLocks noRot="1" noChangeAspect="1" noMove="1" noResize="1" noEditPoints="1" noAdjustHandles="1" noChangeArrowheads="1" noChangeShapeType="1" noTextEdit="1"/>
              </p:cNvSpPr>
              <p:nvPr/>
            </p:nvSpPr>
            <p:spPr>
              <a:xfrm>
                <a:off x="5809398" y="2230794"/>
                <a:ext cx="5149680" cy="1200329"/>
              </a:xfrm>
              <a:prstGeom prst="rect">
                <a:avLst/>
              </a:prstGeom>
              <a:blipFill>
                <a:blip r:embed="rId6"/>
                <a:stretch>
                  <a:fillRect l="-1893" t="-4061" b="-10660"/>
                </a:stretch>
              </a:blipFill>
            </p:spPr>
            <p:txBody>
              <a:bodyPr/>
              <a:lstStyle/>
              <a:p>
                <a:r>
                  <a:rPr lang="en-US">
                    <a:noFill/>
                  </a:rPr>
                  <a:t> </a:t>
                </a:r>
              </a:p>
            </p:txBody>
          </p:sp>
        </mc:Fallback>
      </mc:AlternateContent>
      <p:sp>
        <p:nvSpPr>
          <p:cNvPr id="54" name="Freeform 53">
            <a:extLst>
              <a:ext uri="{FF2B5EF4-FFF2-40B4-BE49-F238E27FC236}">
                <a16:creationId xmlns:a16="http://schemas.microsoft.com/office/drawing/2014/main" id="{DEAEA556-3C91-1B42-8C57-A4E23F365D86}"/>
              </a:ext>
            </a:extLst>
          </p:cNvPr>
          <p:cNvSpPr/>
          <p:nvPr/>
        </p:nvSpPr>
        <p:spPr>
          <a:xfrm>
            <a:off x="2438400" y="3467669"/>
            <a:ext cx="4312692" cy="2279176"/>
          </a:xfrm>
          <a:custGeom>
            <a:avLst/>
            <a:gdLst>
              <a:gd name="connsiteX0" fmla="*/ 641444 w 4312692"/>
              <a:gd name="connsiteY0" fmla="*/ 0 h 2279176"/>
              <a:gd name="connsiteX1" fmla="*/ 109182 w 4312692"/>
              <a:gd name="connsiteY1" fmla="*/ 272955 h 2279176"/>
              <a:gd name="connsiteX2" fmla="*/ 0 w 4312692"/>
              <a:gd name="connsiteY2" fmla="*/ 996287 h 2279176"/>
              <a:gd name="connsiteX3" fmla="*/ 1869743 w 4312692"/>
              <a:gd name="connsiteY3" fmla="*/ 1214651 h 2279176"/>
              <a:gd name="connsiteX4" fmla="*/ 3275462 w 4312692"/>
              <a:gd name="connsiteY4" fmla="*/ 2279176 h 2279176"/>
              <a:gd name="connsiteX5" fmla="*/ 3957850 w 4312692"/>
              <a:gd name="connsiteY5" fmla="*/ 2251881 h 2279176"/>
              <a:gd name="connsiteX6" fmla="*/ 4312692 w 4312692"/>
              <a:gd name="connsiteY6" fmla="*/ 1583140 h 2279176"/>
              <a:gd name="connsiteX7" fmla="*/ 2251880 w 4312692"/>
              <a:gd name="connsiteY7" fmla="*/ 54591 h 2279176"/>
              <a:gd name="connsiteX8" fmla="*/ 641444 w 4312692"/>
              <a:gd name="connsiteY8" fmla="*/ 0 h 2279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2692" h="2279176">
                <a:moveTo>
                  <a:pt x="641444" y="0"/>
                </a:moveTo>
                <a:lnTo>
                  <a:pt x="109182" y="272955"/>
                </a:lnTo>
                <a:lnTo>
                  <a:pt x="0" y="996287"/>
                </a:lnTo>
                <a:lnTo>
                  <a:pt x="1869743" y="1214651"/>
                </a:lnTo>
                <a:lnTo>
                  <a:pt x="3275462" y="2279176"/>
                </a:lnTo>
                <a:lnTo>
                  <a:pt x="3957850" y="2251881"/>
                </a:lnTo>
                <a:lnTo>
                  <a:pt x="4312692" y="1583140"/>
                </a:lnTo>
                <a:lnTo>
                  <a:pt x="2251880" y="54591"/>
                </a:lnTo>
                <a:lnTo>
                  <a:pt x="641444" y="0"/>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a:extLst>
              <a:ext uri="{FF2B5EF4-FFF2-40B4-BE49-F238E27FC236}">
                <a16:creationId xmlns:a16="http://schemas.microsoft.com/office/drawing/2014/main" id="{CF9A5759-B8E4-344A-9D57-B78E4C4F497B}"/>
              </a:ext>
            </a:extLst>
          </p:cNvPr>
          <p:cNvSpPr/>
          <p:nvPr/>
        </p:nvSpPr>
        <p:spPr>
          <a:xfrm>
            <a:off x="1524001" y="4619768"/>
            <a:ext cx="4285397" cy="2238232"/>
          </a:xfrm>
          <a:custGeom>
            <a:avLst/>
            <a:gdLst>
              <a:gd name="connsiteX0" fmla="*/ 2279176 w 4285397"/>
              <a:gd name="connsiteY0" fmla="*/ 300250 h 2238232"/>
              <a:gd name="connsiteX1" fmla="*/ 272955 w 4285397"/>
              <a:gd name="connsiteY1" fmla="*/ 0 h 2238232"/>
              <a:gd name="connsiteX2" fmla="*/ 0 w 4285397"/>
              <a:gd name="connsiteY2" fmla="*/ 450376 h 2238232"/>
              <a:gd name="connsiteX3" fmla="*/ 682388 w 4285397"/>
              <a:gd name="connsiteY3" fmla="*/ 1542197 h 2238232"/>
              <a:gd name="connsiteX4" fmla="*/ 2129051 w 4285397"/>
              <a:gd name="connsiteY4" fmla="*/ 2238232 h 2238232"/>
              <a:gd name="connsiteX5" fmla="*/ 4285397 w 4285397"/>
              <a:gd name="connsiteY5" fmla="*/ 1869743 h 2238232"/>
              <a:gd name="connsiteX6" fmla="*/ 3439236 w 4285397"/>
              <a:gd name="connsiteY6" fmla="*/ 900752 h 2238232"/>
              <a:gd name="connsiteX7" fmla="*/ 2279176 w 4285397"/>
              <a:gd name="connsiteY7" fmla="*/ 300250 h 223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5397" h="2238232">
                <a:moveTo>
                  <a:pt x="2279176" y="300250"/>
                </a:moveTo>
                <a:lnTo>
                  <a:pt x="272955" y="0"/>
                </a:lnTo>
                <a:lnTo>
                  <a:pt x="0" y="450376"/>
                </a:lnTo>
                <a:lnTo>
                  <a:pt x="682388" y="1542197"/>
                </a:lnTo>
                <a:lnTo>
                  <a:pt x="2129051" y="2238232"/>
                </a:lnTo>
                <a:lnTo>
                  <a:pt x="4285397" y="1869743"/>
                </a:lnTo>
                <a:lnTo>
                  <a:pt x="3439236" y="900752"/>
                </a:lnTo>
                <a:lnTo>
                  <a:pt x="2279176" y="300250"/>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5CEEA4BE-C23F-2E46-904E-D0CCA0D57506}"/>
              </a:ext>
            </a:extLst>
          </p:cNvPr>
          <p:cNvCxnSpPr>
            <a:stCxn id="75" idx="7"/>
            <a:endCxn id="76" idx="2"/>
          </p:cNvCxnSpPr>
          <p:nvPr/>
        </p:nvCxnSpPr>
        <p:spPr>
          <a:xfrm flipV="1">
            <a:off x="2053035" y="4204448"/>
            <a:ext cx="974896" cy="62859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83E1F97-BBBF-1B48-A225-DF647C34B30A}"/>
              </a:ext>
            </a:extLst>
          </p:cNvPr>
          <p:cNvCxnSpPr>
            <a:stCxn id="76" idx="6"/>
            <a:endCxn id="79" idx="2"/>
          </p:cNvCxnSpPr>
          <p:nvPr/>
        </p:nvCxnSpPr>
        <p:spPr>
          <a:xfrm>
            <a:off x="3363103" y="4204449"/>
            <a:ext cx="986191" cy="34211"/>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F2848B4-4F4F-DE44-9287-547DFA7AA80E}"/>
              </a:ext>
            </a:extLst>
          </p:cNvPr>
          <p:cNvCxnSpPr>
            <a:stCxn id="75" idx="4"/>
            <a:endCxn id="77" idx="1"/>
          </p:cNvCxnSpPr>
          <p:nvPr/>
        </p:nvCxnSpPr>
        <p:spPr>
          <a:xfrm>
            <a:off x="1934534" y="5119130"/>
            <a:ext cx="560220" cy="683221"/>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EB1AEF6-94AB-1143-B76A-ED8CB8BA8996}"/>
              </a:ext>
            </a:extLst>
          </p:cNvPr>
          <p:cNvCxnSpPr>
            <a:stCxn id="78" idx="3"/>
            <a:endCxn id="77" idx="7"/>
          </p:cNvCxnSpPr>
          <p:nvPr/>
        </p:nvCxnSpPr>
        <p:spPr>
          <a:xfrm flipH="1">
            <a:off x="2731757" y="5284462"/>
            <a:ext cx="765360" cy="517888"/>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2EC3055-CB81-AF40-A1BB-9F40DBB19177}"/>
              </a:ext>
            </a:extLst>
          </p:cNvPr>
          <p:cNvCxnSpPr>
            <a:stCxn id="80" idx="2"/>
            <a:endCxn id="77" idx="5"/>
          </p:cNvCxnSpPr>
          <p:nvPr/>
        </p:nvCxnSpPr>
        <p:spPr>
          <a:xfrm flipH="1" flipV="1">
            <a:off x="2731758" y="6039353"/>
            <a:ext cx="894245" cy="369156"/>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938D2B-3898-6740-8AE4-46BC03BF9021}"/>
              </a:ext>
            </a:extLst>
          </p:cNvPr>
          <p:cNvCxnSpPr>
            <a:stCxn id="78" idx="5"/>
            <a:endCxn id="80" idx="0"/>
          </p:cNvCxnSpPr>
          <p:nvPr/>
        </p:nvCxnSpPr>
        <p:spPr>
          <a:xfrm>
            <a:off x="3734120" y="5284463"/>
            <a:ext cx="59468" cy="9564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8C58FF0-09C4-5D40-977C-562538F16B23}"/>
              </a:ext>
            </a:extLst>
          </p:cNvPr>
          <p:cNvCxnSpPr>
            <a:stCxn id="78" idx="7"/>
            <a:endCxn id="79" idx="3"/>
          </p:cNvCxnSpPr>
          <p:nvPr/>
        </p:nvCxnSpPr>
        <p:spPr>
          <a:xfrm flipV="1">
            <a:off x="3734120" y="4357162"/>
            <a:ext cx="664258" cy="690299"/>
          </a:xfrm>
          <a:prstGeom prst="line">
            <a:avLst/>
          </a:prstGeom>
          <a:ln w="571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024C365-1E3B-C347-B523-83A5B9EF7236}"/>
              </a:ext>
            </a:extLst>
          </p:cNvPr>
          <p:cNvCxnSpPr>
            <a:stCxn id="80" idx="6"/>
            <a:endCxn id="81" idx="3"/>
          </p:cNvCxnSpPr>
          <p:nvPr/>
        </p:nvCxnSpPr>
        <p:spPr>
          <a:xfrm flipV="1">
            <a:off x="3961173" y="6359425"/>
            <a:ext cx="1120694" cy="49084"/>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116B49A-6D06-3F4B-8AA4-48F36C458152}"/>
              </a:ext>
            </a:extLst>
          </p:cNvPr>
          <p:cNvCxnSpPr>
            <a:stCxn id="81" idx="1"/>
            <a:endCxn id="79" idx="4"/>
          </p:cNvCxnSpPr>
          <p:nvPr/>
        </p:nvCxnSpPr>
        <p:spPr>
          <a:xfrm flipH="1" flipV="1">
            <a:off x="4516879" y="4406246"/>
            <a:ext cx="564988" cy="171617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CB4EB1-6B3B-1846-A69D-FA398F2526E5}"/>
              </a:ext>
            </a:extLst>
          </p:cNvPr>
          <p:cNvCxnSpPr>
            <a:stCxn id="83" idx="2"/>
            <a:endCxn id="79" idx="5"/>
          </p:cNvCxnSpPr>
          <p:nvPr/>
        </p:nvCxnSpPr>
        <p:spPr>
          <a:xfrm flipH="1" flipV="1">
            <a:off x="4635381" y="4357161"/>
            <a:ext cx="596853" cy="323376"/>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7E3C520-6499-2343-8FC1-58CCC3919393}"/>
              </a:ext>
            </a:extLst>
          </p:cNvPr>
          <p:cNvCxnSpPr>
            <a:stCxn id="81" idx="0"/>
            <a:endCxn id="83" idx="3"/>
          </p:cNvCxnSpPr>
          <p:nvPr/>
        </p:nvCxnSpPr>
        <p:spPr>
          <a:xfrm flipV="1">
            <a:off x="5200368" y="4799038"/>
            <a:ext cx="80950" cy="12743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AC116AF-A990-2A44-BDA1-26E2E98B9E06}"/>
              </a:ext>
            </a:extLst>
          </p:cNvPr>
          <p:cNvCxnSpPr>
            <a:stCxn id="82" idx="1"/>
            <a:endCxn id="83" idx="5"/>
          </p:cNvCxnSpPr>
          <p:nvPr/>
        </p:nvCxnSpPr>
        <p:spPr>
          <a:xfrm flipH="1" flipV="1">
            <a:off x="5518321" y="4799039"/>
            <a:ext cx="562601" cy="4406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A9387E4-C743-FA44-8DE8-C1236604CCF8}"/>
              </a:ext>
            </a:extLst>
          </p:cNvPr>
          <p:cNvCxnSpPr>
            <a:stCxn id="82" idx="3"/>
            <a:endCxn id="81" idx="6"/>
          </p:cNvCxnSpPr>
          <p:nvPr/>
        </p:nvCxnSpPr>
        <p:spPr>
          <a:xfrm flipH="1">
            <a:off x="5367955" y="5476739"/>
            <a:ext cx="712967" cy="764184"/>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CFFB39-70C1-1943-9CD6-D4A098CFC116}"/>
              </a:ext>
            </a:extLst>
          </p:cNvPr>
          <p:cNvCxnSpPr>
            <a:stCxn id="76" idx="4"/>
            <a:endCxn id="77" idx="0"/>
          </p:cNvCxnSpPr>
          <p:nvPr/>
        </p:nvCxnSpPr>
        <p:spPr>
          <a:xfrm flipH="1">
            <a:off x="2613256" y="4372034"/>
            <a:ext cx="582261" cy="1381232"/>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7C5314DF-2702-C64B-9EEC-2D8F7E73E3E4}"/>
              </a:ext>
            </a:extLst>
          </p:cNvPr>
          <p:cNvSpPr/>
          <p:nvPr/>
        </p:nvSpPr>
        <p:spPr>
          <a:xfrm>
            <a:off x="1766949" y="4783959"/>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C010C1CD-FDA7-6A4C-BBD0-32956D41D532}"/>
              </a:ext>
            </a:extLst>
          </p:cNvPr>
          <p:cNvSpPr/>
          <p:nvPr/>
        </p:nvSpPr>
        <p:spPr>
          <a:xfrm>
            <a:off x="3027932" y="4036863"/>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CB5C550A-F91C-444A-9577-C4ED6EF3D51C}"/>
              </a:ext>
            </a:extLst>
          </p:cNvPr>
          <p:cNvSpPr/>
          <p:nvPr/>
        </p:nvSpPr>
        <p:spPr>
          <a:xfrm>
            <a:off x="2445671" y="5753267"/>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78" name="Oval 77">
                <a:extLst>
                  <a:ext uri="{FF2B5EF4-FFF2-40B4-BE49-F238E27FC236}">
                    <a16:creationId xmlns:a16="http://schemas.microsoft.com/office/drawing/2014/main" id="{9B75ABCE-4123-D347-844A-BF7A4B9BE257}"/>
                  </a:ext>
                </a:extLst>
              </p:cNvPr>
              <p:cNvSpPr/>
              <p:nvPr/>
            </p:nvSpPr>
            <p:spPr>
              <a:xfrm>
                <a:off x="3448034" y="4998376"/>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a:rPr>
                            <m:t>2</m:t>
                          </m:r>
                        </m:sub>
                      </m:sSub>
                    </m:oMath>
                  </m:oMathPara>
                </a14:m>
                <a:endParaRPr lang="en-US" dirty="0"/>
              </a:p>
            </p:txBody>
          </p:sp>
        </mc:Choice>
        <mc:Fallback>
          <p:sp>
            <p:nvSpPr>
              <p:cNvPr id="78" name="Oval 77">
                <a:extLst>
                  <a:ext uri="{FF2B5EF4-FFF2-40B4-BE49-F238E27FC236}">
                    <a16:creationId xmlns:a16="http://schemas.microsoft.com/office/drawing/2014/main" id="{9B75ABCE-4123-D347-844A-BF7A4B9BE257}"/>
                  </a:ext>
                </a:extLst>
              </p:cNvPr>
              <p:cNvSpPr>
                <a:spLocks noRot="1" noChangeAspect="1" noMove="1" noResize="1" noEditPoints="1" noAdjustHandles="1" noChangeArrowheads="1" noChangeShapeType="1" noTextEdit="1"/>
              </p:cNvSpPr>
              <p:nvPr/>
            </p:nvSpPr>
            <p:spPr>
              <a:xfrm>
                <a:off x="3448034" y="4998376"/>
                <a:ext cx="335171" cy="335171"/>
              </a:xfrm>
              <a:prstGeom prst="ellipse">
                <a:avLst/>
              </a:prstGeom>
              <a:blipFill>
                <a:blip r:embed="rId7"/>
                <a:stretch>
                  <a:fillRect l="-67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 name="Oval 78">
                <a:extLst>
                  <a:ext uri="{FF2B5EF4-FFF2-40B4-BE49-F238E27FC236}">
                    <a16:creationId xmlns:a16="http://schemas.microsoft.com/office/drawing/2014/main" id="{015EC6BD-B07C-7E4F-88D4-2C77DEDE6AE9}"/>
                  </a:ext>
                </a:extLst>
              </p:cNvPr>
              <p:cNvSpPr/>
              <p:nvPr/>
            </p:nvSpPr>
            <p:spPr>
              <a:xfrm>
                <a:off x="4349294" y="4071075"/>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a:rPr>
                            <m:t>1</m:t>
                          </m:r>
                        </m:sub>
                      </m:sSub>
                    </m:oMath>
                  </m:oMathPara>
                </a14:m>
                <a:endParaRPr lang="en-US" dirty="0"/>
              </a:p>
            </p:txBody>
          </p:sp>
        </mc:Choice>
        <mc:Fallback>
          <p:sp>
            <p:nvSpPr>
              <p:cNvPr id="79" name="Oval 78">
                <a:extLst>
                  <a:ext uri="{FF2B5EF4-FFF2-40B4-BE49-F238E27FC236}">
                    <a16:creationId xmlns:a16="http://schemas.microsoft.com/office/drawing/2014/main" id="{015EC6BD-B07C-7E4F-88D4-2C77DEDE6AE9}"/>
                  </a:ext>
                </a:extLst>
              </p:cNvPr>
              <p:cNvSpPr>
                <a:spLocks noRot="1" noChangeAspect="1" noMove="1" noResize="1" noEditPoints="1" noAdjustHandles="1" noChangeArrowheads="1" noChangeShapeType="1" noTextEdit="1"/>
              </p:cNvSpPr>
              <p:nvPr/>
            </p:nvSpPr>
            <p:spPr>
              <a:xfrm>
                <a:off x="4349294" y="4071075"/>
                <a:ext cx="335171" cy="335171"/>
              </a:xfrm>
              <a:prstGeom prst="ellipse">
                <a:avLst/>
              </a:prstGeom>
              <a:blipFill>
                <a:blip r:embed="rId8"/>
                <a:stretch>
                  <a:fillRect l="-5085"/>
                </a:stretch>
              </a:blipFill>
            </p:spPr>
            <p:txBody>
              <a:bodyPr/>
              <a:lstStyle/>
              <a:p>
                <a:r>
                  <a:rPr lang="en-US">
                    <a:noFill/>
                  </a:rPr>
                  <a:t> </a:t>
                </a:r>
              </a:p>
            </p:txBody>
          </p:sp>
        </mc:Fallback>
      </mc:AlternateContent>
      <p:sp>
        <p:nvSpPr>
          <p:cNvPr id="80" name="Oval 79">
            <a:extLst>
              <a:ext uri="{FF2B5EF4-FFF2-40B4-BE49-F238E27FC236}">
                <a16:creationId xmlns:a16="http://schemas.microsoft.com/office/drawing/2014/main" id="{EC8EA7FB-4EF1-E84F-A084-CA449B1E96CF}"/>
              </a:ext>
            </a:extLst>
          </p:cNvPr>
          <p:cNvSpPr/>
          <p:nvPr/>
        </p:nvSpPr>
        <p:spPr>
          <a:xfrm>
            <a:off x="3626003" y="6240925"/>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a:extLst>
              <a:ext uri="{FF2B5EF4-FFF2-40B4-BE49-F238E27FC236}">
                <a16:creationId xmlns:a16="http://schemas.microsoft.com/office/drawing/2014/main" id="{F13A40D3-C27F-D54D-8CF2-DC55A403328D}"/>
              </a:ext>
            </a:extLst>
          </p:cNvPr>
          <p:cNvSpPr/>
          <p:nvPr/>
        </p:nvSpPr>
        <p:spPr>
          <a:xfrm>
            <a:off x="5032784" y="6073339"/>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8F6436C8-CFF8-734A-9FEB-1CE41C14118D}"/>
              </a:ext>
            </a:extLst>
          </p:cNvPr>
          <p:cNvSpPr/>
          <p:nvPr/>
        </p:nvSpPr>
        <p:spPr>
          <a:xfrm>
            <a:off x="6031838" y="5190653"/>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087A9AFD-281A-4042-B641-5E624DF77054}"/>
              </a:ext>
            </a:extLst>
          </p:cNvPr>
          <p:cNvSpPr/>
          <p:nvPr/>
        </p:nvSpPr>
        <p:spPr>
          <a:xfrm>
            <a:off x="5232234" y="4512952"/>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4" name="Rectangle 83">
                <a:extLst>
                  <a:ext uri="{FF2B5EF4-FFF2-40B4-BE49-F238E27FC236}">
                    <a16:creationId xmlns:a16="http://schemas.microsoft.com/office/drawing/2014/main" id="{D6ABB129-C179-9C46-B0EF-D3C6CD80C5F0}"/>
                  </a:ext>
                </a:extLst>
              </p:cNvPr>
              <p:cNvSpPr/>
              <p:nvPr/>
            </p:nvSpPr>
            <p:spPr>
              <a:xfrm>
                <a:off x="2647392" y="3679724"/>
                <a:ext cx="3638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0070C0"/>
                          </a:solidFill>
                          <a:latin typeface="Cambria Math"/>
                        </a:rPr>
                        <m:t>𝑆</m:t>
                      </m:r>
                    </m:oMath>
                  </m:oMathPara>
                </a14:m>
                <a:endParaRPr lang="en-US" dirty="0"/>
              </a:p>
            </p:txBody>
          </p:sp>
        </mc:Choice>
        <mc:Fallback>
          <p:sp>
            <p:nvSpPr>
              <p:cNvPr id="84" name="Rectangle 83">
                <a:extLst>
                  <a:ext uri="{FF2B5EF4-FFF2-40B4-BE49-F238E27FC236}">
                    <a16:creationId xmlns:a16="http://schemas.microsoft.com/office/drawing/2014/main" id="{D6ABB129-C179-9C46-B0EF-D3C6CD80C5F0}"/>
                  </a:ext>
                </a:extLst>
              </p:cNvPr>
              <p:cNvSpPr>
                <a:spLocks noRot="1" noChangeAspect="1" noMove="1" noResize="1" noEditPoints="1" noAdjustHandles="1" noChangeArrowheads="1" noChangeShapeType="1" noTextEdit="1"/>
              </p:cNvSpPr>
              <p:nvPr/>
            </p:nvSpPr>
            <p:spPr>
              <a:xfrm>
                <a:off x="2647392" y="3679724"/>
                <a:ext cx="363881"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 name="Rectangle 84">
                <a:extLst>
                  <a:ext uri="{FF2B5EF4-FFF2-40B4-BE49-F238E27FC236}">
                    <a16:creationId xmlns:a16="http://schemas.microsoft.com/office/drawing/2014/main" id="{D38DE6F3-26A7-9F4A-9D52-8E4C96EDB28A}"/>
                  </a:ext>
                </a:extLst>
              </p:cNvPr>
              <p:cNvSpPr/>
              <p:nvPr/>
            </p:nvSpPr>
            <p:spPr>
              <a:xfrm rot="1400342">
                <a:off x="2827278" y="6276281"/>
                <a:ext cx="7911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0070C0"/>
                          </a:solidFill>
                          <a:latin typeface="Cambria Math"/>
                        </a:rPr>
                        <m:t>𝑉</m:t>
                      </m:r>
                      <m:r>
                        <a:rPr lang="en-US" i="1">
                          <a:solidFill>
                            <a:srgbClr val="0070C0"/>
                          </a:solidFill>
                          <a:latin typeface="Cambria Math"/>
                        </a:rPr>
                        <m:t>−</m:t>
                      </m:r>
                      <m:r>
                        <a:rPr lang="en-US" i="1">
                          <a:solidFill>
                            <a:srgbClr val="0070C0"/>
                          </a:solidFill>
                          <a:latin typeface="Cambria Math"/>
                        </a:rPr>
                        <m:t>𝑆</m:t>
                      </m:r>
                    </m:oMath>
                  </m:oMathPara>
                </a14:m>
                <a:endParaRPr lang="en-US" dirty="0"/>
              </a:p>
            </p:txBody>
          </p:sp>
        </mc:Choice>
        <mc:Fallback>
          <p:sp>
            <p:nvSpPr>
              <p:cNvPr id="85" name="Rectangle 84">
                <a:extLst>
                  <a:ext uri="{FF2B5EF4-FFF2-40B4-BE49-F238E27FC236}">
                    <a16:creationId xmlns:a16="http://schemas.microsoft.com/office/drawing/2014/main" id="{D38DE6F3-26A7-9F4A-9D52-8E4C96EDB28A}"/>
                  </a:ext>
                </a:extLst>
              </p:cNvPr>
              <p:cNvSpPr>
                <a:spLocks noRot="1" noChangeAspect="1" noMove="1" noResize="1" noEditPoints="1" noAdjustHandles="1" noChangeArrowheads="1" noChangeShapeType="1" noTextEdit="1"/>
              </p:cNvSpPr>
              <p:nvPr/>
            </p:nvSpPr>
            <p:spPr>
              <a:xfrm rot="1400342">
                <a:off x="2827278" y="6276281"/>
                <a:ext cx="79117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6" name="Rectangle 85">
                <a:extLst>
                  <a:ext uri="{FF2B5EF4-FFF2-40B4-BE49-F238E27FC236}">
                    <a16:creationId xmlns:a16="http://schemas.microsoft.com/office/drawing/2014/main" id="{4A154F2C-5726-BD4C-B803-C767BBE14BCA}"/>
                  </a:ext>
                </a:extLst>
              </p:cNvPr>
              <p:cNvSpPr/>
              <p:nvPr/>
            </p:nvSpPr>
            <p:spPr>
              <a:xfrm>
                <a:off x="3936681" y="4578972"/>
                <a:ext cx="4126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accent6"/>
                          </a:solidFill>
                          <a:latin typeface="Cambria Math"/>
                        </a:rPr>
                        <m:t>𝑒</m:t>
                      </m:r>
                    </m:oMath>
                  </m:oMathPara>
                </a14:m>
                <a:endParaRPr lang="en-US" sz="2400" dirty="0">
                  <a:solidFill>
                    <a:schemeClr val="accent6"/>
                  </a:solidFill>
                </a:endParaRPr>
              </a:p>
            </p:txBody>
          </p:sp>
        </mc:Choice>
        <mc:Fallback>
          <p:sp>
            <p:nvSpPr>
              <p:cNvPr id="86" name="Rectangle 85">
                <a:extLst>
                  <a:ext uri="{FF2B5EF4-FFF2-40B4-BE49-F238E27FC236}">
                    <a16:creationId xmlns:a16="http://schemas.microsoft.com/office/drawing/2014/main" id="{4A154F2C-5726-BD4C-B803-C767BBE14BCA}"/>
                  </a:ext>
                </a:extLst>
              </p:cNvPr>
              <p:cNvSpPr>
                <a:spLocks noRot="1" noChangeAspect="1" noMove="1" noResize="1" noEditPoints="1" noAdjustHandles="1" noChangeArrowheads="1" noChangeShapeType="1" noTextEdit="1"/>
              </p:cNvSpPr>
              <p:nvPr/>
            </p:nvSpPr>
            <p:spPr>
              <a:xfrm>
                <a:off x="3936681" y="4578972"/>
                <a:ext cx="412613"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Rectangle 86">
                <a:extLst>
                  <a:ext uri="{FF2B5EF4-FFF2-40B4-BE49-F238E27FC236}">
                    <a16:creationId xmlns:a16="http://schemas.microsoft.com/office/drawing/2014/main" id="{A5645F5C-BC4F-3042-A89A-199E1D302FBB}"/>
                  </a:ext>
                </a:extLst>
              </p:cNvPr>
              <p:cNvSpPr/>
              <p:nvPr/>
            </p:nvSpPr>
            <p:spPr>
              <a:xfrm>
                <a:off x="2530817" y="4767543"/>
                <a:ext cx="48603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𝑒</m:t>
                      </m:r>
                      <m:r>
                        <a:rPr lang="en-US" sz="2400" i="1">
                          <a:latin typeface="Cambria Math"/>
                        </a:rPr>
                        <m:t>′</m:t>
                      </m:r>
                    </m:oMath>
                  </m:oMathPara>
                </a14:m>
                <a:endParaRPr lang="en-US" sz="2400" dirty="0"/>
              </a:p>
            </p:txBody>
          </p:sp>
        </mc:Choice>
        <mc:Fallback>
          <p:sp>
            <p:nvSpPr>
              <p:cNvPr id="87" name="Rectangle 86">
                <a:extLst>
                  <a:ext uri="{FF2B5EF4-FFF2-40B4-BE49-F238E27FC236}">
                    <a16:creationId xmlns:a16="http://schemas.microsoft.com/office/drawing/2014/main" id="{A5645F5C-BC4F-3042-A89A-199E1D302FBB}"/>
                  </a:ext>
                </a:extLst>
              </p:cNvPr>
              <p:cNvSpPr>
                <a:spLocks noRot="1" noChangeAspect="1" noMove="1" noResize="1" noEditPoints="1" noAdjustHandles="1" noChangeArrowheads="1" noChangeShapeType="1" noTextEdit="1"/>
              </p:cNvSpPr>
              <p:nvPr/>
            </p:nvSpPr>
            <p:spPr>
              <a:xfrm>
                <a:off x="2530817" y="4767543"/>
                <a:ext cx="486030"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08BDFDEC-3F18-A549-B835-90CDF1EB2C58}"/>
                  </a:ext>
                </a:extLst>
              </p:cNvPr>
              <p:cNvSpPr txBox="1"/>
              <p:nvPr/>
            </p:nvSpPr>
            <p:spPr>
              <a:xfrm>
                <a:off x="7122109" y="3929334"/>
                <a:ext cx="4191000" cy="1938992"/>
              </a:xfrm>
              <a:prstGeom prst="rect">
                <a:avLst/>
              </a:prstGeom>
              <a:noFill/>
            </p:spPr>
            <p:txBody>
              <a:bodyPr wrap="square" rtlCol="0">
                <a:spAutoFit/>
              </a:bodyPr>
              <a:lstStyle/>
              <a:p>
                <a:r>
                  <a:rPr lang="en-US" sz="2400" dirty="0"/>
                  <a:t>We know </a:t>
                </a:r>
                <a14:m>
                  <m:oMath xmlns:m="http://schemas.openxmlformats.org/officeDocument/2006/math">
                    <m:r>
                      <a:rPr lang="en-US" sz="2400" i="1">
                        <a:solidFill>
                          <a:srgbClr val="7030A0"/>
                        </a:solidFill>
                        <a:latin typeface="Cambria Math"/>
                      </a:rPr>
                      <m:t>𝑇</m:t>
                    </m:r>
                  </m:oMath>
                </a14:m>
                <a:r>
                  <a:rPr lang="en-US" sz="2400" dirty="0"/>
                  <a:t> has </a:t>
                </a:r>
                <a14:m>
                  <m:oMath xmlns:m="http://schemas.openxmlformats.org/officeDocument/2006/math">
                    <m:r>
                      <a:rPr lang="en-US" sz="2400" b="0" i="1" smtClean="0">
                        <a:latin typeface="Cambria Math" panose="02040503050406030204" pitchFamily="18" charset="0"/>
                      </a:rPr>
                      <m:t>𝑉</m:t>
                    </m:r>
                    <m:r>
                      <a:rPr lang="en-US" sz="2400" b="0" i="1" smtClean="0">
                        <a:latin typeface="Cambria Math" panose="02040503050406030204" pitchFamily="18" charset="0"/>
                      </a:rPr>
                      <m:t>−1</m:t>
                    </m:r>
                  </m:oMath>
                </a14:m>
                <a:r>
                  <a:rPr lang="en-US" sz="2400" dirty="0"/>
                  <a:t> edges</a:t>
                </a:r>
              </a:p>
              <a:p>
                <a:r>
                  <a:rPr lang="en-US" sz="2400" dirty="0"/>
                  <a:t> </a:t>
                </a:r>
              </a:p>
              <a:p>
                <a:r>
                  <a:rPr lang="en-US" sz="2400" dirty="0"/>
                  <a:t>We did a 1 for 1 edge swap so it must be the case that </a:t>
                </a:r>
                <a14:m>
                  <m:oMath xmlns:m="http://schemas.openxmlformats.org/officeDocument/2006/math">
                    <m:r>
                      <a:rPr lang="en-US" sz="2400" i="1" smtClean="0">
                        <a:solidFill>
                          <a:schemeClr val="tx1"/>
                        </a:solidFill>
                        <a:latin typeface="Cambria Math"/>
                      </a:rPr>
                      <m:t>𝑇</m:t>
                    </m:r>
                    <m:r>
                      <a:rPr lang="en-US" sz="2400" b="0" i="1" smtClean="0">
                        <a:solidFill>
                          <a:srgbClr val="7030A0"/>
                        </a:solidFill>
                        <a:latin typeface="Cambria Math" panose="02040503050406030204" pitchFamily="18" charset="0"/>
                      </a:rPr>
                      <m:t>′</m:t>
                    </m:r>
                  </m:oMath>
                </a14:m>
                <a:r>
                  <a:rPr lang="en-US" sz="2400" dirty="0"/>
                  <a:t> also has </a:t>
                </a:r>
                <a14:m>
                  <m:oMath xmlns:m="http://schemas.openxmlformats.org/officeDocument/2006/math">
                    <m:r>
                      <a:rPr lang="en-US" sz="2400" i="1">
                        <a:latin typeface="Cambria Math" panose="02040503050406030204" pitchFamily="18" charset="0"/>
                      </a:rPr>
                      <m:t>𝑉</m:t>
                    </m:r>
                    <m:r>
                      <a:rPr lang="en-US" sz="2400" i="1">
                        <a:latin typeface="Cambria Math" panose="02040503050406030204" pitchFamily="18" charset="0"/>
                      </a:rPr>
                      <m:t>−1</m:t>
                    </m:r>
                  </m:oMath>
                </a14:m>
                <a:r>
                  <a:rPr lang="en-US" sz="2400" dirty="0"/>
                  <a:t> edges</a:t>
                </a:r>
              </a:p>
            </p:txBody>
          </p:sp>
        </mc:Choice>
        <mc:Fallback>
          <p:sp>
            <p:nvSpPr>
              <p:cNvPr id="43" name="TextBox 42">
                <a:extLst>
                  <a:ext uri="{FF2B5EF4-FFF2-40B4-BE49-F238E27FC236}">
                    <a16:creationId xmlns:a16="http://schemas.microsoft.com/office/drawing/2014/main" id="{08BDFDEC-3F18-A549-B835-90CDF1EB2C58}"/>
                  </a:ext>
                </a:extLst>
              </p:cNvPr>
              <p:cNvSpPr txBox="1">
                <a:spLocks noRot="1" noChangeAspect="1" noMove="1" noResize="1" noEditPoints="1" noAdjustHandles="1" noChangeArrowheads="1" noChangeShapeType="1" noTextEdit="1"/>
              </p:cNvSpPr>
              <p:nvPr/>
            </p:nvSpPr>
            <p:spPr>
              <a:xfrm>
                <a:off x="7122109" y="3929334"/>
                <a:ext cx="4191000" cy="1938992"/>
              </a:xfrm>
              <a:prstGeom prst="rect">
                <a:avLst/>
              </a:prstGeom>
              <a:blipFill>
                <a:blip r:embed="rId13"/>
                <a:stretch>
                  <a:fillRect l="-2180" t="-2516" r="-1744" b="-62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25FBEF16-E353-7B43-AAA6-56D8A95B67A6}"/>
                  </a:ext>
                </a:extLst>
              </p:cNvPr>
              <p:cNvSpPr txBox="1"/>
              <p:nvPr/>
            </p:nvSpPr>
            <p:spPr>
              <a:xfrm>
                <a:off x="7112148" y="3467669"/>
                <a:ext cx="4241813" cy="461665"/>
              </a:xfrm>
              <a:prstGeom prst="rect">
                <a:avLst/>
              </a:prstGeom>
              <a:noFill/>
            </p:spPr>
            <p:txBody>
              <a:bodyPr wrap="square" rtlCol="0">
                <a:spAutoFit/>
              </a:bodyPr>
              <a:lstStyle/>
              <a:p>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𝑇</m:t>
                        </m:r>
                      </m:e>
                      <m:sup>
                        <m:r>
                          <a:rPr lang="en-US" sz="2400" i="1">
                            <a:latin typeface="Cambria Math"/>
                          </a:rPr>
                          <m:t>′</m:t>
                        </m:r>
                      </m:sup>
                    </m:sSup>
                    <m:r>
                      <a:rPr lang="en-US" sz="2400" i="1">
                        <a:latin typeface="Cambria Math"/>
                      </a:rPr>
                      <m:t>=</m:t>
                    </m:r>
                    <m:r>
                      <a:rPr lang="en-US" sz="2400" i="1" smtClean="0">
                        <a:solidFill>
                          <a:srgbClr val="7030A0"/>
                        </a:solidFill>
                        <a:latin typeface="Cambria Math"/>
                      </a:rPr>
                      <m:t>𝑇</m:t>
                    </m:r>
                  </m:oMath>
                </a14:m>
                <a:r>
                  <a:rPr lang="en-US" sz="2400" dirty="0"/>
                  <a:t> with edge</a:t>
                </a:r>
                <a:r>
                  <a:rPr lang="en-US" sz="2400" dirty="0">
                    <a:solidFill>
                      <a:schemeClr val="accent6"/>
                    </a:solidFill>
                  </a:rPr>
                  <a:t> </a:t>
                </a:r>
                <a14:m>
                  <m:oMath xmlns:m="http://schemas.openxmlformats.org/officeDocument/2006/math">
                    <m:r>
                      <a:rPr lang="en-US" sz="2400" i="1">
                        <a:solidFill>
                          <a:schemeClr val="accent6"/>
                        </a:solidFill>
                        <a:latin typeface="Cambria Math"/>
                      </a:rPr>
                      <m:t>𝑒</m:t>
                    </m:r>
                  </m:oMath>
                </a14:m>
                <a:r>
                  <a:rPr lang="en-US" sz="2400" dirty="0">
                    <a:solidFill>
                      <a:schemeClr val="accent6"/>
                    </a:solidFill>
                  </a:rPr>
                  <a:t> </a:t>
                </a:r>
                <a:r>
                  <a:rPr lang="en-US" sz="2400" dirty="0"/>
                  <a:t>instead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𝑒</m:t>
                        </m:r>
                      </m:e>
                      <m:sup>
                        <m:r>
                          <a:rPr lang="en-US" sz="2400" i="1">
                            <a:latin typeface="Cambria Math"/>
                          </a:rPr>
                          <m:t>′</m:t>
                        </m:r>
                      </m:sup>
                    </m:sSup>
                  </m:oMath>
                </a14:m>
                <a:endParaRPr lang="en-US" sz="2400" dirty="0"/>
              </a:p>
            </p:txBody>
          </p:sp>
        </mc:Choice>
        <mc:Fallback>
          <p:sp>
            <p:nvSpPr>
              <p:cNvPr id="46" name="TextBox 45">
                <a:extLst>
                  <a:ext uri="{FF2B5EF4-FFF2-40B4-BE49-F238E27FC236}">
                    <a16:creationId xmlns:a16="http://schemas.microsoft.com/office/drawing/2014/main" id="{25FBEF16-E353-7B43-AAA6-56D8A95B67A6}"/>
                  </a:ext>
                </a:extLst>
              </p:cNvPr>
              <p:cNvSpPr txBox="1">
                <a:spLocks noRot="1" noChangeAspect="1" noMove="1" noResize="1" noEditPoints="1" noAdjustHandles="1" noChangeArrowheads="1" noChangeShapeType="1" noTextEdit="1"/>
              </p:cNvSpPr>
              <p:nvPr/>
            </p:nvSpPr>
            <p:spPr>
              <a:xfrm>
                <a:off x="7112148" y="3467669"/>
                <a:ext cx="4241813" cy="461665"/>
              </a:xfrm>
              <a:prstGeom prst="rect">
                <a:avLst/>
              </a:prstGeom>
              <a:blipFill>
                <a:blip r:embed="rId14"/>
                <a:stretch>
                  <a:fillRect l="-431"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368094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uiExpand="1" build="p"/>
      <p:bldP spid="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44FE-7399-ECF4-84A0-680991136546}"/>
              </a:ext>
            </a:extLst>
          </p:cNvPr>
          <p:cNvSpPr>
            <a:spLocks noGrp="1"/>
          </p:cNvSpPr>
          <p:nvPr>
            <p:ph type="title"/>
          </p:nvPr>
        </p:nvSpPr>
        <p:spPr/>
        <p:txBody>
          <a:bodyPr/>
          <a:lstStyle/>
          <a:p>
            <a:r>
              <a:rPr lang="en-US" dirty="0"/>
              <a:t>Proof of Cut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0D8299-FE2A-3BB6-DA0D-9CA05EEDC9CC}"/>
                  </a:ext>
                </a:extLst>
              </p:cNvPr>
              <p:cNvSpPr>
                <a:spLocks noGrp="1"/>
              </p:cNvSpPr>
              <p:nvPr>
                <p:ph idx="1"/>
              </p:nvPr>
            </p:nvSpPr>
            <p:spPr/>
            <p:txBody>
              <a:bodyPr>
                <a:normAutofit/>
              </a:bodyPr>
              <a:lstStyle/>
              <a:p>
                <a:r>
                  <a:rPr lang="en-US" sz="3600" dirty="0"/>
                  <a:t>We must show the following 2 things after building a new tree T’:</a:t>
                </a:r>
              </a:p>
              <a:p>
                <a:pPr marL="571500" indent="-514350">
                  <a:buFont typeface="+mj-lt"/>
                  <a:buAutoNum type="arabicPeriod"/>
                </a:pPr>
                <a:r>
                  <a:rPr lang="en-US" sz="3600" dirty="0"/>
                  <a:t>The sum of the weights did not go up </a:t>
                </a:r>
              </a:p>
              <a:p>
                <a:pPr marL="971550" lvl="1" indent="-457200"/>
                <a:r>
                  <a:rPr lang="en-US" sz="3200" b="0" dirty="0"/>
                  <a:t>We proved that</a:t>
                </a:r>
                <a14:m>
                  <m:oMath xmlns:m="http://schemas.openxmlformats.org/officeDocument/2006/math">
                    <m:r>
                      <a:rPr lang="en-US" sz="3200" b="0" i="1" smtClean="0">
                        <a:latin typeface="Cambria Math" panose="02040503050406030204" pitchFamily="18" charset="0"/>
                      </a:rPr>
                      <m:t> </m:t>
                    </m:r>
                    <m:r>
                      <a:rPr lang="en-US" sz="3200" i="1" smtClean="0">
                        <a:latin typeface="Cambria Math"/>
                      </a:rPr>
                      <m:t>𝑤</m:t>
                    </m:r>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a:rPr>
                              <m:t>𝑇</m:t>
                            </m:r>
                          </m:e>
                          <m:sup>
                            <m:r>
                              <a:rPr lang="en-US" sz="3200" i="1">
                                <a:latin typeface="Cambria Math"/>
                              </a:rPr>
                              <m:t>′</m:t>
                            </m:r>
                          </m:sup>
                        </m:sSup>
                      </m:e>
                    </m:d>
                    <m:r>
                      <a:rPr lang="en-US" sz="3200" i="1">
                        <a:latin typeface="Cambria Math"/>
                      </a:rPr>
                      <m:t>≤</m:t>
                    </m:r>
                    <m:r>
                      <a:rPr lang="en-US" sz="3200" i="1" smtClean="0">
                        <a:solidFill>
                          <a:srgbClr val="7030A0"/>
                        </a:solidFill>
                        <a:latin typeface="Cambria Math"/>
                      </a:rPr>
                      <m:t>𝑤</m:t>
                    </m:r>
                    <m:d>
                      <m:dPr>
                        <m:ctrlPr>
                          <a:rPr lang="en-US" sz="3200" i="1">
                            <a:solidFill>
                              <a:srgbClr val="7030A0"/>
                            </a:solidFill>
                            <a:latin typeface="Cambria Math" panose="02040503050406030204" pitchFamily="18" charset="0"/>
                          </a:rPr>
                        </m:ctrlPr>
                      </m:dPr>
                      <m:e>
                        <m:r>
                          <a:rPr lang="en-US" sz="3200" i="1">
                            <a:solidFill>
                              <a:srgbClr val="7030A0"/>
                            </a:solidFill>
                            <a:latin typeface="Cambria Math"/>
                          </a:rPr>
                          <m:t>𝑇</m:t>
                        </m:r>
                      </m:e>
                    </m:d>
                  </m:oMath>
                </a14:m>
                <a:r>
                  <a:rPr lang="en-US" sz="3200" dirty="0"/>
                  <a:t> </a:t>
                </a:r>
                <a:endParaRPr lang="en-US" sz="4000" dirty="0"/>
              </a:p>
              <a:p>
                <a:pPr marL="571500" indent="-514350">
                  <a:buFont typeface="+mj-lt"/>
                  <a:buAutoNum type="arabicPeriod"/>
                </a:pPr>
                <a:r>
                  <a:rPr lang="en-US" sz="3600" dirty="0"/>
                  <a:t> </a:t>
                </a:r>
                <a14:m>
                  <m:oMath xmlns:m="http://schemas.openxmlformats.org/officeDocument/2006/math">
                    <m:sSup>
                      <m:sSupPr>
                        <m:ctrlPr>
                          <a:rPr lang="en-US" sz="3600" i="1" smtClean="0">
                            <a:latin typeface="Cambria Math" panose="02040503050406030204" pitchFamily="18" charset="0"/>
                          </a:rPr>
                        </m:ctrlPr>
                      </m:sSupPr>
                      <m:e>
                        <m:r>
                          <a:rPr lang="en-US" sz="3600" i="1">
                            <a:latin typeface="Cambria Math"/>
                          </a:rPr>
                          <m:t>𝑇</m:t>
                        </m:r>
                      </m:e>
                      <m:sup>
                        <m:r>
                          <a:rPr lang="en-US" sz="3600" i="1">
                            <a:latin typeface="Cambria Math"/>
                          </a:rPr>
                          <m:t>′</m:t>
                        </m:r>
                      </m:sup>
                    </m:sSup>
                    <m:r>
                      <a:rPr lang="en-US" sz="3600" i="1">
                        <a:latin typeface="Cambria Math" panose="02040503050406030204" pitchFamily="18" charset="0"/>
                      </a:rPr>
                      <m:t> </m:t>
                    </m:r>
                  </m:oMath>
                </a14:m>
                <a:r>
                  <a:rPr lang="en-US" sz="3600" dirty="0"/>
                  <a:t>is still a spanning tree</a:t>
                </a:r>
              </a:p>
              <a:p>
                <a:pPr marL="971550" lvl="1" indent="-457200"/>
                <a:r>
                  <a:rPr lang="en-US" sz="3600" dirty="0"/>
                  <a:t>T’ has V-1 edges</a:t>
                </a:r>
              </a:p>
              <a:p>
                <a:pPr marL="971550" lvl="1" indent="-457200"/>
                <a:r>
                  <a:rPr lang="en-US" sz="3600" dirty="0"/>
                  <a:t>T’ connects all the nodes in the graph</a:t>
                </a:r>
                <a:endParaRPr lang="en-US" sz="4000" dirty="0"/>
              </a:p>
              <a:p>
                <a:endParaRPr lang="en-US" dirty="0"/>
              </a:p>
            </p:txBody>
          </p:sp>
        </mc:Choice>
        <mc:Fallback>
          <p:sp>
            <p:nvSpPr>
              <p:cNvPr id="3" name="Content Placeholder 2">
                <a:extLst>
                  <a:ext uri="{FF2B5EF4-FFF2-40B4-BE49-F238E27FC236}">
                    <a16:creationId xmlns:a16="http://schemas.microsoft.com/office/drawing/2014/main" id="{870D8299-FE2A-3BB6-DA0D-9CA05EEDC9CC}"/>
                  </a:ext>
                </a:extLst>
              </p:cNvPr>
              <p:cNvSpPr>
                <a:spLocks noGrp="1" noRot="1" noChangeAspect="1" noMove="1" noResize="1" noEditPoints="1" noAdjustHandles="1" noChangeArrowheads="1" noChangeShapeType="1" noTextEdit="1"/>
              </p:cNvSpPr>
              <p:nvPr>
                <p:ph idx="1"/>
              </p:nvPr>
            </p:nvSpPr>
            <p:spPr>
              <a:blipFill>
                <a:blip r:embed="rId2"/>
                <a:stretch>
                  <a:fillRect l="-1500" t="-2156" b="-2426"/>
                </a:stretch>
              </a:blipFill>
            </p:spPr>
            <p:txBody>
              <a:bodyPr/>
              <a:lstStyle/>
              <a:p>
                <a:r>
                  <a:rPr lang="en-US">
                    <a:noFill/>
                  </a:rPr>
                  <a:t> </a:t>
                </a:r>
              </a:p>
            </p:txBody>
          </p:sp>
        </mc:Fallback>
      </mc:AlternateContent>
      <p:pic>
        <p:nvPicPr>
          <p:cNvPr id="4" name="Picture 4" descr="Green Check Mark Icon Images – Browse 66,481 Stock Photos ...">
            <a:extLst>
              <a:ext uri="{FF2B5EF4-FFF2-40B4-BE49-F238E27FC236}">
                <a16:creationId xmlns:a16="http://schemas.microsoft.com/office/drawing/2014/main" id="{2F642F6E-8B22-9B99-B859-5A6EDB5DCB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4400" y="2667000"/>
            <a:ext cx="914400" cy="8397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een Check Mark Icon Images – Browse 66,481 Stock Photos ...">
            <a:extLst>
              <a:ext uri="{FF2B5EF4-FFF2-40B4-BE49-F238E27FC236}">
                <a16:creationId xmlns:a16="http://schemas.microsoft.com/office/drawing/2014/main" id="{E05BFB4D-D8F1-B89D-55BF-D5F81A58921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4722844"/>
            <a:ext cx="582507" cy="534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200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Cut Theorem</a:t>
            </a:r>
          </a:p>
        </p:txBody>
      </p:sp>
      <p:sp>
        <p:nvSpPr>
          <p:cNvPr id="4" name="Slide Number Placeholder 3"/>
          <p:cNvSpPr>
            <a:spLocks noGrp="1"/>
          </p:cNvSpPr>
          <p:nvPr>
            <p:ph type="sldNum" sz="quarter" idx="12"/>
          </p:nvPr>
        </p:nvSpPr>
        <p:spPr/>
        <p:txBody>
          <a:bodyPr/>
          <a:lstStyle/>
          <a:p>
            <a:fld id="{86BADE50-950A-4D58-BFB2-FA2C6A8B385D}" type="slidenum">
              <a:rPr lang="en-US" smtClean="0"/>
              <a:t>33</a:t>
            </a:fld>
            <a:endParaRPr lang="en-US" dirty="0"/>
          </a:p>
        </p:txBody>
      </p:sp>
      <mc:AlternateContent xmlns:mc="http://schemas.openxmlformats.org/markup-compatibility/2006">
        <mc:Choice xmlns:a14="http://schemas.microsoft.com/office/drawing/2010/main" Requires="a14">
          <p:sp>
            <p:nvSpPr>
              <p:cNvPr id="5" name="Content Placeholder 2"/>
              <p:cNvSpPr txBox="1">
                <a:spLocks/>
              </p:cNvSpPr>
              <p:nvPr/>
            </p:nvSpPr>
            <p:spPr>
              <a:xfrm>
                <a:off x="1905000" y="1143001"/>
                <a:ext cx="947327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t>Claim: If </a:t>
                </a:r>
                <a14:m>
                  <m:oMath xmlns:m="http://schemas.openxmlformats.org/officeDocument/2006/math">
                    <m:r>
                      <a:rPr lang="en-US" sz="2800" i="1">
                        <a:solidFill>
                          <a:srgbClr val="009900"/>
                        </a:solidFill>
                        <a:latin typeface="Cambria Math"/>
                      </a:rPr>
                      <m:t>𝐴</m:t>
                    </m:r>
                  </m:oMath>
                </a14:m>
                <a:r>
                  <a:rPr lang="en-US" sz="2800" dirty="0"/>
                  <a:t> is a subset of a MST </a:t>
                </a:r>
                <a14:m>
                  <m:oMath xmlns:m="http://schemas.openxmlformats.org/officeDocument/2006/math">
                    <m:r>
                      <a:rPr lang="en-US" sz="2800" i="1" smtClean="0">
                        <a:solidFill>
                          <a:srgbClr val="7030A0"/>
                        </a:solidFill>
                        <a:latin typeface="Cambria Math"/>
                      </a:rPr>
                      <m:t>𝑇</m:t>
                    </m:r>
                  </m:oMath>
                </a14:m>
                <a:r>
                  <a:rPr lang="en-US" sz="2800" dirty="0"/>
                  <a:t>, and </a:t>
                </a:r>
                <a14:m>
                  <m:oMath xmlns:m="http://schemas.openxmlformats.org/officeDocument/2006/math">
                    <m:r>
                      <a:rPr lang="en-US" sz="2800" i="1" smtClean="0">
                        <a:solidFill>
                          <a:schemeClr val="accent6"/>
                        </a:solidFill>
                        <a:latin typeface="Cambria Math"/>
                      </a:rPr>
                      <m:t>𝑒</m:t>
                    </m:r>
                  </m:oMath>
                </a14:m>
                <a:r>
                  <a:rPr lang="en-US" sz="2800" dirty="0"/>
                  <a:t> is the least-weight edge which crosses cut </a:t>
                </a:r>
                <a14:m>
                  <m:oMath xmlns:m="http://schemas.openxmlformats.org/officeDocument/2006/math">
                    <m:r>
                      <a:rPr lang="en-US" sz="2800">
                        <a:solidFill>
                          <a:srgbClr val="0070C0"/>
                        </a:solidFill>
                        <a:latin typeface="Cambria Math"/>
                      </a:rPr>
                      <m:t>(</m:t>
                    </m:r>
                    <m:r>
                      <a:rPr lang="en-US" sz="2800" i="1">
                        <a:solidFill>
                          <a:srgbClr val="0070C0"/>
                        </a:solidFill>
                        <a:latin typeface="Cambria Math"/>
                      </a:rPr>
                      <m:t>𝑆</m:t>
                    </m:r>
                    <m:r>
                      <a:rPr lang="en-US" sz="2800" i="1">
                        <a:solidFill>
                          <a:srgbClr val="0070C0"/>
                        </a:solidFill>
                        <a:latin typeface="Cambria Math"/>
                      </a:rPr>
                      <m:t>, </m:t>
                    </m:r>
                    <m:r>
                      <a:rPr lang="en-US" sz="2800" i="1">
                        <a:solidFill>
                          <a:srgbClr val="0070C0"/>
                        </a:solidFill>
                        <a:latin typeface="Cambria Math"/>
                      </a:rPr>
                      <m:t>𝑉</m:t>
                    </m:r>
                    <m:r>
                      <a:rPr lang="en-US" sz="2800" i="1">
                        <a:solidFill>
                          <a:srgbClr val="0070C0"/>
                        </a:solidFill>
                        <a:latin typeface="Cambria Math"/>
                      </a:rPr>
                      <m:t>−</m:t>
                    </m:r>
                    <m:r>
                      <a:rPr lang="en-US" sz="2800" i="1">
                        <a:solidFill>
                          <a:srgbClr val="0070C0"/>
                        </a:solidFill>
                        <a:latin typeface="Cambria Math"/>
                      </a:rPr>
                      <m:t>𝑆</m:t>
                    </m:r>
                    <m:r>
                      <a:rPr lang="en-US" sz="2800" i="1">
                        <a:solidFill>
                          <a:srgbClr val="0070C0"/>
                        </a:solidFill>
                        <a:latin typeface="Cambria Math"/>
                      </a:rPr>
                      <m:t>)</m:t>
                    </m:r>
                  </m:oMath>
                </a14:m>
                <a:r>
                  <a:rPr lang="en-US" sz="2800" dirty="0"/>
                  <a:t> (which </a:t>
                </a:r>
                <a14:m>
                  <m:oMath xmlns:m="http://schemas.openxmlformats.org/officeDocument/2006/math">
                    <m:r>
                      <a:rPr lang="en-US" sz="2800" i="1">
                        <a:solidFill>
                          <a:srgbClr val="009900"/>
                        </a:solidFill>
                        <a:latin typeface="Cambria Math"/>
                      </a:rPr>
                      <m:t>𝐴</m:t>
                    </m:r>
                  </m:oMath>
                </a14:m>
                <a:r>
                  <a:rPr lang="en-US" sz="2800" dirty="0"/>
                  <a:t> respects) then </a:t>
                </a:r>
                <a14:m>
                  <m:oMath xmlns:m="http://schemas.openxmlformats.org/officeDocument/2006/math">
                    <m:r>
                      <a:rPr lang="en-US" sz="2800" i="1" dirty="0">
                        <a:solidFill>
                          <a:srgbClr val="009900"/>
                        </a:solidFill>
                        <a:latin typeface="Cambria Math"/>
                      </a:rPr>
                      <m:t>𝐴</m:t>
                    </m:r>
                    <m:r>
                      <a:rPr lang="en-US" sz="2800" i="1" dirty="0">
                        <a:latin typeface="Cambria Math"/>
                      </a:rPr>
                      <m:t>∪</m:t>
                    </m:r>
                    <m:r>
                      <a:rPr lang="en-US" sz="2800" i="1" dirty="0" smtClean="0">
                        <a:solidFill>
                          <a:schemeClr val="accent6"/>
                        </a:solidFill>
                        <a:latin typeface="Cambria Math"/>
                      </a:rPr>
                      <m:t>{</m:t>
                    </m:r>
                    <m:r>
                      <a:rPr lang="en-US" sz="2800" i="1" dirty="0" smtClean="0">
                        <a:solidFill>
                          <a:schemeClr val="accent6"/>
                        </a:solidFill>
                        <a:latin typeface="Cambria Math"/>
                      </a:rPr>
                      <m:t>𝑒</m:t>
                    </m:r>
                    <m:r>
                      <a:rPr lang="en-US" sz="2800" i="1" dirty="0" smtClean="0">
                        <a:solidFill>
                          <a:schemeClr val="accent6"/>
                        </a:solidFill>
                        <a:latin typeface="Cambria Math"/>
                      </a:rPr>
                      <m:t>}</m:t>
                    </m:r>
                  </m:oMath>
                </a14:m>
                <a:r>
                  <a:rPr lang="en-US" sz="2800" dirty="0">
                    <a:solidFill>
                      <a:schemeClr val="accent6"/>
                    </a:solidFill>
                  </a:rPr>
                  <a:t> </a:t>
                </a:r>
                <a:r>
                  <a:rPr lang="en-US" sz="2800" dirty="0"/>
                  <a:t>is also a subset of a MST.</a:t>
                </a:r>
              </a:p>
            </p:txBody>
          </p:sp>
        </mc:Choice>
        <mc:Fallback>
          <p:sp>
            <p:nvSpPr>
              <p:cNvPr id="5" name="Content Placeholder 2"/>
              <p:cNvSpPr txBox="1">
                <a:spLocks noRot="1" noChangeAspect="1" noMove="1" noResize="1" noEditPoints="1" noAdjustHandles="1" noChangeArrowheads="1" noChangeShapeType="1" noTextEdit="1"/>
              </p:cNvSpPr>
              <p:nvPr/>
            </p:nvSpPr>
            <p:spPr>
              <a:xfrm>
                <a:off x="1905000" y="1143001"/>
                <a:ext cx="9473270" cy="1752600"/>
              </a:xfrm>
              <a:prstGeom prst="rect">
                <a:avLst/>
              </a:prstGeom>
              <a:blipFill>
                <a:blip r:embed="rId3"/>
                <a:stretch>
                  <a:fillRect l="-1351" t="-3484" r="-1158"/>
                </a:stretch>
              </a:blipFill>
            </p:spPr>
            <p:txBody>
              <a:bodyPr/>
              <a:lstStyle/>
              <a:p>
                <a:r>
                  <a:rPr lang="en-US">
                    <a:noFill/>
                  </a:rPr>
                  <a:t> </a:t>
                </a:r>
              </a:p>
            </p:txBody>
          </p:sp>
        </mc:Fallback>
      </mc:AlternateContent>
      <p:cxnSp>
        <p:nvCxnSpPr>
          <p:cNvPr id="50" name="Straight Connector 49"/>
          <p:cNvCxnSpPr/>
          <p:nvPr/>
        </p:nvCxnSpPr>
        <p:spPr>
          <a:xfrm flipH="1">
            <a:off x="1020535" y="3124200"/>
            <a:ext cx="914399" cy="0"/>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Rectangle 51"/>
              <p:cNvSpPr/>
              <p:nvPr/>
            </p:nvSpPr>
            <p:spPr>
              <a:xfrm>
                <a:off x="1295400" y="2743201"/>
                <a:ext cx="4430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7030A0"/>
                          </a:solidFill>
                          <a:latin typeface="Cambria Math"/>
                        </a:rPr>
                        <m:t>𝑇</m:t>
                      </m:r>
                    </m:oMath>
                  </m:oMathPara>
                </a14:m>
                <a:endParaRPr lang="en-US" sz="2400" dirty="0">
                  <a:solidFill>
                    <a:srgbClr val="7030A0"/>
                  </a:solidFill>
                </a:endParaRPr>
              </a:p>
            </p:txBody>
          </p:sp>
        </mc:Choice>
        <mc:Fallback>
          <p:sp>
            <p:nvSpPr>
              <p:cNvPr id="52" name="Rectangle 51"/>
              <p:cNvSpPr>
                <a:spLocks noRot="1" noChangeAspect="1" noMove="1" noResize="1" noEditPoints="1" noAdjustHandles="1" noChangeArrowheads="1" noChangeShapeType="1" noTextEdit="1"/>
              </p:cNvSpPr>
              <p:nvPr/>
            </p:nvSpPr>
            <p:spPr>
              <a:xfrm>
                <a:off x="1295400" y="2743201"/>
                <a:ext cx="443070" cy="461665"/>
              </a:xfrm>
              <a:prstGeom prst="rect">
                <a:avLst/>
              </a:prstGeom>
              <a:blipFill>
                <a:blip r:embed="rId4"/>
                <a:stretch>
                  <a:fillRect/>
                </a:stretch>
              </a:blipFill>
            </p:spPr>
            <p:txBody>
              <a:bodyPr/>
              <a:lstStyle/>
              <a:p>
                <a:r>
                  <a:rPr lang="en-US">
                    <a:noFill/>
                  </a:rPr>
                  <a:t> </a:t>
                </a:r>
              </a:p>
            </p:txBody>
          </p:sp>
        </mc:Fallback>
      </mc:AlternateContent>
      <p:cxnSp>
        <p:nvCxnSpPr>
          <p:cNvPr id="53" name="Straight Connector 52"/>
          <p:cNvCxnSpPr/>
          <p:nvPr/>
        </p:nvCxnSpPr>
        <p:spPr>
          <a:xfrm>
            <a:off x="1007087" y="3870593"/>
            <a:ext cx="927846" cy="0"/>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Rectangle 54"/>
              <p:cNvSpPr/>
              <p:nvPr/>
            </p:nvSpPr>
            <p:spPr>
              <a:xfrm>
                <a:off x="939376" y="3429001"/>
                <a:ext cx="1041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solidFill>
                            <a:srgbClr val="009900"/>
                          </a:solidFill>
                          <a:latin typeface="Cambria Math"/>
                        </a:rPr>
                        <m:t>𝐴</m:t>
                      </m:r>
                      <m:r>
                        <a:rPr lang="en-US" sz="2400" i="1" dirty="0">
                          <a:latin typeface="Cambria Math"/>
                        </a:rPr>
                        <m:t>⊆</m:t>
                      </m:r>
                      <m:r>
                        <a:rPr lang="en-US" sz="2400" i="1" dirty="0" smtClean="0">
                          <a:solidFill>
                            <a:srgbClr val="7030A0"/>
                          </a:solidFill>
                          <a:latin typeface="Cambria Math"/>
                        </a:rPr>
                        <m:t>𝑇</m:t>
                      </m:r>
                    </m:oMath>
                  </m:oMathPara>
                </a14:m>
                <a:endParaRPr lang="en-US" sz="2400" dirty="0"/>
              </a:p>
            </p:txBody>
          </p:sp>
        </mc:Choice>
        <mc:Fallback>
          <p:sp>
            <p:nvSpPr>
              <p:cNvPr id="55" name="Rectangle 54"/>
              <p:cNvSpPr>
                <a:spLocks noRot="1" noChangeAspect="1" noMove="1" noResize="1" noEditPoints="1" noAdjustHandles="1" noChangeArrowheads="1" noChangeShapeType="1" noTextEdit="1"/>
              </p:cNvSpPr>
              <p:nvPr/>
            </p:nvSpPr>
            <p:spPr>
              <a:xfrm>
                <a:off x="939376" y="3429001"/>
                <a:ext cx="1041824" cy="461665"/>
              </a:xfrm>
              <a:prstGeom prst="rect">
                <a:avLst/>
              </a:prstGeom>
              <a:blipFill>
                <a:blip r:embed="rId5"/>
                <a:stretch>
                  <a:fillRect/>
                </a:stretch>
              </a:blipFill>
            </p:spPr>
            <p:txBody>
              <a:bodyPr/>
              <a:lstStyle/>
              <a:p>
                <a:r>
                  <a:rPr lang="en-US">
                    <a:noFill/>
                  </a:rPr>
                  <a:t> </a:t>
                </a:r>
              </a:p>
            </p:txBody>
          </p:sp>
        </mc:Fallback>
      </mc:AlternateContent>
      <p:sp>
        <p:nvSpPr>
          <p:cNvPr id="56" name="Rectangle 55"/>
          <p:cNvSpPr/>
          <p:nvPr/>
        </p:nvSpPr>
        <p:spPr>
          <a:xfrm>
            <a:off x="914400" y="2819400"/>
            <a:ext cx="1098415"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8335" y="3429000"/>
            <a:ext cx="1098415"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1020534" y="3276600"/>
            <a:ext cx="960666" cy="0"/>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9B1F4367-0059-5E44-BBA3-4DE143563933}"/>
                  </a:ext>
                </a:extLst>
              </p:cNvPr>
              <p:cNvSpPr txBox="1"/>
              <p:nvPr/>
            </p:nvSpPr>
            <p:spPr>
              <a:xfrm>
                <a:off x="5809398" y="2190087"/>
                <a:ext cx="5149680" cy="830997"/>
              </a:xfrm>
              <a:prstGeom prst="rect">
                <a:avLst/>
              </a:prstGeom>
              <a:noFill/>
            </p:spPr>
            <p:txBody>
              <a:bodyPr wrap="square" rtlCol="0">
                <a:spAutoFit/>
              </a:bodyPr>
              <a:lstStyle/>
              <a:p>
                <a:r>
                  <a:rPr lang="en-US" sz="2400" dirty="0"/>
                  <a:t>Consider some MST </a:t>
                </a:r>
                <a14:m>
                  <m:oMath xmlns:m="http://schemas.openxmlformats.org/officeDocument/2006/math">
                    <m:r>
                      <a:rPr lang="en-US" sz="2400" i="1" smtClean="0">
                        <a:solidFill>
                          <a:srgbClr val="7030A0"/>
                        </a:solidFill>
                        <a:latin typeface="Cambria Math"/>
                      </a:rPr>
                      <m:t>𝑇</m:t>
                    </m:r>
                  </m:oMath>
                </a14:m>
                <a:r>
                  <a:rPr lang="en-US" sz="2400" dirty="0"/>
                  <a:t>, </a:t>
                </a:r>
              </a:p>
              <a:p>
                <a:r>
                  <a:rPr lang="en-US" sz="2400" dirty="0"/>
                  <a:t>	Consider if </a:t>
                </a:r>
                <a14:m>
                  <m:oMath xmlns:m="http://schemas.openxmlformats.org/officeDocument/2006/math">
                    <m:r>
                      <a:rPr lang="en-US" sz="2400" i="1" smtClean="0">
                        <a:solidFill>
                          <a:schemeClr val="accent6"/>
                        </a:solidFill>
                        <a:latin typeface="Cambria Math"/>
                      </a:rPr>
                      <m:t>𝑒</m:t>
                    </m:r>
                    <m:r>
                      <a:rPr lang="en-US" sz="2400" i="1" smtClean="0">
                        <a:solidFill>
                          <a:schemeClr val="accent6"/>
                        </a:solidFill>
                        <a:latin typeface="Cambria Math"/>
                      </a:rPr>
                      <m:t>=(</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a:rPr>
                          <m:t>𝑣</m:t>
                        </m:r>
                      </m:e>
                      <m:sub>
                        <m:r>
                          <a:rPr lang="en-US" sz="2400" i="1">
                            <a:solidFill>
                              <a:schemeClr val="accent6"/>
                            </a:solidFill>
                            <a:latin typeface="Cambria Math"/>
                          </a:rPr>
                          <m:t>1</m:t>
                        </m:r>
                      </m:sub>
                    </m:sSub>
                    <m:r>
                      <a:rPr lang="en-US" sz="2400" i="1">
                        <a:solidFill>
                          <a:schemeClr val="accent6"/>
                        </a:solidFill>
                        <a:latin typeface="Cambria Math"/>
                      </a:rPr>
                      <m:t>,</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a:rPr>
                          <m:t>𝑣</m:t>
                        </m:r>
                      </m:e>
                      <m:sub>
                        <m:r>
                          <a:rPr lang="en-US" sz="2400" i="1">
                            <a:solidFill>
                              <a:schemeClr val="accent6"/>
                            </a:solidFill>
                            <a:latin typeface="Cambria Math"/>
                          </a:rPr>
                          <m:t>2</m:t>
                        </m:r>
                      </m:sub>
                    </m:sSub>
                    <m:r>
                      <a:rPr lang="en-US" sz="2400" i="1">
                        <a:solidFill>
                          <a:schemeClr val="accent6"/>
                        </a:solidFill>
                        <a:latin typeface="Cambria Math"/>
                      </a:rPr>
                      <m:t>)</m:t>
                    </m:r>
                    <m:r>
                      <a:rPr lang="en-US" sz="2400" i="1">
                        <a:latin typeface="Cambria Math"/>
                      </a:rPr>
                      <m:t>∉</m:t>
                    </m:r>
                    <m:r>
                      <a:rPr lang="en-US" sz="2400" i="1" smtClean="0">
                        <a:solidFill>
                          <a:srgbClr val="7030A0"/>
                        </a:solidFill>
                        <a:latin typeface="Cambria Math"/>
                      </a:rPr>
                      <m:t>𝑇</m:t>
                    </m:r>
                  </m:oMath>
                </a14:m>
                <a:endParaRPr lang="en-US" sz="2400" dirty="0"/>
              </a:p>
            </p:txBody>
          </p:sp>
        </mc:Choice>
        <mc:Fallback>
          <p:sp>
            <p:nvSpPr>
              <p:cNvPr id="45" name="TextBox 44">
                <a:extLst>
                  <a:ext uri="{FF2B5EF4-FFF2-40B4-BE49-F238E27FC236}">
                    <a16:creationId xmlns:a16="http://schemas.microsoft.com/office/drawing/2014/main" id="{9B1F4367-0059-5E44-BBA3-4DE143563933}"/>
                  </a:ext>
                </a:extLst>
              </p:cNvPr>
              <p:cNvSpPr txBox="1">
                <a:spLocks noRot="1" noChangeAspect="1" noMove="1" noResize="1" noEditPoints="1" noAdjustHandles="1" noChangeArrowheads="1" noChangeShapeType="1" noTextEdit="1"/>
              </p:cNvSpPr>
              <p:nvPr/>
            </p:nvSpPr>
            <p:spPr>
              <a:xfrm>
                <a:off x="5809398" y="2190087"/>
                <a:ext cx="5149680" cy="830997"/>
              </a:xfrm>
              <a:prstGeom prst="rect">
                <a:avLst/>
              </a:prstGeom>
              <a:blipFill>
                <a:blip r:embed="rId6"/>
                <a:stretch>
                  <a:fillRect l="-1893" t="-5839" b="-15328"/>
                </a:stretch>
              </a:blipFill>
            </p:spPr>
            <p:txBody>
              <a:bodyPr/>
              <a:lstStyle/>
              <a:p>
                <a:r>
                  <a:rPr lang="en-US">
                    <a:noFill/>
                  </a:rPr>
                  <a:t> </a:t>
                </a:r>
              </a:p>
            </p:txBody>
          </p:sp>
        </mc:Fallback>
      </mc:AlternateContent>
      <p:sp>
        <p:nvSpPr>
          <p:cNvPr id="54" name="Freeform 53">
            <a:extLst>
              <a:ext uri="{FF2B5EF4-FFF2-40B4-BE49-F238E27FC236}">
                <a16:creationId xmlns:a16="http://schemas.microsoft.com/office/drawing/2014/main" id="{DEAEA556-3C91-1B42-8C57-A4E23F365D86}"/>
              </a:ext>
            </a:extLst>
          </p:cNvPr>
          <p:cNvSpPr/>
          <p:nvPr/>
        </p:nvSpPr>
        <p:spPr>
          <a:xfrm>
            <a:off x="2438400" y="3467669"/>
            <a:ext cx="4312692" cy="2279176"/>
          </a:xfrm>
          <a:custGeom>
            <a:avLst/>
            <a:gdLst>
              <a:gd name="connsiteX0" fmla="*/ 641444 w 4312692"/>
              <a:gd name="connsiteY0" fmla="*/ 0 h 2279176"/>
              <a:gd name="connsiteX1" fmla="*/ 109182 w 4312692"/>
              <a:gd name="connsiteY1" fmla="*/ 272955 h 2279176"/>
              <a:gd name="connsiteX2" fmla="*/ 0 w 4312692"/>
              <a:gd name="connsiteY2" fmla="*/ 996287 h 2279176"/>
              <a:gd name="connsiteX3" fmla="*/ 1869743 w 4312692"/>
              <a:gd name="connsiteY3" fmla="*/ 1214651 h 2279176"/>
              <a:gd name="connsiteX4" fmla="*/ 3275462 w 4312692"/>
              <a:gd name="connsiteY4" fmla="*/ 2279176 h 2279176"/>
              <a:gd name="connsiteX5" fmla="*/ 3957850 w 4312692"/>
              <a:gd name="connsiteY5" fmla="*/ 2251881 h 2279176"/>
              <a:gd name="connsiteX6" fmla="*/ 4312692 w 4312692"/>
              <a:gd name="connsiteY6" fmla="*/ 1583140 h 2279176"/>
              <a:gd name="connsiteX7" fmla="*/ 2251880 w 4312692"/>
              <a:gd name="connsiteY7" fmla="*/ 54591 h 2279176"/>
              <a:gd name="connsiteX8" fmla="*/ 641444 w 4312692"/>
              <a:gd name="connsiteY8" fmla="*/ 0 h 2279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2692" h="2279176">
                <a:moveTo>
                  <a:pt x="641444" y="0"/>
                </a:moveTo>
                <a:lnTo>
                  <a:pt x="109182" y="272955"/>
                </a:lnTo>
                <a:lnTo>
                  <a:pt x="0" y="996287"/>
                </a:lnTo>
                <a:lnTo>
                  <a:pt x="1869743" y="1214651"/>
                </a:lnTo>
                <a:lnTo>
                  <a:pt x="3275462" y="2279176"/>
                </a:lnTo>
                <a:lnTo>
                  <a:pt x="3957850" y="2251881"/>
                </a:lnTo>
                <a:lnTo>
                  <a:pt x="4312692" y="1583140"/>
                </a:lnTo>
                <a:lnTo>
                  <a:pt x="2251880" y="54591"/>
                </a:lnTo>
                <a:lnTo>
                  <a:pt x="641444" y="0"/>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a:extLst>
              <a:ext uri="{FF2B5EF4-FFF2-40B4-BE49-F238E27FC236}">
                <a16:creationId xmlns:a16="http://schemas.microsoft.com/office/drawing/2014/main" id="{CF9A5759-B8E4-344A-9D57-B78E4C4F497B}"/>
              </a:ext>
            </a:extLst>
          </p:cNvPr>
          <p:cNvSpPr/>
          <p:nvPr/>
        </p:nvSpPr>
        <p:spPr>
          <a:xfrm>
            <a:off x="1524001" y="4619768"/>
            <a:ext cx="4285397" cy="2238232"/>
          </a:xfrm>
          <a:custGeom>
            <a:avLst/>
            <a:gdLst>
              <a:gd name="connsiteX0" fmla="*/ 2279176 w 4285397"/>
              <a:gd name="connsiteY0" fmla="*/ 300250 h 2238232"/>
              <a:gd name="connsiteX1" fmla="*/ 272955 w 4285397"/>
              <a:gd name="connsiteY1" fmla="*/ 0 h 2238232"/>
              <a:gd name="connsiteX2" fmla="*/ 0 w 4285397"/>
              <a:gd name="connsiteY2" fmla="*/ 450376 h 2238232"/>
              <a:gd name="connsiteX3" fmla="*/ 682388 w 4285397"/>
              <a:gd name="connsiteY3" fmla="*/ 1542197 h 2238232"/>
              <a:gd name="connsiteX4" fmla="*/ 2129051 w 4285397"/>
              <a:gd name="connsiteY4" fmla="*/ 2238232 h 2238232"/>
              <a:gd name="connsiteX5" fmla="*/ 4285397 w 4285397"/>
              <a:gd name="connsiteY5" fmla="*/ 1869743 h 2238232"/>
              <a:gd name="connsiteX6" fmla="*/ 3439236 w 4285397"/>
              <a:gd name="connsiteY6" fmla="*/ 900752 h 2238232"/>
              <a:gd name="connsiteX7" fmla="*/ 2279176 w 4285397"/>
              <a:gd name="connsiteY7" fmla="*/ 300250 h 223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5397" h="2238232">
                <a:moveTo>
                  <a:pt x="2279176" y="300250"/>
                </a:moveTo>
                <a:lnTo>
                  <a:pt x="272955" y="0"/>
                </a:lnTo>
                <a:lnTo>
                  <a:pt x="0" y="450376"/>
                </a:lnTo>
                <a:lnTo>
                  <a:pt x="682388" y="1542197"/>
                </a:lnTo>
                <a:lnTo>
                  <a:pt x="2129051" y="2238232"/>
                </a:lnTo>
                <a:lnTo>
                  <a:pt x="4285397" y="1869743"/>
                </a:lnTo>
                <a:lnTo>
                  <a:pt x="3439236" y="900752"/>
                </a:lnTo>
                <a:lnTo>
                  <a:pt x="2279176" y="300250"/>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5CEEA4BE-C23F-2E46-904E-D0CCA0D57506}"/>
              </a:ext>
            </a:extLst>
          </p:cNvPr>
          <p:cNvCxnSpPr>
            <a:stCxn id="75" idx="7"/>
            <a:endCxn id="76" idx="2"/>
          </p:cNvCxnSpPr>
          <p:nvPr/>
        </p:nvCxnSpPr>
        <p:spPr>
          <a:xfrm flipV="1">
            <a:off x="2053035" y="4204448"/>
            <a:ext cx="974896" cy="62859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83E1F97-BBBF-1B48-A225-DF647C34B30A}"/>
              </a:ext>
            </a:extLst>
          </p:cNvPr>
          <p:cNvCxnSpPr>
            <a:stCxn id="76" idx="6"/>
            <a:endCxn id="79" idx="2"/>
          </p:cNvCxnSpPr>
          <p:nvPr/>
        </p:nvCxnSpPr>
        <p:spPr>
          <a:xfrm>
            <a:off x="3363103" y="4204449"/>
            <a:ext cx="986191" cy="34211"/>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F2848B4-4F4F-DE44-9287-547DFA7AA80E}"/>
              </a:ext>
            </a:extLst>
          </p:cNvPr>
          <p:cNvCxnSpPr>
            <a:stCxn id="75" idx="4"/>
            <a:endCxn id="77" idx="1"/>
          </p:cNvCxnSpPr>
          <p:nvPr/>
        </p:nvCxnSpPr>
        <p:spPr>
          <a:xfrm>
            <a:off x="1934534" y="5119130"/>
            <a:ext cx="560220" cy="683221"/>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EB1AEF6-94AB-1143-B76A-ED8CB8BA8996}"/>
              </a:ext>
            </a:extLst>
          </p:cNvPr>
          <p:cNvCxnSpPr>
            <a:stCxn id="78" idx="3"/>
            <a:endCxn id="77" idx="7"/>
          </p:cNvCxnSpPr>
          <p:nvPr/>
        </p:nvCxnSpPr>
        <p:spPr>
          <a:xfrm flipH="1">
            <a:off x="2731757" y="5284462"/>
            <a:ext cx="765360" cy="517888"/>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2EC3055-CB81-AF40-A1BB-9F40DBB19177}"/>
              </a:ext>
            </a:extLst>
          </p:cNvPr>
          <p:cNvCxnSpPr>
            <a:stCxn id="80" idx="2"/>
            <a:endCxn id="77" idx="5"/>
          </p:cNvCxnSpPr>
          <p:nvPr/>
        </p:nvCxnSpPr>
        <p:spPr>
          <a:xfrm flipH="1" flipV="1">
            <a:off x="2731758" y="6039353"/>
            <a:ext cx="894245" cy="369156"/>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938D2B-3898-6740-8AE4-46BC03BF9021}"/>
              </a:ext>
            </a:extLst>
          </p:cNvPr>
          <p:cNvCxnSpPr>
            <a:stCxn id="78" idx="5"/>
            <a:endCxn id="80" idx="0"/>
          </p:cNvCxnSpPr>
          <p:nvPr/>
        </p:nvCxnSpPr>
        <p:spPr>
          <a:xfrm>
            <a:off x="3734120" y="5284463"/>
            <a:ext cx="59468" cy="9564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8C58FF0-09C4-5D40-977C-562538F16B23}"/>
              </a:ext>
            </a:extLst>
          </p:cNvPr>
          <p:cNvCxnSpPr>
            <a:stCxn id="78" idx="7"/>
            <a:endCxn id="79" idx="3"/>
          </p:cNvCxnSpPr>
          <p:nvPr/>
        </p:nvCxnSpPr>
        <p:spPr>
          <a:xfrm flipV="1">
            <a:off x="3734120" y="4357162"/>
            <a:ext cx="664258" cy="690299"/>
          </a:xfrm>
          <a:prstGeom prst="line">
            <a:avLst/>
          </a:prstGeom>
          <a:ln w="571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024C365-1E3B-C347-B523-83A5B9EF7236}"/>
              </a:ext>
            </a:extLst>
          </p:cNvPr>
          <p:cNvCxnSpPr>
            <a:stCxn id="80" idx="6"/>
            <a:endCxn id="81" idx="3"/>
          </p:cNvCxnSpPr>
          <p:nvPr/>
        </p:nvCxnSpPr>
        <p:spPr>
          <a:xfrm flipV="1">
            <a:off x="3961173" y="6359425"/>
            <a:ext cx="1120694" cy="49084"/>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116B49A-6D06-3F4B-8AA4-48F36C458152}"/>
              </a:ext>
            </a:extLst>
          </p:cNvPr>
          <p:cNvCxnSpPr>
            <a:stCxn id="81" idx="1"/>
            <a:endCxn id="79" idx="4"/>
          </p:cNvCxnSpPr>
          <p:nvPr/>
        </p:nvCxnSpPr>
        <p:spPr>
          <a:xfrm flipH="1" flipV="1">
            <a:off x="4516879" y="4406246"/>
            <a:ext cx="564988" cy="171617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CB4EB1-6B3B-1846-A69D-FA398F2526E5}"/>
              </a:ext>
            </a:extLst>
          </p:cNvPr>
          <p:cNvCxnSpPr>
            <a:stCxn id="83" idx="2"/>
            <a:endCxn id="79" idx="5"/>
          </p:cNvCxnSpPr>
          <p:nvPr/>
        </p:nvCxnSpPr>
        <p:spPr>
          <a:xfrm flipH="1" flipV="1">
            <a:off x="4635381" y="4357161"/>
            <a:ext cx="596853" cy="323376"/>
          </a:xfrm>
          <a:prstGeom prst="line">
            <a:avLst/>
          </a:prstGeom>
          <a:ln w="57150">
            <a:solidFill>
              <a:srgbClr val="009900"/>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7E3C520-6499-2343-8FC1-58CCC3919393}"/>
              </a:ext>
            </a:extLst>
          </p:cNvPr>
          <p:cNvCxnSpPr>
            <a:stCxn id="81" idx="0"/>
            <a:endCxn id="83" idx="3"/>
          </p:cNvCxnSpPr>
          <p:nvPr/>
        </p:nvCxnSpPr>
        <p:spPr>
          <a:xfrm flipV="1">
            <a:off x="5200368" y="4799038"/>
            <a:ext cx="80950" cy="12743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AC116AF-A990-2A44-BDA1-26E2E98B9E06}"/>
              </a:ext>
            </a:extLst>
          </p:cNvPr>
          <p:cNvCxnSpPr>
            <a:stCxn id="82" idx="1"/>
            <a:endCxn id="83" idx="5"/>
          </p:cNvCxnSpPr>
          <p:nvPr/>
        </p:nvCxnSpPr>
        <p:spPr>
          <a:xfrm flipH="1" flipV="1">
            <a:off x="5518321" y="4799039"/>
            <a:ext cx="562601" cy="4406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A9387E4-C743-FA44-8DE8-C1236604CCF8}"/>
              </a:ext>
            </a:extLst>
          </p:cNvPr>
          <p:cNvCxnSpPr>
            <a:stCxn id="82" idx="3"/>
            <a:endCxn id="81" idx="6"/>
          </p:cNvCxnSpPr>
          <p:nvPr/>
        </p:nvCxnSpPr>
        <p:spPr>
          <a:xfrm flipH="1">
            <a:off x="5367955" y="5476739"/>
            <a:ext cx="712967" cy="764184"/>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CFFB39-70C1-1943-9CD6-D4A098CFC116}"/>
              </a:ext>
            </a:extLst>
          </p:cNvPr>
          <p:cNvCxnSpPr>
            <a:stCxn id="76" idx="4"/>
            <a:endCxn id="77" idx="0"/>
          </p:cNvCxnSpPr>
          <p:nvPr/>
        </p:nvCxnSpPr>
        <p:spPr>
          <a:xfrm flipH="1">
            <a:off x="2613256" y="4372034"/>
            <a:ext cx="582261" cy="1381232"/>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7C5314DF-2702-C64B-9EEC-2D8F7E73E3E4}"/>
              </a:ext>
            </a:extLst>
          </p:cNvPr>
          <p:cNvSpPr/>
          <p:nvPr/>
        </p:nvSpPr>
        <p:spPr>
          <a:xfrm>
            <a:off x="1766949" y="4783959"/>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C010C1CD-FDA7-6A4C-BBD0-32956D41D532}"/>
              </a:ext>
            </a:extLst>
          </p:cNvPr>
          <p:cNvSpPr/>
          <p:nvPr/>
        </p:nvSpPr>
        <p:spPr>
          <a:xfrm>
            <a:off x="3027932" y="4036863"/>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a:extLst>
              <a:ext uri="{FF2B5EF4-FFF2-40B4-BE49-F238E27FC236}">
                <a16:creationId xmlns:a16="http://schemas.microsoft.com/office/drawing/2014/main" id="{CB5C550A-F91C-444A-9577-C4ED6EF3D51C}"/>
              </a:ext>
            </a:extLst>
          </p:cNvPr>
          <p:cNvSpPr/>
          <p:nvPr/>
        </p:nvSpPr>
        <p:spPr>
          <a:xfrm>
            <a:off x="2445671" y="5753267"/>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mc:AlternateContent xmlns:mc="http://schemas.openxmlformats.org/markup-compatibility/2006">
        <mc:Choice xmlns:a14="http://schemas.microsoft.com/office/drawing/2010/main" Requires="a14">
          <p:sp>
            <p:nvSpPr>
              <p:cNvPr id="78" name="Oval 77">
                <a:extLst>
                  <a:ext uri="{FF2B5EF4-FFF2-40B4-BE49-F238E27FC236}">
                    <a16:creationId xmlns:a16="http://schemas.microsoft.com/office/drawing/2014/main" id="{9B75ABCE-4123-D347-844A-BF7A4B9BE257}"/>
                  </a:ext>
                </a:extLst>
              </p:cNvPr>
              <p:cNvSpPr/>
              <p:nvPr/>
            </p:nvSpPr>
            <p:spPr>
              <a:xfrm>
                <a:off x="3448034" y="4998376"/>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a:rPr>
                            <m:t>2</m:t>
                          </m:r>
                        </m:sub>
                      </m:sSub>
                    </m:oMath>
                  </m:oMathPara>
                </a14:m>
                <a:endParaRPr lang="en-US" dirty="0"/>
              </a:p>
            </p:txBody>
          </p:sp>
        </mc:Choice>
        <mc:Fallback>
          <p:sp>
            <p:nvSpPr>
              <p:cNvPr id="78" name="Oval 77">
                <a:extLst>
                  <a:ext uri="{FF2B5EF4-FFF2-40B4-BE49-F238E27FC236}">
                    <a16:creationId xmlns:a16="http://schemas.microsoft.com/office/drawing/2014/main" id="{9B75ABCE-4123-D347-844A-BF7A4B9BE257}"/>
                  </a:ext>
                </a:extLst>
              </p:cNvPr>
              <p:cNvSpPr>
                <a:spLocks noRot="1" noChangeAspect="1" noMove="1" noResize="1" noEditPoints="1" noAdjustHandles="1" noChangeArrowheads="1" noChangeShapeType="1" noTextEdit="1"/>
              </p:cNvSpPr>
              <p:nvPr/>
            </p:nvSpPr>
            <p:spPr>
              <a:xfrm>
                <a:off x="3448034" y="4998376"/>
                <a:ext cx="335171" cy="335171"/>
              </a:xfrm>
              <a:prstGeom prst="ellipse">
                <a:avLst/>
              </a:prstGeom>
              <a:blipFill>
                <a:blip r:embed="rId7"/>
                <a:stretch>
                  <a:fillRect l="-67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 name="Oval 78">
                <a:extLst>
                  <a:ext uri="{FF2B5EF4-FFF2-40B4-BE49-F238E27FC236}">
                    <a16:creationId xmlns:a16="http://schemas.microsoft.com/office/drawing/2014/main" id="{015EC6BD-B07C-7E4F-88D4-2C77DEDE6AE9}"/>
                  </a:ext>
                </a:extLst>
              </p:cNvPr>
              <p:cNvSpPr/>
              <p:nvPr/>
            </p:nvSpPr>
            <p:spPr>
              <a:xfrm>
                <a:off x="4349294" y="4071075"/>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a:rPr>
                            <m:t>1</m:t>
                          </m:r>
                        </m:sub>
                      </m:sSub>
                    </m:oMath>
                  </m:oMathPara>
                </a14:m>
                <a:endParaRPr lang="en-US" dirty="0"/>
              </a:p>
            </p:txBody>
          </p:sp>
        </mc:Choice>
        <mc:Fallback>
          <p:sp>
            <p:nvSpPr>
              <p:cNvPr id="79" name="Oval 78">
                <a:extLst>
                  <a:ext uri="{FF2B5EF4-FFF2-40B4-BE49-F238E27FC236}">
                    <a16:creationId xmlns:a16="http://schemas.microsoft.com/office/drawing/2014/main" id="{015EC6BD-B07C-7E4F-88D4-2C77DEDE6AE9}"/>
                  </a:ext>
                </a:extLst>
              </p:cNvPr>
              <p:cNvSpPr>
                <a:spLocks noRot="1" noChangeAspect="1" noMove="1" noResize="1" noEditPoints="1" noAdjustHandles="1" noChangeArrowheads="1" noChangeShapeType="1" noTextEdit="1"/>
              </p:cNvSpPr>
              <p:nvPr/>
            </p:nvSpPr>
            <p:spPr>
              <a:xfrm>
                <a:off x="4349294" y="4071075"/>
                <a:ext cx="335171" cy="335171"/>
              </a:xfrm>
              <a:prstGeom prst="ellipse">
                <a:avLst/>
              </a:prstGeom>
              <a:blipFill>
                <a:blip r:embed="rId8"/>
                <a:stretch>
                  <a:fillRect l="-5085"/>
                </a:stretch>
              </a:blipFill>
            </p:spPr>
            <p:txBody>
              <a:bodyPr/>
              <a:lstStyle/>
              <a:p>
                <a:r>
                  <a:rPr lang="en-US">
                    <a:noFill/>
                  </a:rPr>
                  <a:t> </a:t>
                </a:r>
              </a:p>
            </p:txBody>
          </p:sp>
        </mc:Fallback>
      </mc:AlternateContent>
      <p:sp>
        <p:nvSpPr>
          <p:cNvPr id="80" name="Oval 79">
            <a:extLst>
              <a:ext uri="{FF2B5EF4-FFF2-40B4-BE49-F238E27FC236}">
                <a16:creationId xmlns:a16="http://schemas.microsoft.com/office/drawing/2014/main" id="{EC8EA7FB-4EF1-E84F-A084-CA449B1E96CF}"/>
              </a:ext>
            </a:extLst>
          </p:cNvPr>
          <p:cNvSpPr/>
          <p:nvPr/>
        </p:nvSpPr>
        <p:spPr>
          <a:xfrm>
            <a:off x="3626003" y="6240925"/>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a:extLst>
              <a:ext uri="{FF2B5EF4-FFF2-40B4-BE49-F238E27FC236}">
                <a16:creationId xmlns:a16="http://schemas.microsoft.com/office/drawing/2014/main" id="{F13A40D3-C27F-D54D-8CF2-DC55A403328D}"/>
              </a:ext>
            </a:extLst>
          </p:cNvPr>
          <p:cNvSpPr/>
          <p:nvPr/>
        </p:nvSpPr>
        <p:spPr>
          <a:xfrm>
            <a:off x="5032784" y="6073339"/>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8F6436C8-CFF8-734A-9FEB-1CE41C14118D}"/>
              </a:ext>
            </a:extLst>
          </p:cNvPr>
          <p:cNvSpPr/>
          <p:nvPr/>
        </p:nvSpPr>
        <p:spPr>
          <a:xfrm>
            <a:off x="6031838" y="5190653"/>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087A9AFD-281A-4042-B641-5E624DF77054}"/>
              </a:ext>
            </a:extLst>
          </p:cNvPr>
          <p:cNvSpPr/>
          <p:nvPr/>
        </p:nvSpPr>
        <p:spPr>
          <a:xfrm>
            <a:off x="5232234" y="4512952"/>
            <a:ext cx="335171" cy="335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4" name="Rectangle 83">
                <a:extLst>
                  <a:ext uri="{FF2B5EF4-FFF2-40B4-BE49-F238E27FC236}">
                    <a16:creationId xmlns:a16="http://schemas.microsoft.com/office/drawing/2014/main" id="{D6ABB129-C179-9C46-B0EF-D3C6CD80C5F0}"/>
                  </a:ext>
                </a:extLst>
              </p:cNvPr>
              <p:cNvSpPr/>
              <p:nvPr/>
            </p:nvSpPr>
            <p:spPr>
              <a:xfrm>
                <a:off x="2647392" y="3679724"/>
                <a:ext cx="3638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0070C0"/>
                          </a:solidFill>
                          <a:latin typeface="Cambria Math"/>
                        </a:rPr>
                        <m:t>𝑆</m:t>
                      </m:r>
                    </m:oMath>
                  </m:oMathPara>
                </a14:m>
                <a:endParaRPr lang="en-US" dirty="0"/>
              </a:p>
            </p:txBody>
          </p:sp>
        </mc:Choice>
        <mc:Fallback>
          <p:sp>
            <p:nvSpPr>
              <p:cNvPr id="84" name="Rectangle 83">
                <a:extLst>
                  <a:ext uri="{FF2B5EF4-FFF2-40B4-BE49-F238E27FC236}">
                    <a16:creationId xmlns:a16="http://schemas.microsoft.com/office/drawing/2014/main" id="{D6ABB129-C179-9C46-B0EF-D3C6CD80C5F0}"/>
                  </a:ext>
                </a:extLst>
              </p:cNvPr>
              <p:cNvSpPr>
                <a:spLocks noRot="1" noChangeAspect="1" noMove="1" noResize="1" noEditPoints="1" noAdjustHandles="1" noChangeArrowheads="1" noChangeShapeType="1" noTextEdit="1"/>
              </p:cNvSpPr>
              <p:nvPr/>
            </p:nvSpPr>
            <p:spPr>
              <a:xfrm>
                <a:off x="2647392" y="3679724"/>
                <a:ext cx="363881"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 name="Rectangle 84">
                <a:extLst>
                  <a:ext uri="{FF2B5EF4-FFF2-40B4-BE49-F238E27FC236}">
                    <a16:creationId xmlns:a16="http://schemas.microsoft.com/office/drawing/2014/main" id="{D38DE6F3-26A7-9F4A-9D52-8E4C96EDB28A}"/>
                  </a:ext>
                </a:extLst>
              </p:cNvPr>
              <p:cNvSpPr/>
              <p:nvPr/>
            </p:nvSpPr>
            <p:spPr>
              <a:xfrm rot="1400342">
                <a:off x="2827278" y="6276281"/>
                <a:ext cx="7911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0070C0"/>
                          </a:solidFill>
                          <a:latin typeface="Cambria Math"/>
                        </a:rPr>
                        <m:t>𝑉</m:t>
                      </m:r>
                      <m:r>
                        <a:rPr lang="en-US" i="1">
                          <a:solidFill>
                            <a:srgbClr val="0070C0"/>
                          </a:solidFill>
                          <a:latin typeface="Cambria Math"/>
                        </a:rPr>
                        <m:t>−</m:t>
                      </m:r>
                      <m:r>
                        <a:rPr lang="en-US" i="1">
                          <a:solidFill>
                            <a:srgbClr val="0070C0"/>
                          </a:solidFill>
                          <a:latin typeface="Cambria Math"/>
                        </a:rPr>
                        <m:t>𝑆</m:t>
                      </m:r>
                    </m:oMath>
                  </m:oMathPara>
                </a14:m>
                <a:endParaRPr lang="en-US" dirty="0"/>
              </a:p>
            </p:txBody>
          </p:sp>
        </mc:Choice>
        <mc:Fallback>
          <p:sp>
            <p:nvSpPr>
              <p:cNvPr id="85" name="Rectangle 84">
                <a:extLst>
                  <a:ext uri="{FF2B5EF4-FFF2-40B4-BE49-F238E27FC236}">
                    <a16:creationId xmlns:a16="http://schemas.microsoft.com/office/drawing/2014/main" id="{D38DE6F3-26A7-9F4A-9D52-8E4C96EDB28A}"/>
                  </a:ext>
                </a:extLst>
              </p:cNvPr>
              <p:cNvSpPr>
                <a:spLocks noRot="1" noChangeAspect="1" noMove="1" noResize="1" noEditPoints="1" noAdjustHandles="1" noChangeArrowheads="1" noChangeShapeType="1" noTextEdit="1"/>
              </p:cNvSpPr>
              <p:nvPr/>
            </p:nvSpPr>
            <p:spPr>
              <a:xfrm rot="1400342">
                <a:off x="2827278" y="6276281"/>
                <a:ext cx="79117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6" name="Rectangle 85">
                <a:extLst>
                  <a:ext uri="{FF2B5EF4-FFF2-40B4-BE49-F238E27FC236}">
                    <a16:creationId xmlns:a16="http://schemas.microsoft.com/office/drawing/2014/main" id="{4A154F2C-5726-BD4C-B803-C767BBE14BCA}"/>
                  </a:ext>
                </a:extLst>
              </p:cNvPr>
              <p:cNvSpPr/>
              <p:nvPr/>
            </p:nvSpPr>
            <p:spPr>
              <a:xfrm>
                <a:off x="3936681" y="4578972"/>
                <a:ext cx="4126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accent6"/>
                          </a:solidFill>
                          <a:latin typeface="Cambria Math"/>
                        </a:rPr>
                        <m:t>𝑒</m:t>
                      </m:r>
                    </m:oMath>
                  </m:oMathPara>
                </a14:m>
                <a:endParaRPr lang="en-US" sz="2400" dirty="0">
                  <a:solidFill>
                    <a:schemeClr val="accent6"/>
                  </a:solidFill>
                </a:endParaRPr>
              </a:p>
            </p:txBody>
          </p:sp>
        </mc:Choice>
        <mc:Fallback>
          <p:sp>
            <p:nvSpPr>
              <p:cNvPr id="86" name="Rectangle 85">
                <a:extLst>
                  <a:ext uri="{FF2B5EF4-FFF2-40B4-BE49-F238E27FC236}">
                    <a16:creationId xmlns:a16="http://schemas.microsoft.com/office/drawing/2014/main" id="{4A154F2C-5726-BD4C-B803-C767BBE14BCA}"/>
                  </a:ext>
                </a:extLst>
              </p:cNvPr>
              <p:cNvSpPr>
                <a:spLocks noRot="1" noChangeAspect="1" noMove="1" noResize="1" noEditPoints="1" noAdjustHandles="1" noChangeArrowheads="1" noChangeShapeType="1" noTextEdit="1"/>
              </p:cNvSpPr>
              <p:nvPr/>
            </p:nvSpPr>
            <p:spPr>
              <a:xfrm>
                <a:off x="3936681" y="4578972"/>
                <a:ext cx="412613"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Rectangle 86">
                <a:extLst>
                  <a:ext uri="{FF2B5EF4-FFF2-40B4-BE49-F238E27FC236}">
                    <a16:creationId xmlns:a16="http://schemas.microsoft.com/office/drawing/2014/main" id="{A5645F5C-BC4F-3042-A89A-199E1D302FBB}"/>
                  </a:ext>
                </a:extLst>
              </p:cNvPr>
              <p:cNvSpPr/>
              <p:nvPr/>
            </p:nvSpPr>
            <p:spPr>
              <a:xfrm>
                <a:off x="2530817" y="4767543"/>
                <a:ext cx="48603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𝑒</m:t>
                      </m:r>
                      <m:r>
                        <a:rPr lang="en-US" sz="2400" i="1">
                          <a:latin typeface="Cambria Math"/>
                        </a:rPr>
                        <m:t>′</m:t>
                      </m:r>
                    </m:oMath>
                  </m:oMathPara>
                </a14:m>
                <a:endParaRPr lang="en-US" sz="2400" dirty="0"/>
              </a:p>
            </p:txBody>
          </p:sp>
        </mc:Choice>
        <mc:Fallback>
          <p:sp>
            <p:nvSpPr>
              <p:cNvPr id="87" name="Rectangle 86">
                <a:extLst>
                  <a:ext uri="{FF2B5EF4-FFF2-40B4-BE49-F238E27FC236}">
                    <a16:creationId xmlns:a16="http://schemas.microsoft.com/office/drawing/2014/main" id="{A5645F5C-BC4F-3042-A89A-199E1D302FBB}"/>
                  </a:ext>
                </a:extLst>
              </p:cNvPr>
              <p:cNvSpPr>
                <a:spLocks noRot="1" noChangeAspect="1" noMove="1" noResize="1" noEditPoints="1" noAdjustHandles="1" noChangeArrowheads="1" noChangeShapeType="1" noTextEdit="1"/>
              </p:cNvSpPr>
              <p:nvPr/>
            </p:nvSpPr>
            <p:spPr>
              <a:xfrm>
                <a:off x="2530817" y="4767543"/>
                <a:ext cx="486030"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08BDFDEC-3F18-A549-B835-90CDF1EB2C58}"/>
                  </a:ext>
                </a:extLst>
              </p:cNvPr>
              <p:cNvSpPr txBox="1"/>
              <p:nvPr/>
            </p:nvSpPr>
            <p:spPr>
              <a:xfrm>
                <a:off x="7131140" y="3398605"/>
                <a:ext cx="4756059" cy="3161571"/>
              </a:xfrm>
              <a:prstGeom prst="rect">
                <a:avLst/>
              </a:prstGeom>
              <a:noFill/>
            </p:spPr>
            <p:txBody>
              <a:bodyPr wrap="square" rtlCol="0">
                <a:spAutoFit/>
              </a:bodyPr>
              <a:lstStyle/>
              <a:p>
                <a:r>
                  <a:rPr lang="en-US" sz="2200" dirty="0"/>
                  <a:t>Show that we didn’t disconnect the end points of </a:t>
                </a:r>
                <a14:m>
                  <m:oMath xmlns:m="http://schemas.openxmlformats.org/officeDocument/2006/math">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sup>
                    </m:sSup>
                    <m:r>
                      <a:rPr lang="en-US" sz="2200" i="1">
                        <a:latin typeface="Cambria Math" panose="02040503050406030204" pitchFamily="18" charset="0"/>
                      </a:rPr>
                      <m:t> </m:t>
                    </m:r>
                  </m:oMath>
                </a14:m>
                <a:r>
                  <a:rPr lang="en-US" sz="2200" dirty="0"/>
                  <a:t>which we will call </a:t>
                </a:r>
                <a14:m>
                  <m:oMath xmlns:m="http://schemas.openxmlformats.org/officeDocument/2006/math">
                    <m:r>
                      <a:rPr lang="en-US" sz="2200" i="1" smtClean="0">
                        <a:solidFill>
                          <a:schemeClr val="tx1"/>
                        </a:solidFill>
                        <a:latin typeface="Cambria Math"/>
                      </a:rPr>
                      <m:t>(</m:t>
                    </m:r>
                    <m:r>
                      <a:rPr lang="en-US" sz="2200" b="0" i="1" smtClean="0">
                        <a:solidFill>
                          <a:schemeClr val="tx1"/>
                        </a:solidFill>
                        <a:latin typeface="Cambria Math" panose="02040503050406030204" pitchFamily="18" charset="0"/>
                      </a:rPr>
                      <m:t>𝐴</m:t>
                    </m:r>
                    <m:r>
                      <a:rPr lang="en-US" sz="2200" i="1">
                        <a:solidFill>
                          <a:schemeClr val="tx1"/>
                        </a:solidFill>
                        <a:latin typeface="Cambria Math"/>
                      </a:rPr>
                      <m:t>,</m:t>
                    </m:r>
                    <m:r>
                      <a:rPr lang="en-US" sz="2200" b="0" i="1" smtClean="0">
                        <a:solidFill>
                          <a:schemeClr val="tx1"/>
                        </a:solidFill>
                        <a:latin typeface="Cambria Math" panose="02040503050406030204" pitchFamily="18" charset="0"/>
                      </a:rPr>
                      <m:t>𝐵</m:t>
                    </m:r>
                    <m:r>
                      <a:rPr lang="en-US" sz="2200" i="1">
                        <a:solidFill>
                          <a:schemeClr val="tx1"/>
                        </a:solidFill>
                        <a:latin typeface="Cambria Math"/>
                      </a:rPr>
                      <m:t>)</m:t>
                    </m:r>
                  </m:oMath>
                </a14:m>
                <a:r>
                  <a:rPr lang="en-US" sz="2200" dirty="0">
                    <a:solidFill>
                      <a:schemeClr val="tx1"/>
                    </a:solidFill>
                  </a:rPr>
                  <a:t>:</a:t>
                </a:r>
              </a:p>
              <a:p>
                <a:endParaRPr lang="en-US" sz="2200" dirty="0"/>
              </a:p>
              <a:p>
                <a:r>
                  <a:rPr lang="en-US" sz="2200" dirty="0"/>
                  <a:t>There was some path in </a:t>
                </a:r>
                <a14:m>
                  <m:oMath xmlns:m="http://schemas.openxmlformats.org/officeDocument/2006/math">
                    <m:r>
                      <a:rPr lang="en-US" sz="2200" i="1">
                        <a:solidFill>
                          <a:srgbClr val="7030A0"/>
                        </a:solidFill>
                        <a:latin typeface="Cambria Math"/>
                      </a:rPr>
                      <m:t>𝑇</m:t>
                    </m:r>
                  </m:oMath>
                </a14:m>
                <a:r>
                  <a:rPr lang="en-US" sz="2200" dirty="0"/>
                  <a:t> from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𝑣</m:t>
                        </m:r>
                      </m:e>
                      <m:sub>
                        <m:r>
                          <a:rPr lang="en-US" sz="2200" i="1">
                            <a:latin typeface="Cambria Math" panose="02040503050406030204" pitchFamily="18" charset="0"/>
                          </a:rPr>
                          <m:t>1</m:t>
                        </m:r>
                      </m:sub>
                    </m:sSub>
                  </m:oMath>
                </a14:m>
                <a:r>
                  <a:rPr lang="en-US" sz="2200" dirty="0"/>
                  <a:t>to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𝑣</m:t>
                        </m:r>
                      </m:e>
                      <m:sub>
                        <m:r>
                          <a:rPr lang="en-US" sz="2200" i="1">
                            <a:latin typeface="Cambria Math"/>
                          </a:rPr>
                          <m:t>2</m:t>
                        </m:r>
                      </m:sub>
                    </m:sSub>
                  </m:oMath>
                </a14:m>
                <a:r>
                  <a:rPr lang="en-US" sz="2200" dirty="0"/>
                  <a:t> that uses e’. So, there must be a path from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𝑣</m:t>
                        </m:r>
                      </m:e>
                      <m:sub>
                        <m:r>
                          <a:rPr lang="en-US" sz="2200" b="0" i="1" smtClean="0">
                            <a:latin typeface="Cambria Math" panose="02040503050406030204" pitchFamily="18" charset="0"/>
                          </a:rPr>
                          <m:t>1</m:t>
                        </m:r>
                      </m:sub>
                    </m:sSub>
                  </m:oMath>
                </a14:m>
                <a:r>
                  <a:rPr lang="en-US" sz="2200" dirty="0"/>
                  <a:t> to </a:t>
                </a:r>
                <a14:m>
                  <m:oMath xmlns:m="http://schemas.openxmlformats.org/officeDocument/2006/math">
                    <m:r>
                      <a:rPr lang="en-US" sz="2200" i="1">
                        <a:latin typeface="Cambria Math" panose="02040503050406030204" pitchFamily="18" charset="0"/>
                      </a:rPr>
                      <m:t>𝐴</m:t>
                    </m:r>
                  </m:oMath>
                </a14:m>
                <a:r>
                  <a:rPr lang="en-US" sz="2200" dirty="0"/>
                  <a:t> and </a:t>
                </a:r>
                <a14:m>
                  <m:oMath xmlns:m="http://schemas.openxmlformats.org/officeDocument/2006/math">
                    <m:r>
                      <a:rPr lang="en-US" sz="2200" i="1">
                        <a:latin typeface="Cambria Math" panose="02040503050406030204" pitchFamily="18" charset="0"/>
                      </a:rPr>
                      <m:t>𝐵</m:t>
                    </m:r>
                  </m:oMath>
                </a14:m>
                <a:r>
                  <a:rPr lang="en-US" sz="2200" dirty="0"/>
                  <a:t> to </a:t>
                </a:r>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a:solidFill>
                              <a:schemeClr val="tx1"/>
                            </a:solidFill>
                            <a:latin typeface="Cambria Math"/>
                          </a:rPr>
                          <m:t>𝑣</m:t>
                        </m:r>
                      </m:e>
                      <m:sub>
                        <m:r>
                          <a:rPr lang="en-US" sz="2200" i="1">
                            <a:solidFill>
                              <a:schemeClr val="tx1"/>
                            </a:solidFill>
                            <a:latin typeface="Cambria Math"/>
                          </a:rPr>
                          <m:t>2</m:t>
                        </m:r>
                      </m:sub>
                    </m:sSub>
                  </m:oMath>
                </a14:m>
                <a:r>
                  <a:rPr lang="en-US" sz="2200" dirty="0"/>
                  <a:t>.</a:t>
                </a:r>
              </a:p>
              <a:p>
                <a:endParaRPr lang="en-US" sz="2200" dirty="0"/>
              </a:p>
              <a:p>
                <a:r>
                  <a:rPr lang="en-US" sz="2200" dirty="0"/>
                  <a:t>We have connected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𝑣</m:t>
                        </m:r>
                      </m:e>
                      <m:sub>
                        <m:r>
                          <a:rPr lang="en-US" sz="2200" i="1">
                            <a:latin typeface="Cambria Math" panose="02040503050406030204" pitchFamily="18" charset="0"/>
                          </a:rPr>
                          <m:t>1</m:t>
                        </m:r>
                      </m:sub>
                    </m:sSub>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𝑣</m:t>
                        </m:r>
                      </m:e>
                      <m:sub>
                        <m:r>
                          <a:rPr lang="en-US" sz="2200" i="1">
                            <a:latin typeface="Cambria Math"/>
                          </a:rPr>
                          <m:t>2</m:t>
                        </m:r>
                      </m:sub>
                    </m:sSub>
                  </m:oMath>
                </a14:m>
                <a:r>
                  <a:rPr lang="en-US" sz="2200" dirty="0"/>
                  <a:t> with </a:t>
                </a:r>
                <a14:m>
                  <m:oMath xmlns:m="http://schemas.openxmlformats.org/officeDocument/2006/math">
                    <m:r>
                      <a:rPr lang="en-US" sz="2200" i="1">
                        <a:solidFill>
                          <a:schemeClr val="accent6"/>
                        </a:solidFill>
                        <a:latin typeface="Cambria Math"/>
                      </a:rPr>
                      <m:t>𝑒</m:t>
                    </m:r>
                  </m:oMath>
                </a14:m>
                <a:r>
                  <a:rPr lang="en-US" sz="2200" dirty="0"/>
                  <a:t>, so we’re good!</a:t>
                </a:r>
              </a:p>
            </p:txBody>
          </p:sp>
        </mc:Choice>
        <mc:Fallback>
          <p:sp>
            <p:nvSpPr>
              <p:cNvPr id="43" name="TextBox 42">
                <a:extLst>
                  <a:ext uri="{FF2B5EF4-FFF2-40B4-BE49-F238E27FC236}">
                    <a16:creationId xmlns:a16="http://schemas.microsoft.com/office/drawing/2014/main" id="{08BDFDEC-3F18-A549-B835-90CDF1EB2C58}"/>
                  </a:ext>
                </a:extLst>
              </p:cNvPr>
              <p:cNvSpPr txBox="1">
                <a:spLocks noRot="1" noChangeAspect="1" noMove="1" noResize="1" noEditPoints="1" noAdjustHandles="1" noChangeArrowheads="1" noChangeShapeType="1" noTextEdit="1"/>
              </p:cNvSpPr>
              <p:nvPr/>
            </p:nvSpPr>
            <p:spPr>
              <a:xfrm>
                <a:off x="7131140" y="3398605"/>
                <a:ext cx="4756059" cy="3161571"/>
              </a:xfrm>
              <a:prstGeom prst="rect">
                <a:avLst/>
              </a:prstGeom>
              <a:blipFill>
                <a:blip r:embed="rId13"/>
                <a:stretch>
                  <a:fillRect l="-1667" t="-1351" r="-2949" b="-2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25FBEF16-E353-7B43-AAA6-56D8A95B67A6}"/>
                  </a:ext>
                </a:extLst>
              </p:cNvPr>
              <p:cNvSpPr txBox="1"/>
              <p:nvPr/>
            </p:nvSpPr>
            <p:spPr>
              <a:xfrm>
                <a:off x="7131140" y="2998113"/>
                <a:ext cx="4241813" cy="430887"/>
              </a:xfrm>
              <a:prstGeom prst="rect">
                <a:avLst/>
              </a:prstGeom>
              <a:noFill/>
            </p:spPr>
            <p:txBody>
              <a:bodyPr wrap="square" rtlCol="0">
                <a:spAutoFit/>
              </a:bodyPr>
              <a:lstStyle/>
              <a:p>
                <a14:m>
                  <m:oMath xmlns:m="http://schemas.openxmlformats.org/officeDocument/2006/math">
                    <m:sSup>
                      <m:sSupPr>
                        <m:ctrlPr>
                          <a:rPr lang="en-US" sz="2200" i="1">
                            <a:latin typeface="Cambria Math" panose="02040503050406030204" pitchFamily="18" charset="0"/>
                          </a:rPr>
                        </m:ctrlPr>
                      </m:sSupPr>
                      <m:e>
                        <m:r>
                          <a:rPr lang="en-US" sz="2200" i="1">
                            <a:latin typeface="Cambria Math"/>
                          </a:rPr>
                          <m:t>𝑇</m:t>
                        </m:r>
                      </m:e>
                      <m:sup>
                        <m:r>
                          <a:rPr lang="en-US" sz="2200" i="1">
                            <a:latin typeface="Cambria Math"/>
                          </a:rPr>
                          <m:t>′</m:t>
                        </m:r>
                      </m:sup>
                    </m:sSup>
                    <m:r>
                      <a:rPr lang="en-US" sz="2200" i="1">
                        <a:latin typeface="Cambria Math"/>
                      </a:rPr>
                      <m:t>=</m:t>
                    </m:r>
                    <m:r>
                      <a:rPr lang="en-US" sz="2200" i="1" smtClean="0">
                        <a:solidFill>
                          <a:srgbClr val="7030A0"/>
                        </a:solidFill>
                        <a:latin typeface="Cambria Math"/>
                      </a:rPr>
                      <m:t>𝑇</m:t>
                    </m:r>
                  </m:oMath>
                </a14:m>
                <a:r>
                  <a:rPr lang="en-US" sz="2200" dirty="0"/>
                  <a:t> with edge</a:t>
                </a:r>
                <a:r>
                  <a:rPr lang="en-US" sz="2200" dirty="0">
                    <a:solidFill>
                      <a:schemeClr val="accent6"/>
                    </a:solidFill>
                  </a:rPr>
                  <a:t> </a:t>
                </a:r>
                <a14:m>
                  <m:oMath xmlns:m="http://schemas.openxmlformats.org/officeDocument/2006/math">
                    <m:r>
                      <a:rPr lang="en-US" sz="2200" i="1">
                        <a:solidFill>
                          <a:schemeClr val="accent6"/>
                        </a:solidFill>
                        <a:latin typeface="Cambria Math"/>
                      </a:rPr>
                      <m:t>𝑒</m:t>
                    </m:r>
                  </m:oMath>
                </a14:m>
                <a:r>
                  <a:rPr lang="en-US" sz="2200" dirty="0">
                    <a:solidFill>
                      <a:schemeClr val="accent6"/>
                    </a:solidFill>
                  </a:rPr>
                  <a:t> </a:t>
                </a:r>
                <a:r>
                  <a:rPr lang="en-US" sz="2200" dirty="0"/>
                  <a:t>instead of </a:t>
                </a:r>
                <a14:m>
                  <m:oMath xmlns:m="http://schemas.openxmlformats.org/officeDocument/2006/math">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sup>
                    </m:sSup>
                  </m:oMath>
                </a14:m>
                <a:endParaRPr lang="en-US" sz="2200" dirty="0"/>
              </a:p>
            </p:txBody>
          </p:sp>
        </mc:Choice>
        <mc:Fallback>
          <p:sp>
            <p:nvSpPr>
              <p:cNvPr id="46" name="TextBox 45">
                <a:extLst>
                  <a:ext uri="{FF2B5EF4-FFF2-40B4-BE49-F238E27FC236}">
                    <a16:creationId xmlns:a16="http://schemas.microsoft.com/office/drawing/2014/main" id="{25FBEF16-E353-7B43-AAA6-56D8A95B67A6}"/>
                  </a:ext>
                </a:extLst>
              </p:cNvPr>
              <p:cNvSpPr txBox="1">
                <a:spLocks noRot="1" noChangeAspect="1" noMove="1" noResize="1" noEditPoints="1" noAdjustHandles="1" noChangeArrowheads="1" noChangeShapeType="1" noTextEdit="1"/>
              </p:cNvSpPr>
              <p:nvPr/>
            </p:nvSpPr>
            <p:spPr>
              <a:xfrm>
                <a:off x="7131140" y="2998113"/>
                <a:ext cx="4241813" cy="430887"/>
              </a:xfrm>
              <a:prstGeom prst="rect">
                <a:avLst/>
              </a:prstGeom>
              <a:blipFill>
                <a:blip r:embed="rId14"/>
                <a:stretch>
                  <a:fillRect l="-144" t="-9859" b="-26761"/>
                </a:stretch>
              </a:blipFill>
            </p:spPr>
            <p:txBody>
              <a:bodyPr/>
              <a:lstStyle/>
              <a:p>
                <a:r>
                  <a:rPr lang="en-US">
                    <a:noFill/>
                  </a:rPr>
                  <a:t> </a:t>
                </a:r>
              </a:p>
            </p:txBody>
          </p:sp>
        </mc:Fallback>
      </mc:AlternateContent>
    </p:spTree>
    <p:extLst>
      <p:ext uri="{BB962C8B-B14F-4D97-AF65-F5344CB8AC3E}">
        <p14:creationId xmlns:p14="http://schemas.microsoft.com/office/powerpoint/2010/main" val="36315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44FE-7399-ECF4-84A0-680991136546}"/>
              </a:ext>
            </a:extLst>
          </p:cNvPr>
          <p:cNvSpPr>
            <a:spLocks noGrp="1"/>
          </p:cNvSpPr>
          <p:nvPr>
            <p:ph type="title"/>
          </p:nvPr>
        </p:nvSpPr>
        <p:spPr/>
        <p:txBody>
          <a:bodyPr/>
          <a:lstStyle/>
          <a:p>
            <a:r>
              <a:rPr lang="en-US" dirty="0"/>
              <a:t>Proof of Cut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0D8299-FE2A-3BB6-DA0D-9CA05EEDC9CC}"/>
                  </a:ext>
                </a:extLst>
              </p:cNvPr>
              <p:cNvSpPr>
                <a:spLocks noGrp="1"/>
              </p:cNvSpPr>
              <p:nvPr>
                <p:ph idx="1"/>
              </p:nvPr>
            </p:nvSpPr>
            <p:spPr/>
            <p:txBody>
              <a:bodyPr>
                <a:normAutofit/>
              </a:bodyPr>
              <a:lstStyle/>
              <a:p>
                <a:r>
                  <a:rPr lang="en-US" sz="3600" dirty="0"/>
                  <a:t>We must show the following 2 things after building a new tree T’:</a:t>
                </a:r>
              </a:p>
              <a:p>
                <a:pPr marL="571500" indent="-514350">
                  <a:buFont typeface="+mj-lt"/>
                  <a:buAutoNum type="arabicPeriod"/>
                </a:pPr>
                <a:r>
                  <a:rPr lang="en-US" sz="3600" dirty="0"/>
                  <a:t>The sum of the weights did not go up </a:t>
                </a:r>
              </a:p>
              <a:p>
                <a:pPr marL="971550" lvl="1" indent="-457200"/>
                <a:r>
                  <a:rPr lang="en-US" sz="3200" b="0" dirty="0"/>
                  <a:t>We proved that</a:t>
                </a:r>
                <a14:m>
                  <m:oMath xmlns:m="http://schemas.openxmlformats.org/officeDocument/2006/math">
                    <m:r>
                      <a:rPr lang="en-US" sz="3200" b="0" i="1" smtClean="0">
                        <a:latin typeface="Cambria Math" panose="02040503050406030204" pitchFamily="18" charset="0"/>
                      </a:rPr>
                      <m:t> </m:t>
                    </m:r>
                    <m:r>
                      <a:rPr lang="en-US" sz="3200" i="1" smtClean="0">
                        <a:latin typeface="Cambria Math"/>
                      </a:rPr>
                      <m:t>𝑤</m:t>
                    </m:r>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a:rPr>
                              <m:t>𝑇</m:t>
                            </m:r>
                          </m:e>
                          <m:sup>
                            <m:r>
                              <a:rPr lang="en-US" sz="3200" i="1">
                                <a:latin typeface="Cambria Math"/>
                              </a:rPr>
                              <m:t>′</m:t>
                            </m:r>
                          </m:sup>
                        </m:sSup>
                      </m:e>
                    </m:d>
                    <m:r>
                      <a:rPr lang="en-US" sz="3200" i="1">
                        <a:latin typeface="Cambria Math"/>
                      </a:rPr>
                      <m:t>≤</m:t>
                    </m:r>
                    <m:r>
                      <a:rPr lang="en-US" sz="3200" i="1" smtClean="0">
                        <a:solidFill>
                          <a:srgbClr val="7030A0"/>
                        </a:solidFill>
                        <a:latin typeface="Cambria Math"/>
                      </a:rPr>
                      <m:t>𝑤</m:t>
                    </m:r>
                    <m:d>
                      <m:dPr>
                        <m:ctrlPr>
                          <a:rPr lang="en-US" sz="3200" i="1">
                            <a:solidFill>
                              <a:srgbClr val="7030A0"/>
                            </a:solidFill>
                            <a:latin typeface="Cambria Math" panose="02040503050406030204" pitchFamily="18" charset="0"/>
                          </a:rPr>
                        </m:ctrlPr>
                      </m:dPr>
                      <m:e>
                        <m:r>
                          <a:rPr lang="en-US" sz="3200" i="1">
                            <a:solidFill>
                              <a:srgbClr val="7030A0"/>
                            </a:solidFill>
                            <a:latin typeface="Cambria Math"/>
                          </a:rPr>
                          <m:t>𝑇</m:t>
                        </m:r>
                      </m:e>
                    </m:d>
                  </m:oMath>
                </a14:m>
                <a:r>
                  <a:rPr lang="en-US" sz="3200" dirty="0"/>
                  <a:t> </a:t>
                </a:r>
                <a:endParaRPr lang="en-US" sz="4000" dirty="0"/>
              </a:p>
              <a:p>
                <a:pPr marL="571500" indent="-514350">
                  <a:buFont typeface="+mj-lt"/>
                  <a:buAutoNum type="arabicPeriod"/>
                </a:pPr>
                <a:r>
                  <a:rPr lang="en-US" sz="3600" dirty="0"/>
                  <a:t> </a:t>
                </a:r>
                <a14:m>
                  <m:oMath xmlns:m="http://schemas.openxmlformats.org/officeDocument/2006/math">
                    <m:sSup>
                      <m:sSupPr>
                        <m:ctrlPr>
                          <a:rPr lang="en-US" sz="3600" i="1" smtClean="0">
                            <a:latin typeface="Cambria Math" panose="02040503050406030204" pitchFamily="18" charset="0"/>
                          </a:rPr>
                        </m:ctrlPr>
                      </m:sSupPr>
                      <m:e>
                        <m:r>
                          <a:rPr lang="en-US" sz="3600" i="1">
                            <a:latin typeface="Cambria Math"/>
                          </a:rPr>
                          <m:t>𝑇</m:t>
                        </m:r>
                      </m:e>
                      <m:sup>
                        <m:r>
                          <a:rPr lang="en-US" sz="3600" i="1">
                            <a:latin typeface="Cambria Math"/>
                          </a:rPr>
                          <m:t>′</m:t>
                        </m:r>
                      </m:sup>
                    </m:sSup>
                    <m:r>
                      <a:rPr lang="en-US" sz="3600" i="1">
                        <a:latin typeface="Cambria Math" panose="02040503050406030204" pitchFamily="18" charset="0"/>
                      </a:rPr>
                      <m:t> </m:t>
                    </m:r>
                  </m:oMath>
                </a14:m>
                <a:r>
                  <a:rPr lang="en-US" sz="3600" dirty="0"/>
                  <a:t>is still a spanning tree </a:t>
                </a:r>
              </a:p>
              <a:p>
                <a:pPr marL="971550" lvl="1" indent="-457200"/>
                <a:r>
                  <a:rPr lang="en-US" sz="3600" dirty="0"/>
                  <a:t>T’ has V-1 edges</a:t>
                </a:r>
              </a:p>
              <a:p>
                <a:pPr marL="971550" lvl="1" indent="-457200"/>
                <a:r>
                  <a:rPr lang="en-US" sz="3600" dirty="0"/>
                  <a:t>T’ connects all the nodes in the graph</a:t>
                </a:r>
                <a:endParaRPr lang="en-US" sz="4000" dirty="0"/>
              </a:p>
              <a:p>
                <a:endParaRPr lang="en-US" dirty="0"/>
              </a:p>
            </p:txBody>
          </p:sp>
        </mc:Choice>
        <mc:Fallback>
          <p:sp>
            <p:nvSpPr>
              <p:cNvPr id="3" name="Content Placeholder 2">
                <a:extLst>
                  <a:ext uri="{FF2B5EF4-FFF2-40B4-BE49-F238E27FC236}">
                    <a16:creationId xmlns:a16="http://schemas.microsoft.com/office/drawing/2014/main" id="{870D8299-FE2A-3BB6-DA0D-9CA05EEDC9CC}"/>
                  </a:ext>
                </a:extLst>
              </p:cNvPr>
              <p:cNvSpPr>
                <a:spLocks noGrp="1" noRot="1" noChangeAspect="1" noMove="1" noResize="1" noEditPoints="1" noAdjustHandles="1" noChangeArrowheads="1" noChangeShapeType="1" noTextEdit="1"/>
              </p:cNvSpPr>
              <p:nvPr>
                <p:ph idx="1"/>
              </p:nvPr>
            </p:nvSpPr>
            <p:spPr>
              <a:blipFill>
                <a:blip r:embed="rId2"/>
                <a:stretch>
                  <a:fillRect l="-1500" t="-2156" b="-2426"/>
                </a:stretch>
              </a:blipFill>
            </p:spPr>
            <p:txBody>
              <a:bodyPr/>
              <a:lstStyle/>
              <a:p>
                <a:r>
                  <a:rPr lang="en-US">
                    <a:noFill/>
                  </a:rPr>
                  <a:t> </a:t>
                </a:r>
              </a:p>
            </p:txBody>
          </p:sp>
        </mc:Fallback>
      </mc:AlternateContent>
      <p:pic>
        <p:nvPicPr>
          <p:cNvPr id="4" name="Picture 4" descr="Green Check Mark Icon Images – Browse 66,481 Stock Photos ...">
            <a:extLst>
              <a:ext uri="{FF2B5EF4-FFF2-40B4-BE49-F238E27FC236}">
                <a16:creationId xmlns:a16="http://schemas.microsoft.com/office/drawing/2014/main" id="{2F642F6E-8B22-9B99-B859-5A6EDB5DCB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4400" y="2667000"/>
            <a:ext cx="914400" cy="8397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reen Check Mark Icon Images – Browse 66,481 Stock Photos ...">
            <a:extLst>
              <a:ext uri="{FF2B5EF4-FFF2-40B4-BE49-F238E27FC236}">
                <a16:creationId xmlns:a16="http://schemas.microsoft.com/office/drawing/2014/main" id="{0C45329C-FE8F-0971-95EA-D5347685A9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3962400"/>
            <a:ext cx="997374" cy="9159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482D31B-5591-0DD4-D59E-06157380BAE7}"/>
              </a:ext>
            </a:extLst>
          </p:cNvPr>
          <p:cNvSpPr txBox="1"/>
          <p:nvPr/>
        </p:nvSpPr>
        <p:spPr>
          <a:xfrm>
            <a:off x="8558894" y="4034945"/>
            <a:ext cx="2913321" cy="1077218"/>
          </a:xfrm>
          <a:prstGeom prst="rect">
            <a:avLst/>
          </a:prstGeom>
          <a:noFill/>
        </p:spPr>
        <p:txBody>
          <a:bodyPr wrap="square" rtlCol="0">
            <a:spAutoFit/>
          </a:bodyPr>
          <a:lstStyle/>
          <a:p>
            <a:r>
              <a:rPr lang="en-US" sz="3200" dirty="0">
                <a:solidFill>
                  <a:schemeClr val="accent6">
                    <a:lumMod val="75000"/>
                  </a:schemeClr>
                </a:solidFill>
              </a:rPr>
              <a:t>Therefore T’ is also a MST on G</a:t>
            </a:r>
          </a:p>
        </p:txBody>
      </p:sp>
    </p:spTree>
    <p:extLst>
      <p:ext uri="{BB962C8B-B14F-4D97-AF65-F5344CB8AC3E}">
        <p14:creationId xmlns:p14="http://schemas.microsoft.com/office/powerpoint/2010/main" val="142271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3276600" y="3505200"/>
            <a:ext cx="2906973" cy="2934268"/>
          </a:xfrm>
          <a:custGeom>
            <a:avLst/>
            <a:gdLst>
              <a:gd name="connsiteX0" fmla="*/ 0 w 2906973"/>
              <a:gd name="connsiteY0" fmla="*/ 0 h 2934268"/>
              <a:gd name="connsiteX1" fmla="*/ 614149 w 2906973"/>
              <a:gd name="connsiteY1" fmla="*/ 2934268 h 2934268"/>
              <a:gd name="connsiteX2" fmla="*/ 1937982 w 2906973"/>
              <a:gd name="connsiteY2" fmla="*/ 2825086 h 2934268"/>
              <a:gd name="connsiteX3" fmla="*/ 2906973 w 2906973"/>
              <a:gd name="connsiteY3" fmla="*/ 1596788 h 2934268"/>
              <a:gd name="connsiteX4" fmla="*/ 1405719 w 2906973"/>
              <a:gd name="connsiteY4" fmla="*/ 68238 h 2934268"/>
              <a:gd name="connsiteX5" fmla="*/ 0 w 2906973"/>
              <a:gd name="connsiteY5" fmla="*/ 0 h 2934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6973" h="2934268">
                <a:moveTo>
                  <a:pt x="0" y="0"/>
                </a:moveTo>
                <a:lnTo>
                  <a:pt x="614149" y="2934268"/>
                </a:lnTo>
                <a:lnTo>
                  <a:pt x="1937982" y="2825086"/>
                </a:lnTo>
                <a:lnTo>
                  <a:pt x="2906973" y="1596788"/>
                </a:lnTo>
                <a:lnTo>
                  <a:pt x="1405719" y="68238"/>
                </a:lnTo>
                <a:lnTo>
                  <a:pt x="0" y="0"/>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Proof of Kruskal’s Algorithm</a:t>
            </a:r>
          </a:p>
        </p:txBody>
      </p:sp>
      <p:sp>
        <p:nvSpPr>
          <p:cNvPr id="4" name="Slide Number Placeholder 3"/>
          <p:cNvSpPr>
            <a:spLocks noGrp="1"/>
          </p:cNvSpPr>
          <p:nvPr>
            <p:ph type="sldNum" sz="quarter" idx="12"/>
          </p:nvPr>
        </p:nvSpPr>
        <p:spPr/>
        <p:txBody>
          <a:bodyPr/>
          <a:lstStyle/>
          <a:p>
            <a:fld id="{86BADE50-950A-4D58-BFB2-FA2C6A8B385D}" type="slidenum">
              <a:rPr lang="en-US" smtClean="0"/>
              <a:t>35</a:t>
            </a:fld>
            <a:endParaRPr lang="en-US"/>
          </a:p>
        </p:txBody>
      </p:sp>
      <p:grpSp>
        <p:nvGrpSpPr>
          <p:cNvPr id="47" name="Group 46"/>
          <p:cNvGrpSpPr/>
          <p:nvPr/>
        </p:nvGrpSpPr>
        <p:grpSpPr>
          <a:xfrm>
            <a:off x="952562" y="3559821"/>
            <a:ext cx="4600060" cy="2787240"/>
            <a:chOff x="0" y="2862182"/>
            <a:chExt cx="7044346" cy="4268266"/>
          </a:xfrm>
        </p:grpSpPr>
        <p:cxnSp>
          <p:nvCxnSpPr>
            <p:cNvPr id="48" name="Straight Connector 47"/>
            <p:cNvCxnSpPr>
              <a:stCxn id="76" idx="7"/>
              <a:endCxn id="77"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6"/>
              <a:endCxn id="80"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6" idx="4"/>
              <a:endCxn id="78"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9" idx="3"/>
              <a:endCxn id="78" idx="7"/>
            </p:cNvCxnSpPr>
            <p:nvPr/>
          </p:nvCxnSpPr>
          <p:spPr>
            <a:xfrm flipH="1">
              <a:off x="1477469" y="4930617"/>
              <a:ext cx="1172042" cy="79307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1" idx="2"/>
              <a:endCxn id="78" idx="5"/>
            </p:cNvCxnSpPr>
            <p:nvPr/>
          </p:nvCxnSpPr>
          <p:spPr>
            <a:xfrm flipH="1" flipV="1">
              <a:off x="1477469" y="6086626"/>
              <a:ext cx="1369411" cy="565311"/>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9" idx="5"/>
              <a:endCxn id="81"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9" idx="7"/>
              <a:endCxn id="80"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1" idx="6"/>
              <a:endCxn id="82" idx="3"/>
            </p:cNvCxnSpPr>
            <p:nvPr/>
          </p:nvCxnSpPr>
          <p:spPr>
            <a:xfrm flipV="1">
              <a:off x="3360148" y="6576771"/>
              <a:ext cx="1716185" cy="75166"/>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2" idx="1"/>
              <a:endCxn id="80" idx="4"/>
            </p:cNvCxnSpPr>
            <p:nvPr/>
          </p:nvCxnSpPr>
          <p:spPr>
            <a:xfrm flipH="1" flipV="1">
              <a:off x="4211133" y="3585751"/>
              <a:ext cx="865200" cy="262808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4" idx="2"/>
              <a:endCxn id="80"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1"/>
              <a:endCxn id="84" idx="5"/>
            </p:cNvCxnSpPr>
            <p:nvPr/>
          </p:nvCxnSpPr>
          <p:spPr>
            <a:xfrm flipH="1" flipV="1">
              <a:off x="5744700" y="4187258"/>
              <a:ext cx="861544" cy="674868"/>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2" name="TextBox 61"/>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3" name="TextBox 62"/>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64" name="TextBox 63"/>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5" name="TextBox 64"/>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6" name="TextBox 65"/>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68" name="TextBox 67"/>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9" name="TextBox 68"/>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70" name="TextBox 69"/>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1" name="TextBox 70"/>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2" name="TextBox 71"/>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3" name="TextBox 72"/>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4" name="Straight Connector 73"/>
            <p:cNvCxnSpPr>
              <a:stCxn id="77" idx="4"/>
              <a:endCxn id="78"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6" name="Oval 75"/>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Oval 78"/>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0" name="Oval 79"/>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1" name="Oval 80"/>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mc:Choice xmlns:a14="http://schemas.microsoft.com/office/drawing/2010/main" Requires="a14">
          <p:sp>
            <p:nvSpPr>
              <p:cNvPr id="44" name="TextBox 43"/>
              <p:cNvSpPr txBox="1"/>
              <p:nvPr/>
            </p:nvSpPr>
            <p:spPr>
              <a:xfrm>
                <a:off x="709131" y="1376502"/>
                <a:ext cx="6682270" cy="1569660"/>
              </a:xfrm>
              <a:prstGeom prst="rect">
                <a:avLst/>
              </a:prstGeom>
              <a:noFill/>
            </p:spPr>
            <p:txBody>
              <a:bodyPr wrap="square" rtlCol="0">
                <a:spAutoFit/>
              </a:bodyPr>
              <a:lstStyle/>
              <a:p>
                <a:r>
                  <a:rPr lang="en-US" sz="2400" dirty="0"/>
                  <a:t>Start with an empty tree </a:t>
                </a:r>
                <a14:m>
                  <m:oMath xmlns:m="http://schemas.openxmlformats.org/officeDocument/2006/math">
                    <m:r>
                      <a:rPr lang="en-US" sz="2400" i="1" smtClean="0">
                        <a:solidFill>
                          <a:srgbClr val="7030A0"/>
                        </a:solidFill>
                        <a:latin typeface="Cambria Math"/>
                      </a:rPr>
                      <m:t>𝐴</m:t>
                    </m:r>
                  </m:oMath>
                </a14:m>
                <a:endParaRPr lang="en-US" sz="2400" dirty="0"/>
              </a:p>
              <a:p>
                <a:r>
                  <a:rPr lang="en-US" sz="2400" dirty="0"/>
                  <a:t>Repeat </a:t>
                </a:r>
                <a14:m>
                  <m:oMath xmlns:m="http://schemas.openxmlformats.org/officeDocument/2006/math">
                    <m:r>
                      <a:rPr lang="en-US" sz="2400" i="1">
                        <a:latin typeface="Cambria Math"/>
                      </a:rPr>
                      <m:t>𝑉</m:t>
                    </m:r>
                    <m:r>
                      <a:rPr lang="en-US" sz="2400" i="1">
                        <a:latin typeface="Cambria Math"/>
                      </a:rPr>
                      <m:t>−1</m:t>
                    </m:r>
                  </m:oMath>
                </a14:m>
                <a:r>
                  <a:rPr lang="en-US" sz="2400" dirty="0"/>
                  <a:t> times:</a:t>
                </a:r>
              </a:p>
              <a:p>
                <a:r>
                  <a:rPr lang="en-US" sz="2400" dirty="0"/>
                  <a:t>	Add the min-weight edge that doesn’t 		cause a cycle</a:t>
                </a:r>
              </a:p>
            </p:txBody>
          </p:sp>
        </mc:Choice>
        <mc:Fallback>
          <p:sp>
            <p:nvSpPr>
              <p:cNvPr id="44" name="TextBox 43"/>
              <p:cNvSpPr txBox="1">
                <a:spLocks noRot="1" noChangeAspect="1" noMove="1" noResize="1" noEditPoints="1" noAdjustHandles="1" noChangeArrowheads="1" noChangeShapeType="1" noTextEdit="1"/>
              </p:cNvSpPr>
              <p:nvPr/>
            </p:nvSpPr>
            <p:spPr>
              <a:xfrm>
                <a:off x="709131" y="1376502"/>
                <a:ext cx="6682270" cy="1569660"/>
              </a:xfrm>
              <a:prstGeom prst="rect">
                <a:avLst/>
              </a:prstGeom>
              <a:blipFill>
                <a:blip r:embed="rId2"/>
                <a:stretch>
                  <a:fillRect l="-1367" t="-3113" b="-81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4910051" y="5975508"/>
                <a:ext cx="3638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chemeClr val="accent1"/>
                          </a:solidFill>
                          <a:latin typeface="Cambria Math"/>
                        </a:rPr>
                        <m:t>𝑆</m:t>
                      </m:r>
                    </m:oMath>
                  </m:oMathPara>
                </a14:m>
                <a:endParaRPr lang="en-US" dirty="0">
                  <a:solidFill>
                    <a:schemeClr val="accent1"/>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4910051" y="5975508"/>
                <a:ext cx="36388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350691" y="5600132"/>
                <a:ext cx="41261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accent6"/>
                          </a:solidFill>
                          <a:latin typeface="Cambria Math"/>
                        </a:rPr>
                        <m:t>𝑒</m:t>
                      </m:r>
                    </m:oMath>
                  </m:oMathPara>
                </a14:m>
                <a:endParaRPr lang="en-US" sz="2400" dirty="0">
                  <a:solidFill>
                    <a:srgbClr val="7030A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3350691" y="5600132"/>
                <a:ext cx="412613"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14CE1E9-7A86-7C9E-C64B-238BAC41E6A5}"/>
                  </a:ext>
                </a:extLst>
              </p:cNvPr>
              <p:cNvSpPr txBox="1"/>
              <p:nvPr/>
            </p:nvSpPr>
            <p:spPr>
              <a:xfrm>
                <a:off x="6697090" y="1322145"/>
                <a:ext cx="5210772" cy="5016758"/>
              </a:xfrm>
              <a:prstGeom prst="rect">
                <a:avLst/>
              </a:prstGeom>
              <a:noFill/>
            </p:spPr>
            <p:txBody>
              <a:bodyPr wrap="square" rtlCol="0">
                <a:spAutoFit/>
              </a:bodyPr>
              <a:lstStyle/>
              <a:p>
                <a:r>
                  <a:rPr lang="en-US" sz="2000" b="1" dirty="0"/>
                  <a:t>Proof: </a:t>
                </a:r>
                <a:r>
                  <a:rPr lang="en-US" sz="2000" dirty="0"/>
                  <a:t>Suppose we have some arbitrary set of edges </a:t>
                </a:r>
                <a14:m>
                  <m:oMath xmlns:m="http://schemas.openxmlformats.org/officeDocument/2006/math">
                    <m:r>
                      <a:rPr lang="en-US" sz="2000" b="0" i="1" smtClean="0">
                        <a:solidFill>
                          <a:srgbClr val="7030A0"/>
                        </a:solidFill>
                        <a:latin typeface="Cambria Math" panose="02040503050406030204" pitchFamily="18" charset="0"/>
                      </a:rPr>
                      <m:t>𝐴</m:t>
                    </m:r>
                  </m:oMath>
                </a14:m>
                <a:r>
                  <a:rPr lang="en-US" sz="2000" dirty="0"/>
                  <a:t> that Kruskal’s has already selected to include in the MST. </a:t>
                </a:r>
                <a14:m>
                  <m:oMath xmlns:m="http://schemas.openxmlformats.org/officeDocument/2006/math">
                    <m:r>
                      <a:rPr lang="en-US" sz="2000" i="1" smtClean="0">
                        <a:solidFill>
                          <a:schemeClr val="accent6"/>
                        </a:solidFill>
                        <a:latin typeface="Cambria Math"/>
                      </a:rPr>
                      <m:t>𝑒</m:t>
                    </m:r>
                    <m:r>
                      <a:rPr lang="en-US" sz="2000" i="1" smtClean="0">
                        <a:solidFill>
                          <a:schemeClr val="accent6"/>
                        </a:solidFill>
                        <a:latin typeface="Cambria Math"/>
                      </a:rPr>
                      <m:t>=(</m:t>
                    </m:r>
                    <m:r>
                      <a:rPr lang="en-US" sz="2000" b="0" i="1" smtClean="0">
                        <a:solidFill>
                          <a:schemeClr val="accent6"/>
                        </a:solidFill>
                        <a:latin typeface="Cambria Math" panose="02040503050406030204" pitchFamily="18" charset="0"/>
                      </a:rPr>
                      <m:t>𝐹</m:t>
                    </m:r>
                    <m:r>
                      <a:rPr lang="en-US" sz="2000" i="1">
                        <a:solidFill>
                          <a:schemeClr val="accent6"/>
                        </a:solidFill>
                        <a:latin typeface="Cambria Math"/>
                      </a:rPr>
                      <m:t>,</m:t>
                    </m:r>
                    <m:r>
                      <a:rPr lang="en-US" sz="2000" b="0" i="1" smtClean="0">
                        <a:solidFill>
                          <a:schemeClr val="accent6"/>
                        </a:solidFill>
                        <a:latin typeface="Cambria Math" panose="02040503050406030204" pitchFamily="18" charset="0"/>
                      </a:rPr>
                      <m:t>𝐺</m:t>
                    </m:r>
                    <m:r>
                      <a:rPr lang="en-US" sz="2000" i="1">
                        <a:solidFill>
                          <a:schemeClr val="accent6"/>
                        </a:solidFill>
                        <a:latin typeface="Cambria Math"/>
                      </a:rPr>
                      <m:t>) </m:t>
                    </m:r>
                  </m:oMath>
                </a14:m>
                <a:r>
                  <a:rPr lang="en-US" sz="2000" dirty="0"/>
                  <a:t>is the edge Kruskal’s selects to add next</a:t>
                </a:r>
              </a:p>
              <a:p>
                <a:endParaRPr lang="en-US" sz="2000" dirty="0"/>
              </a:p>
              <a:p>
                <a:r>
                  <a:rPr lang="en-US" sz="2000" dirty="0"/>
                  <a:t>We know that there cannot exist a path from </a:t>
                </a:r>
                <a14:m>
                  <m:oMath xmlns:m="http://schemas.openxmlformats.org/officeDocument/2006/math">
                    <m:r>
                      <a:rPr lang="en-US" sz="2000" b="0" i="1" smtClean="0">
                        <a:solidFill>
                          <a:schemeClr val="tx1"/>
                        </a:solidFill>
                        <a:latin typeface="Cambria Math" panose="02040503050406030204" pitchFamily="18" charset="0"/>
                      </a:rPr>
                      <m:t>𝐹</m:t>
                    </m:r>
                    <m:r>
                      <a:rPr lang="en-US" sz="2000" b="0" i="1" smtClean="0">
                        <a:solidFill>
                          <a:schemeClr val="accent6"/>
                        </a:solidFill>
                        <a:latin typeface="Cambria Math" panose="02040503050406030204" pitchFamily="18" charset="0"/>
                      </a:rPr>
                      <m:t> </m:t>
                    </m:r>
                  </m:oMath>
                </a14:m>
                <a:r>
                  <a:rPr lang="en-US" sz="2000" dirty="0"/>
                  <a:t>to G using only edges in </a:t>
                </a:r>
                <a14:m>
                  <m:oMath xmlns:m="http://schemas.openxmlformats.org/officeDocument/2006/math">
                    <m:r>
                      <a:rPr lang="en-US" sz="2000" i="1">
                        <a:solidFill>
                          <a:srgbClr val="7030A0"/>
                        </a:solidFill>
                        <a:latin typeface="Cambria Math" panose="02040503050406030204" pitchFamily="18" charset="0"/>
                      </a:rPr>
                      <m:t>𝐴</m:t>
                    </m:r>
                  </m:oMath>
                </a14:m>
                <a:r>
                  <a:rPr lang="en-US" sz="2000" dirty="0"/>
                  <a:t> because </a:t>
                </a:r>
                <a14:m>
                  <m:oMath xmlns:m="http://schemas.openxmlformats.org/officeDocument/2006/math">
                    <m:r>
                      <a:rPr lang="en-US" sz="2000" i="1">
                        <a:solidFill>
                          <a:schemeClr val="accent6"/>
                        </a:solidFill>
                        <a:latin typeface="Cambria Math"/>
                      </a:rPr>
                      <m:t>𝑒</m:t>
                    </m:r>
                  </m:oMath>
                </a14:m>
                <a:r>
                  <a:rPr lang="en-US" sz="2000" dirty="0"/>
                  <a:t> does not cause a cycle</a:t>
                </a:r>
              </a:p>
              <a:p>
                <a:endParaRPr lang="en-US" sz="2000" dirty="0"/>
              </a:p>
              <a:p>
                <a:r>
                  <a:rPr lang="en-US" sz="2000" dirty="0"/>
                  <a:t>We can cut the graph therefore into 2 disjoint sets: </a:t>
                </a:r>
              </a:p>
              <a:p>
                <a:pPr marL="342900" indent="-342900">
                  <a:buFont typeface="Arial" panose="020B0604020202020204" pitchFamily="34" charset="0"/>
                  <a:buChar char="•"/>
                </a:pPr>
                <a:r>
                  <a:rPr lang="en-US" sz="2000" dirty="0"/>
                  <a:t>nodes reachable from G using edges in </a:t>
                </a:r>
                <a14:m>
                  <m:oMath xmlns:m="http://schemas.openxmlformats.org/officeDocument/2006/math">
                    <m:r>
                      <a:rPr lang="en-US" sz="2000" b="0" i="1" smtClean="0">
                        <a:solidFill>
                          <a:srgbClr val="7030A0"/>
                        </a:solidFill>
                        <a:latin typeface="Cambria Math" panose="02040503050406030204" pitchFamily="18" charset="0"/>
                      </a:rPr>
                      <m:t>𝐴</m:t>
                    </m:r>
                  </m:oMath>
                </a14:m>
                <a:endParaRPr lang="en-US" sz="2000" dirty="0"/>
              </a:p>
              <a:p>
                <a:pPr marL="342900" indent="-342900">
                  <a:buFont typeface="Arial" panose="020B0604020202020204" pitchFamily="34" charset="0"/>
                  <a:buChar char="•"/>
                </a:pPr>
                <a:r>
                  <a:rPr lang="en-US" sz="2000" dirty="0"/>
                  <a:t>nodes reachable from </a:t>
                </a:r>
                <a14:m>
                  <m:oMath xmlns:m="http://schemas.openxmlformats.org/officeDocument/2006/math">
                    <m:r>
                      <a:rPr lang="en-US" sz="2000" b="0" i="1" smtClean="0">
                        <a:solidFill>
                          <a:schemeClr val="tx1"/>
                        </a:solidFill>
                        <a:latin typeface="Cambria Math" panose="02040503050406030204" pitchFamily="18" charset="0"/>
                      </a:rPr>
                      <m:t>𝐹</m:t>
                    </m:r>
                  </m:oMath>
                </a14:m>
                <a:r>
                  <a:rPr lang="en-US" sz="2000" dirty="0"/>
                  <a:t> using edges in </a:t>
                </a:r>
                <a14:m>
                  <m:oMath xmlns:m="http://schemas.openxmlformats.org/officeDocument/2006/math">
                    <m:r>
                      <a:rPr lang="en-US" sz="2000" i="1">
                        <a:solidFill>
                          <a:srgbClr val="7030A0"/>
                        </a:solidFill>
                        <a:latin typeface="Cambria Math" panose="02040503050406030204" pitchFamily="18" charset="0"/>
                      </a:rPr>
                      <m:t>𝐴</m:t>
                    </m:r>
                  </m:oMath>
                </a14:m>
                <a:endParaRPr lang="en-US" sz="2000" dirty="0"/>
              </a:p>
              <a:p>
                <a:pPr marL="342900" indent="-342900">
                  <a:buFont typeface="Arial" panose="020B0604020202020204" pitchFamily="34" charset="0"/>
                  <a:buChar char="•"/>
                </a:pPr>
                <a:endParaRPr lang="en-US" sz="2000" dirty="0"/>
              </a:p>
              <a:p>
                <a14:m>
                  <m:oMath xmlns:m="http://schemas.openxmlformats.org/officeDocument/2006/math">
                    <m:r>
                      <a:rPr lang="en-US" sz="2000" b="0" i="1" smtClean="0">
                        <a:solidFill>
                          <a:schemeClr val="accent6"/>
                        </a:solidFill>
                        <a:latin typeface="Cambria Math" panose="02040503050406030204" pitchFamily="18" charset="0"/>
                      </a:rPr>
                      <m:t>𝑒</m:t>
                    </m:r>
                  </m:oMath>
                </a14:m>
                <a:r>
                  <a:rPr lang="en-US" sz="2000" dirty="0"/>
                  <a:t> is the minimum cost edge that crosses this cut, so by the Cut Theorem, Kruskal’s is optimal!</a:t>
                </a:r>
              </a:p>
            </p:txBody>
          </p:sp>
        </mc:Choice>
        <mc:Fallback>
          <p:sp>
            <p:nvSpPr>
              <p:cNvPr id="8" name="TextBox 7">
                <a:extLst>
                  <a:ext uri="{FF2B5EF4-FFF2-40B4-BE49-F238E27FC236}">
                    <a16:creationId xmlns:a16="http://schemas.microsoft.com/office/drawing/2014/main" id="{514CE1E9-7A86-7C9E-C64B-238BAC41E6A5}"/>
                  </a:ext>
                </a:extLst>
              </p:cNvPr>
              <p:cNvSpPr txBox="1">
                <a:spLocks noRot="1" noChangeAspect="1" noMove="1" noResize="1" noEditPoints="1" noAdjustHandles="1" noChangeArrowheads="1" noChangeShapeType="1" noTextEdit="1"/>
              </p:cNvSpPr>
              <p:nvPr/>
            </p:nvSpPr>
            <p:spPr>
              <a:xfrm>
                <a:off x="6697090" y="1322145"/>
                <a:ext cx="5210772" cy="5016758"/>
              </a:xfrm>
              <a:prstGeom prst="rect">
                <a:avLst/>
              </a:prstGeom>
              <a:blipFill>
                <a:blip r:embed="rId5"/>
                <a:stretch>
                  <a:fillRect l="-1288" t="-729" r="-2108" b="-1215"/>
                </a:stretch>
              </a:blipFill>
            </p:spPr>
            <p:txBody>
              <a:bodyPr/>
              <a:lstStyle/>
              <a:p>
                <a:r>
                  <a:rPr lang="en-US">
                    <a:noFill/>
                  </a:rPr>
                  <a:t> </a:t>
                </a:r>
              </a:p>
            </p:txBody>
          </p:sp>
        </mc:Fallback>
      </mc:AlternateContent>
    </p:spTree>
    <p:extLst>
      <p:ext uri="{BB962C8B-B14F-4D97-AF65-F5344CB8AC3E}">
        <p14:creationId xmlns:p14="http://schemas.microsoft.com/office/powerpoint/2010/main" val="274126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4642513" y="3505200"/>
            <a:ext cx="2906973" cy="2934268"/>
          </a:xfrm>
          <a:custGeom>
            <a:avLst/>
            <a:gdLst>
              <a:gd name="connsiteX0" fmla="*/ 0 w 2906973"/>
              <a:gd name="connsiteY0" fmla="*/ 0 h 2934268"/>
              <a:gd name="connsiteX1" fmla="*/ 614149 w 2906973"/>
              <a:gd name="connsiteY1" fmla="*/ 2934268 h 2934268"/>
              <a:gd name="connsiteX2" fmla="*/ 1937982 w 2906973"/>
              <a:gd name="connsiteY2" fmla="*/ 2825086 h 2934268"/>
              <a:gd name="connsiteX3" fmla="*/ 2906973 w 2906973"/>
              <a:gd name="connsiteY3" fmla="*/ 1596788 h 2934268"/>
              <a:gd name="connsiteX4" fmla="*/ 1405719 w 2906973"/>
              <a:gd name="connsiteY4" fmla="*/ 68238 h 2934268"/>
              <a:gd name="connsiteX5" fmla="*/ 0 w 2906973"/>
              <a:gd name="connsiteY5" fmla="*/ 0 h 2934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6973" h="2934268">
                <a:moveTo>
                  <a:pt x="0" y="0"/>
                </a:moveTo>
                <a:lnTo>
                  <a:pt x="614149" y="2934268"/>
                </a:lnTo>
                <a:lnTo>
                  <a:pt x="1937982" y="2825086"/>
                </a:lnTo>
                <a:lnTo>
                  <a:pt x="2906973" y="1596788"/>
                </a:lnTo>
                <a:lnTo>
                  <a:pt x="1405719" y="68238"/>
                </a:lnTo>
                <a:lnTo>
                  <a:pt x="0" y="0"/>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Kruskal’s Algorithm Runtime</a:t>
            </a:r>
          </a:p>
        </p:txBody>
      </p:sp>
      <p:sp>
        <p:nvSpPr>
          <p:cNvPr id="4" name="Slide Number Placeholder 3"/>
          <p:cNvSpPr>
            <a:spLocks noGrp="1"/>
          </p:cNvSpPr>
          <p:nvPr>
            <p:ph type="sldNum" sz="quarter" idx="12"/>
          </p:nvPr>
        </p:nvSpPr>
        <p:spPr/>
        <p:txBody>
          <a:bodyPr/>
          <a:lstStyle/>
          <a:p>
            <a:fld id="{86BADE50-950A-4D58-BFB2-FA2C6A8B385D}" type="slidenum">
              <a:rPr lang="en-US" smtClean="0"/>
              <a:t>36</a:t>
            </a:fld>
            <a:endParaRPr lang="en-US"/>
          </a:p>
        </p:txBody>
      </p:sp>
      <p:grpSp>
        <p:nvGrpSpPr>
          <p:cNvPr id="47" name="Group 46"/>
          <p:cNvGrpSpPr/>
          <p:nvPr/>
        </p:nvGrpSpPr>
        <p:grpSpPr>
          <a:xfrm>
            <a:off x="2318475" y="3559821"/>
            <a:ext cx="4600060" cy="2787240"/>
            <a:chOff x="0" y="2862182"/>
            <a:chExt cx="7044346" cy="4268266"/>
          </a:xfrm>
        </p:grpSpPr>
        <p:cxnSp>
          <p:nvCxnSpPr>
            <p:cNvPr id="48" name="Straight Connector 47"/>
            <p:cNvCxnSpPr>
              <a:stCxn id="76" idx="7"/>
              <a:endCxn id="77"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6"/>
              <a:endCxn id="80"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6" idx="4"/>
              <a:endCxn id="78"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9" idx="3"/>
              <a:endCxn id="78" idx="7"/>
            </p:cNvCxnSpPr>
            <p:nvPr/>
          </p:nvCxnSpPr>
          <p:spPr>
            <a:xfrm flipH="1">
              <a:off x="1477469" y="4930617"/>
              <a:ext cx="1172042" cy="79307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1" idx="2"/>
              <a:endCxn id="78" idx="5"/>
            </p:cNvCxnSpPr>
            <p:nvPr/>
          </p:nvCxnSpPr>
          <p:spPr>
            <a:xfrm flipH="1" flipV="1">
              <a:off x="1477469" y="6086626"/>
              <a:ext cx="1369411" cy="565311"/>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9" idx="5"/>
              <a:endCxn id="81"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9" idx="7"/>
              <a:endCxn id="80"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1" idx="6"/>
              <a:endCxn id="82" idx="3"/>
            </p:cNvCxnSpPr>
            <p:nvPr/>
          </p:nvCxnSpPr>
          <p:spPr>
            <a:xfrm flipV="1">
              <a:off x="3360148" y="6576771"/>
              <a:ext cx="1716185" cy="75166"/>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2" idx="1"/>
              <a:endCxn id="80" idx="4"/>
            </p:cNvCxnSpPr>
            <p:nvPr/>
          </p:nvCxnSpPr>
          <p:spPr>
            <a:xfrm flipH="1" flipV="1">
              <a:off x="4211133" y="3585751"/>
              <a:ext cx="865200" cy="262808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4" idx="2"/>
              <a:endCxn id="80"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1"/>
              <a:endCxn id="84" idx="5"/>
            </p:cNvCxnSpPr>
            <p:nvPr/>
          </p:nvCxnSpPr>
          <p:spPr>
            <a:xfrm flipH="1" flipV="1">
              <a:off x="5744700" y="4187258"/>
              <a:ext cx="861544" cy="674868"/>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2" name="TextBox 61"/>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3" name="TextBox 62"/>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64" name="TextBox 63"/>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5" name="TextBox 64"/>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6" name="TextBox 65"/>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68" name="TextBox 67"/>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9" name="TextBox 68"/>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70" name="TextBox 69"/>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1" name="TextBox 70"/>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2" name="TextBox 71"/>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3" name="TextBox 72"/>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4" name="Straight Connector 73"/>
            <p:cNvCxnSpPr>
              <a:stCxn id="77" idx="4"/>
              <a:endCxn id="78"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6" name="Oval 75"/>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Oval 78"/>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0" name="Oval 79"/>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1" name="Oval 80"/>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mc:Choice xmlns:a14="http://schemas.microsoft.com/office/drawing/2010/main" Requires="a14">
          <p:sp>
            <p:nvSpPr>
              <p:cNvPr id="44" name="TextBox 43"/>
              <p:cNvSpPr txBox="1"/>
              <p:nvPr/>
            </p:nvSpPr>
            <p:spPr>
              <a:xfrm>
                <a:off x="709130" y="1376502"/>
                <a:ext cx="7075065" cy="1815882"/>
              </a:xfrm>
              <a:prstGeom prst="rect">
                <a:avLst/>
              </a:prstGeom>
              <a:noFill/>
            </p:spPr>
            <p:txBody>
              <a:bodyPr wrap="square" rtlCol="0">
                <a:spAutoFit/>
              </a:bodyPr>
              <a:lstStyle/>
              <a:p>
                <a:r>
                  <a:rPr lang="en-US" sz="2800" dirty="0"/>
                  <a:t>Start with an empty tree </a:t>
                </a:r>
                <a14:m>
                  <m:oMath xmlns:m="http://schemas.openxmlformats.org/officeDocument/2006/math">
                    <m:r>
                      <a:rPr lang="en-US" sz="2800" i="1" smtClean="0">
                        <a:solidFill>
                          <a:srgbClr val="7030A0"/>
                        </a:solidFill>
                        <a:latin typeface="Cambria Math"/>
                      </a:rPr>
                      <m:t>𝐴</m:t>
                    </m:r>
                  </m:oMath>
                </a14:m>
                <a:endParaRPr lang="en-US" sz="2800" dirty="0"/>
              </a:p>
              <a:p>
                <a:r>
                  <a:rPr lang="en-US" sz="2800" dirty="0"/>
                  <a:t>Repeat </a:t>
                </a:r>
                <a14:m>
                  <m:oMath xmlns:m="http://schemas.openxmlformats.org/officeDocument/2006/math">
                    <m:r>
                      <a:rPr lang="en-US" sz="2800" i="1">
                        <a:latin typeface="Cambria Math"/>
                      </a:rPr>
                      <m:t>𝑉</m:t>
                    </m:r>
                    <m:r>
                      <a:rPr lang="en-US" sz="2800" i="1">
                        <a:latin typeface="Cambria Math"/>
                      </a:rPr>
                      <m:t>−1</m:t>
                    </m:r>
                  </m:oMath>
                </a14:m>
                <a:r>
                  <a:rPr lang="en-US" sz="2800" dirty="0"/>
                  <a:t> times:</a:t>
                </a:r>
              </a:p>
              <a:p>
                <a:r>
                  <a:rPr lang="en-US" sz="2800" dirty="0"/>
                  <a:t>	Add the min-weight edge that doesn’t 		cause a cycle</a:t>
                </a:r>
              </a:p>
            </p:txBody>
          </p:sp>
        </mc:Choice>
        <mc:Fallback>
          <p:sp>
            <p:nvSpPr>
              <p:cNvPr id="44" name="TextBox 43"/>
              <p:cNvSpPr txBox="1">
                <a:spLocks noRot="1" noChangeAspect="1" noMove="1" noResize="1" noEditPoints="1" noAdjustHandles="1" noChangeArrowheads="1" noChangeShapeType="1" noTextEdit="1"/>
              </p:cNvSpPr>
              <p:nvPr/>
            </p:nvSpPr>
            <p:spPr>
              <a:xfrm>
                <a:off x="709130" y="1376502"/>
                <a:ext cx="7075065" cy="1815882"/>
              </a:xfrm>
              <a:prstGeom prst="rect">
                <a:avLst/>
              </a:prstGeom>
              <a:blipFill>
                <a:blip r:embed="rId3"/>
                <a:stretch>
                  <a:fillRect l="-1723" t="-3356" b="-87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275964" y="5975508"/>
                <a:ext cx="3638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chemeClr val="accent1"/>
                          </a:solidFill>
                          <a:latin typeface="Cambria Math"/>
                        </a:rPr>
                        <m:t>𝑆</m:t>
                      </m:r>
                    </m:oMath>
                  </m:oMathPara>
                </a14:m>
                <a:endParaRPr lang="en-US" dirty="0">
                  <a:solidFill>
                    <a:schemeClr val="accent1"/>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6275964" y="5975508"/>
                <a:ext cx="36388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4716604" y="5600132"/>
                <a:ext cx="41261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accent6"/>
                          </a:solidFill>
                          <a:latin typeface="Cambria Math"/>
                        </a:rPr>
                        <m:t>𝑒</m:t>
                      </m:r>
                    </m:oMath>
                  </m:oMathPara>
                </a14:m>
                <a:endParaRPr lang="en-US" sz="2400" dirty="0">
                  <a:solidFill>
                    <a:srgbClr val="7030A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4716604" y="5600132"/>
                <a:ext cx="412613"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7998521" y="2450205"/>
                <a:ext cx="3960291" cy="1200329"/>
              </a:xfrm>
              <a:prstGeom prst="rect">
                <a:avLst/>
              </a:prstGeom>
              <a:noFill/>
            </p:spPr>
            <p:txBody>
              <a:bodyPr wrap="square" rtlCol="0">
                <a:spAutoFit/>
              </a:bodyPr>
              <a:lstStyle/>
              <a:p>
                <a:r>
                  <a:rPr lang="en-US" sz="2400" dirty="0">
                    <a:solidFill>
                      <a:schemeClr val="accent6">
                        <a:lumMod val="75000"/>
                      </a:schemeClr>
                    </a:solidFill>
                  </a:rPr>
                  <a:t>Keep edges in a Disjoint-set data structure (very fancy)</a:t>
                </a:r>
              </a:p>
              <a:p>
                <a:pPr/>
                <a14:m>
                  <m:oMathPara xmlns:m="http://schemas.openxmlformats.org/officeDocument/2006/math">
                    <m:oMathParaPr>
                      <m:jc m:val="centerGroup"/>
                    </m:oMathParaPr>
                    <m:oMath xmlns:m="http://schemas.openxmlformats.org/officeDocument/2006/math">
                      <m:r>
                        <a:rPr lang="en-US" sz="2400" i="1">
                          <a:solidFill>
                            <a:schemeClr val="accent6">
                              <a:lumMod val="75000"/>
                            </a:schemeClr>
                          </a:solidFill>
                          <a:latin typeface="Cambria Math"/>
                        </a:rPr>
                        <m:t>𝑂</m:t>
                      </m:r>
                      <m:d>
                        <m:dPr>
                          <m:ctrlPr>
                            <a:rPr lang="en-US" sz="2400" i="1">
                              <a:solidFill>
                                <a:schemeClr val="accent6">
                                  <a:lumMod val="75000"/>
                                </a:schemeClr>
                              </a:solidFill>
                              <a:latin typeface="Cambria Math" panose="02040503050406030204" pitchFamily="18" charset="0"/>
                            </a:rPr>
                          </m:ctrlPr>
                        </m:dPr>
                        <m:e>
                          <m:r>
                            <a:rPr lang="en-US" sz="2400" i="1">
                              <a:solidFill>
                                <a:schemeClr val="accent6">
                                  <a:lumMod val="75000"/>
                                </a:schemeClr>
                              </a:solidFill>
                              <a:latin typeface="Cambria Math"/>
                            </a:rPr>
                            <m:t>𝐸</m:t>
                          </m:r>
                          <m:r>
                            <a:rPr lang="en-US" sz="2400" i="1">
                              <a:solidFill>
                                <a:schemeClr val="accent6">
                                  <a:lumMod val="75000"/>
                                </a:schemeClr>
                              </a:solidFill>
                              <a:latin typeface="Cambria Math"/>
                            </a:rPr>
                            <m:t> </m:t>
                          </m:r>
                          <m:r>
                            <m:rPr>
                              <m:sty m:val="p"/>
                            </m:rPr>
                            <a:rPr lang="en-US" sz="2400" i="1">
                              <a:solidFill>
                                <a:schemeClr val="accent6">
                                  <a:lumMod val="75000"/>
                                </a:schemeClr>
                              </a:solidFill>
                              <a:latin typeface="Cambria Math"/>
                            </a:rPr>
                            <m:t>log</m:t>
                          </m:r>
                          <m:r>
                            <a:rPr lang="en-US" sz="2400" i="1">
                              <a:solidFill>
                                <a:schemeClr val="accent6">
                                  <a:lumMod val="75000"/>
                                </a:schemeClr>
                              </a:solidFill>
                              <a:latin typeface="Cambria Math"/>
                            </a:rPr>
                            <m:t> </m:t>
                          </m:r>
                          <m:r>
                            <a:rPr lang="en-US" sz="2400" i="1">
                              <a:solidFill>
                                <a:schemeClr val="accent6">
                                  <a:lumMod val="75000"/>
                                </a:schemeClr>
                              </a:solidFill>
                              <a:latin typeface="Cambria Math"/>
                            </a:rPr>
                            <m:t>𝑉</m:t>
                          </m:r>
                        </m:e>
                      </m:d>
                    </m:oMath>
                  </m:oMathPara>
                </a14:m>
                <a:endParaRPr lang="en-US" sz="2400" dirty="0">
                  <a:solidFill>
                    <a:schemeClr val="accent6">
                      <a:lumMod val="75000"/>
                    </a:schemeClr>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7998521" y="2450205"/>
                <a:ext cx="3960291" cy="1200329"/>
              </a:xfrm>
              <a:prstGeom prst="rect">
                <a:avLst/>
              </a:prstGeom>
              <a:blipFill>
                <a:blip r:embed="rId6"/>
                <a:stretch>
                  <a:fillRect l="-2308" t="-4061" b="-6091"/>
                </a:stretch>
              </a:blipFill>
            </p:spPr>
            <p:txBody>
              <a:bodyPr/>
              <a:lstStyle/>
              <a:p>
                <a:r>
                  <a:rPr lang="en-US">
                    <a:noFill/>
                  </a:rPr>
                  <a:t> </a:t>
                </a:r>
              </a:p>
            </p:txBody>
          </p:sp>
        </mc:Fallback>
      </mc:AlternateContent>
    </p:spTree>
    <p:extLst>
      <p:ext uri="{BB962C8B-B14F-4D97-AF65-F5344CB8AC3E}">
        <p14:creationId xmlns:p14="http://schemas.microsoft.com/office/powerpoint/2010/main" val="321326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3505201" y="3513084"/>
            <a:ext cx="2191407" cy="2049517"/>
          </a:xfrm>
          <a:custGeom>
            <a:avLst/>
            <a:gdLst>
              <a:gd name="connsiteX0" fmla="*/ 220717 w 2191407"/>
              <a:gd name="connsiteY0" fmla="*/ 2049517 h 2049517"/>
              <a:gd name="connsiteX1" fmla="*/ 1734207 w 2191407"/>
              <a:gd name="connsiteY1" fmla="*/ 1103586 h 2049517"/>
              <a:gd name="connsiteX2" fmla="*/ 2191407 w 2191407"/>
              <a:gd name="connsiteY2" fmla="*/ 268014 h 2049517"/>
              <a:gd name="connsiteX3" fmla="*/ 1939158 w 2191407"/>
              <a:gd name="connsiteY3" fmla="*/ 0 h 2049517"/>
              <a:gd name="connsiteX4" fmla="*/ 1387365 w 2191407"/>
              <a:gd name="connsiteY4" fmla="*/ 0 h 2049517"/>
              <a:gd name="connsiteX5" fmla="*/ 362607 w 2191407"/>
              <a:gd name="connsiteY5" fmla="*/ 756745 h 2049517"/>
              <a:gd name="connsiteX6" fmla="*/ 0 w 2191407"/>
              <a:gd name="connsiteY6" fmla="*/ 1340069 h 2049517"/>
              <a:gd name="connsiteX7" fmla="*/ 31531 w 2191407"/>
              <a:gd name="connsiteY7" fmla="*/ 1781504 h 2049517"/>
              <a:gd name="connsiteX8" fmla="*/ 220717 w 2191407"/>
              <a:gd name="connsiteY8" fmla="*/ 2049517 h 204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1407" h="2049517">
                <a:moveTo>
                  <a:pt x="220717" y="2049517"/>
                </a:moveTo>
                <a:lnTo>
                  <a:pt x="1734207" y="1103586"/>
                </a:lnTo>
                <a:lnTo>
                  <a:pt x="2191407" y="268014"/>
                </a:lnTo>
                <a:lnTo>
                  <a:pt x="1939158" y="0"/>
                </a:lnTo>
                <a:lnTo>
                  <a:pt x="1387365" y="0"/>
                </a:lnTo>
                <a:lnTo>
                  <a:pt x="362607" y="756745"/>
                </a:lnTo>
                <a:lnTo>
                  <a:pt x="0" y="1340069"/>
                </a:lnTo>
                <a:lnTo>
                  <a:pt x="31531" y="1781504"/>
                </a:lnTo>
                <a:lnTo>
                  <a:pt x="220717" y="2049517"/>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General MST Algorithm</a:t>
            </a:r>
          </a:p>
        </p:txBody>
      </p:sp>
      <p:sp>
        <p:nvSpPr>
          <p:cNvPr id="4" name="Slide Number Placeholder 3"/>
          <p:cNvSpPr>
            <a:spLocks noGrp="1"/>
          </p:cNvSpPr>
          <p:nvPr>
            <p:ph type="sldNum" sz="quarter" idx="12"/>
          </p:nvPr>
        </p:nvSpPr>
        <p:spPr/>
        <p:txBody>
          <a:bodyPr/>
          <a:lstStyle/>
          <a:p>
            <a:fld id="{86BADE50-950A-4D58-BFB2-FA2C6A8B385D}" type="slidenum">
              <a:rPr lang="en-US" smtClean="0"/>
              <a:t>37</a:t>
            </a:fld>
            <a:endParaRPr lang="en-US"/>
          </a:p>
        </p:txBody>
      </p:sp>
      <p:grpSp>
        <p:nvGrpSpPr>
          <p:cNvPr id="47" name="Group 46"/>
          <p:cNvGrpSpPr/>
          <p:nvPr/>
        </p:nvGrpSpPr>
        <p:grpSpPr>
          <a:xfrm>
            <a:off x="3826554" y="3537360"/>
            <a:ext cx="4600060" cy="2787240"/>
            <a:chOff x="0" y="2862182"/>
            <a:chExt cx="7044346" cy="4268266"/>
          </a:xfrm>
        </p:grpSpPr>
        <p:cxnSp>
          <p:nvCxnSpPr>
            <p:cNvPr id="48" name="Straight Connector 47"/>
            <p:cNvCxnSpPr>
              <a:stCxn id="76" idx="7"/>
              <a:endCxn id="77"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6"/>
              <a:endCxn id="80" idx="2"/>
            </p:cNvCxnSpPr>
            <p:nvPr/>
          </p:nvCxnSpPr>
          <p:spPr>
            <a:xfrm>
              <a:off x="2444286" y="3276727"/>
              <a:ext cx="1510213" cy="5239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6" idx="4"/>
              <a:endCxn id="78"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9" idx="3"/>
              <a:endCxn id="78" idx="7"/>
            </p:cNvCxnSpPr>
            <p:nvPr/>
          </p:nvCxnSpPr>
          <p:spPr>
            <a:xfrm flipH="1">
              <a:off x="1477469" y="4930617"/>
              <a:ext cx="1172042" cy="79307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1" idx="2"/>
              <a:endCxn id="78" idx="5"/>
            </p:cNvCxnSpPr>
            <p:nvPr/>
          </p:nvCxnSpPr>
          <p:spPr>
            <a:xfrm flipH="1" flipV="1">
              <a:off x="1477469" y="6086626"/>
              <a:ext cx="1369411" cy="565311"/>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9" idx="5"/>
              <a:endCxn id="81"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9" idx="7"/>
              <a:endCxn id="80"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1" idx="6"/>
              <a:endCxn id="82"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2" idx="1"/>
              <a:endCxn id="80" idx="4"/>
            </p:cNvCxnSpPr>
            <p:nvPr/>
          </p:nvCxnSpPr>
          <p:spPr>
            <a:xfrm flipH="1" flipV="1">
              <a:off x="4211133" y="3585751"/>
              <a:ext cx="865200" cy="262808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4" idx="2"/>
              <a:endCxn id="80"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1"/>
              <a:endCxn id="84" idx="5"/>
            </p:cNvCxnSpPr>
            <p:nvPr/>
          </p:nvCxnSpPr>
          <p:spPr>
            <a:xfrm flipH="1" flipV="1">
              <a:off x="5744700" y="4187258"/>
              <a:ext cx="861544" cy="674868"/>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2" name="TextBox 61"/>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3" name="TextBox 62"/>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64" name="TextBox 63"/>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5" name="TextBox 64"/>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6" name="TextBox 65"/>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68" name="TextBox 67"/>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9" name="TextBox 68"/>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70" name="TextBox 69"/>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1" name="TextBox 70"/>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2" name="TextBox 71"/>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3" name="TextBox 72"/>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4" name="Straight Connector 73"/>
            <p:cNvCxnSpPr>
              <a:stCxn id="77" idx="4"/>
              <a:endCxn id="78"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6" name="Oval 75"/>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Oval 78"/>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0" name="Oval 79"/>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1" name="Oval 80"/>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xmlns:a14="http://schemas.microsoft.com/office/drawing/2010/main">
        <mc:Choice Requires="a14">
          <p:sp>
            <p:nvSpPr>
              <p:cNvPr id="44" name="TextBox 43"/>
              <p:cNvSpPr txBox="1"/>
              <p:nvPr/>
            </p:nvSpPr>
            <p:spPr>
              <a:xfrm>
                <a:off x="1905001" y="1378424"/>
                <a:ext cx="8686800" cy="1815882"/>
              </a:xfrm>
              <a:prstGeom prst="rect">
                <a:avLst/>
              </a:prstGeom>
              <a:noFill/>
            </p:spPr>
            <p:txBody>
              <a:bodyPr wrap="square" rtlCol="0">
                <a:spAutoFit/>
              </a:bodyPr>
              <a:lstStyle/>
              <a:p>
                <a:r>
                  <a:rPr lang="en-US" sz="2800" dirty="0"/>
                  <a:t>Start with an empty tree </a:t>
                </a:r>
                <a14:m>
                  <m:oMath xmlns:m="http://schemas.openxmlformats.org/officeDocument/2006/math">
                    <m:r>
                      <a:rPr lang="en-US" sz="2800" i="1" smtClean="0">
                        <a:solidFill>
                          <a:srgbClr val="7030A0"/>
                        </a:solidFill>
                        <a:latin typeface="Cambria Math"/>
                      </a:rPr>
                      <m:t>𝐴</m:t>
                    </m:r>
                  </m:oMath>
                </a14:m>
                <a:endParaRPr lang="en-US" sz="2800" dirty="0"/>
              </a:p>
              <a:p>
                <a:r>
                  <a:rPr lang="en-US" sz="2800" dirty="0"/>
                  <a:t>Repeat </a:t>
                </a:r>
                <a14:m>
                  <m:oMath xmlns:m="http://schemas.openxmlformats.org/officeDocument/2006/math">
                    <m:r>
                      <a:rPr lang="en-US" sz="2800" i="1">
                        <a:latin typeface="Cambria Math"/>
                      </a:rPr>
                      <m:t>𝑉</m:t>
                    </m:r>
                    <m:r>
                      <a:rPr lang="en-US" sz="2800" i="1">
                        <a:latin typeface="Cambria Math"/>
                      </a:rPr>
                      <m:t>−1</m:t>
                    </m:r>
                  </m:oMath>
                </a14:m>
                <a:r>
                  <a:rPr lang="en-US" sz="2800" dirty="0"/>
                  <a:t> times:</a:t>
                </a:r>
              </a:p>
              <a:p>
                <a:r>
                  <a:rPr lang="en-US" sz="2800" dirty="0"/>
                  <a:t>	Pick a cut </a:t>
                </a:r>
                <a14:m>
                  <m:oMath xmlns:m="http://schemas.openxmlformats.org/officeDocument/2006/math">
                    <m:r>
                      <a:rPr lang="en-US" sz="2800" i="1">
                        <a:solidFill>
                          <a:srgbClr val="0070C0"/>
                        </a:solidFill>
                        <a:latin typeface="Cambria Math"/>
                      </a:rPr>
                      <m:t>(</m:t>
                    </m:r>
                    <m:r>
                      <a:rPr lang="en-US" sz="2800" i="1">
                        <a:solidFill>
                          <a:srgbClr val="0070C0"/>
                        </a:solidFill>
                        <a:latin typeface="Cambria Math"/>
                      </a:rPr>
                      <m:t>𝑆</m:t>
                    </m:r>
                    <m:r>
                      <a:rPr lang="en-US" sz="2800" i="1">
                        <a:solidFill>
                          <a:srgbClr val="0070C0"/>
                        </a:solidFill>
                        <a:latin typeface="Cambria Math"/>
                      </a:rPr>
                      <m:t>,</m:t>
                    </m:r>
                    <m:r>
                      <a:rPr lang="en-US" sz="2800" i="1">
                        <a:solidFill>
                          <a:srgbClr val="0070C0"/>
                        </a:solidFill>
                        <a:latin typeface="Cambria Math"/>
                      </a:rPr>
                      <m:t>𝑉</m:t>
                    </m:r>
                    <m:r>
                      <a:rPr lang="en-US" sz="2800" i="1">
                        <a:solidFill>
                          <a:srgbClr val="0070C0"/>
                        </a:solidFill>
                        <a:latin typeface="Cambria Math"/>
                      </a:rPr>
                      <m:t>−</m:t>
                    </m:r>
                    <m:r>
                      <a:rPr lang="en-US" sz="2800" i="1">
                        <a:solidFill>
                          <a:srgbClr val="0070C0"/>
                        </a:solidFill>
                        <a:latin typeface="Cambria Math"/>
                      </a:rPr>
                      <m:t>𝑆</m:t>
                    </m:r>
                    <m:r>
                      <a:rPr lang="en-US" sz="2800" i="1">
                        <a:solidFill>
                          <a:srgbClr val="0070C0"/>
                        </a:solidFill>
                        <a:latin typeface="Cambria Math"/>
                      </a:rPr>
                      <m:t>)</m:t>
                    </m:r>
                  </m:oMath>
                </a14:m>
                <a:r>
                  <a:rPr lang="en-US" sz="2800" dirty="0"/>
                  <a:t> which </a:t>
                </a:r>
                <a14:m>
                  <m:oMath xmlns:m="http://schemas.openxmlformats.org/officeDocument/2006/math">
                    <m:r>
                      <a:rPr lang="en-US" sz="2800" i="1" dirty="0" smtClean="0">
                        <a:solidFill>
                          <a:srgbClr val="7030A0"/>
                        </a:solidFill>
                        <a:latin typeface="Cambria Math"/>
                      </a:rPr>
                      <m:t>𝐴</m:t>
                    </m:r>
                  </m:oMath>
                </a14:m>
                <a:r>
                  <a:rPr lang="en-US" sz="2800" dirty="0"/>
                  <a:t> respects</a:t>
                </a:r>
              </a:p>
              <a:p>
                <a:r>
                  <a:rPr lang="en-US" sz="2800" dirty="0"/>
                  <a:t>	Add the </a:t>
                </a:r>
                <a:r>
                  <a:rPr lang="en-US" sz="2800" dirty="0">
                    <a:solidFill>
                      <a:schemeClr val="accent6"/>
                    </a:solidFill>
                  </a:rPr>
                  <a:t>min-weight edge which crosses </a:t>
                </a:r>
                <a14:m>
                  <m:oMath xmlns:m="http://schemas.openxmlformats.org/officeDocument/2006/math">
                    <m:r>
                      <a:rPr lang="en-US" sz="2800" i="1">
                        <a:solidFill>
                          <a:srgbClr val="0070C0"/>
                        </a:solidFill>
                        <a:latin typeface="Cambria Math"/>
                      </a:rPr>
                      <m:t>(</m:t>
                    </m:r>
                    <m:r>
                      <a:rPr lang="en-US" sz="2800" i="1">
                        <a:solidFill>
                          <a:srgbClr val="0070C0"/>
                        </a:solidFill>
                        <a:latin typeface="Cambria Math"/>
                      </a:rPr>
                      <m:t>𝑆</m:t>
                    </m:r>
                    <m:r>
                      <a:rPr lang="en-US" sz="2800" i="1">
                        <a:solidFill>
                          <a:srgbClr val="0070C0"/>
                        </a:solidFill>
                        <a:latin typeface="Cambria Math"/>
                      </a:rPr>
                      <m:t>,</m:t>
                    </m:r>
                    <m:r>
                      <a:rPr lang="en-US" sz="2800" i="1">
                        <a:solidFill>
                          <a:srgbClr val="0070C0"/>
                        </a:solidFill>
                        <a:latin typeface="Cambria Math"/>
                      </a:rPr>
                      <m:t>𝑉</m:t>
                    </m:r>
                    <m:r>
                      <a:rPr lang="en-US" sz="2800" i="1">
                        <a:solidFill>
                          <a:srgbClr val="0070C0"/>
                        </a:solidFill>
                        <a:latin typeface="Cambria Math"/>
                      </a:rPr>
                      <m:t>−</m:t>
                    </m:r>
                    <m:r>
                      <a:rPr lang="en-US" sz="2800" i="1">
                        <a:solidFill>
                          <a:srgbClr val="0070C0"/>
                        </a:solidFill>
                        <a:latin typeface="Cambria Math"/>
                      </a:rPr>
                      <m:t>𝑆</m:t>
                    </m:r>
                    <m:r>
                      <a:rPr lang="en-US" sz="2800" i="1">
                        <a:solidFill>
                          <a:srgbClr val="0070C0"/>
                        </a:solidFill>
                        <a:latin typeface="Cambria Math"/>
                      </a:rPr>
                      <m:t>)</m:t>
                    </m:r>
                  </m:oMath>
                </a14:m>
                <a:endParaRPr lang="en-US" sz="2800" dirty="0"/>
              </a:p>
            </p:txBody>
          </p:sp>
        </mc:Choice>
        <mc:Fallback xmlns="">
          <p:sp>
            <p:nvSpPr>
              <p:cNvPr id="44" name="TextBox 43"/>
              <p:cNvSpPr txBox="1">
                <a:spLocks noRot="1" noChangeAspect="1" noMove="1" noResize="1" noEditPoints="1" noAdjustHandles="1" noChangeArrowheads="1" noChangeShapeType="1" noTextEdit="1"/>
              </p:cNvSpPr>
              <p:nvPr/>
            </p:nvSpPr>
            <p:spPr>
              <a:xfrm>
                <a:off x="1905001" y="1378424"/>
                <a:ext cx="8686800" cy="1815882"/>
              </a:xfrm>
              <a:prstGeom prst="rect">
                <a:avLst/>
              </a:prstGeom>
              <a:blipFill>
                <a:blip r:embed="rId2"/>
                <a:stretch>
                  <a:fillRect l="-1314" t="-3472" b="-7639"/>
                </a:stretch>
              </a:blipFill>
            </p:spPr>
            <p:txBody>
              <a:bodyPr/>
              <a:lstStyle/>
              <a:p>
                <a:r>
                  <a:rPr lang="en-US">
                    <a:noFill/>
                  </a:rPr>
                  <a:t> </a:t>
                </a:r>
              </a:p>
            </p:txBody>
          </p:sp>
        </mc:Fallback>
      </mc:AlternateContent>
    </p:spTree>
    <p:extLst>
      <p:ext uri="{BB962C8B-B14F-4D97-AF65-F5344CB8AC3E}">
        <p14:creationId xmlns:p14="http://schemas.microsoft.com/office/powerpoint/2010/main" val="2185320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Prim’s Algorithm</a:t>
            </a:r>
          </a:p>
        </p:txBody>
      </p:sp>
      <p:sp>
        <p:nvSpPr>
          <p:cNvPr id="4" name="Slide Number Placeholder 3"/>
          <p:cNvSpPr>
            <a:spLocks noGrp="1"/>
          </p:cNvSpPr>
          <p:nvPr>
            <p:ph type="sldNum" sz="quarter" idx="12"/>
          </p:nvPr>
        </p:nvSpPr>
        <p:spPr/>
        <p:txBody>
          <a:bodyPr/>
          <a:lstStyle/>
          <a:p>
            <a:fld id="{86BADE50-950A-4D58-BFB2-FA2C6A8B385D}" type="slidenum">
              <a:rPr lang="en-US" smtClean="0"/>
              <a:t>38</a:t>
            </a:fld>
            <a:endParaRPr lang="en-US"/>
          </a:p>
        </p:txBody>
      </p:sp>
      <p:grpSp>
        <p:nvGrpSpPr>
          <p:cNvPr id="47" name="Group 46"/>
          <p:cNvGrpSpPr/>
          <p:nvPr/>
        </p:nvGrpSpPr>
        <p:grpSpPr>
          <a:xfrm>
            <a:off x="3826554" y="4146960"/>
            <a:ext cx="4600060" cy="2787240"/>
            <a:chOff x="0" y="2862182"/>
            <a:chExt cx="7044346" cy="4268266"/>
          </a:xfrm>
        </p:grpSpPr>
        <p:cxnSp>
          <p:nvCxnSpPr>
            <p:cNvPr id="48" name="Straight Connector 47"/>
            <p:cNvCxnSpPr>
              <a:stCxn id="76" idx="7"/>
              <a:endCxn id="77"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6"/>
              <a:endCxn id="80"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6" idx="4"/>
              <a:endCxn id="78"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9" idx="3"/>
              <a:endCxn id="78"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1" idx="2"/>
              <a:endCxn id="78" idx="5"/>
            </p:cNvCxnSpPr>
            <p:nvPr/>
          </p:nvCxnSpPr>
          <p:spPr>
            <a:xfrm flipH="1" flipV="1">
              <a:off x="1477469" y="6086626"/>
              <a:ext cx="1369411" cy="5653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9" idx="5"/>
              <a:endCxn id="81"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9" idx="7"/>
              <a:endCxn id="80"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1" idx="6"/>
              <a:endCxn id="82"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2" idx="1"/>
              <a:endCxn id="80" idx="4"/>
            </p:cNvCxnSpPr>
            <p:nvPr/>
          </p:nvCxnSpPr>
          <p:spPr>
            <a:xfrm flipH="1" flipV="1">
              <a:off x="4211133" y="3585751"/>
              <a:ext cx="865200" cy="26280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4" idx="2"/>
              <a:endCxn id="80"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1"/>
              <a:endCxn id="84" idx="5"/>
            </p:cNvCxnSpPr>
            <p:nvPr/>
          </p:nvCxnSpPr>
          <p:spPr>
            <a:xfrm flipH="1" flipV="1">
              <a:off x="5744700" y="4187258"/>
              <a:ext cx="861544" cy="6748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2" name="TextBox 61"/>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3" name="TextBox 62"/>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7</a:t>
              </a:r>
            </a:p>
          </p:txBody>
        </p:sp>
        <p:sp>
          <p:nvSpPr>
            <p:cNvPr id="64" name="TextBox 63"/>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5" name="TextBox 64"/>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6" name="TextBox 65"/>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6</a:t>
              </a:r>
            </a:p>
          </p:txBody>
        </p:sp>
        <p:sp>
          <p:nvSpPr>
            <p:cNvPr id="68" name="TextBox 67"/>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9" name="TextBox 68"/>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70" name="TextBox 69"/>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1" name="TextBox 70"/>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2" name="TextBox 71"/>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3" name="TextBox 72"/>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4" name="Straight Connector 73"/>
            <p:cNvCxnSpPr>
              <a:stCxn id="77" idx="4"/>
              <a:endCxn id="78"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6" name="Oval 75"/>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Oval 78"/>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0" name="Oval 79"/>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1" name="Oval 80"/>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xmlns:a14="http://schemas.microsoft.com/office/drawing/2010/main">
        <mc:Choice Requires="a14">
          <p:sp>
            <p:nvSpPr>
              <p:cNvPr id="43" name="TextBox 42"/>
              <p:cNvSpPr txBox="1"/>
              <p:nvPr/>
            </p:nvSpPr>
            <p:spPr>
              <a:xfrm>
                <a:off x="1905001" y="1143001"/>
                <a:ext cx="8686800" cy="3108543"/>
              </a:xfrm>
              <a:prstGeom prst="rect">
                <a:avLst/>
              </a:prstGeom>
              <a:noFill/>
            </p:spPr>
            <p:txBody>
              <a:bodyPr wrap="square" rtlCol="0">
                <a:spAutoFit/>
              </a:bodyPr>
              <a:lstStyle/>
              <a:p>
                <a:r>
                  <a:rPr lang="en-US" sz="2800" dirty="0"/>
                  <a:t>Start with an empty tree </a:t>
                </a:r>
                <a14:m>
                  <m:oMath xmlns:m="http://schemas.openxmlformats.org/officeDocument/2006/math">
                    <m:r>
                      <a:rPr lang="en-US" sz="2800" i="1" smtClean="0">
                        <a:solidFill>
                          <a:srgbClr val="7030A0"/>
                        </a:solidFill>
                        <a:latin typeface="Cambria Math"/>
                      </a:rPr>
                      <m:t>𝐴</m:t>
                    </m:r>
                  </m:oMath>
                </a14:m>
                <a:endParaRPr lang="en-US" sz="2800" dirty="0"/>
              </a:p>
              <a:p>
                <a:r>
                  <a:rPr lang="en-US" sz="2800" dirty="0"/>
                  <a:t>Repeat </a:t>
                </a:r>
                <a14:m>
                  <m:oMath xmlns:m="http://schemas.openxmlformats.org/officeDocument/2006/math">
                    <m:r>
                      <a:rPr lang="en-US" sz="2800" i="1">
                        <a:latin typeface="Cambria Math"/>
                      </a:rPr>
                      <m:t>𝑉</m:t>
                    </m:r>
                    <m:r>
                      <a:rPr lang="en-US" sz="2800" i="1">
                        <a:latin typeface="Cambria Math"/>
                      </a:rPr>
                      <m:t>−1</m:t>
                    </m:r>
                  </m:oMath>
                </a14:m>
                <a:r>
                  <a:rPr lang="en-US" sz="2800" dirty="0"/>
                  <a:t> times:</a:t>
                </a:r>
              </a:p>
              <a:p>
                <a:r>
                  <a:rPr lang="en-US" sz="2800" dirty="0"/>
                  <a:t>	Pick a cut </a:t>
                </a:r>
                <a14:m>
                  <m:oMath xmlns:m="http://schemas.openxmlformats.org/officeDocument/2006/math">
                    <m:r>
                      <a:rPr lang="en-US" sz="2800" i="1">
                        <a:solidFill>
                          <a:schemeClr val="tx2">
                            <a:lumMod val="60000"/>
                            <a:lumOff val="40000"/>
                          </a:schemeClr>
                        </a:solidFill>
                        <a:latin typeface="Cambria Math"/>
                      </a:rPr>
                      <m:t>(</m:t>
                    </m:r>
                    <m:r>
                      <a:rPr lang="en-US" sz="2800" i="1">
                        <a:solidFill>
                          <a:schemeClr val="tx2">
                            <a:lumMod val="60000"/>
                            <a:lumOff val="40000"/>
                          </a:schemeClr>
                        </a:solidFill>
                        <a:latin typeface="Cambria Math"/>
                      </a:rPr>
                      <m:t>𝑆</m:t>
                    </m:r>
                    <m:r>
                      <a:rPr lang="en-US" sz="2800" i="1">
                        <a:solidFill>
                          <a:schemeClr val="tx2">
                            <a:lumMod val="60000"/>
                            <a:lumOff val="40000"/>
                          </a:schemeClr>
                        </a:solidFill>
                        <a:latin typeface="Cambria Math"/>
                      </a:rPr>
                      <m:t>,</m:t>
                    </m:r>
                    <m:r>
                      <a:rPr lang="en-US" sz="2800" i="1">
                        <a:solidFill>
                          <a:schemeClr val="tx2">
                            <a:lumMod val="60000"/>
                            <a:lumOff val="40000"/>
                          </a:schemeClr>
                        </a:solidFill>
                        <a:latin typeface="Cambria Math"/>
                      </a:rPr>
                      <m:t>𝑉</m:t>
                    </m:r>
                    <m:r>
                      <a:rPr lang="en-US" sz="2800" i="1">
                        <a:solidFill>
                          <a:schemeClr val="tx2">
                            <a:lumMod val="60000"/>
                            <a:lumOff val="40000"/>
                          </a:schemeClr>
                        </a:solidFill>
                        <a:latin typeface="Cambria Math"/>
                      </a:rPr>
                      <m:t>−</m:t>
                    </m:r>
                    <m:r>
                      <a:rPr lang="en-US" sz="2800" i="1">
                        <a:solidFill>
                          <a:schemeClr val="tx2">
                            <a:lumMod val="60000"/>
                            <a:lumOff val="40000"/>
                          </a:schemeClr>
                        </a:solidFill>
                        <a:latin typeface="Cambria Math"/>
                      </a:rPr>
                      <m:t>𝑆</m:t>
                    </m:r>
                    <m:r>
                      <a:rPr lang="en-US" sz="2800" i="1">
                        <a:solidFill>
                          <a:schemeClr val="tx2">
                            <a:lumMod val="60000"/>
                            <a:lumOff val="40000"/>
                          </a:schemeClr>
                        </a:solidFill>
                        <a:latin typeface="Cambria Math"/>
                      </a:rPr>
                      <m:t>)</m:t>
                    </m:r>
                  </m:oMath>
                </a14:m>
                <a:r>
                  <a:rPr lang="en-US" sz="2800" dirty="0"/>
                  <a:t> which </a:t>
                </a:r>
                <a14:m>
                  <m:oMath xmlns:m="http://schemas.openxmlformats.org/officeDocument/2006/math">
                    <m:r>
                      <a:rPr lang="en-US" sz="2800" i="1" dirty="0" smtClean="0">
                        <a:solidFill>
                          <a:srgbClr val="7030A0"/>
                        </a:solidFill>
                        <a:latin typeface="Cambria Math"/>
                      </a:rPr>
                      <m:t>𝐴</m:t>
                    </m:r>
                  </m:oMath>
                </a14:m>
                <a:r>
                  <a:rPr lang="en-US" sz="2800" dirty="0"/>
                  <a:t> respects</a:t>
                </a:r>
              </a:p>
              <a:p>
                <a:r>
                  <a:rPr lang="en-US" sz="2800" dirty="0"/>
                  <a:t>	Add the min-weight edge which crosses </a:t>
                </a:r>
                <a14:m>
                  <m:oMath xmlns:m="http://schemas.openxmlformats.org/officeDocument/2006/math">
                    <m:r>
                      <a:rPr lang="en-US" sz="2800" i="1">
                        <a:latin typeface="Cambria Math"/>
                      </a:rPr>
                      <m:t>(</m:t>
                    </m:r>
                    <m:r>
                      <a:rPr lang="en-US" sz="2800" i="1">
                        <a:latin typeface="Cambria Math"/>
                      </a:rPr>
                      <m:t>𝑆</m:t>
                    </m:r>
                    <m:r>
                      <a:rPr lang="en-US" sz="2800" i="1">
                        <a:latin typeface="Cambria Math"/>
                      </a:rPr>
                      <m:t>,</m:t>
                    </m:r>
                    <m:r>
                      <a:rPr lang="en-US" sz="2800" i="1">
                        <a:latin typeface="Cambria Math"/>
                      </a:rPr>
                      <m:t>𝑉</m:t>
                    </m:r>
                    <m:r>
                      <a:rPr lang="en-US" sz="2800" i="1">
                        <a:latin typeface="Cambria Math"/>
                      </a:rPr>
                      <m:t>−</m:t>
                    </m:r>
                    <m:r>
                      <a:rPr lang="en-US" sz="2800" i="1">
                        <a:latin typeface="Cambria Math"/>
                      </a:rPr>
                      <m:t>𝑆</m:t>
                    </m:r>
                    <m:r>
                      <a:rPr lang="en-US" sz="2800" i="1">
                        <a:latin typeface="Cambria Math"/>
                      </a:rPr>
                      <m:t>)</m:t>
                    </m:r>
                  </m:oMath>
                </a14:m>
                <a:endParaRPr lang="en-US" sz="2800" dirty="0"/>
              </a:p>
              <a:p>
                <a:endParaRPr lang="en-US" sz="2800" dirty="0"/>
              </a:p>
              <a:p>
                <a14:m>
                  <m:oMath xmlns:m="http://schemas.openxmlformats.org/officeDocument/2006/math">
                    <m:r>
                      <a:rPr lang="en-US" sz="2800" i="1" dirty="0">
                        <a:solidFill>
                          <a:srgbClr val="0070C0"/>
                        </a:solidFill>
                        <a:latin typeface="Cambria Math"/>
                      </a:rPr>
                      <m:t>𝑆</m:t>
                    </m:r>
                  </m:oMath>
                </a14:m>
                <a:r>
                  <a:rPr lang="en-US" sz="2800" dirty="0"/>
                  <a:t> is all endpoint of edges in </a:t>
                </a:r>
                <a14:m>
                  <m:oMath xmlns:m="http://schemas.openxmlformats.org/officeDocument/2006/math">
                    <m:r>
                      <a:rPr lang="en-US" sz="2800" i="1" dirty="0" smtClean="0">
                        <a:solidFill>
                          <a:srgbClr val="7030A0"/>
                        </a:solidFill>
                        <a:latin typeface="Cambria Math"/>
                      </a:rPr>
                      <m:t>𝐴</m:t>
                    </m:r>
                  </m:oMath>
                </a14:m>
                <a:endParaRPr lang="en-US" sz="2800" dirty="0">
                  <a:solidFill>
                    <a:srgbClr val="7030A0"/>
                  </a:solidFill>
                </a:endParaRPr>
              </a:p>
              <a:p>
                <a14:m>
                  <m:oMath xmlns:m="http://schemas.openxmlformats.org/officeDocument/2006/math">
                    <m:r>
                      <a:rPr lang="en-US" sz="2800" i="1" dirty="0" smtClean="0">
                        <a:solidFill>
                          <a:schemeClr val="accent6"/>
                        </a:solidFill>
                        <a:latin typeface="Cambria Math"/>
                      </a:rPr>
                      <m:t>𝑒</m:t>
                    </m:r>
                  </m:oMath>
                </a14:m>
                <a:r>
                  <a:rPr lang="en-US" sz="2800" dirty="0"/>
                  <a:t> is the min-weight edge that grows the </a:t>
                </a:r>
                <a:r>
                  <a:rPr lang="en-US" sz="2800" dirty="0">
                    <a:solidFill>
                      <a:srgbClr val="7030A0"/>
                    </a:solidFill>
                  </a:rPr>
                  <a:t>tree</a:t>
                </a:r>
              </a:p>
            </p:txBody>
          </p:sp>
        </mc:Choice>
        <mc:Fallback xmlns="">
          <p:sp>
            <p:nvSpPr>
              <p:cNvPr id="43" name="TextBox 42"/>
              <p:cNvSpPr txBox="1">
                <a:spLocks noRot="1" noChangeAspect="1" noMove="1" noResize="1" noEditPoints="1" noAdjustHandles="1" noChangeArrowheads="1" noChangeShapeType="1" noTextEdit="1"/>
              </p:cNvSpPr>
              <p:nvPr/>
            </p:nvSpPr>
            <p:spPr>
              <a:xfrm>
                <a:off x="1905001" y="1143001"/>
                <a:ext cx="8686800" cy="3108543"/>
              </a:xfrm>
              <a:prstGeom prst="rect">
                <a:avLst/>
              </a:prstGeom>
              <a:blipFill>
                <a:blip r:embed="rId2"/>
                <a:stretch>
                  <a:fillRect l="-1314" t="-2033" b="-4065"/>
                </a:stretch>
              </a:blipFill>
            </p:spPr>
            <p:txBody>
              <a:bodyPr/>
              <a:lstStyle/>
              <a:p>
                <a:r>
                  <a:rPr lang="en-US">
                    <a:noFill/>
                  </a:rPr>
                  <a:t> </a:t>
                </a:r>
              </a:p>
            </p:txBody>
          </p:sp>
        </mc:Fallback>
      </mc:AlternateContent>
    </p:spTree>
    <p:extLst>
      <p:ext uri="{BB962C8B-B14F-4D97-AF65-F5344CB8AC3E}">
        <p14:creationId xmlns:p14="http://schemas.microsoft.com/office/powerpoint/2010/main" val="3445661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3636579" y="4776952"/>
            <a:ext cx="851338" cy="898634"/>
          </a:xfrm>
          <a:custGeom>
            <a:avLst/>
            <a:gdLst>
              <a:gd name="connsiteX0" fmla="*/ 78828 w 851338"/>
              <a:gd name="connsiteY0" fmla="*/ 31531 h 898634"/>
              <a:gd name="connsiteX1" fmla="*/ 0 w 851338"/>
              <a:gd name="connsiteY1" fmla="*/ 583324 h 898634"/>
              <a:gd name="connsiteX2" fmla="*/ 236483 w 851338"/>
              <a:gd name="connsiteY2" fmla="*/ 898634 h 898634"/>
              <a:gd name="connsiteX3" fmla="*/ 740980 w 851338"/>
              <a:gd name="connsiteY3" fmla="*/ 725214 h 898634"/>
              <a:gd name="connsiteX4" fmla="*/ 851338 w 851338"/>
              <a:gd name="connsiteY4" fmla="*/ 268014 h 898634"/>
              <a:gd name="connsiteX5" fmla="*/ 630621 w 851338"/>
              <a:gd name="connsiteY5" fmla="*/ 0 h 898634"/>
              <a:gd name="connsiteX6" fmla="*/ 78828 w 851338"/>
              <a:gd name="connsiteY6" fmla="*/ 31531 h 89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1338" h="898634">
                <a:moveTo>
                  <a:pt x="78828" y="31531"/>
                </a:moveTo>
                <a:lnTo>
                  <a:pt x="0" y="583324"/>
                </a:lnTo>
                <a:lnTo>
                  <a:pt x="236483" y="898634"/>
                </a:lnTo>
                <a:lnTo>
                  <a:pt x="740980" y="725214"/>
                </a:lnTo>
                <a:lnTo>
                  <a:pt x="851338" y="268014"/>
                </a:lnTo>
                <a:lnTo>
                  <a:pt x="630621" y="0"/>
                </a:lnTo>
                <a:lnTo>
                  <a:pt x="78828" y="31531"/>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Prim’s Algorithm</a:t>
            </a:r>
          </a:p>
        </p:txBody>
      </p:sp>
      <p:sp>
        <p:nvSpPr>
          <p:cNvPr id="4" name="Slide Number Placeholder 3"/>
          <p:cNvSpPr>
            <a:spLocks noGrp="1"/>
          </p:cNvSpPr>
          <p:nvPr>
            <p:ph type="sldNum" sz="quarter" idx="12"/>
          </p:nvPr>
        </p:nvSpPr>
        <p:spPr/>
        <p:txBody>
          <a:bodyPr/>
          <a:lstStyle/>
          <a:p>
            <a:fld id="{86BADE50-950A-4D58-BFB2-FA2C6A8B385D}" type="slidenum">
              <a:rPr lang="en-US" smtClean="0"/>
              <a:t>39</a:t>
            </a:fld>
            <a:endParaRPr lang="en-US"/>
          </a:p>
        </p:txBody>
      </p:sp>
      <p:grpSp>
        <p:nvGrpSpPr>
          <p:cNvPr id="47" name="Group 46"/>
          <p:cNvGrpSpPr/>
          <p:nvPr/>
        </p:nvGrpSpPr>
        <p:grpSpPr>
          <a:xfrm>
            <a:off x="3826554" y="4146960"/>
            <a:ext cx="4600060" cy="2787240"/>
            <a:chOff x="0" y="2862182"/>
            <a:chExt cx="7044346" cy="4268266"/>
          </a:xfrm>
        </p:grpSpPr>
        <p:cxnSp>
          <p:nvCxnSpPr>
            <p:cNvPr id="48" name="Straight Connector 47"/>
            <p:cNvCxnSpPr>
              <a:stCxn id="76" idx="7"/>
              <a:endCxn id="77" idx="2"/>
            </p:cNvCxnSpPr>
            <p:nvPr/>
          </p:nvCxnSpPr>
          <p:spPr>
            <a:xfrm flipV="1">
              <a:off x="438102" y="3276727"/>
              <a:ext cx="1492916" cy="962604"/>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6"/>
              <a:endCxn id="80"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6" idx="4"/>
              <a:endCxn id="78"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9" idx="3"/>
              <a:endCxn id="78"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1" idx="2"/>
              <a:endCxn id="78" idx="5"/>
            </p:cNvCxnSpPr>
            <p:nvPr/>
          </p:nvCxnSpPr>
          <p:spPr>
            <a:xfrm flipH="1" flipV="1">
              <a:off x="1477469" y="6086626"/>
              <a:ext cx="1369411" cy="5653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9" idx="5"/>
              <a:endCxn id="81"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9" idx="7"/>
              <a:endCxn id="80"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1" idx="6"/>
              <a:endCxn id="82"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2" idx="1"/>
              <a:endCxn id="80" idx="4"/>
            </p:cNvCxnSpPr>
            <p:nvPr/>
          </p:nvCxnSpPr>
          <p:spPr>
            <a:xfrm flipH="1" flipV="1">
              <a:off x="4211133" y="3585751"/>
              <a:ext cx="865200" cy="26280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4" idx="2"/>
              <a:endCxn id="80"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1"/>
              <a:endCxn id="84" idx="5"/>
            </p:cNvCxnSpPr>
            <p:nvPr/>
          </p:nvCxnSpPr>
          <p:spPr>
            <a:xfrm flipH="1" flipV="1">
              <a:off x="5744700" y="4187258"/>
              <a:ext cx="861544" cy="6748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2" name="TextBox 61"/>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3" name="TextBox 62"/>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7</a:t>
              </a:r>
            </a:p>
          </p:txBody>
        </p:sp>
        <p:sp>
          <p:nvSpPr>
            <p:cNvPr id="64" name="TextBox 63"/>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5" name="TextBox 64"/>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6" name="TextBox 65"/>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6</a:t>
              </a:r>
            </a:p>
          </p:txBody>
        </p:sp>
        <p:sp>
          <p:nvSpPr>
            <p:cNvPr id="68" name="TextBox 67"/>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9" name="TextBox 68"/>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70" name="TextBox 69"/>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1" name="TextBox 70"/>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2" name="TextBox 71"/>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3" name="TextBox 72"/>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4" name="Straight Connector 73"/>
            <p:cNvCxnSpPr>
              <a:stCxn id="77" idx="4"/>
              <a:endCxn id="78"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6" name="Oval 75"/>
            <p:cNvSpPr/>
            <p:nvPr/>
          </p:nvSpPr>
          <p:spPr>
            <a:xfrm>
              <a:off x="0" y="4164165"/>
              <a:ext cx="513268" cy="513268"/>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Oval 78"/>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0" name="Oval 79"/>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1" name="Oval 80"/>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xmlns:a14="http://schemas.microsoft.com/office/drawing/2010/main">
        <mc:Choice Requires="a14">
          <p:sp>
            <p:nvSpPr>
              <p:cNvPr id="43" name="TextBox 42"/>
              <p:cNvSpPr txBox="1"/>
              <p:nvPr/>
            </p:nvSpPr>
            <p:spPr>
              <a:xfrm>
                <a:off x="1905001" y="1143001"/>
                <a:ext cx="8686800" cy="2246769"/>
              </a:xfrm>
              <a:prstGeom prst="rect">
                <a:avLst/>
              </a:prstGeom>
              <a:noFill/>
            </p:spPr>
            <p:txBody>
              <a:bodyPr wrap="square" rtlCol="0">
                <a:spAutoFit/>
              </a:bodyPr>
              <a:lstStyle/>
              <a:p>
                <a:r>
                  <a:rPr lang="en-US" sz="2800" dirty="0"/>
                  <a:t>Start with an empty tree </a:t>
                </a:r>
                <a14:m>
                  <m:oMath xmlns:m="http://schemas.openxmlformats.org/officeDocument/2006/math">
                    <m:r>
                      <a:rPr lang="en-US" sz="2800" i="1" smtClean="0">
                        <a:solidFill>
                          <a:srgbClr val="7030A0"/>
                        </a:solidFill>
                        <a:latin typeface="Cambria Math"/>
                      </a:rPr>
                      <m:t>𝐴</m:t>
                    </m:r>
                  </m:oMath>
                </a14:m>
                <a:endParaRPr lang="en-US" sz="2800" dirty="0">
                  <a:solidFill>
                    <a:srgbClr val="7030A0"/>
                  </a:solidFill>
                </a:endParaRPr>
              </a:p>
              <a:p>
                <a:r>
                  <a:rPr lang="en-US" sz="2800" dirty="0"/>
                  <a:t>Pick a </a:t>
                </a:r>
                <a:r>
                  <a:rPr lang="en-US" sz="2800" dirty="0">
                    <a:solidFill>
                      <a:srgbClr val="7030A0"/>
                    </a:solidFill>
                  </a:rPr>
                  <a:t>start node</a:t>
                </a:r>
              </a:p>
              <a:p>
                <a:r>
                  <a:rPr lang="en-US" sz="2800" dirty="0"/>
                  <a:t>Repeat </a:t>
                </a:r>
                <a14:m>
                  <m:oMath xmlns:m="http://schemas.openxmlformats.org/officeDocument/2006/math">
                    <m:r>
                      <a:rPr lang="en-US" sz="2800" i="1">
                        <a:latin typeface="Cambria Math"/>
                      </a:rPr>
                      <m:t>𝑉</m:t>
                    </m:r>
                    <m:r>
                      <a:rPr lang="en-US" sz="2800" i="1">
                        <a:latin typeface="Cambria Math"/>
                      </a:rPr>
                      <m:t>−1</m:t>
                    </m:r>
                  </m:oMath>
                </a14:m>
                <a:r>
                  <a:rPr lang="en-US" sz="2800" dirty="0"/>
                  <a:t> times:</a:t>
                </a:r>
              </a:p>
              <a:p>
                <a:r>
                  <a:rPr lang="en-US" sz="2800" dirty="0"/>
                  <a:t>	Add the min-weight edge which connects to node 			in </a:t>
                </a:r>
                <a14:m>
                  <m:oMath xmlns:m="http://schemas.openxmlformats.org/officeDocument/2006/math">
                    <m:r>
                      <a:rPr lang="en-US" sz="2800" i="1" dirty="0" smtClean="0">
                        <a:solidFill>
                          <a:srgbClr val="7030A0"/>
                        </a:solidFill>
                        <a:latin typeface="Cambria Math"/>
                      </a:rPr>
                      <m:t>𝐴</m:t>
                    </m:r>
                  </m:oMath>
                </a14:m>
                <a:r>
                  <a:rPr lang="en-US" sz="2800" dirty="0">
                    <a:solidFill>
                      <a:srgbClr val="FF33CC"/>
                    </a:solidFill>
                  </a:rPr>
                  <a:t> </a:t>
                </a:r>
                <a:r>
                  <a:rPr lang="en-US" sz="2800" dirty="0"/>
                  <a:t>with a node not in</a:t>
                </a:r>
                <a:r>
                  <a:rPr lang="en-US" sz="2800" dirty="0">
                    <a:solidFill>
                      <a:srgbClr val="FF33CC"/>
                    </a:solidFill>
                  </a:rPr>
                  <a:t> </a:t>
                </a:r>
                <a14:m>
                  <m:oMath xmlns:m="http://schemas.openxmlformats.org/officeDocument/2006/math">
                    <m:r>
                      <a:rPr lang="en-US" sz="2800" i="1" dirty="0" smtClean="0">
                        <a:solidFill>
                          <a:srgbClr val="7030A0"/>
                        </a:solidFill>
                        <a:latin typeface="Cambria Math"/>
                      </a:rPr>
                      <m:t>𝐴</m:t>
                    </m:r>
                  </m:oMath>
                </a14:m>
                <a:endParaRPr lang="en-US" sz="2800" dirty="0">
                  <a:solidFill>
                    <a:srgbClr val="FF33CC"/>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1905001" y="1143001"/>
                <a:ext cx="8686800" cy="2246769"/>
              </a:xfrm>
              <a:prstGeom prst="rect">
                <a:avLst/>
              </a:prstGeom>
              <a:blipFill>
                <a:blip r:embed="rId2"/>
                <a:stretch>
                  <a:fillRect l="-1314" t="-2809" b="-6180"/>
                </a:stretch>
              </a:blipFill>
            </p:spPr>
            <p:txBody>
              <a:bodyPr/>
              <a:lstStyle/>
              <a:p>
                <a:r>
                  <a:rPr lang="en-US">
                    <a:noFill/>
                  </a:rPr>
                  <a:t> </a:t>
                </a:r>
              </a:p>
            </p:txBody>
          </p:sp>
        </mc:Fallback>
      </mc:AlternateContent>
    </p:spTree>
    <p:extLst>
      <p:ext uri="{BB962C8B-B14F-4D97-AF65-F5344CB8AC3E}">
        <p14:creationId xmlns:p14="http://schemas.microsoft.com/office/powerpoint/2010/main" val="53007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Undirected Graphs</a:t>
            </a:r>
          </a:p>
        </p:txBody>
      </p:sp>
      <p:sp>
        <p:nvSpPr>
          <p:cNvPr id="4" name="Slide Number Placeholder 3"/>
          <p:cNvSpPr>
            <a:spLocks noGrp="1"/>
          </p:cNvSpPr>
          <p:nvPr>
            <p:ph type="sldNum" sz="quarter" idx="12"/>
          </p:nvPr>
        </p:nvSpPr>
        <p:spPr/>
        <p:txBody>
          <a:bodyPr/>
          <a:lstStyle/>
          <a:p>
            <a:fld id="{86BADE50-950A-4D58-BFB2-FA2C6A8B385D}" type="slidenum">
              <a:rPr lang="en-US" smtClean="0"/>
              <a:t>4</a:t>
            </a:fld>
            <a:endParaRPr lang="en-US"/>
          </a:p>
        </p:txBody>
      </p:sp>
      <p:grpSp>
        <p:nvGrpSpPr>
          <p:cNvPr id="2070" name="Group 2069"/>
          <p:cNvGrpSpPr/>
          <p:nvPr/>
        </p:nvGrpSpPr>
        <p:grpSpPr>
          <a:xfrm>
            <a:off x="1524000" y="2862182"/>
            <a:ext cx="7044346" cy="4072018"/>
            <a:chOff x="0" y="2862182"/>
            <a:chExt cx="7044346" cy="4072018"/>
          </a:xfrm>
        </p:grpSpPr>
        <p:cxnSp>
          <p:nvCxnSpPr>
            <p:cNvPr id="17" name="Straight Connector 16"/>
            <p:cNvCxnSpPr>
              <a:stCxn id="5" idx="7"/>
              <a:endCxn id="44"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4" idx="6"/>
              <a:endCxn id="48"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4"/>
              <a:endCxn id="45"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7" idx="3"/>
              <a:endCxn id="45"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0" idx="2"/>
              <a:endCxn id="45" idx="5"/>
            </p:cNvCxnSpPr>
            <p:nvPr/>
          </p:nvCxnSpPr>
          <p:spPr>
            <a:xfrm flipH="1" flipV="1">
              <a:off x="1477469" y="6086626"/>
              <a:ext cx="1369411" cy="5653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47" idx="5"/>
              <a:endCxn id="50"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47" idx="7"/>
              <a:endCxn id="48"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0" idx="6"/>
              <a:endCxn id="51"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1" idx="1"/>
              <a:endCxn id="48" idx="4"/>
            </p:cNvCxnSpPr>
            <p:nvPr/>
          </p:nvCxnSpPr>
          <p:spPr>
            <a:xfrm flipH="1" flipV="1">
              <a:off x="4211133" y="3585751"/>
              <a:ext cx="865200" cy="26280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54" idx="2"/>
              <a:endCxn id="48"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51" idx="0"/>
              <a:endCxn id="5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53" idx="1"/>
              <a:endCxn id="54" idx="5"/>
            </p:cNvCxnSpPr>
            <p:nvPr/>
          </p:nvCxnSpPr>
          <p:spPr>
            <a:xfrm flipH="1" flipV="1">
              <a:off x="5744700" y="4187258"/>
              <a:ext cx="861544" cy="6748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3" idx="3"/>
              <a:endCxn id="51"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57" name="TextBox 2056"/>
            <p:cNvSpPr txBox="1"/>
            <p:nvPr/>
          </p:nvSpPr>
          <p:spPr>
            <a:xfrm>
              <a:off x="886366" y="3331447"/>
              <a:ext cx="418704" cy="369332"/>
            </a:xfrm>
            <a:prstGeom prst="rect">
              <a:avLst/>
            </a:prstGeom>
            <a:noFill/>
          </p:spPr>
          <p:txBody>
            <a:bodyPr wrap="none" rtlCol="0">
              <a:spAutoFit/>
            </a:bodyPr>
            <a:lstStyle/>
            <a:p>
              <a:r>
                <a:rPr lang="en-US" dirty="0">
                  <a:solidFill>
                    <a:srgbClr val="00B050"/>
                  </a:solidFill>
                </a:rPr>
                <a:t>10</a:t>
              </a:r>
            </a:p>
          </p:txBody>
        </p:sp>
        <p:sp>
          <p:nvSpPr>
            <p:cNvPr id="57" name="TextBox 56"/>
            <p:cNvSpPr txBox="1"/>
            <p:nvPr/>
          </p:nvSpPr>
          <p:spPr>
            <a:xfrm>
              <a:off x="6095562" y="4099030"/>
              <a:ext cx="301686" cy="369332"/>
            </a:xfrm>
            <a:prstGeom prst="rect">
              <a:avLst/>
            </a:prstGeom>
            <a:noFill/>
          </p:spPr>
          <p:txBody>
            <a:bodyPr wrap="none" rtlCol="0">
              <a:spAutoFit/>
            </a:bodyPr>
            <a:lstStyle/>
            <a:p>
              <a:r>
                <a:rPr lang="en-US" dirty="0">
                  <a:solidFill>
                    <a:srgbClr val="00B050"/>
                  </a:solidFill>
                </a:rPr>
                <a:t>2</a:t>
              </a:r>
            </a:p>
          </p:txBody>
        </p:sp>
        <p:sp>
          <p:nvSpPr>
            <p:cNvPr id="58" name="TextBox 57"/>
            <p:cNvSpPr txBox="1"/>
            <p:nvPr/>
          </p:nvSpPr>
          <p:spPr>
            <a:xfrm>
              <a:off x="3895875" y="6564868"/>
              <a:ext cx="301686" cy="369332"/>
            </a:xfrm>
            <a:prstGeom prst="rect">
              <a:avLst/>
            </a:prstGeom>
            <a:noFill/>
          </p:spPr>
          <p:txBody>
            <a:bodyPr wrap="none" rtlCol="0">
              <a:spAutoFit/>
            </a:bodyPr>
            <a:lstStyle/>
            <a:p>
              <a:r>
                <a:rPr lang="en-US" dirty="0">
                  <a:solidFill>
                    <a:srgbClr val="00B050"/>
                  </a:solidFill>
                </a:rPr>
                <a:t>6</a:t>
              </a:r>
            </a:p>
          </p:txBody>
        </p:sp>
        <p:sp>
          <p:nvSpPr>
            <p:cNvPr id="59" name="TextBox 58"/>
            <p:cNvSpPr txBox="1"/>
            <p:nvPr/>
          </p:nvSpPr>
          <p:spPr>
            <a:xfrm>
              <a:off x="6047348" y="5905158"/>
              <a:ext cx="418704" cy="369332"/>
            </a:xfrm>
            <a:prstGeom prst="rect">
              <a:avLst/>
            </a:prstGeom>
            <a:noFill/>
          </p:spPr>
          <p:txBody>
            <a:bodyPr wrap="none" rtlCol="0">
              <a:spAutoFit/>
            </a:bodyPr>
            <a:lstStyle/>
            <a:p>
              <a:r>
                <a:rPr lang="en-US" dirty="0">
                  <a:solidFill>
                    <a:srgbClr val="00B050"/>
                  </a:solidFill>
                </a:rPr>
                <a:t>11</a:t>
              </a:r>
            </a:p>
          </p:txBody>
        </p:sp>
        <p:sp>
          <p:nvSpPr>
            <p:cNvPr id="60" name="TextBox 59"/>
            <p:cNvSpPr txBox="1"/>
            <p:nvPr/>
          </p:nvSpPr>
          <p:spPr>
            <a:xfrm>
              <a:off x="5004912" y="4717243"/>
              <a:ext cx="301686" cy="369332"/>
            </a:xfrm>
            <a:prstGeom prst="rect">
              <a:avLst/>
            </a:prstGeom>
            <a:noFill/>
          </p:spPr>
          <p:txBody>
            <a:bodyPr wrap="none" rtlCol="0">
              <a:spAutoFit/>
            </a:bodyPr>
            <a:lstStyle/>
            <a:p>
              <a:r>
                <a:rPr lang="en-US" dirty="0">
                  <a:solidFill>
                    <a:srgbClr val="00B050"/>
                  </a:solidFill>
                </a:rPr>
                <a:t>9</a:t>
              </a:r>
            </a:p>
          </p:txBody>
        </p:sp>
        <p:sp>
          <p:nvSpPr>
            <p:cNvPr id="61" name="TextBox 60"/>
            <p:cNvSpPr txBox="1"/>
            <p:nvPr/>
          </p:nvSpPr>
          <p:spPr>
            <a:xfrm>
              <a:off x="4119679" y="4462779"/>
              <a:ext cx="301686" cy="369332"/>
            </a:xfrm>
            <a:prstGeom prst="rect">
              <a:avLst/>
            </a:prstGeom>
            <a:noFill/>
          </p:spPr>
          <p:txBody>
            <a:bodyPr wrap="none" rtlCol="0">
              <a:spAutoFit/>
            </a:bodyPr>
            <a:lstStyle/>
            <a:p>
              <a:r>
                <a:rPr lang="en-US" dirty="0">
                  <a:solidFill>
                    <a:srgbClr val="00B050"/>
                  </a:solidFill>
                </a:rPr>
                <a:t>5</a:t>
              </a:r>
            </a:p>
          </p:txBody>
        </p:sp>
        <p:sp>
          <p:nvSpPr>
            <p:cNvPr id="62" name="TextBox 61"/>
            <p:cNvSpPr txBox="1"/>
            <p:nvPr/>
          </p:nvSpPr>
          <p:spPr>
            <a:xfrm>
              <a:off x="4582463" y="3299181"/>
              <a:ext cx="301686" cy="369332"/>
            </a:xfrm>
            <a:prstGeom prst="rect">
              <a:avLst/>
            </a:prstGeom>
            <a:noFill/>
          </p:spPr>
          <p:txBody>
            <a:bodyPr wrap="none" rtlCol="0">
              <a:spAutoFit/>
            </a:bodyPr>
            <a:lstStyle/>
            <a:p>
              <a:r>
                <a:rPr lang="en-US" dirty="0">
                  <a:solidFill>
                    <a:srgbClr val="00B050"/>
                  </a:solidFill>
                </a:rPr>
                <a:t>8</a:t>
              </a:r>
            </a:p>
          </p:txBody>
        </p:sp>
        <p:sp>
          <p:nvSpPr>
            <p:cNvPr id="63" name="TextBox 62"/>
            <p:cNvSpPr txBox="1"/>
            <p:nvPr/>
          </p:nvSpPr>
          <p:spPr>
            <a:xfrm>
              <a:off x="3058462" y="5546337"/>
              <a:ext cx="301686" cy="369332"/>
            </a:xfrm>
            <a:prstGeom prst="rect">
              <a:avLst/>
            </a:prstGeom>
            <a:noFill/>
          </p:spPr>
          <p:txBody>
            <a:bodyPr wrap="none" rtlCol="0">
              <a:spAutoFit/>
            </a:bodyPr>
            <a:lstStyle/>
            <a:p>
              <a:r>
                <a:rPr lang="en-US" dirty="0">
                  <a:solidFill>
                    <a:srgbClr val="00B050"/>
                  </a:solidFill>
                </a:rPr>
                <a:t>3</a:t>
              </a:r>
            </a:p>
          </p:txBody>
        </p:sp>
        <p:sp>
          <p:nvSpPr>
            <p:cNvPr id="64" name="TextBox 63"/>
            <p:cNvSpPr txBox="1"/>
            <p:nvPr/>
          </p:nvSpPr>
          <p:spPr>
            <a:xfrm>
              <a:off x="3064048" y="3853179"/>
              <a:ext cx="301686" cy="369332"/>
            </a:xfrm>
            <a:prstGeom prst="rect">
              <a:avLst/>
            </a:prstGeom>
            <a:noFill/>
          </p:spPr>
          <p:txBody>
            <a:bodyPr wrap="none" rtlCol="0">
              <a:spAutoFit/>
            </a:bodyPr>
            <a:lstStyle/>
            <a:p>
              <a:r>
                <a:rPr lang="en-US" dirty="0">
                  <a:solidFill>
                    <a:srgbClr val="00B050"/>
                  </a:solidFill>
                </a:rPr>
                <a:t>7</a:t>
              </a:r>
            </a:p>
          </p:txBody>
        </p:sp>
        <p:sp>
          <p:nvSpPr>
            <p:cNvPr id="65" name="TextBox 64"/>
            <p:cNvSpPr txBox="1"/>
            <p:nvPr/>
          </p:nvSpPr>
          <p:spPr>
            <a:xfrm>
              <a:off x="2051034" y="5224258"/>
              <a:ext cx="301686" cy="369332"/>
            </a:xfrm>
            <a:prstGeom prst="rect">
              <a:avLst/>
            </a:prstGeom>
            <a:noFill/>
          </p:spPr>
          <p:txBody>
            <a:bodyPr wrap="none" rtlCol="0">
              <a:spAutoFit/>
            </a:bodyPr>
            <a:lstStyle/>
            <a:p>
              <a:r>
                <a:rPr lang="en-US" dirty="0">
                  <a:solidFill>
                    <a:srgbClr val="00B050"/>
                  </a:solidFill>
                </a:rPr>
                <a:t>3</a:t>
              </a:r>
            </a:p>
          </p:txBody>
        </p:sp>
        <p:sp>
          <p:nvSpPr>
            <p:cNvPr id="66" name="TextBox 65"/>
            <p:cNvSpPr txBox="1"/>
            <p:nvPr/>
          </p:nvSpPr>
          <p:spPr>
            <a:xfrm>
              <a:off x="1885966" y="6404395"/>
              <a:ext cx="301686" cy="369332"/>
            </a:xfrm>
            <a:prstGeom prst="rect">
              <a:avLst/>
            </a:prstGeom>
            <a:noFill/>
          </p:spPr>
          <p:txBody>
            <a:bodyPr wrap="none" rtlCol="0">
              <a:spAutoFit/>
            </a:bodyPr>
            <a:lstStyle/>
            <a:p>
              <a:r>
                <a:rPr lang="en-US" dirty="0">
                  <a:solidFill>
                    <a:srgbClr val="00B050"/>
                  </a:solidFill>
                </a:rPr>
                <a:t>1</a:t>
              </a:r>
            </a:p>
          </p:txBody>
        </p:sp>
        <p:sp>
          <p:nvSpPr>
            <p:cNvPr id="67" name="TextBox 66"/>
            <p:cNvSpPr txBox="1"/>
            <p:nvPr/>
          </p:nvSpPr>
          <p:spPr>
            <a:xfrm>
              <a:off x="2830979" y="2862182"/>
              <a:ext cx="301686" cy="369332"/>
            </a:xfrm>
            <a:prstGeom prst="rect">
              <a:avLst/>
            </a:prstGeom>
            <a:noFill/>
          </p:spPr>
          <p:txBody>
            <a:bodyPr wrap="none" rtlCol="0">
              <a:spAutoFit/>
            </a:bodyPr>
            <a:lstStyle/>
            <a:p>
              <a:r>
                <a:rPr lang="en-US" dirty="0">
                  <a:solidFill>
                    <a:srgbClr val="00B050"/>
                  </a:solidFill>
                </a:rPr>
                <a:t>8</a:t>
              </a:r>
            </a:p>
          </p:txBody>
        </p:sp>
        <p:sp>
          <p:nvSpPr>
            <p:cNvPr id="68" name="TextBox 67"/>
            <p:cNvSpPr txBox="1"/>
            <p:nvPr/>
          </p:nvSpPr>
          <p:spPr>
            <a:xfrm>
              <a:off x="256634" y="5096525"/>
              <a:ext cx="418704" cy="369332"/>
            </a:xfrm>
            <a:prstGeom prst="rect">
              <a:avLst/>
            </a:prstGeom>
            <a:noFill/>
          </p:spPr>
          <p:txBody>
            <a:bodyPr wrap="none" rtlCol="0">
              <a:spAutoFit/>
            </a:bodyPr>
            <a:lstStyle/>
            <a:p>
              <a:r>
                <a:rPr lang="en-US" dirty="0">
                  <a:solidFill>
                    <a:srgbClr val="00B050"/>
                  </a:solidFill>
                </a:rPr>
                <a:t>12</a:t>
              </a:r>
            </a:p>
          </p:txBody>
        </p:sp>
        <p:cxnSp>
          <p:nvCxnSpPr>
            <p:cNvPr id="69" name="Straight Connector 68"/>
            <p:cNvCxnSpPr>
              <a:stCxn id="44" idx="4"/>
              <a:endCxn id="45"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414258" y="4262424"/>
              <a:ext cx="301686" cy="369332"/>
            </a:xfrm>
            <a:prstGeom prst="rect">
              <a:avLst/>
            </a:prstGeom>
            <a:noFill/>
          </p:spPr>
          <p:txBody>
            <a:bodyPr wrap="none" rtlCol="0">
              <a:spAutoFit/>
            </a:bodyPr>
            <a:lstStyle/>
            <a:p>
              <a:r>
                <a:rPr lang="en-US" dirty="0">
                  <a:solidFill>
                    <a:srgbClr val="00B050"/>
                  </a:solidFill>
                </a:rPr>
                <a:t>9</a:t>
              </a:r>
            </a:p>
          </p:txBody>
        </p:sp>
        <p:sp>
          <p:nvSpPr>
            <p:cNvPr id="5" name="Oval 4"/>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4" name="Oval 43"/>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45" name="Oval 44"/>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7" name="Oval 46"/>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48" name="Oval 47"/>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50" name="Oval 49"/>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51" name="Oval 50"/>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53" name="Oval 5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54" name="Oval 5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xmlns:a14="http://schemas.microsoft.com/office/drawing/2010/main">
        <mc:Choice Requires="a14">
          <p:sp>
            <p:nvSpPr>
              <p:cNvPr id="2067" name="TextBox 2066"/>
              <p:cNvSpPr txBox="1"/>
              <p:nvPr/>
            </p:nvSpPr>
            <p:spPr>
              <a:xfrm>
                <a:off x="3976310" y="1295402"/>
                <a:ext cx="4802981" cy="707886"/>
              </a:xfrm>
              <a:prstGeom prst="rect">
                <a:avLst/>
              </a:prstGeom>
              <a:noFill/>
            </p:spPr>
            <p:txBody>
              <a:bodyPr wrap="none" rtlCol="0">
                <a:spAutoFit/>
              </a:bodyPr>
              <a:lstStyle/>
              <a:p>
                <a:r>
                  <a:rPr lang="en-US" sz="4000" dirty="0"/>
                  <a:t>Definition: </a:t>
                </a:r>
                <a14:m>
                  <m:oMath xmlns:m="http://schemas.openxmlformats.org/officeDocument/2006/math">
                    <m:r>
                      <a:rPr lang="en-US" sz="4000" i="1">
                        <a:latin typeface="Cambria Math"/>
                      </a:rPr>
                      <m:t>𝐺</m:t>
                    </m:r>
                    <m:r>
                      <a:rPr lang="en-US" sz="4000" i="1">
                        <a:latin typeface="Cambria Math"/>
                      </a:rPr>
                      <m:t>=(</m:t>
                    </m:r>
                    <m:r>
                      <a:rPr lang="en-US" sz="4000" i="1">
                        <a:solidFill>
                          <a:srgbClr val="0070C0"/>
                        </a:solidFill>
                        <a:latin typeface="Cambria Math"/>
                      </a:rPr>
                      <m:t>𝑉</m:t>
                    </m:r>
                    <m:r>
                      <a:rPr lang="en-US" sz="4000" i="1">
                        <a:latin typeface="Cambria Math"/>
                      </a:rPr>
                      <m:t>,</m:t>
                    </m:r>
                    <m:r>
                      <a:rPr lang="en-US" sz="4000" i="1">
                        <a:solidFill>
                          <a:srgbClr val="FF0000"/>
                        </a:solidFill>
                        <a:latin typeface="Cambria Math"/>
                      </a:rPr>
                      <m:t>𝐸</m:t>
                    </m:r>
                    <m:r>
                      <a:rPr lang="en-US" sz="4000" i="1">
                        <a:latin typeface="Cambria Math"/>
                      </a:rPr>
                      <m:t>)</m:t>
                    </m:r>
                  </m:oMath>
                </a14:m>
                <a:endParaRPr lang="en-US" sz="4000" dirty="0"/>
              </a:p>
            </p:txBody>
          </p:sp>
        </mc:Choice>
        <mc:Fallback xmlns="">
          <p:sp>
            <p:nvSpPr>
              <p:cNvPr id="2067" name="TextBox 2066"/>
              <p:cNvSpPr txBox="1">
                <a:spLocks noRot="1" noChangeAspect="1" noMove="1" noResize="1" noEditPoints="1" noAdjustHandles="1" noChangeArrowheads="1" noChangeShapeType="1" noTextEdit="1"/>
              </p:cNvSpPr>
              <p:nvPr/>
            </p:nvSpPr>
            <p:spPr>
              <a:xfrm>
                <a:off x="3976310" y="1295402"/>
                <a:ext cx="4802981" cy="707886"/>
              </a:xfrm>
              <a:prstGeom prst="rect">
                <a:avLst/>
              </a:prstGeom>
              <a:blipFill>
                <a:blip r:embed="rId2"/>
                <a:stretch>
                  <a:fillRect l="-4222" t="-12281" r="-2111" b="-36842"/>
                </a:stretch>
              </a:blipFill>
            </p:spPr>
            <p:txBody>
              <a:bodyPr/>
              <a:lstStyle/>
              <a:p>
                <a:r>
                  <a:rPr lang="en-US">
                    <a:noFill/>
                  </a:rPr>
                  <a:t> </a:t>
                </a:r>
              </a:p>
            </p:txBody>
          </p:sp>
        </mc:Fallback>
      </mc:AlternateContent>
      <p:sp>
        <p:nvSpPr>
          <p:cNvPr id="2068" name="TextBox 2067"/>
          <p:cNvSpPr txBox="1"/>
          <p:nvPr/>
        </p:nvSpPr>
        <p:spPr>
          <a:xfrm>
            <a:off x="6639846" y="1058920"/>
            <a:ext cx="2097754" cy="461665"/>
          </a:xfrm>
          <a:prstGeom prst="rect">
            <a:avLst/>
          </a:prstGeom>
          <a:noFill/>
        </p:spPr>
        <p:txBody>
          <a:bodyPr wrap="none" rtlCol="0">
            <a:spAutoFit/>
          </a:bodyPr>
          <a:lstStyle/>
          <a:p>
            <a:r>
              <a:rPr lang="en-US" sz="2400" dirty="0">
                <a:solidFill>
                  <a:srgbClr val="0070C0"/>
                </a:solidFill>
              </a:rPr>
              <a:t>Vertices/Nodes</a:t>
            </a:r>
          </a:p>
        </p:txBody>
      </p:sp>
      <p:sp>
        <p:nvSpPr>
          <p:cNvPr id="90" name="TextBox 89"/>
          <p:cNvSpPr txBox="1"/>
          <p:nvPr/>
        </p:nvSpPr>
        <p:spPr>
          <a:xfrm>
            <a:off x="7990052" y="1847846"/>
            <a:ext cx="908582" cy="461665"/>
          </a:xfrm>
          <a:prstGeom prst="rect">
            <a:avLst/>
          </a:prstGeom>
          <a:noFill/>
        </p:spPr>
        <p:txBody>
          <a:bodyPr wrap="none" rtlCol="0">
            <a:spAutoFit/>
          </a:bodyPr>
          <a:lstStyle/>
          <a:p>
            <a:r>
              <a:rPr lang="en-US" sz="2400" dirty="0">
                <a:solidFill>
                  <a:srgbClr val="FF0000"/>
                </a:solidFill>
              </a:rPr>
              <a:t>Edges</a:t>
            </a:r>
          </a:p>
        </p:txBody>
      </p:sp>
      <mc:AlternateContent xmlns:mc="http://schemas.openxmlformats.org/markup-compatibility/2006" xmlns:a14="http://schemas.microsoft.com/office/drawing/2010/main">
        <mc:Choice Requires="a14">
          <p:sp>
            <p:nvSpPr>
              <p:cNvPr id="91" name="TextBox 90"/>
              <p:cNvSpPr txBox="1"/>
              <p:nvPr/>
            </p:nvSpPr>
            <p:spPr>
              <a:xfrm>
                <a:off x="2496650" y="1981200"/>
                <a:ext cx="5047151" cy="707886"/>
              </a:xfrm>
              <a:prstGeom prst="rect">
                <a:avLst/>
              </a:prstGeom>
              <a:noFill/>
            </p:spPr>
            <p:txBody>
              <a:bodyPr wrap="none" rtlCol="0">
                <a:spAutoFit/>
              </a:bodyPr>
              <a:lstStyle/>
              <a:p>
                <a14:m>
                  <m:oMath xmlns:m="http://schemas.openxmlformats.org/officeDocument/2006/math">
                    <m:r>
                      <a:rPr lang="en-US" sz="3200" i="1">
                        <a:solidFill>
                          <a:srgbClr val="00B050"/>
                        </a:solidFill>
                        <a:latin typeface="Cambria Math"/>
                      </a:rPr>
                      <m:t>𝑤</m:t>
                    </m:r>
                    <m:d>
                      <m:dPr>
                        <m:ctrlPr>
                          <a:rPr lang="en-US" sz="3200" i="1">
                            <a:latin typeface="Cambria Math" panose="02040503050406030204" pitchFamily="18" charset="0"/>
                          </a:rPr>
                        </m:ctrlPr>
                      </m:dPr>
                      <m:e>
                        <m:r>
                          <a:rPr lang="en-US" sz="3200" i="1">
                            <a:solidFill>
                              <a:srgbClr val="FF0000"/>
                            </a:solidFill>
                            <a:latin typeface="Cambria Math"/>
                          </a:rPr>
                          <m:t>𝑒</m:t>
                        </m:r>
                      </m:e>
                    </m:d>
                    <m:r>
                      <a:rPr lang="en-US" sz="3200" i="1">
                        <a:latin typeface="Cambria Math"/>
                      </a:rPr>
                      <m:t>=</m:t>
                    </m:r>
                  </m:oMath>
                </a14:m>
                <a:r>
                  <a:rPr lang="en-US" sz="4000" dirty="0"/>
                  <a:t> </a:t>
                </a:r>
                <a:r>
                  <a:rPr lang="en-US" sz="4000" dirty="0">
                    <a:solidFill>
                      <a:srgbClr val="00B050"/>
                    </a:solidFill>
                  </a:rPr>
                  <a:t>weight</a:t>
                </a:r>
                <a:r>
                  <a:rPr lang="en-US" sz="4000" dirty="0"/>
                  <a:t> of </a:t>
                </a:r>
                <a:r>
                  <a:rPr lang="en-US" sz="4000" dirty="0">
                    <a:solidFill>
                      <a:srgbClr val="FF0000"/>
                    </a:solidFill>
                  </a:rPr>
                  <a:t>edge </a:t>
                </a:r>
                <a14:m>
                  <m:oMath xmlns:m="http://schemas.openxmlformats.org/officeDocument/2006/math">
                    <m:r>
                      <a:rPr lang="en-US" sz="4000" i="1" dirty="0">
                        <a:solidFill>
                          <a:srgbClr val="FF0000"/>
                        </a:solidFill>
                        <a:latin typeface="Cambria Math"/>
                      </a:rPr>
                      <m:t>𝑒</m:t>
                    </m:r>
                  </m:oMath>
                </a14:m>
                <a:endParaRPr lang="en-US" sz="4000" dirty="0">
                  <a:solidFill>
                    <a:srgbClr val="FF0000"/>
                  </a:solidFill>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2496650" y="1981200"/>
                <a:ext cx="5047151" cy="707886"/>
              </a:xfrm>
              <a:prstGeom prst="rect">
                <a:avLst/>
              </a:prstGeom>
              <a:blipFill>
                <a:blip r:embed="rId3"/>
                <a:stretch>
                  <a:fillRect l="-251" t="-14286" b="-3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69" name="TextBox 2068"/>
              <p:cNvSpPr txBox="1"/>
              <p:nvPr/>
            </p:nvSpPr>
            <p:spPr>
              <a:xfrm>
                <a:off x="7322224" y="2908964"/>
                <a:ext cx="320831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a:solidFill>
                            <a:srgbClr val="0070C0"/>
                          </a:solidFill>
                          <a:latin typeface="Cambria Math"/>
                        </a:rPr>
                        <m:t>𝑉</m:t>
                      </m:r>
                      <m:r>
                        <a:rPr lang="en-US" sz="2000" i="1">
                          <a:solidFill>
                            <a:srgbClr val="0070C0"/>
                          </a:solidFill>
                          <a:latin typeface="Cambria Math"/>
                        </a:rPr>
                        <m:t>={</m:t>
                      </m:r>
                      <m:r>
                        <a:rPr lang="en-US" sz="2000" i="1">
                          <a:solidFill>
                            <a:srgbClr val="0070C0"/>
                          </a:solidFill>
                          <a:latin typeface="Cambria Math"/>
                        </a:rPr>
                        <m:t>𝐴</m:t>
                      </m:r>
                      <m:r>
                        <a:rPr lang="en-US" sz="2000" i="1">
                          <a:solidFill>
                            <a:srgbClr val="0070C0"/>
                          </a:solidFill>
                          <a:latin typeface="Cambria Math"/>
                        </a:rPr>
                        <m:t>,</m:t>
                      </m:r>
                      <m:r>
                        <a:rPr lang="en-US" sz="2000" i="1">
                          <a:solidFill>
                            <a:srgbClr val="0070C0"/>
                          </a:solidFill>
                          <a:latin typeface="Cambria Math"/>
                        </a:rPr>
                        <m:t>𝐵</m:t>
                      </m:r>
                      <m:r>
                        <a:rPr lang="en-US" sz="2000" i="1">
                          <a:solidFill>
                            <a:srgbClr val="0070C0"/>
                          </a:solidFill>
                          <a:latin typeface="Cambria Math"/>
                        </a:rPr>
                        <m:t>,</m:t>
                      </m:r>
                      <m:r>
                        <a:rPr lang="en-US" sz="2000" i="1">
                          <a:solidFill>
                            <a:srgbClr val="0070C0"/>
                          </a:solidFill>
                          <a:latin typeface="Cambria Math"/>
                        </a:rPr>
                        <m:t>𝐶</m:t>
                      </m:r>
                      <m:r>
                        <a:rPr lang="en-US" sz="2000" i="1">
                          <a:solidFill>
                            <a:srgbClr val="0070C0"/>
                          </a:solidFill>
                          <a:latin typeface="Cambria Math"/>
                        </a:rPr>
                        <m:t>,</m:t>
                      </m:r>
                      <m:r>
                        <a:rPr lang="en-US" sz="2000" i="1">
                          <a:solidFill>
                            <a:srgbClr val="0070C0"/>
                          </a:solidFill>
                          <a:latin typeface="Cambria Math"/>
                        </a:rPr>
                        <m:t>𝐷</m:t>
                      </m:r>
                      <m:r>
                        <a:rPr lang="en-US" sz="2000" i="1">
                          <a:solidFill>
                            <a:srgbClr val="0070C0"/>
                          </a:solidFill>
                          <a:latin typeface="Cambria Math"/>
                        </a:rPr>
                        <m:t>,</m:t>
                      </m:r>
                      <m:r>
                        <a:rPr lang="en-US" sz="2000" i="1">
                          <a:solidFill>
                            <a:srgbClr val="0070C0"/>
                          </a:solidFill>
                          <a:latin typeface="Cambria Math"/>
                        </a:rPr>
                        <m:t>𝐸</m:t>
                      </m:r>
                      <m:r>
                        <a:rPr lang="en-US" sz="2000" i="1">
                          <a:solidFill>
                            <a:srgbClr val="0070C0"/>
                          </a:solidFill>
                          <a:latin typeface="Cambria Math"/>
                        </a:rPr>
                        <m:t>,</m:t>
                      </m:r>
                      <m:r>
                        <a:rPr lang="en-US" sz="2000" i="1">
                          <a:solidFill>
                            <a:srgbClr val="0070C0"/>
                          </a:solidFill>
                          <a:latin typeface="Cambria Math"/>
                        </a:rPr>
                        <m:t>𝐹</m:t>
                      </m:r>
                      <m:r>
                        <a:rPr lang="en-US" sz="2000" i="1">
                          <a:solidFill>
                            <a:srgbClr val="0070C0"/>
                          </a:solidFill>
                          <a:latin typeface="Cambria Math"/>
                        </a:rPr>
                        <m:t>,</m:t>
                      </m:r>
                      <m:r>
                        <a:rPr lang="en-US" sz="2000" i="1">
                          <a:solidFill>
                            <a:srgbClr val="0070C0"/>
                          </a:solidFill>
                          <a:latin typeface="Cambria Math"/>
                        </a:rPr>
                        <m:t>𝐺</m:t>
                      </m:r>
                      <m:r>
                        <a:rPr lang="en-US" sz="2000" i="1">
                          <a:solidFill>
                            <a:srgbClr val="0070C0"/>
                          </a:solidFill>
                          <a:latin typeface="Cambria Math"/>
                        </a:rPr>
                        <m:t>,</m:t>
                      </m:r>
                      <m:r>
                        <a:rPr lang="en-US" sz="2000" i="1">
                          <a:solidFill>
                            <a:srgbClr val="0070C0"/>
                          </a:solidFill>
                          <a:latin typeface="Cambria Math"/>
                        </a:rPr>
                        <m:t>𝐻</m:t>
                      </m:r>
                      <m:r>
                        <a:rPr lang="en-US" sz="2000" i="1">
                          <a:solidFill>
                            <a:srgbClr val="0070C0"/>
                          </a:solidFill>
                          <a:latin typeface="Cambria Math"/>
                        </a:rPr>
                        <m:t>,</m:t>
                      </m:r>
                      <m:r>
                        <a:rPr lang="en-US" sz="2000" i="1">
                          <a:solidFill>
                            <a:srgbClr val="0070C0"/>
                          </a:solidFill>
                          <a:latin typeface="Cambria Math"/>
                        </a:rPr>
                        <m:t>𝐼</m:t>
                      </m:r>
                      <m:r>
                        <a:rPr lang="en-US" sz="2000" i="1">
                          <a:solidFill>
                            <a:srgbClr val="0070C0"/>
                          </a:solidFill>
                          <a:latin typeface="Cambria Math"/>
                        </a:rPr>
                        <m:t>}</m:t>
                      </m:r>
                    </m:oMath>
                  </m:oMathPara>
                </a14:m>
                <a:endParaRPr lang="en-US" sz="2000" dirty="0">
                  <a:solidFill>
                    <a:srgbClr val="0070C0"/>
                  </a:solidFill>
                </a:endParaRPr>
              </a:p>
            </p:txBody>
          </p:sp>
        </mc:Choice>
        <mc:Fallback xmlns="">
          <p:sp>
            <p:nvSpPr>
              <p:cNvPr id="2069" name="TextBox 2068"/>
              <p:cNvSpPr txBox="1">
                <a:spLocks noRot="1" noChangeAspect="1" noMove="1" noResize="1" noEditPoints="1" noAdjustHandles="1" noChangeArrowheads="1" noChangeShapeType="1" noTextEdit="1"/>
              </p:cNvSpPr>
              <p:nvPr/>
            </p:nvSpPr>
            <p:spPr>
              <a:xfrm>
                <a:off x="7322224" y="2908964"/>
                <a:ext cx="3208314" cy="400110"/>
              </a:xfrm>
              <a:prstGeom prst="rect">
                <a:avLst/>
              </a:prstGeom>
              <a:blipFill>
                <a:blip r:embed="rId4"/>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7315200" y="3333690"/>
                <a:ext cx="340035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a:rPr>
                        <m:t>𝐸</m:t>
                      </m:r>
                      <m:r>
                        <a:rPr lang="en-US" sz="2000" i="1">
                          <a:solidFill>
                            <a:srgbClr val="FF0000"/>
                          </a:solidFill>
                          <a:latin typeface="Cambria Math"/>
                        </a:rPr>
                        <m:t>={</m:t>
                      </m:r>
                      <m:d>
                        <m:dPr>
                          <m:ctrlPr>
                            <a:rPr lang="en-US" sz="2000" i="1">
                              <a:solidFill>
                                <a:srgbClr val="FF0000"/>
                              </a:solidFill>
                              <a:latin typeface="Cambria Math" panose="02040503050406030204" pitchFamily="18" charset="0"/>
                            </a:rPr>
                          </m:ctrlPr>
                        </m:dPr>
                        <m:e>
                          <m:r>
                            <a:rPr lang="en-US" sz="2000" i="1">
                              <a:solidFill>
                                <a:srgbClr val="FF0000"/>
                              </a:solidFill>
                              <a:latin typeface="Cambria Math"/>
                            </a:rPr>
                            <m:t>𝐴</m:t>
                          </m:r>
                          <m:r>
                            <a:rPr lang="en-US" sz="2000" i="1">
                              <a:solidFill>
                                <a:srgbClr val="FF0000"/>
                              </a:solidFill>
                              <a:latin typeface="Cambria Math"/>
                            </a:rPr>
                            <m:t>,</m:t>
                          </m:r>
                          <m:r>
                            <a:rPr lang="en-US" sz="2000" i="1">
                              <a:solidFill>
                                <a:srgbClr val="FF0000"/>
                              </a:solidFill>
                              <a:latin typeface="Cambria Math"/>
                            </a:rPr>
                            <m:t>𝐵</m:t>
                          </m:r>
                        </m:e>
                      </m:d>
                      <m:r>
                        <a:rPr lang="en-US" sz="2000" i="1">
                          <a:solidFill>
                            <a:srgbClr val="FF0000"/>
                          </a:solidFill>
                          <a:latin typeface="Cambria Math"/>
                        </a:rPr>
                        <m:t>,</m:t>
                      </m:r>
                      <m:d>
                        <m:dPr>
                          <m:ctrlPr>
                            <a:rPr lang="en-US" sz="2000" i="1">
                              <a:solidFill>
                                <a:srgbClr val="FF0000"/>
                              </a:solidFill>
                              <a:latin typeface="Cambria Math" panose="02040503050406030204" pitchFamily="18" charset="0"/>
                            </a:rPr>
                          </m:ctrlPr>
                        </m:dPr>
                        <m:e>
                          <m:r>
                            <a:rPr lang="en-US" sz="2000" i="1">
                              <a:solidFill>
                                <a:srgbClr val="FF0000"/>
                              </a:solidFill>
                              <a:latin typeface="Cambria Math"/>
                            </a:rPr>
                            <m:t>𝐴</m:t>
                          </m:r>
                          <m:r>
                            <a:rPr lang="en-US" sz="2000" i="1">
                              <a:solidFill>
                                <a:srgbClr val="FF0000"/>
                              </a:solidFill>
                              <a:latin typeface="Cambria Math"/>
                            </a:rPr>
                            <m:t>,</m:t>
                          </m:r>
                          <m:r>
                            <a:rPr lang="en-US" sz="2000" i="1">
                              <a:solidFill>
                                <a:srgbClr val="FF0000"/>
                              </a:solidFill>
                              <a:latin typeface="Cambria Math"/>
                            </a:rPr>
                            <m:t>𝐶</m:t>
                          </m:r>
                        </m:e>
                      </m:d>
                      <m:r>
                        <a:rPr lang="en-US" sz="2000" i="1">
                          <a:solidFill>
                            <a:srgbClr val="FF0000"/>
                          </a:solidFill>
                          <a:latin typeface="Cambria Math"/>
                        </a:rPr>
                        <m:t>,</m:t>
                      </m:r>
                      <m:d>
                        <m:dPr>
                          <m:ctrlPr>
                            <a:rPr lang="en-US" sz="2000" i="1">
                              <a:solidFill>
                                <a:srgbClr val="FF0000"/>
                              </a:solidFill>
                              <a:latin typeface="Cambria Math" panose="02040503050406030204" pitchFamily="18" charset="0"/>
                            </a:rPr>
                          </m:ctrlPr>
                        </m:dPr>
                        <m:e>
                          <m:r>
                            <a:rPr lang="en-US" sz="2000" i="1">
                              <a:solidFill>
                                <a:srgbClr val="FF0000"/>
                              </a:solidFill>
                              <a:latin typeface="Cambria Math"/>
                            </a:rPr>
                            <m:t>𝐵</m:t>
                          </m:r>
                          <m:r>
                            <a:rPr lang="en-US" sz="2000" i="1">
                              <a:solidFill>
                                <a:srgbClr val="FF0000"/>
                              </a:solidFill>
                              <a:latin typeface="Cambria Math"/>
                            </a:rPr>
                            <m:t>,</m:t>
                          </m:r>
                          <m:r>
                            <a:rPr lang="en-US" sz="2000" i="1">
                              <a:solidFill>
                                <a:srgbClr val="FF0000"/>
                              </a:solidFill>
                              <a:latin typeface="Cambria Math"/>
                            </a:rPr>
                            <m:t>𝐶</m:t>
                          </m:r>
                        </m:e>
                      </m:d>
                      <m:r>
                        <a:rPr lang="en-US" sz="2000" i="1">
                          <a:solidFill>
                            <a:srgbClr val="FF0000"/>
                          </a:solidFill>
                          <a:latin typeface="Cambria Math"/>
                        </a:rPr>
                        <m:t>,…}</m:t>
                      </m:r>
                    </m:oMath>
                  </m:oMathPara>
                </a14:m>
                <a:endParaRPr lang="en-US" sz="2000" dirty="0">
                  <a:solidFill>
                    <a:srgbClr val="FF0000"/>
                  </a:solidFill>
                </a:endParaRPr>
              </a:p>
            </p:txBody>
          </p:sp>
        </mc:Choice>
        <mc:Fallback xmlns="">
          <p:sp>
            <p:nvSpPr>
              <p:cNvPr id="93" name="TextBox 92"/>
              <p:cNvSpPr txBox="1">
                <a:spLocks noRot="1" noChangeAspect="1" noMove="1" noResize="1" noEditPoints="1" noAdjustHandles="1" noChangeArrowheads="1" noChangeShapeType="1" noTextEdit="1"/>
              </p:cNvSpPr>
              <p:nvPr/>
            </p:nvSpPr>
            <p:spPr>
              <a:xfrm>
                <a:off x="7315200" y="3333690"/>
                <a:ext cx="3400354" cy="400110"/>
              </a:xfrm>
              <a:prstGeom prst="rect">
                <a:avLst/>
              </a:prstGeom>
              <a:blipFill>
                <a:blip r:embed="rId5"/>
                <a:stretch>
                  <a:fillRect b="-12121"/>
                </a:stretch>
              </a:blipFill>
            </p:spPr>
            <p:txBody>
              <a:bodyPr/>
              <a:lstStyle/>
              <a:p>
                <a:r>
                  <a:rPr lang="en-US">
                    <a:noFill/>
                  </a:rPr>
                  <a:t> </a:t>
                </a:r>
              </a:p>
            </p:txBody>
          </p:sp>
        </mc:Fallback>
      </mc:AlternateContent>
    </p:spTree>
    <p:extLst>
      <p:ext uri="{BB962C8B-B14F-4D97-AF65-F5344CB8AC3E}">
        <p14:creationId xmlns:p14="http://schemas.microsoft.com/office/powerpoint/2010/main" val="1823147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3510456" y="3831021"/>
            <a:ext cx="2112579" cy="1813034"/>
          </a:xfrm>
          <a:custGeom>
            <a:avLst/>
            <a:gdLst>
              <a:gd name="connsiteX0" fmla="*/ 0 w 2112579"/>
              <a:gd name="connsiteY0" fmla="*/ 1103586 h 1813034"/>
              <a:gd name="connsiteX1" fmla="*/ 47297 w 2112579"/>
              <a:gd name="connsiteY1" fmla="*/ 1592317 h 1813034"/>
              <a:gd name="connsiteX2" fmla="*/ 362607 w 2112579"/>
              <a:gd name="connsiteY2" fmla="*/ 1813034 h 1813034"/>
              <a:gd name="connsiteX3" fmla="*/ 1213945 w 2112579"/>
              <a:gd name="connsiteY3" fmla="*/ 1292772 h 1813034"/>
              <a:gd name="connsiteX4" fmla="*/ 1986455 w 2112579"/>
              <a:gd name="connsiteY4" fmla="*/ 914400 h 1813034"/>
              <a:gd name="connsiteX5" fmla="*/ 2112579 w 2112579"/>
              <a:gd name="connsiteY5" fmla="*/ 488731 h 1813034"/>
              <a:gd name="connsiteX6" fmla="*/ 2017986 w 2112579"/>
              <a:gd name="connsiteY6" fmla="*/ 0 h 1813034"/>
              <a:gd name="connsiteX7" fmla="*/ 1608083 w 2112579"/>
              <a:gd name="connsiteY7" fmla="*/ 173420 h 1813034"/>
              <a:gd name="connsiteX8" fmla="*/ 0 w 2112579"/>
              <a:gd name="connsiteY8" fmla="*/ 1103586 h 181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2579" h="1813034">
                <a:moveTo>
                  <a:pt x="0" y="1103586"/>
                </a:moveTo>
                <a:lnTo>
                  <a:pt x="47297" y="1592317"/>
                </a:lnTo>
                <a:lnTo>
                  <a:pt x="362607" y="1813034"/>
                </a:lnTo>
                <a:lnTo>
                  <a:pt x="1213945" y="1292772"/>
                </a:lnTo>
                <a:lnTo>
                  <a:pt x="1986455" y="914400"/>
                </a:lnTo>
                <a:lnTo>
                  <a:pt x="2112579" y="488731"/>
                </a:lnTo>
                <a:lnTo>
                  <a:pt x="2017986" y="0"/>
                </a:lnTo>
                <a:lnTo>
                  <a:pt x="1608083" y="173420"/>
                </a:lnTo>
                <a:lnTo>
                  <a:pt x="0" y="1103586"/>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Prim’s Algorithm</a:t>
            </a:r>
          </a:p>
        </p:txBody>
      </p:sp>
      <p:sp>
        <p:nvSpPr>
          <p:cNvPr id="4" name="Slide Number Placeholder 3"/>
          <p:cNvSpPr>
            <a:spLocks noGrp="1"/>
          </p:cNvSpPr>
          <p:nvPr>
            <p:ph type="sldNum" sz="quarter" idx="12"/>
          </p:nvPr>
        </p:nvSpPr>
        <p:spPr/>
        <p:txBody>
          <a:bodyPr/>
          <a:lstStyle/>
          <a:p>
            <a:fld id="{86BADE50-950A-4D58-BFB2-FA2C6A8B385D}" type="slidenum">
              <a:rPr lang="en-US" smtClean="0"/>
              <a:t>40</a:t>
            </a:fld>
            <a:endParaRPr lang="en-US"/>
          </a:p>
        </p:txBody>
      </p:sp>
      <p:grpSp>
        <p:nvGrpSpPr>
          <p:cNvPr id="47" name="Group 46"/>
          <p:cNvGrpSpPr/>
          <p:nvPr/>
        </p:nvGrpSpPr>
        <p:grpSpPr>
          <a:xfrm>
            <a:off x="3826554" y="4146960"/>
            <a:ext cx="4600060" cy="2787240"/>
            <a:chOff x="0" y="2862182"/>
            <a:chExt cx="7044346" cy="4268266"/>
          </a:xfrm>
        </p:grpSpPr>
        <p:cxnSp>
          <p:nvCxnSpPr>
            <p:cNvPr id="48" name="Straight Connector 47"/>
            <p:cNvCxnSpPr>
              <a:stCxn id="76" idx="7"/>
              <a:endCxn id="77" idx="2"/>
            </p:cNvCxnSpPr>
            <p:nvPr/>
          </p:nvCxnSpPr>
          <p:spPr>
            <a:xfrm flipV="1">
              <a:off x="438102" y="3276727"/>
              <a:ext cx="1492916" cy="96260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6"/>
              <a:endCxn id="80" idx="2"/>
            </p:cNvCxnSpPr>
            <p:nvPr/>
          </p:nvCxnSpPr>
          <p:spPr>
            <a:xfrm>
              <a:off x="2444286" y="3276727"/>
              <a:ext cx="1510213" cy="5239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6" idx="4"/>
              <a:endCxn id="78"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9" idx="3"/>
              <a:endCxn id="78"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1" idx="2"/>
              <a:endCxn id="78" idx="5"/>
            </p:cNvCxnSpPr>
            <p:nvPr/>
          </p:nvCxnSpPr>
          <p:spPr>
            <a:xfrm flipH="1" flipV="1">
              <a:off x="1477469" y="6086626"/>
              <a:ext cx="1369411" cy="5653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9" idx="5"/>
              <a:endCxn id="81"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9" idx="7"/>
              <a:endCxn id="80"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1" idx="6"/>
              <a:endCxn id="82"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2" idx="1"/>
              <a:endCxn id="80" idx="4"/>
            </p:cNvCxnSpPr>
            <p:nvPr/>
          </p:nvCxnSpPr>
          <p:spPr>
            <a:xfrm flipH="1" flipV="1">
              <a:off x="4211133" y="3585751"/>
              <a:ext cx="865200" cy="26280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4" idx="2"/>
              <a:endCxn id="80"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1"/>
              <a:endCxn id="84" idx="5"/>
            </p:cNvCxnSpPr>
            <p:nvPr/>
          </p:nvCxnSpPr>
          <p:spPr>
            <a:xfrm flipH="1" flipV="1">
              <a:off x="5744700" y="4187258"/>
              <a:ext cx="861544" cy="6748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2" name="TextBox 61"/>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3" name="TextBox 62"/>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7</a:t>
              </a:r>
            </a:p>
          </p:txBody>
        </p:sp>
        <p:sp>
          <p:nvSpPr>
            <p:cNvPr id="64" name="TextBox 63"/>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5" name="TextBox 64"/>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6" name="TextBox 65"/>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6</a:t>
              </a:r>
            </a:p>
          </p:txBody>
        </p:sp>
        <p:sp>
          <p:nvSpPr>
            <p:cNvPr id="68" name="TextBox 67"/>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9" name="TextBox 68"/>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70" name="TextBox 69"/>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1" name="TextBox 70"/>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2" name="TextBox 71"/>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3" name="TextBox 72"/>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4" name="Straight Connector 73"/>
            <p:cNvCxnSpPr>
              <a:stCxn id="77" idx="4"/>
              <a:endCxn id="78"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6" name="Oval 75"/>
            <p:cNvSpPr/>
            <p:nvPr/>
          </p:nvSpPr>
          <p:spPr>
            <a:xfrm>
              <a:off x="0" y="4164165"/>
              <a:ext cx="513268" cy="513268"/>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p:cNvSpPr/>
            <p:nvPr/>
          </p:nvSpPr>
          <p:spPr>
            <a:xfrm>
              <a:off x="1931018" y="3020093"/>
              <a:ext cx="513268" cy="513268"/>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Oval 78"/>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0" name="Oval 79"/>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1" name="Oval 80"/>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xmlns:a14="http://schemas.microsoft.com/office/drawing/2010/main">
        <mc:Choice Requires="a14">
          <p:sp>
            <p:nvSpPr>
              <p:cNvPr id="43" name="TextBox 42"/>
              <p:cNvSpPr txBox="1"/>
              <p:nvPr/>
            </p:nvSpPr>
            <p:spPr>
              <a:xfrm>
                <a:off x="1905001" y="1143001"/>
                <a:ext cx="8686800" cy="2246769"/>
              </a:xfrm>
              <a:prstGeom prst="rect">
                <a:avLst/>
              </a:prstGeom>
              <a:noFill/>
            </p:spPr>
            <p:txBody>
              <a:bodyPr wrap="square" rtlCol="0">
                <a:spAutoFit/>
              </a:bodyPr>
              <a:lstStyle/>
              <a:p>
                <a:r>
                  <a:rPr lang="en-US" sz="2800" dirty="0"/>
                  <a:t>Start with an empty tree </a:t>
                </a:r>
                <a14:m>
                  <m:oMath xmlns:m="http://schemas.openxmlformats.org/officeDocument/2006/math">
                    <m:r>
                      <a:rPr lang="en-US" sz="2800" i="1" smtClean="0">
                        <a:solidFill>
                          <a:srgbClr val="7030A0"/>
                        </a:solidFill>
                        <a:latin typeface="Cambria Math"/>
                      </a:rPr>
                      <m:t>𝐴</m:t>
                    </m:r>
                  </m:oMath>
                </a14:m>
                <a:endParaRPr lang="en-US" sz="2800" dirty="0"/>
              </a:p>
              <a:p>
                <a:r>
                  <a:rPr lang="en-US" sz="2800" dirty="0"/>
                  <a:t>Pick a </a:t>
                </a:r>
                <a:r>
                  <a:rPr lang="en-US" sz="2800" dirty="0">
                    <a:solidFill>
                      <a:srgbClr val="7030A0"/>
                    </a:solidFill>
                  </a:rPr>
                  <a:t>start node</a:t>
                </a:r>
              </a:p>
              <a:p>
                <a:r>
                  <a:rPr lang="en-US" sz="2800" dirty="0"/>
                  <a:t>Repeat </a:t>
                </a:r>
                <a14:m>
                  <m:oMath xmlns:m="http://schemas.openxmlformats.org/officeDocument/2006/math">
                    <m:r>
                      <a:rPr lang="en-US" sz="2800" i="1">
                        <a:latin typeface="Cambria Math"/>
                      </a:rPr>
                      <m:t>𝑉</m:t>
                    </m:r>
                    <m:r>
                      <a:rPr lang="en-US" sz="2800" i="1">
                        <a:latin typeface="Cambria Math"/>
                      </a:rPr>
                      <m:t>−1</m:t>
                    </m:r>
                  </m:oMath>
                </a14:m>
                <a:r>
                  <a:rPr lang="en-US" sz="2800" dirty="0"/>
                  <a:t> times:</a:t>
                </a:r>
              </a:p>
              <a:p>
                <a:r>
                  <a:rPr lang="en-US" sz="2800" dirty="0"/>
                  <a:t>	Add the min-weight edge which connects to node 			in </a:t>
                </a:r>
                <a14:m>
                  <m:oMath xmlns:m="http://schemas.openxmlformats.org/officeDocument/2006/math">
                    <m:r>
                      <a:rPr lang="en-US" sz="2800" i="1" dirty="0" smtClean="0">
                        <a:solidFill>
                          <a:srgbClr val="7030A0"/>
                        </a:solidFill>
                        <a:latin typeface="Cambria Math"/>
                      </a:rPr>
                      <m:t>𝐴</m:t>
                    </m:r>
                  </m:oMath>
                </a14:m>
                <a:r>
                  <a:rPr lang="en-US" sz="2800" dirty="0">
                    <a:solidFill>
                      <a:srgbClr val="FF33CC"/>
                    </a:solidFill>
                  </a:rPr>
                  <a:t> </a:t>
                </a:r>
                <a:r>
                  <a:rPr lang="en-US" sz="2800" dirty="0"/>
                  <a:t>with a node not in</a:t>
                </a:r>
                <a:r>
                  <a:rPr lang="en-US" sz="2800" dirty="0">
                    <a:solidFill>
                      <a:srgbClr val="FF33CC"/>
                    </a:solidFill>
                  </a:rPr>
                  <a:t> </a:t>
                </a:r>
                <a14:m>
                  <m:oMath xmlns:m="http://schemas.openxmlformats.org/officeDocument/2006/math">
                    <m:r>
                      <a:rPr lang="en-US" sz="2800" i="1" dirty="0" smtClean="0">
                        <a:solidFill>
                          <a:srgbClr val="7030A0"/>
                        </a:solidFill>
                        <a:latin typeface="Cambria Math"/>
                      </a:rPr>
                      <m:t>𝐴</m:t>
                    </m:r>
                  </m:oMath>
                </a14:m>
                <a:endParaRPr lang="en-US" sz="2800" dirty="0">
                  <a:solidFill>
                    <a:srgbClr val="FF33CC"/>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1905001" y="1143001"/>
                <a:ext cx="8686800" cy="2246769"/>
              </a:xfrm>
              <a:prstGeom prst="rect">
                <a:avLst/>
              </a:prstGeom>
              <a:blipFill>
                <a:blip r:embed="rId2"/>
                <a:stretch>
                  <a:fillRect l="-1314" t="-2809" b="-6180"/>
                </a:stretch>
              </a:blipFill>
            </p:spPr>
            <p:txBody>
              <a:bodyPr/>
              <a:lstStyle/>
              <a:p>
                <a:r>
                  <a:rPr lang="en-US">
                    <a:noFill/>
                  </a:rPr>
                  <a:t> </a:t>
                </a:r>
              </a:p>
            </p:txBody>
          </p:sp>
        </mc:Fallback>
      </mc:AlternateContent>
    </p:spTree>
    <p:extLst>
      <p:ext uri="{BB962C8B-B14F-4D97-AF65-F5344CB8AC3E}">
        <p14:creationId xmlns:p14="http://schemas.microsoft.com/office/powerpoint/2010/main" val="4139888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3447394" y="3783724"/>
            <a:ext cx="3578773" cy="1765738"/>
          </a:xfrm>
          <a:custGeom>
            <a:avLst/>
            <a:gdLst>
              <a:gd name="connsiteX0" fmla="*/ 94593 w 3578773"/>
              <a:gd name="connsiteY0" fmla="*/ 1135117 h 1765738"/>
              <a:gd name="connsiteX1" fmla="*/ 0 w 3578773"/>
              <a:gd name="connsiteY1" fmla="*/ 1592317 h 1765738"/>
              <a:gd name="connsiteX2" fmla="*/ 346841 w 3578773"/>
              <a:gd name="connsiteY2" fmla="*/ 1734207 h 1765738"/>
              <a:gd name="connsiteX3" fmla="*/ 756745 w 3578773"/>
              <a:gd name="connsiteY3" fmla="*/ 1765738 h 1765738"/>
              <a:gd name="connsiteX4" fmla="*/ 1545021 w 3578773"/>
              <a:gd name="connsiteY4" fmla="*/ 945931 h 1765738"/>
              <a:gd name="connsiteX5" fmla="*/ 2443655 w 3578773"/>
              <a:gd name="connsiteY5" fmla="*/ 898635 h 1765738"/>
              <a:gd name="connsiteX6" fmla="*/ 3184635 w 3578773"/>
              <a:gd name="connsiteY6" fmla="*/ 1087821 h 1765738"/>
              <a:gd name="connsiteX7" fmla="*/ 3578773 w 3578773"/>
              <a:gd name="connsiteY7" fmla="*/ 520262 h 1765738"/>
              <a:gd name="connsiteX8" fmla="*/ 3247697 w 3578773"/>
              <a:gd name="connsiteY8" fmla="*/ 173421 h 1765738"/>
              <a:gd name="connsiteX9" fmla="*/ 1891862 w 3578773"/>
              <a:gd name="connsiteY9" fmla="*/ 0 h 1765738"/>
              <a:gd name="connsiteX10" fmla="*/ 756745 w 3578773"/>
              <a:gd name="connsiteY10" fmla="*/ 441435 h 1765738"/>
              <a:gd name="connsiteX11" fmla="*/ 94593 w 3578773"/>
              <a:gd name="connsiteY11" fmla="*/ 1135117 h 1765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78773" h="1765738">
                <a:moveTo>
                  <a:pt x="94593" y="1135117"/>
                </a:moveTo>
                <a:lnTo>
                  <a:pt x="0" y="1592317"/>
                </a:lnTo>
                <a:lnTo>
                  <a:pt x="346841" y="1734207"/>
                </a:lnTo>
                <a:lnTo>
                  <a:pt x="756745" y="1765738"/>
                </a:lnTo>
                <a:lnTo>
                  <a:pt x="1545021" y="945931"/>
                </a:lnTo>
                <a:lnTo>
                  <a:pt x="2443655" y="898635"/>
                </a:lnTo>
                <a:lnTo>
                  <a:pt x="3184635" y="1087821"/>
                </a:lnTo>
                <a:lnTo>
                  <a:pt x="3578773" y="520262"/>
                </a:lnTo>
                <a:lnTo>
                  <a:pt x="3247697" y="173421"/>
                </a:lnTo>
                <a:lnTo>
                  <a:pt x="1891862" y="0"/>
                </a:lnTo>
                <a:lnTo>
                  <a:pt x="756745" y="441435"/>
                </a:lnTo>
                <a:lnTo>
                  <a:pt x="94593" y="1135117"/>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Prim’s Algorithm</a:t>
            </a:r>
          </a:p>
        </p:txBody>
      </p:sp>
      <p:sp>
        <p:nvSpPr>
          <p:cNvPr id="4" name="Slide Number Placeholder 3"/>
          <p:cNvSpPr>
            <a:spLocks noGrp="1"/>
          </p:cNvSpPr>
          <p:nvPr>
            <p:ph type="sldNum" sz="quarter" idx="12"/>
          </p:nvPr>
        </p:nvSpPr>
        <p:spPr/>
        <p:txBody>
          <a:bodyPr/>
          <a:lstStyle/>
          <a:p>
            <a:fld id="{86BADE50-950A-4D58-BFB2-FA2C6A8B385D}" type="slidenum">
              <a:rPr lang="en-US" smtClean="0"/>
              <a:t>41</a:t>
            </a:fld>
            <a:endParaRPr lang="en-US"/>
          </a:p>
        </p:txBody>
      </p:sp>
      <p:grpSp>
        <p:nvGrpSpPr>
          <p:cNvPr id="47" name="Group 46"/>
          <p:cNvGrpSpPr/>
          <p:nvPr/>
        </p:nvGrpSpPr>
        <p:grpSpPr>
          <a:xfrm>
            <a:off x="3826554" y="4146960"/>
            <a:ext cx="4600060" cy="2787240"/>
            <a:chOff x="0" y="2862182"/>
            <a:chExt cx="7044346" cy="4268266"/>
          </a:xfrm>
        </p:grpSpPr>
        <p:cxnSp>
          <p:nvCxnSpPr>
            <p:cNvPr id="48" name="Straight Connector 47"/>
            <p:cNvCxnSpPr>
              <a:stCxn id="76" idx="7"/>
              <a:endCxn id="77" idx="2"/>
            </p:cNvCxnSpPr>
            <p:nvPr/>
          </p:nvCxnSpPr>
          <p:spPr>
            <a:xfrm flipV="1">
              <a:off x="438102" y="3276727"/>
              <a:ext cx="1492916" cy="962604"/>
            </a:xfrm>
            <a:prstGeom prst="line">
              <a:avLst/>
            </a:prstGeom>
            <a:solidFill>
              <a:srgbClr val="7030A0"/>
            </a:solid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6"/>
              <a:endCxn id="80" idx="2"/>
            </p:cNvCxnSpPr>
            <p:nvPr/>
          </p:nvCxnSpPr>
          <p:spPr>
            <a:xfrm>
              <a:off x="2444286" y="3276727"/>
              <a:ext cx="1510213" cy="52390"/>
            </a:xfrm>
            <a:prstGeom prst="line">
              <a:avLst/>
            </a:prstGeom>
            <a:solidFill>
              <a:srgbClr val="7030A0"/>
            </a:solid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6" idx="4"/>
              <a:endCxn id="78"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9" idx="3"/>
              <a:endCxn id="78"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1" idx="2"/>
              <a:endCxn id="78" idx="5"/>
            </p:cNvCxnSpPr>
            <p:nvPr/>
          </p:nvCxnSpPr>
          <p:spPr>
            <a:xfrm flipH="1" flipV="1">
              <a:off x="1477469" y="6086626"/>
              <a:ext cx="1369411" cy="5653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9" idx="5"/>
              <a:endCxn id="81"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9" idx="7"/>
              <a:endCxn id="80"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1" idx="6"/>
              <a:endCxn id="82"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2" idx="1"/>
              <a:endCxn id="80" idx="4"/>
            </p:cNvCxnSpPr>
            <p:nvPr/>
          </p:nvCxnSpPr>
          <p:spPr>
            <a:xfrm flipH="1" flipV="1">
              <a:off x="4211133" y="3585751"/>
              <a:ext cx="865200" cy="2628084"/>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4" idx="2"/>
              <a:endCxn id="80"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1"/>
              <a:endCxn id="84" idx="5"/>
            </p:cNvCxnSpPr>
            <p:nvPr/>
          </p:nvCxnSpPr>
          <p:spPr>
            <a:xfrm flipH="1" flipV="1">
              <a:off x="5744700" y="4187258"/>
              <a:ext cx="861544" cy="6748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2" name="TextBox 61"/>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3" name="TextBox 62"/>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7</a:t>
              </a:r>
            </a:p>
          </p:txBody>
        </p:sp>
        <p:sp>
          <p:nvSpPr>
            <p:cNvPr id="64" name="TextBox 63"/>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5" name="TextBox 64"/>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6" name="TextBox 65"/>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6</a:t>
              </a:r>
            </a:p>
          </p:txBody>
        </p:sp>
        <p:sp>
          <p:nvSpPr>
            <p:cNvPr id="68" name="TextBox 67"/>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9" name="TextBox 68"/>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70" name="TextBox 69"/>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1" name="TextBox 70"/>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2" name="TextBox 71"/>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3" name="TextBox 72"/>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4" name="Straight Connector 73"/>
            <p:cNvCxnSpPr>
              <a:stCxn id="77" idx="4"/>
              <a:endCxn id="78"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6" name="Oval 75"/>
            <p:cNvSpPr/>
            <p:nvPr/>
          </p:nvSpPr>
          <p:spPr>
            <a:xfrm>
              <a:off x="0" y="4164165"/>
              <a:ext cx="513268" cy="513268"/>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p:cNvSpPr/>
            <p:nvPr/>
          </p:nvSpPr>
          <p:spPr>
            <a:xfrm>
              <a:off x="1931018" y="3020093"/>
              <a:ext cx="513268" cy="513268"/>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Oval 78"/>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0" name="Oval 79"/>
            <p:cNvSpPr/>
            <p:nvPr/>
          </p:nvSpPr>
          <p:spPr>
            <a:xfrm>
              <a:off x="3954499" y="3072483"/>
              <a:ext cx="513268" cy="513268"/>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1" name="Oval 80"/>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xmlns:a14="http://schemas.microsoft.com/office/drawing/2010/main">
        <mc:Choice Requires="a14">
          <p:sp>
            <p:nvSpPr>
              <p:cNvPr id="43" name="TextBox 42"/>
              <p:cNvSpPr txBox="1"/>
              <p:nvPr/>
            </p:nvSpPr>
            <p:spPr>
              <a:xfrm>
                <a:off x="1905001" y="1143001"/>
                <a:ext cx="8686800" cy="2246769"/>
              </a:xfrm>
              <a:prstGeom prst="rect">
                <a:avLst/>
              </a:prstGeom>
              <a:noFill/>
            </p:spPr>
            <p:txBody>
              <a:bodyPr wrap="square" rtlCol="0">
                <a:spAutoFit/>
              </a:bodyPr>
              <a:lstStyle/>
              <a:p>
                <a:r>
                  <a:rPr lang="en-US" sz="2800" dirty="0"/>
                  <a:t>Start with an empty tree </a:t>
                </a:r>
                <a14:m>
                  <m:oMath xmlns:m="http://schemas.openxmlformats.org/officeDocument/2006/math">
                    <m:r>
                      <a:rPr lang="en-US" sz="2800" i="1" smtClean="0">
                        <a:solidFill>
                          <a:srgbClr val="7030A0"/>
                        </a:solidFill>
                        <a:latin typeface="Cambria Math"/>
                      </a:rPr>
                      <m:t>𝐴</m:t>
                    </m:r>
                  </m:oMath>
                </a14:m>
                <a:endParaRPr lang="en-US" sz="2800" dirty="0">
                  <a:solidFill>
                    <a:srgbClr val="7030A0"/>
                  </a:solidFill>
                </a:endParaRPr>
              </a:p>
              <a:p>
                <a:r>
                  <a:rPr lang="en-US" sz="2800" dirty="0"/>
                  <a:t>Pick a </a:t>
                </a:r>
                <a:r>
                  <a:rPr lang="en-US" sz="2800" dirty="0">
                    <a:solidFill>
                      <a:srgbClr val="7030A0"/>
                    </a:solidFill>
                  </a:rPr>
                  <a:t>start node</a:t>
                </a:r>
              </a:p>
              <a:p>
                <a:r>
                  <a:rPr lang="en-US" sz="2800" dirty="0"/>
                  <a:t>Repeat </a:t>
                </a:r>
                <a14:m>
                  <m:oMath xmlns:m="http://schemas.openxmlformats.org/officeDocument/2006/math">
                    <m:r>
                      <a:rPr lang="en-US" sz="2800" i="1">
                        <a:latin typeface="Cambria Math"/>
                      </a:rPr>
                      <m:t>𝑉</m:t>
                    </m:r>
                    <m:r>
                      <a:rPr lang="en-US" sz="2800" i="1">
                        <a:latin typeface="Cambria Math"/>
                      </a:rPr>
                      <m:t>−1</m:t>
                    </m:r>
                  </m:oMath>
                </a14:m>
                <a:r>
                  <a:rPr lang="en-US" sz="2800" dirty="0"/>
                  <a:t> times:</a:t>
                </a:r>
              </a:p>
              <a:p>
                <a:r>
                  <a:rPr lang="en-US" sz="2800" dirty="0"/>
                  <a:t>	Add the min-weight edge which connects to node 			in </a:t>
                </a:r>
                <a14:m>
                  <m:oMath xmlns:m="http://schemas.openxmlformats.org/officeDocument/2006/math">
                    <m:r>
                      <a:rPr lang="en-US" sz="2800" i="1" dirty="0" smtClean="0">
                        <a:solidFill>
                          <a:srgbClr val="7030A0"/>
                        </a:solidFill>
                        <a:latin typeface="Cambria Math"/>
                      </a:rPr>
                      <m:t>𝐴</m:t>
                    </m:r>
                  </m:oMath>
                </a14:m>
                <a:r>
                  <a:rPr lang="en-US" sz="2800" dirty="0">
                    <a:solidFill>
                      <a:srgbClr val="FF33CC"/>
                    </a:solidFill>
                  </a:rPr>
                  <a:t> </a:t>
                </a:r>
                <a:r>
                  <a:rPr lang="en-US" sz="2800" dirty="0"/>
                  <a:t>with a node not in</a:t>
                </a:r>
                <a:r>
                  <a:rPr lang="en-US" sz="2800" dirty="0">
                    <a:solidFill>
                      <a:srgbClr val="FF33CC"/>
                    </a:solidFill>
                  </a:rPr>
                  <a:t> </a:t>
                </a:r>
                <a14:m>
                  <m:oMath xmlns:m="http://schemas.openxmlformats.org/officeDocument/2006/math">
                    <m:r>
                      <a:rPr lang="en-US" sz="2800" i="1" dirty="0" smtClean="0">
                        <a:solidFill>
                          <a:srgbClr val="7030A0"/>
                        </a:solidFill>
                        <a:latin typeface="Cambria Math"/>
                      </a:rPr>
                      <m:t>𝐴</m:t>
                    </m:r>
                  </m:oMath>
                </a14:m>
                <a:endParaRPr lang="en-US" sz="2800" dirty="0">
                  <a:solidFill>
                    <a:srgbClr val="FF33CC"/>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1905001" y="1143001"/>
                <a:ext cx="8686800" cy="2246769"/>
              </a:xfrm>
              <a:prstGeom prst="rect">
                <a:avLst/>
              </a:prstGeom>
              <a:blipFill>
                <a:blip r:embed="rId2"/>
                <a:stretch>
                  <a:fillRect l="-1314" t="-2809" b="-6180"/>
                </a:stretch>
              </a:blipFill>
            </p:spPr>
            <p:txBody>
              <a:bodyPr/>
              <a:lstStyle/>
              <a:p>
                <a:r>
                  <a:rPr lang="en-US">
                    <a:noFill/>
                  </a:rPr>
                  <a:t> </a:t>
                </a:r>
              </a:p>
            </p:txBody>
          </p:sp>
        </mc:Fallback>
      </mc:AlternateContent>
    </p:spTree>
    <p:extLst>
      <p:ext uri="{BB962C8B-B14F-4D97-AF65-F5344CB8AC3E}">
        <p14:creationId xmlns:p14="http://schemas.microsoft.com/office/powerpoint/2010/main" val="2504696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3589284" y="3997189"/>
            <a:ext cx="4256689" cy="2822027"/>
          </a:xfrm>
          <a:custGeom>
            <a:avLst/>
            <a:gdLst>
              <a:gd name="connsiteX0" fmla="*/ 0 w 4256689"/>
              <a:gd name="connsiteY0" fmla="*/ 945931 h 2822027"/>
              <a:gd name="connsiteX1" fmla="*/ 0 w 4256689"/>
              <a:gd name="connsiteY1" fmla="*/ 1371600 h 2822027"/>
              <a:gd name="connsiteX2" fmla="*/ 315310 w 4256689"/>
              <a:gd name="connsiteY2" fmla="*/ 1576551 h 2822027"/>
              <a:gd name="connsiteX3" fmla="*/ 725214 w 4256689"/>
              <a:gd name="connsiteY3" fmla="*/ 1387365 h 2822027"/>
              <a:gd name="connsiteX4" fmla="*/ 1466193 w 4256689"/>
              <a:gd name="connsiteY4" fmla="*/ 804041 h 2822027"/>
              <a:gd name="connsiteX5" fmla="*/ 2364827 w 4256689"/>
              <a:gd name="connsiteY5" fmla="*/ 646386 h 2822027"/>
              <a:gd name="connsiteX6" fmla="*/ 2743200 w 4256689"/>
              <a:gd name="connsiteY6" fmla="*/ 772510 h 2822027"/>
              <a:gd name="connsiteX7" fmla="*/ 2932386 w 4256689"/>
              <a:gd name="connsiteY7" fmla="*/ 1434662 h 2822027"/>
              <a:gd name="connsiteX8" fmla="*/ 3515710 w 4256689"/>
              <a:gd name="connsiteY8" fmla="*/ 2743200 h 2822027"/>
              <a:gd name="connsiteX9" fmla="*/ 3862551 w 4256689"/>
              <a:gd name="connsiteY9" fmla="*/ 2822027 h 2822027"/>
              <a:gd name="connsiteX10" fmla="*/ 4256689 w 4256689"/>
              <a:gd name="connsiteY10" fmla="*/ 2506717 h 2822027"/>
              <a:gd name="connsiteX11" fmla="*/ 3909848 w 4256689"/>
              <a:gd name="connsiteY11" fmla="*/ 1765738 h 2822027"/>
              <a:gd name="connsiteX12" fmla="*/ 3310758 w 4256689"/>
              <a:gd name="connsiteY12" fmla="*/ 189186 h 2822027"/>
              <a:gd name="connsiteX13" fmla="*/ 2569779 w 4256689"/>
              <a:gd name="connsiteY13" fmla="*/ 0 h 2822027"/>
              <a:gd name="connsiteX14" fmla="*/ 1340069 w 4256689"/>
              <a:gd name="connsiteY14" fmla="*/ 31531 h 2822027"/>
              <a:gd name="connsiteX15" fmla="*/ 457200 w 4256689"/>
              <a:gd name="connsiteY15" fmla="*/ 315310 h 2822027"/>
              <a:gd name="connsiteX16" fmla="*/ 78827 w 4256689"/>
              <a:gd name="connsiteY16" fmla="*/ 898634 h 2822027"/>
              <a:gd name="connsiteX17" fmla="*/ 0 w 4256689"/>
              <a:gd name="connsiteY17" fmla="*/ 945931 h 2822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56689" h="2822027">
                <a:moveTo>
                  <a:pt x="0" y="945931"/>
                </a:moveTo>
                <a:lnTo>
                  <a:pt x="0" y="1371600"/>
                </a:lnTo>
                <a:lnTo>
                  <a:pt x="315310" y="1576551"/>
                </a:lnTo>
                <a:lnTo>
                  <a:pt x="725214" y="1387365"/>
                </a:lnTo>
                <a:lnTo>
                  <a:pt x="1466193" y="804041"/>
                </a:lnTo>
                <a:lnTo>
                  <a:pt x="2364827" y="646386"/>
                </a:lnTo>
                <a:lnTo>
                  <a:pt x="2743200" y="772510"/>
                </a:lnTo>
                <a:lnTo>
                  <a:pt x="2932386" y="1434662"/>
                </a:lnTo>
                <a:lnTo>
                  <a:pt x="3515710" y="2743200"/>
                </a:lnTo>
                <a:lnTo>
                  <a:pt x="3862551" y="2822027"/>
                </a:lnTo>
                <a:lnTo>
                  <a:pt x="4256689" y="2506717"/>
                </a:lnTo>
                <a:lnTo>
                  <a:pt x="3909848" y="1765738"/>
                </a:lnTo>
                <a:lnTo>
                  <a:pt x="3310758" y="189186"/>
                </a:lnTo>
                <a:lnTo>
                  <a:pt x="2569779" y="0"/>
                </a:lnTo>
                <a:lnTo>
                  <a:pt x="1340069" y="31531"/>
                </a:lnTo>
                <a:lnTo>
                  <a:pt x="457200" y="315310"/>
                </a:lnTo>
                <a:lnTo>
                  <a:pt x="78827" y="898634"/>
                </a:lnTo>
                <a:lnTo>
                  <a:pt x="0" y="945931"/>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Prim’s Algorithm</a:t>
            </a:r>
          </a:p>
        </p:txBody>
      </p:sp>
      <p:sp>
        <p:nvSpPr>
          <p:cNvPr id="4" name="Slide Number Placeholder 3"/>
          <p:cNvSpPr>
            <a:spLocks noGrp="1"/>
          </p:cNvSpPr>
          <p:nvPr>
            <p:ph type="sldNum" sz="quarter" idx="12"/>
          </p:nvPr>
        </p:nvSpPr>
        <p:spPr/>
        <p:txBody>
          <a:bodyPr/>
          <a:lstStyle/>
          <a:p>
            <a:fld id="{86BADE50-950A-4D58-BFB2-FA2C6A8B385D}" type="slidenum">
              <a:rPr lang="en-US" smtClean="0"/>
              <a:t>42</a:t>
            </a:fld>
            <a:endParaRPr lang="en-US"/>
          </a:p>
        </p:txBody>
      </p:sp>
      <p:grpSp>
        <p:nvGrpSpPr>
          <p:cNvPr id="47" name="Group 46"/>
          <p:cNvGrpSpPr/>
          <p:nvPr/>
        </p:nvGrpSpPr>
        <p:grpSpPr>
          <a:xfrm>
            <a:off x="3826554" y="4070760"/>
            <a:ext cx="4600060" cy="2787240"/>
            <a:chOff x="0" y="2862182"/>
            <a:chExt cx="7044346" cy="4268266"/>
          </a:xfrm>
        </p:grpSpPr>
        <p:cxnSp>
          <p:nvCxnSpPr>
            <p:cNvPr id="48" name="Straight Connector 47"/>
            <p:cNvCxnSpPr>
              <a:stCxn id="76" idx="7"/>
              <a:endCxn id="77" idx="2"/>
            </p:cNvCxnSpPr>
            <p:nvPr/>
          </p:nvCxnSpPr>
          <p:spPr>
            <a:xfrm flipV="1">
              <a:off x="438102" y="3276727"/>
              <a:ext cx="1492916" cy="962604"/>
            </a:xfrm>
            <a:prstGeom prst="line">
              <a:avLst/>
            </a:prstGeom>
            <a:solidFill>
              <a:srgbClr val="7030A0"/>
            </a:solid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6"/>
              <a:endCxn id="80" idx="2"/>
            </p:cNvCxnSpPr>
            <p:nvPr/>
          </p:nvCxnSpPr>
          <p:spPr>
            <a:xfrm>
              <a:off x="2444286" y="3276727"/>
              <a:ext cx="1510213" cy="52390"/>
            </a:xfrm>
            <a:prstGeom prst="line">
              <a:avLst/>
            </a:prstGeom>
            <a:solidFill>
              <a:srgbClr val="7030A0"/>
            </a:solid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6" idx="4"/>
              <a:endCxn id="78"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9" idx="3"/>
              <a:endCxn id="78"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1" idx="2"/>
              <a:endCxn id="78" idx="5"/>
            </p:cNvCxnSpPr>
            <p:nvPr/>
          </p:nvCxnSpPr>
          <p:spPr>
            <a:xfrm flipH="1" flipV="1">
              <a:off x="1477469" y="6086626"/>
              <a:ext cx="1369411" cy="5653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9" idx="5"/>
              <a:endCxn id="81"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9" idx="7"/>
              <a:endCxn id="80"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1" idx="6"/>
              <a:endCxn id="82"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2" idx="1"/>
              <a:endCxn id="80" idx="4"/>
            </p:cNvCxnSpPr>
            <p:nvPr/>
          </p:nvCxnSpPr>
          <p:spPr>
            <a:xfrm flipH="1" flipV="1">
              <a:off x="4211133" y="3585751"/>
              <a:ext cx="865200" cy="2628084"/>
            </a:xfrm>
            <a:prstGeom prst="line">
              <a:avLst/>
            </a:prstGeom>
            <a:solidFill>
              <a:srgbClr val="7030A0"/>
            </a:solid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4" idx="2"/>
              <a:endCxn id="80" idx="5"/>
            </p:cNvCxnSpPr>
            <p:nvPr/>
          </p:nvCxnSpPr>
          <p:spPr>
            <a:xfrm flipH="1" flipV="1">
              <a:off x="4392601" y="3510585"/>
              <a:ext cx="913997" cy="495205"/>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1"/>
              <a:endCxn id="84" idx="5"/>
            </p:cNvCxnSpPr>
            <p:nvPr/>
          </p:nvCxnSpPr>
          <p:spPr>
            <a:xfrm flipH="1" flipV="1">
              <a:off x="5744700" y="4187258"/>
              <a:ext cx="861544" cy="6748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2" name="TextBox 61"/>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3" name="TextBox 62"/>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7</a:t>
              </a:r>
            </a:p>
          </p:txBody>
        </p:sp>
        <p:sp>
          <p:nvSpPr>
            <p:cNvPr id="64" name="TextBox 63"/>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5" name="TextBox 64"/>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6" name="TextBox 65"/>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4880382" y="3346808"/>
              <a:ext cx="461990" cy="565580"/>
            </a:xfrm>
            <a:prstGeom prst="rect">
              <a:avLst/>
            </a:prstGeom>
            <a:noFill/>
          </p:spPr>
          <p:txBody>
            <a:bodyPr wrap="none" rtlCol="0">
              <a:spAutoFit/>
            </a:bodyPr>
            <a:lstStyle/>
            <a:p>
              <a:r>
                <a:rPr lang="en-US" dirty="0">
                  <a:solidFill>
                    <a:srgbClr val="00B050"/>
                  </a:solidFill>
                </a:rPr>
                <a:t>6</a:t>
              </a:r>
            </a:p>
          </p:txBody>
        </p:sp>
        <p:sp>
          <p:nvSpPr>
            <p:cNvPr id="68" name="TextBox 67"/>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9" name="TextBox 68"/>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70" name="TextBox 69"/>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1" name="TextBox 70"/>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2" name="TextBox 71"/>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3" name="TextBox 72"/>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4" name="Straight Connector 73"/>
            <p:cNvCxnSpPr>
              <a:stCxn id="77" idx="4"/>
              <a:endCxn id="78"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6" name="Oval 75"/>
            <p:cNvSpPr/>
            <p:nvPr/>
          </p:nvSpPr>
          <p:spPr>
            <a:xfrm>
              <a:off x="0" y="4164165"/>
              <a:ext cx="513268" cy="513268"/>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p:cNvSpPr/>
            <p:nvPr/>
          </p:nvSpPr>
          <p:spPr>
            <a:xfrm>
              <a:off x="1931018" y="3020093"/>
              <a:ext cx="513268" cy="513268"/>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Oval 78"/>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0" name="Oval 79"/>
            <p:cNvSpPr/>
            <p:nvPr/>
          </p:nvSpPr>
          <p:spPr>
            <a:xfrm>
              <a:off x="3954499" y="3072483"/>
              <a:ext cx="513268" cy="513268"/>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1" name="Oval 80"/>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xmlns:a14="http://schemas.microsoft.com/office/drawing/2010/main">
        <mc:Choice Requires="a14">
          <p:sp>
            <p:nvSpPr>
              <p:cNvPr id="43" name="TextBox 42"/>
              <p:cNvSpPr txBox="1"/>
              <p:nvPr/>
            </p:nvSpPr>
            <p:spPr>
              <a:xfrm>
                <a:off x="1905001" y="1143001"/>
                <a:ext cx="8686800" cy="2246769"/>
              </a:xfrm>
              <a:prstGeom prst="rect">
                <a:avLst/>
              </a:prstGeom>
              <a:noFill/>
            </p:spPr>
            <p:txBody>
              <a:bodyPr wrap="square" rtlCol="0">
                <a:spAutoFit/>
              </a:bodyPr>
              <a:lstStyle/>
              <a:p>
                <a:r>
                  <a:rPr lang="en-US" sz="2800" dirty="0"/>
                  <a:t>Start with an empty tree </a:t>
                </a:r>
                <a14:m>
                  <m:oMath xmlns:m="http://schemas.openxmlformats.org/officeDocument/2006/math">
                    <m:r>
                      <a:rPr lang="en-US" sz="2800" i="1" smtClean="0">
                        <a:solidFill>
                          <a:srgbClr val="7030A0"/>
                        </a:solidFill>
                        <a:latin typeface="Cambria Math"/>
                      </a:rPr>
                      <m:t>𝐴</m:t>
                    </m:r>
                  </m:oMath>
                </a14:m>
                <a:endParaRPr lang="en-US" sz="2800" dirty="0">
                  <a:solidFill>
                    <a:srgbClr val="7030A0"/>
                  </a:solidFill>
                </a:endParaRPr>
              </a:p>
              <a:p>
                <a:r>
                  <a:rPr lang="en-US" sz="2800" dirty="0"/>
                  <a:t>Pick a </a:t>
                </a:r>
                <a:r>
                  <a:rPr lang="en-US" sz="2800" dirty="0">
                    <a:solidFill>
                      <a:srgbClr val="7030A0"/>
                    </a:solidFill>
                  </a:rPr>
                  <a:t>start node</a:t>
                </a:r>
              </a:p>
              <a:p>
                <a:r>
                  <a:rPr lang="en-US" sz="2800" dirty="0"/>
                  <a:t>Repeat </a:t>
                </a:r>
                <a14:m>
                  <m:oMath xmlns:m="http://schemas.openxmlformats.org/officeDocument/2006/math">
                    <m:r>
                      <a:rPr lang="en-US" sz="2800" i="1">
                        <a:latin typeface="Cambria Math"/>
                      </a:rPr>
                      <m:t>𝑉</m:t>
                    </m:r>
                    <m:r>
                      <a:rPr lang="en-US" sz="2800" i="1">
                        <a:latin typeface="Cambria Math"/>
                      </a:rPr>
                      <m:t>−1</m:t>
                    </m:r>
                  </m:oMath>
                </a14:m>
                <a:r>
                  <a:rPr lang="en-US" sz="2800" dirty="0"/>
                  <a:t> times:</a:t>
                </a:r>
              </a:p>
              <a:p>
                <a:r>
                  <a:rPr lang="en-US" sz="2800" dirty="0"/>
                  <a:t>	Add the min-weight edge which connects to node 			in </a:t>
                </a:r>
                <a14:m>
                  <m:oMath xmlns:m="http://schemas.openxmlformats.org/officeDocument/2006/math">
                    <m:r>
                      <a:rPr lang="en-US" sz="2800" i="1" dirty="0" smtClean="0">
                        <a:solidFill>
                          <a:srgbClr val="7030A0"/>
                        </a:solidFill>
                        <a:latin typeface="Cambria Math"/>
                      </a:rPr>
                      <m:t>𝐴</m:t>
                    </m:r>
                  </m:oMath>
                </a14:m>
                <a:r>
                  <a:rPr lang="en-US" sz="2800" dirty="0">
                    <a:solidFill>
                      <a:srgbClr val="FF33CC"/>
                    </a:solidFill>
                  </a:rPr>
                  <a:t> </a:t>
                </a:r>
                <a:r>
                  <a:rPr lang="en-US" sz="2800" dirty="0"/>
                  <a:t>with a node not in</a:t>
                </a:r>
                <a:r>
                  <a:rPr lang="en-US" sz="2800" dirty="0">
                    <a:solidFill>
                      <a:srgbClr val="FF33CC"/>
                    </a:solidFill>
                  </a:rPr>
                  <a:t> </a:t>
                </a:r>
                <a14:m>
                  <m:oMath xmlns:m="http://schemas.openxmlformats.org/officeDocument/2006/math">
                    <m:r>
                      <a:rPr lang="en-US" sz="2800" i="1" dirty="0" smtClean="0">
                        <a:solidFill>
                          <a:srgbClr val="7030A0"/>
                        </a:solidFill>
                        <a:latin typeface="Cambria Math"/>
                      </a:rPr>
                      <m:t>𝐴</m:t>
                    </m:r>
                  </m:oMath>
                </a14:m>
                <a:endParaRPr lang="en-US" sz="2800" dirty="0">
                  <a:solidFill>
                    <a:srgbClr val="FF33CC"/>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1905001" y="1143001"/>
                <a:ext cx="8686800" cy="2246769"/>
              </a:xfrm>
              <a:prstGeom prst="rect">
                <a:avLst/>
              </a:prstGeom>
              <a:blipFill>
                <a:blip r:embed="rId2"/>
                <a:stretch>
                  <a:fillRect l="-1314" t="-2809" b="-6180"/>
                </a:stretch>
              </a:blipFill>
            </p:spPr>
            <p:txBody>
              <a:bodyPr/>
              <a:lstStyle/>
              <a:p>
                <a:r>
                  <a:rPr lang="en-US">
                    <a:noFill/>
                  </a:rPr>
                  <a:t> </a:t>
                </a:r>
              </a:p>
            </p:txBody>
          </p:sp>
        </mc:Fallback>
      </mc:AlternateContent>
    </p:spTree>
    <p:extLst>
      <p:ext uri="{BB962C8B-B14F-4D97-AF65-F5344CB8AC3E}">
        <p14:creationId xmlns:p14="http://schemas.microsoft.com/office/powerpoint/2010/main" val="2297035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a:off x="3557752" y="4038600"/>
            <a:ext cx="4303986" cy="2822028"/>
          </a:xfrm>
          <a:custGeom>
            <a:avLst/>
            <a:gdLst>
              <a:gd name="connsiteX0" fmla="*/ 0 w 4303986"/>
              <a:gd name="connsiteY0" fmla="*/ 898635 h 2822028"/>
              <a:gd name="connsiteX1" fmla="*/ 15765 w 4303986"/>
              <a:gd name="connsiteY1" fmla="*/ 1434662 h 2822028"/>
              <a:gd name="connsiteX2" fmla="*/ 204951 w 4303986"/>
              <a:gd name="connsiteY2" fmla="*/ 1576552 h 2822028"/>
              <a:gd name="connsiteX3" fmla="*/ 756745 w 4303986"/>
              <a:gd name="connsiteY3" fmla="*/ 1403131 h 2822028"/>
              <a:gd name="connsiteX4" fmla="*/ 1576551 w 4303986"/>
              <a:gd name="connsiteY4" fmla="*/ 804041 h 2822028"/>
              <a:gd name="connsiteX5" fmla="*/ 2380593 w 4303986"/>
              <a:gd name="connsiteY5" fmla="*/ 614855 h 2822028"/>
              <a:gd name="connsiteX6" fmla="*/ 2885089 w 4303986"/>
              <a:gd name="connsiteY6" fmla="*/ 867104 h 2822028"/>
              <a:gd name="connsiteX7" fmla="*/ 3042745 w 4303986"/>
              <a:gd name="connsiteY7" fmla="*/ 1592317 h 2822028"/>
              <a:gd name="connsiteX8" fmla="*/ 3452648 w 4303986"/>
              <a:gd name="connsiteY8" fmla="*/ 2680138 h 2822028"/>
              <a:gd name="connsiteX9" fmla="*/ 3909848 w 4303986"/>
              <a:gd name="connsiteY9" fmla="*/ 2822028 h 2822028"/>
              <a:gd name="connsiteX10" fmla="*/ 4146331 w 4303986"/>
              <a:gd name="connsiteY10" fmla="*/ 2412124 h 2822028"/>
              <a:gd name="connsiteX11" fmla="*/ 4303986 w 4303986"/>
              <a:gd name="connsiteY11" fmla="*/ 709448 h 2822028"/>
              <a:gd name="connsiteX12" fmla="*/ 3216165 w 4303986"/>
              <a:gd name="connsiteY12" fmla="*/ 78828 h 2822028"/>
              <a:gd name="connsiteX13" fmla="*/ 1655379 w 4303986"/>
              <a:gd name="connsiteY13" fmla="*/ 0 h 2822028"/>
              <a:gd name="connsiteX14" fmla="*/ 630620 w 4303986"/>
              <a:gd name="connsiteY14" fmla="*/ 362607 h 2822028"/>
              <a:gd name="connsiteX15" fmla="*/ 0 w 4303986"/>
              <a:gd name="connsiteY15" fmla="*/ 898635 h 282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03986" h="2822028">
                <a:moveTo>
                  <a:pt x="0" y="898635"/>
                </a:moveTo>
                <a:lnTo>
                  <a:pt x="15765" y="1434662"/>
                </a:lnTo>
                <a:lnTo>
                  <a:pt x="204951" y="1576552"/>
                </a:lnTo>
                <a:lnTo>
                  <a:pt x="756745" y="1403131"/>
                </a:lnTo>
                <a:lnTo>
                  <a:pt x="1576551" y="804041"/>
                </a:lnTo>
                <a:lnTo>
                  <a:pt x="2380593" y="614855"/>
                </a:lnTo>
                <a:lnTo>
                  <a:pt x="2885089" y="867104"/>
                </a:lnTo>
                <a:lnTo>
                  <a:pt x="3042745" y="1592317"/>
                </a:lnTo>
                <a:lnTo>
                  <a:pt x="3452648" y="2680138"/>
                </a:lnTo>
                <a:lnTo>
                  <a:pt x="3909848" y="2822028"/>
                </a:lnTo>
                <a:lnTo>
                  <a:pt x="4146331" y="2412124"/>
                </a:lnTo>
                <a:lnTo>
                  <a:pt x="4303986" y="709448"/>
                </a:lnTo>
                <a:lnTo>
                  <a:pt x="3216165" y="78828"/>
                </a:lnTo>
                <a:lnTo>
                  <a:pt x="1655379" y="0"/>
                </a:lnTo>
                <a:lnTo>
                  <a:pt x="630620" y="362607"/>
                </a:lnTo>
                <a:lnTo>
                  <a:pt x="0" y="898635"/>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Prim’s Algorithm</a:t>
            </a:r>
          </a:p>
        </p:txBody>
      </p:sp>
      <p:sp>
        <p:nvSpPr>
          <p:cNvPr id="4" name="Slide Number Placeholder 3"/>
          <p:cNvSpPr>
            <a:spLocks noGrp="1"/>
          </p:cNvSpPr>
          <p:nvPr>
            <p:ph type="sldNum" sz="quarter" idx="12"/>
          </p:nvPr>
        </p:nvSpPr>
        <p:spPr>
          <a:xfrm>
            <a:off x="8737600" y="6356351"/>
            <a:ext cx="2844800" cy="365125"/>
          </a:xfrm>
        </p:spPr>
        <p:txBody>
          <a:bodyPr/>
          <a:lstStyle/>
          <a:p>
            <a:fld id="{86BADE50-950A-4D58-BFB2-FA2C6A8B385D}" type="slidenum">
              <a:rPr lang="en-US" smtClean="0"/>
              <a:t>43</a:t>
            </a:fld>
            <a:endParaRPr lang="en-US"/>
          </a:p>
        </p:txBody>
      </p:sp>
      <p:grpSp>
        <p:nvGrpSpPr>
          <p:cNvPr id="47" name="Group 46"/>
          <p:cNvGrpSpPr/>
          <p:nvPr/>
        </p:nvGrpSpPr>
        <p:grpSpPr>
          <a:xfrm>
            <a:off x="3826554" y="4096407"/>
            <a:ext cx="4600060" cy="2787240"/>
            <a:chOff x="0" y="2862182"/>
            <a:chExt cx="7044346" cy="4268266"/>
          </a:xfrm>
        </p:grpSpPr>
        <p:cxnSp>
          <p:nvCxnSpPr>
            <p:cNvPr id="48" name="Straight Connector 47"/>
            <p:cNvCxnSpPr>
              <a:stCxn id="76" idx="7"/>
              <a:endCxn id="77" idx="2"/>
            </p:cNvCxnSpPr>
            <p:nvPr/>
          </p:nvCxnSpPr>
          <p:spPr>
            <a:xfrm flipV="1">
              <a:off x="438102" y="3276727"/>
              <a:ext cx="1492916" cy="962604"/>
            </a:xfrm>
            <a:prstGeom prst="line">
              <a:avLst/>
            </a:prstGeom>
            <a:solidFill>
              <a:srgbClr val="7030A0"/>
            </a:solid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6"/>
              <a:endCxn id="80" idx="2"/>
            </p:cNvCxnSpPr>
            <p:nvPr/>
          </p:nvCxnSpPr>
          <p:spPr>
            <a:xfrm>
              <a:off x="2444286" y="3276727"/>
              <a:ext cx="1510213" cy="52390"/>
            </a:xfrm>
            <a:prstGeom prst="line">
              <a:avLst/>
            </a:prstGeom>
            <a:solidFill>
              <a:srgbClr val="7030A0"/>
            </a:solid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6" idx="4"/>
              <a:endCxn id="78"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9" idx="3"/>
              <a:endCxn id="78"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1" idx="2"/>
              <a:endCxn id="78" idx="5"/>
            </p:cNvCxnSpPr>
            <p:nvPr/>
          </p:nvCxnSpPr>
          <p:spPr>
            <a:xfrm flipH="1" flipV="1">
              <a:off x="1477469" y="6086626"/>
              <a:ext cx="1369411" cy="5653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9" idx="5"/>
              <a:endCxn id="81"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9" idx="7"/>
              <a:endCxn id="80"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1" idx="6"/>
              <a:endCxn id="82"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2" idx="1"/>
              <a:endCxn id="80" idx="4"/>
            </p:cNvCxnSpPr>
            <p:nvPr/>
          </p:nvCxnSpPr>
          <p:spPr>
            <a:xfrm flipH="1" flipV="1">
              <a:off x="4211133" y="3585751"/>
              <a:ext cx="865200" cy="2628084"/>
            </a:xfrm>
            <a:prstGeom prst="line">
              <a:avLst/>
            </a:prstGeom>
            <a:solidFill>
              <a:srgbClr val="7030A0"/>
            </a:solid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4" idx="2"/>
              <a:endCxn id="80" idx="5"/>
            </p:cNvCxnSpPr>
            <p:nvPr/>
          </p:nvCxnSpPr>
          <p:spPr>
            <a:xfrm flipH="1" flipV="1">
              <a:off x="4392601" y="3510585"/>
              <a:ext cx="913997" cy="495205"/>
            </a:xfrm>
            <a:prstGeom prst="line">
              <a:avLst/>
            </a:prstGeom>
            <a:solidFill>
              <a:srgbClr val="7030A0"/>
            </a:solid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1"/>
              <a:endCxn id="84" idx="5"/>
            </p:cNvCxnSpPr>
            <p:nvPr/>
          </p:nvCxnSpPr>
          <p:spPr>
            <a:xfrm flipH="1" flipV="1">
              <a:off x="5744700" y="4187258"/>
              <a:ext cx="861544" cy="674868"/>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2" name="TextBox 61"/>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3" name="TextBox 62"/>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7</a:t>
              </a:r>
            </a:p>
          </p:txBody>
        </p:sp>
        <p:sp>
          <p:nvSpPr>
            <p:cNvPr id="64" name="TextBox 63"/>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5" name="TextBox 64"/>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6" name="TextBox 65"/>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4880382" y="3346808"/>
              <a:ext cx="461990" cy="565580"/>
            </a:xfrm>
            <a:prstGeom prst="rect">
              <a:avLst/>
            </a:prstGeom>
            <a:noFill/>
          </p:spPr>
          <p:txBody>
            <a:bodyPr wrap="none" rtlCol="0">
              <a:spAutoFit/>
            </a:bodyPr>
            <a:lstStyle/>
            <a:p>
              <a:r>
                <a:rPr lang="en-US" dirty="0">
                  <a:solidFill>
                    <a:srgbClr val="00B050"/>
                  </a:solidFill>
                </a:rPr>
                <a:t>6</a:t>
              </a:r>
            </a:p>
          </p:txBody>
        </p:sp>
        <p:sp>
          <p:nvSpPr>
            <p:cNvPr id="68" name="TextBox 67"/>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9" name="TextBox 68"/>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70" name="TextBox 69"/>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1" name="TextBox 70"/>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2" name="TextBox 71"/>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3" name="TextBox 72"/>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4" name="Straight Connector 73"/>
            <p:cNvCxnSpPr>
              <a:stCxn id="77" idx="4"/>
              <a:endCxn id="78"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6" name="Oval 75"/>
            <p:cNvSpPr/>
            <p:nvPr/>
          </p:nvSpPr>
          <p:spPr>
            <a:xfrm>
              <a:off x="0" y="4164165"/>
              <a:ext cx="513268" cy="513268"/>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p:cNvSpPr/>
            <p:nvPr/>
          </p:nvSpPr>
          <p:spPr>
            <a:xfrm>
              <a:off x="1931018" y="3020093"/>
              <a:ext cx="513268" cy="513268"/>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Oval 78"/>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0" name="Oval 79"/>
            <p:cNvSpPr/>
            <p:nvPr/>
          </p:nvSpPr>
          <p:spPr>
            <a:xfrm>
              <a:off x="3954499" y="3072483"/>
              <a:ext cx="513268" cy="513268"/>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1" name="Oval 80"/>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xmlns:a14="http://schemas.microsoft.com/office/drawing/2010/main">
        <mc:Choice Requires="a14">
          <p:sp>
            <p:nvSpPr>
              <p:cNvPr id="43" name="TextBox 42"/>
              <p:cNvSpPr txBox="1"/>
              <p:nvPr/>
            </p:nvSpPr>
            <p:spPr>
              <a:xfrm>
                <a:off x="1905001" y="1143001"/>
                <a:ext cx="8686800" cy="2246769"/>
              </a:xfrm>
              <a:prstGeom prst="rect">
                <a:avLst/>
              </a:prstGeom>
              <a:noFill/>
            </p:spPr>
            <p:txBody>
              <a:bodyPr wrap="square" rtlCol="0">
                <a:spAutoFit/>
              </a:bodyPr>
              <a:lstStyle/>
              <a:p>
                <a:r>
                  <a:rPr lang="en-US" sz="2800" dirty="0"/>
                  <a:t>Start with an empty tree </a:t>
                </a:r>
                <a14:m>
                  <m:oMath xmlns:m="http://schemas.openxmlformats.org/officeDocument/2006/math">
                    <m:r>
                      <a:rPr lang="en-US" sz="2800" i="1" smtClean="0">
                        <a:solidFill>
                          <a:srgbClr val="7030A0"/>
                        </a:solidFill>
                        <a:latin typeface="Cambria Math"/>
                      </a:rPr>
                      <m:t>𝐴</m:t>
                    </m:r>
                  </m:oMath>
                </a14:m>
                <a:endParaRPr lang="en-US" sz="2800" dirty="0"/>
              </a:p>
              <a:p>
                <a:r>
                  <a:rPr lang="en-US" sz="2800" dirty="0"/>
                  <a:t>Pick a </a:t>
                </a:r>
                <a:r>
                  <a:rPr lang="en-US" sz="2800" dirty="0">
                    <a:solidFill>
                      <a:srgbClr val="7030A0"/>
                    </a:solidFill>
                  </a:rPr>
                  <a:t>start node</a:t>
                </a:r>
              </a:p>
              <a:p>
                <a:r>
                  <a:rPr lang="en-US" sz="2800" dirty="0"/>
                  <a:t>Repeat </a:t>
                </a:r>
                <a14:m>
                  <m:oMath xmlns:m="http://schemas.openxmlformats.org/officeDocument/2006/math">
                    <m:r>
                      <a:rPr lang="en-US" sz="2800" i="1">
                        <a:latin typeface="Cambria Math"/>
                      </a:rPr>
                      <m:t>𝑉</m:t>
                    </m:r>
                    <m:r>
                      <a:rPr lang="en-US" sz="2800" i="1">
                        <a:latin typeface="Cambria Math"/>
                      </a:rPr>
                      <m:t>−1</m:t>
                    </m:r>
                  </m:oMath>
                </a14:m>
                <a:r>
                  <a:rPr lang="en-US" sz="2800" dirty="0"/>
                  <a:t> times:</a:t>
                </a:r>
              </a:p>
              <a:p>
                <a:r>
                  <a:rPr lang="en-US" sz="2800" dirty="0"/>
                  <a:t>	Add the min-weight edge which connects to node 			in </a:t>
                </a:r>
                <a14:m>
                  <m:oMath xmlns:m="http://schemas.openxmlformats.org/officeDocument/2006/math">
                    <m:r>
                      <a:rPr lang="en-US" sz="2800" i="1" dirty="0" smtClean="0">
                        <a:solidFill>
                          <a:srgbClr val="7030A0"/>
                        </a:solidFill>
                        <a:latin typeface="Cambria Math"/>
                      </a:rPr>
                      <m:t>𝐴</m:t>
                    </m:r>
                  </m:oMath>
                </a14:m>
                <a:r>
                  <a:rPr lang="en-US" sz="2800" dirty="0">
                    <a:solidFill>
                      <a:srgbClr val="FF33CC"/>
                    </a:solidFill>
                  </a:rPr>
                  <a:t> </a:t>
                </a:r>
                <a:r>
                  <a:rPr lang="en-US" sz="2800" dirty="0"/>
                  <a:t>with a node not in</a:t>
                </a:r>
                <a:r>
                  <a:rPr lang="en-US" sz="2800" dirty="0">
                    <a:solidFill>
                      <a:srgbClr val="FF33CC"/>
                    </a:solidFill>
                  </a:rPr>
                  <a:t> </a:t>
                </a:r>
                <a14:m>
                  <m:oMath xmlns:m="http://schemas.openxmlformats.org/officeDocument/2006/math">
                    <m:r>
                      <a:rPr lang="en-US" sz="2800" i="1" dirty="0" smtClean="0">
                        <a:solidFill>
                          <a:srgbClr val="7030A0"/>
                        </a:solidFill>
                        <a:latin typeface="Cambria Math"/>
                      </a:rPr>
                      <m:t>𝐴</m:t>
                    </m:r>
                  </m:oMath>
                </a14:m>
                <a:endParaRPr lang="en-US" sz="2800" dirty="0">
                  <a:solidFill>
                    <a:srgbClr val="FF33CC"/>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1905001" y="1143001"/>
                <a:ext cx="8686800" cy="2246769"/>
              </a:xfrm>
              <a:prstGeom prst="rect">
                <a:avLst/>
              </a:prstGeom>
              <a:blipFill>
                <a:blip r:embed="rId2"/>
                <a:stretch>
                  <a:fillRect l="-1314" t="-2809" b="-61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7739866" y="1343799"/>
                <a:ext cx="2851935" cy="830997"/>
              </a:xfrm>
              <a:prstGeom prst="rect">
                <a:avLst/>
              </a:prstGeom>
              <a:noFill/>
            </p:spPr>
            <p:txBody>
              <a:bodyPr wrap="none" rtlCol="0">
                <a:spAutoFit/>
              </a:bodyPr>
              <a:lstStyle/>
              <a:p>
                <a:r>
                  <a:rPr lang="en-US" sz="2400" dirty="0">
                    <a:solidFill>
                      <a:schemeClr val="accent6">
                        <a:lumMod val="75000"/>
                      </a:schemeClr>
                    </a:solidFill>
                  </a:rPr>
                  <a:t>Keep edges in a Heap</a:t>
                </a:r>
              </a:p>
              <a:p>
                <a:pPr/>
                <a14:m>
                  <m:oMathPara xmlns:m="http://schemas.openxmlformats.org/officeDocument/2006/math">
                    <m:oMathParaPr>
                      <m:jc m:val="centerGroup"/>
                    </m:oMathParaPr>
                    <m:oMath xmlns:m="http://schemas.openxmlformats.org/officeDocument/2006/math">
                      <m:r>
                        <a:rPr lang="en-US" sz="2400" i="1">
                          <a:solidFill>
                            <a:schemeClr val="accent6">
                              <a:lumMod val="75000"/>
                            </a:schemeClr>
                          </a:solidFill>
                          <a:latin typeface="Cambria Math"/>
                        </a:rPr>
                        <m:t>𝑂</m:t>
                      </m:r>
                      <m:d>
                        <m:dPr>
                          <m:ctrlPr>
                            <a:rPr lang="en-US" sz="2400" i="1">
                              <a:solidFill>
                                <a:schemeClr val="accent6">
                                  <a:lumMod val="75000"/>
                                </a:schemeClr>
                              </a:solidFill>
                              <a:latin typeface="Cambria Math" panose="02040503050406030204" pitchFamily="18" charset="0"/>
                            </a:rPr>
                          </m:ctrlPr>
                        </m:dPr>
                        <m:e>
                          <m:r>
                            <a:rPr lang="en-US" sz="2400" i="1">
                              <a:solidFill>
                                <a:schemeClr val="accent6">
                                  <a:lumMod val="75000"/>
                                </a:schemeClr>
                              </a:solidFill>
                              <a:latin typeface="Cambria Math"/>
                            </a:rPr>
                            <m:t>𝐸</m:t>
                          </m:r>
                          <m:r>
                            <a:rPr lang="en-US" sz="2400" i="1">
                              <a:solidFill>
                                <a:schemeClr val="accent6">
                                  <a:lumMod val="75000"/>
                                </a:schemeClr>
                              </a:solidFill>
                              <a:latin typeface="Cambria Math"/>
                            </a:rPr>
                            <m:t> </m:t>
                          </m:r>
                          <m:r>
                            <m:rPr>
                              <m:sty m:val="p"/>
                            </m:rPr>
                            <a:rPr lang="en-US" sz="2400" i="1">
                              <a:solidFill>
                                <a:schemeClr val="accent6">
                                  <a:lumMod val="75000"/>
                                </a:schemeClr>
                              </a:solidFill>
                              <a:latin typeface="Cambria Math"/>
                            </a:rPr>
                            <m:t>log</m:t>
                          </m:r>
                          <m:r>
                            <a:rPr lang="en-US" sz="2400" i="1">
                              <a:solidFill>
                                <a:schemeClr val="accent6">
                                  <a:lumMod val="75000"/>
                                </a:schemeClr>
                              </a:solidFill>
                              <a:latin typeface="Cambria Math"/>
                            </a:rPr>
                            <m:t> </m:t>
                          </m:r>
                          <m:r>
                            <a:rPr lang="en-US" sz="2400" i="1">
                              <a:solidFill>
                                <a:schemeClr val="accent6">
                                  <a:lumMod val="75000"/>
                                </a:schemeClr>
                              </a:solidFill>
                              <a:latin typeface="Cambria Math"/>
                            </a:rPr>
                            <m:t>𝑉</m:t>
                          </m:r>
                        </m:e>
                      </m:d>
                    </m:oMath>
                  </m:oMathPara>
                </a14:m>
                <a:endParaRPr lang="en-US" sz="2400" dirty="0">
                  <a:solidFill>
                    <a:schemeClr val="accent6"/>
                  </a:solidFill>
                </a:endParaRPr>
              </a:p>
            </p:txBody>
          </p:sp>
        </mc:Choice>
        <mc:Fallback>
          <p:sp>
            <p:nvSpPr>
              <p:cNvPr id="45" name="TextBox 44"/>
              <p:cNvSpPr txBox="1">
                <a:spLocks noRot="1" noChangeAspect="1" noMove="1" noResize="1" noEditPoints="1" noAdjustHandles="1" noChangeArrowheads="1" noChangeShapeType="1" noTextEdit="1"/>
              </p:cNvSpPr>
              <p:nvPr/>
            </p:nvSpPr>
            <p:spPr>
              <a:xfrm>
                <a:off x="7739866" y="1343799"/>
                <a:ext cx="2851935" cy="830997"/>
              </a:xfrm>
              <a:prstGeom prst="rect">
                <a:avLst/>
              </a:prstGeom>
              <a:blipFill>
                <a:blip r:embed="rId3"/>
                <a:stretch>
                  <a:fillRect l="-3419" t="-5839" r="-2137" b="-8759"/>
                </a:stretch>
              </a:blipFill>
            </p:spPr>
            <p:txBody>
              <a:bodyPr/>
              <a:lstStyle/>
              <a:p>
                <a:r>
                  <a:rPr lang="en-US">
                    <a:noFill/>
                  </a:rPr>
                  <a:t> </a:t>
                </a:r>
              </a:p>
            </p:txBody>
          </p:sp>
        </mc:Fallback>
      </mc:AlternateContent>
    </p:spTree>
    <p:extLst>
      <p:ext uri="{BB962C8B-B14F-4D97-AF65-F5344CB8AC3E}">
        <p14:creationId xmlns:p14="http://schemas.microsoft.com/office/powerpoint/2010/main" val="287305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52"/>
          <p:cNvSpPr/>
          <p:nvPr/>
        </p:nvSpPr>
        <p:spPr>
          <a:xfrm>
            <a:off x="3510456" y="3831021"/>
            <a:ext cx="2112579" cy="1813034"/>
          </a:xfrm>
          <a:custGeom>
            <a:avLst/>
            <a:gdLst>
              <a:gd name="connsiteX0" fmla="*/ 0 w 2112579"/>
              <a:gd name="connsiteY0" fmla="*/ 1103586 h 1813034"/>
              <a:gd name="connsiteX1" fmla="*/ 47297 w 2112579"/>
              <a:gd name="connsiteY1" fmla="*/ 1592317 h 1813034"/>
              <a:gd name="connsiteX2" fmla="*/ 362607 w 2112579"/>
              <a:gd name="connsiteY2" fmla="*/ 1813034 h 1813034"/>
              <a:gd name="connsiteX3" fmla="*/ 1213945 w 2112579"/>
              <a:gd name="connsiteY3" fmla="*/ 1292772 h 1813034"/>
              <a:gd name="connsiteX4" fmla="*/ 1986455 w 2112579"/>
              <a:gd name="connsiteY4" fmla="*/ 914400 h 1813034"/>
              <a:gd name="connsiteX5" fmla="*/ 2112579 w 2112579"/>
              <a:gd name="connsiteY5" fmla="*/ 488731 h 1813034"/>
              <a:gd name="connsiteX6" fmla="*/ 2017986 w 2112579"/>
              <a:gd name="connsiteY6" fmla="*/ 0 h 1813034"/>
              <a:gd name="connsiteX7" fmla="*/ 1608083 w 2112579"/>
              <a:gd name="connsiteY7" fmla="*/ 173420 h 1813034"/>
              <a:gd name="connsiteX8" fmla="*/ 0 w 2112579"/>
              <a:gd name="connsiteY8" fmla="*/ 1103586 h 181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2579" h="1813034">
                <a:moveTo>
                  <a:pt x="0" y="1103586"/>
                </a:moveTo>
                <a:lnTo>
                  <a:pt x="47297" y="1592317"/>
                </a:lnTo>
                <a:lnTo>
                  <a:pt x="362607" y="1813034"/>
                </a:lnTo>
                <a:lnTo>
                  <a:pt x="1213945" y="1292772"/>
                </a:lnTo>
                <a:lnTo>
                  <a:pt x="1986455" y="914400"/>
                </a:lnTo>
                <a:lnTo>
                  <a:pt x="2112579" y="488731"/>
                </a:lnTo>
                <a:lnTo>
                  <a:pt x="2017986" y="0"/>
                </a:lnTo>
                <a:lnTo>
                  <a:pt x="1608083" y="173420"/>
                </a:lnTo>
                <a:lnTo>
                  <a:pt x="0" y="1103586"/>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Dijkstra’s Algorithm</a:t>
            </a:r>
          </a:p>
        </p:txBody>
      </p:sp>
      <p:sp>
        <p:nvSpPr>
          <p:cNvPr id="4" name="Slide Number Placeholder 3"/>
          <p:cNvSpPr>
            <a:spLocks noGrp="1"/>
          </p:cNvSpPr>
          <p:nvPr>
            <p:ph type="sldNum" sz="quarter" idx="12"/>
          </p:nvPr>
        </p:nvSpPr>
        <p:spPr/>
        <p:txBody>
          <a:bodyPr/>
          <a:lstStyle/>
          <a:p>
            <a:fld id="{86BADE50-950A-4D58-BFB2-FA2C6A8B385D}" type="slidenum">
              <a:rPr lang="en-US" smtClean="0"/>
              <a:t>44</a:t>
            </a:fld>
            <a:endParaRPr lang="en-US"/>
          </a:p>
        </p:txBody>
      </p:sp>
      <mc:AlternateContent xmlns:mc="http://schemas.openxmlformats.org/markup-compatibility/2006">
        <mc:Choice xmlns:a14="http://schemas.microsoft.com/office/drawing/2010/main" Requires="a14">
          <p:sp>
            <p:nvSpPr>
              <p:cNvPr id="43" name="TextBox 42"/>
              <p:cNvSpPr txBox="1"/>
              <p:nvPr/>
            </p:nvSpPr>
            <p:spPr>
              <a:xfrm>
                <a:off x="1905001" y="1143000"/>
                <a:ext cx="8686800" cy="1815882"/>
              </a:xfrm>
              <a:prstGeom prst="rect">
                <a:avLst/>
              </a:prstGeom>
              <a:noFill/>
            </p:spPr>
            <p:txBody>
              <a:bodyPr wrap="square" rtlCol="0">
                <a:spAutoFit/>
              </a:bodyPr>
              <a:lstStyle/>
              <a:p>
                <a:r>
                  <a:rPr lang="en-US" sz="2800" dirty="0"/>
                  <a:t>Given some start node </a:t>
                </a:r>
                <a14:m>
                  <m:oMath xmlns:m="http://schemas.openxmlformats.org/officeDocument/2006/math">
                    <m:r>
                      <a:rPr lang="en-US" sz="2800" i="1">
                        <a:latin typeface="Cambria Math"/>
                      </a:rPr>
                      <m:t>𝑠</m:t>
                    </m:r>
                  </m:oMath>
                </a14:m>
                <a:endParaRPr lang="en-US" sz="2800" dirty="0"/>
              </a:p>
              <a:p>
                <a:r>
                  <a:rPr lang="en-US" sz="2800" dirty="0"/>
                  <a:t>Start with an empty tree </a:t>
                </a:r>
                <a14:m>
                  <m:oMath xmlns:m="http://schemas.openxmlformats.org/officeDocument/2006/math">
                    <m:r>
                      <a:rPr lang="en-US" sz="2800" i="1">
                        <a:solidFill>
                          <a:srgbClr val="FF33CC"/>
                        </a:solidFill>
                        <a:latin typeface="Cambria Math"/>
                      </a:rPr>
                      <m:t>𝐴</m:t>
                    </m:r>
                  </m:oMath>
                </a14:m>
                <a:endParaRPr lang="en-US" sz="2800" dirty="0"/>
              </a:p>
              <a:p>
                <a:r>
                  <a:rPr lang="en-US" sz="2800" dirty="0"/>
                  <a:t>Repeat </a:t>
                </a:r>
                <a14:m>
                  <m:oMath xmlns:m="http://schemas.openxmlformats.org/officeDocument/2006/math">
                    <m:r>
                      <a:rPr lang="en-US" sz="2800" i="1">
                        <a:latin typeface="Cambria Math"/>
                      </a:rPr>
                      <m:t>𝑉</m:t>
                    </m:r>
                    <m:r>
                      <a:rPr lang="en-US" sz="2800" i="1">
                        <a:latin typeface="Cambria Math"/>
                      </a:rPr>
                      <m:t>−1</m:t>
                    </m:r>
                  </m:oMath>
                </a14:m>
                <a:r>
                  <a:rPr lang="en-US" sz="2800" dirty="0"/>
                  <a:t> times:</a:t>
                </a:r>
              </a:p>
              <a:p>
                <a:r>
                  <a:rPr lang="en-US" sz="2800" dirty="0"/>
                  <a:t>	Add the “nearest” node to </a:t>
                </a:r>
                <a14:m>
                  <m:oMath xmlns:m="http://schemas.openxmlformats.org/officeDocument/2006/math">
                    <m:r>
                      <a:rPr lang="en-US" sz="2800" i="1">
                        <a:latin typeface="Cambria Math"/>
                      </a:rPr>
                      <m:t>𝑠</m:t>
                    </m:r>
                  </m:oMath>
                </a14:m>
                <a:r>
                  <a:rPr lang="en-US" sz="2800" dirty="0"/>
                  <a:t> not yet in</a:t>
                </a:r>
                <a:r>
                  <a:rPr lang="en-US" sz="2800" dirty="0">
                    <a:solidFill>
                      <a:srgbClr val="FF33CC"/>
                    </a:solidFill>
                  </a:rPr>
                  <a:t> </a:t>
                </a:r>
                <a14:m>
                  <m:oMath xmlns:m="http://schemas.openxmlformats.org/officeDocument/2006/math">
                    <m:r>
                      <a:rPr lang="en-US" sz="2800" i="1" dirty="0">
                        <a:solidFill>
                          <a:srgbClr val="FF33CC"/>
                        </a:solidFill>
                        <a:latin typeface="Cambria Math"/>
                      </a:rPr>
                      <m:t>𝐴</m:t>
                    </m:r>
                  </m:oMath>
                </a14:m>
                <a:endParaRPr lang="en-US" sz="2800" dirty="0">
                  <a:solidFill>
                    <a:srgbClr val="FF33CC"/>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1905001" y="1143000"/>
                <a:ext cx="8686800" cy="1815882"/>
              </a:xfrm>
              <a:prstGeom prst="rect">
                <a:avLst/>
              </a:prstGeom>
              <a:blipFill>
                <a:blip r:embed="rId2"/>
                <a:stretch>
                  <a:fillRect l="-1474" t="-3367" b="-8754"/>
                </a:stretch>
              </a:blipFill>
            </p:spPr>
            <p:txBody>
              <a:bodyPr/>
              <a:lstStyle/>
              <a:p>
                <a:r>
                  <a:rPr lang="en-US">
                    <a:noFill/>
                  </a:rPr>
                  <a:t> </a:t>
                </a:r>
              </a:p>
            </p:txBody>
          </p:sp>
        </mc:Fallback>
      </mc:AlternateContent>
      <p:grpSp>
        <p:nvGrpSpPr>
          <p:cNvPr id="44" name="Group 43"/>
          <p:cNvGrpSpPr/>
          <p:nvPr/>
        </p:nvGrpSpPr>
        <p:grpSpPr>
          <a:xfrm>
            <a:off x="3826554" y="4146960"/>
            <a:ext cx="4600060" cy="2787240"/>
            <a:chOff x="0" y="2862182"/>
            <a:chExt cx="7044346" cy="4268266"/>
          </a:xfrm>
        </p:grpSpPr>
        <p:cxnSp>
          <p:nvCxnSpPr>
            <p:cNvPr id="45" name="Straight Connector 44"/>
            <p:cNvCxnSpPr>
              <a:stCxn id="111" idx="7"/>
              <a:endCxn id="112"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12" idx="6"/>
              <a:endCxn id="115"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111" idx="4"/>
              <a:endCxn id="113"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14" idx="3"/>
              <a:endCxn id="113"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16" idx="2"/>
              <a:endCxn id="113" idx="5"/>
            </p:cNvCxnSpPr>
            <p:nvPr/>
          </p:nvCxnSpPr>
          <p:spPr>
            <a:xfrm flipH="1" flipV="1">
              <a:off x="1477469" y="6086626"/>
              <a:ext cx="1369411" cy="5653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114" idx="5"/>
              <a:endCxn id="116"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14" idx="7"/>
              <a:endCxn id="115"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116" idx="6"/>
              <a:endCxn id="117"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117" idx="1"/>
              <a:endCxn id="115" idx="4"/>
            </p:cNvCxnSpPr>
            <p:nvPr/>
          </p:nvCxnSpPr>
          <p:spPr>
            <a:xfrm flipH="1" flipV="1">
              <a:off x="4211133" y="3585751"/>
              <a:ext cx="865200" cy="26280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19" idx="2"/>
              <a:endCxn id="115"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117" idx="0"/>
              <a:endCxn id="119"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18" idx="1"/>
              <a:endCxn id="119" idx="5"/>
            </p:cNvCxnSpPr>
            <p:nvPr/>
          </p:nvCxnSpPr>
          <p:spPr>
            <a:xfrm flipH="1" flipV="1">
              <a:off x="5744700" y="4187258"/>
              <a:ext cx="861544" cy="6748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18" idx="3"/>
              <a:endCxn id="117"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97" name="TextBox 96"/>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98" name="TextBox 97"/>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7</a:t>
              </a:r>
            </a:p>
          </p:txBody>
        </p:sp>
        <p:sp>
          <p:nvSpPr>
            <p:cNvPr id="99" name="TextBox 98"/>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100" name="TextBox 99"/>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101" name="TextBox 100"/>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102" name="TextBox 101"/>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6</a:t>
              </a:r>
            </a:p>
          </p:txBody>
        </p:sp>
        <p:sp>
          <p:nvSpPr>
            <p:cNvPr id="103" name="TextBox 102"/>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104" name="TextBox 103"/>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105" name="TextBox 104"/>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106" name="TextBox 105"/>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107" name="TextBox 106"/>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108" name="TextBox 107"/>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109" name="Straight Connector 108"/>
            <p:cNvCxnSpPr>
              <a:stCxn id="112" idx="4"/>
              <a:endCxn id="113"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111" name="Oval 110"/>
            <p:cNvSpPr/>
            <p:nvPr/>
          </p:nvSpPr>
          <p:spPr>
            <a:xfrm>
              <a:off x="0" y="4164165"/>
              <a:ext cx="513268" cy="513268"/>
            </a:xfrm>
            <a:prstGeom prst="ellipse">
              <a:avLst/>
            </a:prstGeom>
            <a:solidFill>
              <a:srgbClr val="FF33CC"/>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12" name="Oval 111"/>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13" name="Oval 112"/>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14" name="Oval 113"/>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5" name="Oval 114"/>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16" name="Oval 115"/>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17" name="Oval 116"/>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18" name="Oval 117"/>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119" name="Oval 118"/>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p:sp>
        <p:nvSpPr>
          <p:cNvPr id="120" name="TextBox 119"/>
          <p:cNvSpPr txBox="1"/>
          <p:nvPr/>
        </p:nvSpPr>
        <p:spPr>
          <a:xfrm>
            <a:off x="3810000" y="4648200"/>
            <a:ext cx="301686" cy="369332"/>
          </a:xfrm>
          <a:prstGeom prst="rect">
            <a:avLst/>
          </a:prstGeom>
          <a:noFill/>
        </p:spPr>
        <p:txBody>
          <a:bodyPr wrap="none" rtlCol="0">
            <a:spAutoFit/>
          </a:bodyPr>
          <a:lstStyle/>
          <a:p>
            <a:r>
              <a:rPr lang="en-US" dirty="0">
                <a:solidFill>
                  <a:srgbClr val="FF33CC"/>
                </a:solidFill>
              </a:rPr>
              <a:t>0</a:t>
            </a:r>
          </a:p>
        </p:txBody>
      </p:sp>
      <mc:AlternateContent xmlns:mc="http://schemas.openxmlformats.org/markup-compatibility/2006" xmlns:a14="http://schemas.microsoft.com/office/drawing/2010/main">
        <mc:Choice Requires="a14">
          <p:sp>
            <p:nvSpPr>
              <p:cNvPr id="121" name="TextBox 120"/>
              <p:cNvSpPr txBox="1"/>
              <p:nvPr/>
            </p:nvSpPr>
            <p:spPr>
              <a:xfrm>
                <a:off x="4872357" y="3963586"/>
                <a:ext cx="4940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10</m:t>
                      </m:r>
                    </m:oMath>
                  </m:oMathPara>
                </a14:m>
                <a:endParaRPr lang="en-US" dirty="0">
                  <a:solidFill>
                    <a:srgbClr val="FF33CC"/>
                  </a:solidFill>
                </a:endParaRPr>
              </a:p>
            </p:txBody>
          </p:sp>
        </mc:Choice>
        <mc:Fallback xmlns="">
          <p:sp>
            <p:nvSpPr>
              <p:cNvPr id="121" name="TextBox 120"/>
              <p:cNvSpPr txBox="1">
                <a:spLocks noRot="1" noChangeAspect="1" noMove="1" noResize="1" noEditPoints="1" noAdjustHandles="1" noChangeArrowheads="1" noChangeShapeType="1" noTextEdit="1"/>
              </p:cNvSpPr>
              <p:nvPr/>
            </p:nvSpPr>
            <p:spPr>
              <a:xfrm>
                <a:off x="4872357" y="3963586"/>
                <a:ext cx="49404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TextBox 121"/>
              <p:cNvSpPr txBox="1"/>
              <p:nvPr/>
            </p:nvSpPr>
            <p:spPr>
              <a:xfrm>
                <a:off x="4038600" y="6024720"/>
                <a:ext cx="4940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12</m:t>
                      </m:r>
                    </m:oMath>
                  </m:oMathPara>
                </a14:m>
                <a:endParaRPr lang="en-US" dirty="0">
                  <a:solidFill>
                    <a:srgbClr val="FF33CC"/>
                  </a:solidFill>
                </a:endParaRPr>
              </a:p>
            </p:txBody>
          </p:sp>
        </mc:Choice>
        <mc:Fallback xmlns="">
          <p:sp>
            <p:nvSpPr>
              <p:cNvPr id="122" name="TextBox 121"/>
              <p:cNvSpPr txBox="1">
                <a:spLocks noRot="1" noChangeAspect="1" noMove="1" noResize="1" noEditPoints="1" noAdjustHandles="1" noChangeArrowheads="1" noChangeShapeType="1" noTextEdit="1"/>
              </p:cNvSpPr>
              <p:nvPr/>
            </p:nvSpPr>
            <p:spPr>
              <a:xfrm>
                <a:off x="4038600" y="6024720"/>
                <a:ext cx="49404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Box 122"/>
              <p:cNvSpPr txBox="1"/>
              <p:nvPr/>
            </p:nvSpPr>
            <p:spPr>
              <a:xfrm>
                <a:off x="5252476" y="4954640"/>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123" name="TextBox 122"/>
              <p:cNvSpPr txBox="1">
                <a:spLocks noRot="1" noChangeAspect="1" noMove="1" noResize="1" noEditPoints="1" noAdjustHandles="1" noChangeArrowheads="1" noChangeShapeType="1" noTextEdit="1"/>
              </p:cNvSpPr>
              <p:nvPr/>
            </p:nvSpPr>
            <p:spPr>
              <a:xfrm>
                <a:off x="5252476" y="4954640"/>
                <a:ext cx="43313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p:cNvSpPr txBox="1"/>
              <p:nvPr/>
            </p:nvSpPr>
            <p:spPr>
              <a:xfrm>
                <a:off x="6192333" y="4038600"/>
                <a:ext cx="4940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18</m:t>
                      </m:r>
                    </m:oMath>
                  </m:oMathPara>
                </a14:m>
                <a:endParaRPr lang="en-US" dirty="0">
                  <a:solidFill>
                    <a:srgbClr val="FF33CC"/>
                  </a:solidFill>
                </a:endParaRPr>
              </a:p>
            </p:txBody>
          </p:sp>
        </mc:Choice>
        <mc:Fallback xmlns="">
          <p:sp>
            <p:nvSpPr>
              <p:cNvPr id="124" name="TextBox 123"/>
              <p:cNvSpPr txBox="1">
                <a:spLocks noRot="1" noChangeAspect="1" noMove="1" noResize="1" noEditPoints="1" noAdjustHandles="1" noChangeArrowheads="1" noChangeShapeType="1" noTextEdit="1"/>
              </p:cNvSpPr>
              <p:nvPr/>
            </p:nvSpPr>
            <p:spPr>
              <a:xfrm>
                <a:off x="6192333" y="4038600"/>
                <a:ext cx="49404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p:cNvSpPr txBox="1"/>
              <p:nvPr/>
            </p:nvSpPr>
            <p:spPr>
              <a:xfrm>
                <a:off x="5410890" y="6209386"/>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125" name="TextBox 124"/>
              <p:cNvSpPr txBox="1">
                <a:spLocks noRot="1" noChangeAspect="1" noMove="1" noResize="1" noEditPoints="1" noAdjustHandles="1" noChangeArrowheads="1" noChangeShapeType="1" noTextEdit="1"/>
              </p:cNvSpPr>
              <p:nvPr/>
            </p:nvSpPr>
            <p:spPr>
              <a:xfrm>
                <a:off x="5410890" y="6209386"/>
                <a:ext cx="43313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p:cNvSpPr txBox="1"/>
              <p:nvPr/>
            </p:nvSpPr>
            <p:spPr>
              <a:xfrm>
                <a:off x="6667607" y="6193956"/>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126" name="TextBox 125"/>
              <p:cNvSpPr txBox="1">
                <a:spLocks noRot="1" noChangeAspect="1" noMove="1" noResize="1" noEditPoints="1" noAdjustHandles="1" noChangeArrowheads="1" noChangeShapeType="1" noTextEdit="1"/>
              </p:cNvSpPr>
              <p:nvPr/>
            </p:nvSpPr>
            <p:spPr>
              <a:xfrm>
                <a:off x="6667607" y="6193956"/>
                <a:ext cx="43313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TextBox 126"/>
              <p:cNvSpPr txBox="1"/>
              <p:nvPr/>
            </p:nvSpPr>
            <p:spPr>
              <a:xfrm>
                <a:off x="7090049" y="4407932"/>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127" name="TextBox 126"/>
              <p:cNvSpPr txBox="1">
                <a:spLocks noRot="1" noChangeAspect="1" noMove="1" noResize="1" noEditPoints="1" noAdjustHandles="1" noChangeArrowheads="1" noChangeShapeType="1" noTextEdit="1"/>
              </p:cNvSpPr>
              <p:nvPr/>
            </p:nvSpPr>
            <p:spPr>
              <a:xfrm>
                <a:off x="7090049" y="4407932"/>
                <a:ext cx="433132"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p:cNvSpPr txBox="1"/>
              <p:nvPr/>
            </p:nvSpPr>
            <p:spPr>
              <a:xfrm>
                <a:off x="7948868" y="5081679"/>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128" name="TextBox 127"/>
              <p:cNvSpPr txBox="1">
                <a:spLocks noRot="1" noChangeAspect="1" noMove="1" noResize="1" noEditPoints="1" noAdjustHandles="1" noChangeArrowheads="1" noChangeShapeType="1" noTextEdit="1"/>
              </p:cNvSpPr>
              <p:nvPr/>
            </p:nvSpPr>
            <p:spPr>
              <a:xfrm>
                <a:off x="7948868" y="5081679"/>
                <a:ext cx="433132"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82762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a:off x="3444650" y="3406339"/>
            <a:ext cx="2632842" cy="3026979"/>
          </a:xfrm>
          <a:custGeom>
            <a:avLst/>
            <a:gdLst>
              <a:gd name="connsiteX0" fmla="*/ 0 w 2632842"/>
              <a:gd name="connsiteY0" fmla="*/ 1166648 h 3026979"/>
              <a:gd name="connsiteX1" fmla="*/ 141890 w 2632842"/>
              <a:gd name="connsiteY1" fmla="*/ 2017986 h 3026979"/>
              <a:gd name="connsiteX2" fmla="*/ 583324 w 2632842"/>
              <a:gd name="connsiteY2" fmla="*/ 2695904 h 3026979"/>
              <a:gd name="connsiteX3" fmla="*/ 1292773 w 2632842"/>
              <a:gd name="connsiteY3" fmla="*/ 2932386 h 3026979"/>
              <a:gd name="connsiteX4" fmla="*/ 2222938 w 2632842"/>
              <a:gd name="connsiteY4" fmla="*/ 3026979 h 3026979"/>
              <a:gd name="connsiteX5" fmla="*/ 2538249 w 2632842"/>
              <a:gd name="connsiteY5" fmla="*/ 2963917 h 3026979"/>
              <a:gd name="connsiteX6" fmla="*/ 2632842 w 2632842"/>
              <a:gd name="connsiteY6" fmla="*/ 2601311 h 3026979"/>
              <a:gd name="connsiteX7" fmla="*/ 1891862 w 2632842"/>
              <a:gd name="connsiteY7" fmla="*/ 1970690 h 3026979"/>
              <a:gd name="connsiteX8" fmla="*/ 1686911 w 2632842"/>
              <a:gd name="connsiteY8" fmla="*/ 1466193 h 3026979"/>
              <a:gd name="connsiteX9" fmla="*/ 1781504 w 2632842"/>
              <a:gd name="connsiteY9" fmla="*/ 993228 h 3026979"/>
              <a:gd name="connsiteX10" fmla="*/ 1954924 w 2632842"/>
              <a:gd name="connsiteY10" fmla="*/ 346842 h 3026979"/>
              <a:gd name="connsiteX11" fmla="*/ 1718442 w 2632842"/>
              <a:gd name="connsiteY11" fmla="*/ 0 h 3026979"/>
              <a:gd name="connsiteX12" fmla="*/ 1229711 w 2632842"/>
              <a:gd name="connsiteY12" fmla="*/ 63062 h 3026979"/>
              <a:gd name="connsiteX13" fmla="*/ 378373 w 2632842"/>
              <a:gd name="connsiteY13" fmla="*/ 630621 h 3026979"/>
              <a:gd name="connsiteX14" fmla="*/ 0 w 2632842"/>
              <a:gd name="connsiteY14" fmla="*/ 1166648 h 3026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32842" h="3026979">
                <a:moveTo>
                  <a:pt x="0" y="1166648"/>
                </a:moveTo>
                <a:lnTo>
                  <a:pt x="141890" y="2017986"/>
                </a:lnTo>
                <a:lnTo>
                  <a:pt x="583324" y="2695904"/>
                </a:lnTo>
                <a:lnTo>
                  <a:pt x="1292773" y="2932386"/>
                </a:lnTo>
                <a:lnTo>
                  <a:pt x="2222938" y="3026979"/>
                </a:lnTo>
                <a:lnTo>
                  <a:pt x="2538249" y="2963917"/>
                </a:lnTo>
                <a:lnTo>
                  <a:pt x="2632842" y="2601311"/>
                </a:lnTo>
                <a:lnTo>
                  <a:pt x="1891862" y="1970690"/>
                </a:lnTo>
                <a:lnTo>
                  <a:pt x="1686911" y="1466193"/>
                </a:lnTo>
                <a:lnTo>
                  <a:pt x="1781504" y="993228"/>
                </a:lnTo>
                <a:lnTo>
                  <a:pt x="1954924" y="346842"/>
                </a:lnTo>
                <a:lnTo>
                  <a:pt x="1718442" y="0"/>
                </a:lnTo>
                <a:lnTo>
                  <a:pt x="1229711" y="63062"/>
                </a:lnTo>
                <a:lnTo>
                  <a:pt x="378373" y="630621"/>
                </a:lnTo>
                <a:lnTo>
                  <a:pt x="0" y="1166648"/>
                </a:lnTo>
                <a:close/>
              </a:path>
            </a:pathLst>
          </a:custGeom>
          <a:solidFill>
            <a:srgbClr val="00B0F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Dijkstra’s Algorithm</a:t>
            </a:r>
          </a:p>
        </p:txBody>
      </p:sp>
      <p:sp>
        <p:nvSpPr>
          <p:cNvPr id="4" name="Slide Number Placeholder 3"/>
          <p:cNvSpPr>
            <a:spLocks noGrp="1"/>
          </p:cNvSpPr>
          <p:nvPr>
            <p:ph type="sldNum" sz="quarter" idx="12"/>
          </p:nvPr>
        </p:nvSpPr>
        <p:spPr/>
        <p:txBody>
          <a:bodyPr/>
          <a:lstStyle/>
          <a:p>
            <a:fld id="{86BADE50-950A-4D58-BFB2-FA2C6A8B385D}" type="slidenum">
              <a:rPr lang="en-US" smtClean="0"/>
              <a:t>45</a:t>
            </a:fld>
            <a:endParaRPr lang="en-US"/>
          </a:p>
        </p:txBody>
      </p:sp>
      <mc:AlternateContent xmlns:mc="http://schemas.openxmlformats.org/markup-compatibility/2006">
        <mc:Choice xmlns:a14="http://schemas.microsoft.com/office/drawing/2010/main" Requires="a14">
          <p:sp>
            <p:nvSpPr>
              <p:cNvPr id="43" name="TextBox 42"/>
              <p:cNvSpPr txBox="1"/>
              <p:nvPr/>
            </p:nvSpPr>
            <p:spPr>
              <a:xfrm>
                <a:off x="1905000" y="1143000"/>
                <a:ext cx="9296399" cy="1815882"/>
              </a:xfrm>
              <a:prstGeom prst="rect">
                <a:avLst/>
              </a:prstGeom>
              <a:noFill/>
            </p:spPr>
            <p:txBody>
              <a:bodyPr wrap="square" rtlCol="0">
                <a:spAutoFit/>
              </a:bodyPr>
              <a:lstStyle/>
              <a:p>
                <a:r>
                  <a:rPr lang="en-US" sz="2800" dirty="0"/>
                  <a:t>Given some start node </a:t>
                </a:r>
                <a14:m>
                  <m:oMath xmlns:m="http://schemas.openxmlformats.org/officeDocument/2006/math">
                    <m:r>
                      <a:rPr lang="en-US" sz="2800" i="1">
                        <a:latin typeface="Cambria Math"/>
                      </a:rPr>
                      <m:t>𝑠</m:t>
                    </m:r>
                  </m:oMath>
                </a14:m>
                <a:endParaRPr lang="en-US" sz="2800" dirty="0"/>
              </a:p>
              <a:p>
                <a:r>
                  <a:rPr lang="en-US" sz="2800" dirty="0"/>
                  <a:t>Start with an empty tree </a:t>
                </a:r>
                <a14:m>
                  <m:oMath xmlns:m="http://schemas.openxmlformats.org/officeDocument/2006/math">
                    <m:r>
                      <a:rPr lang="en-US" sz="2800" i="1">
                        <a:solidFill>
                          <a:srgbClr val="FF33CC"/>
                        </a:solidFill>
                        <a:latin typeface="Cambria Math"/>
                      </a:rPr>
                      <m:t>𝐴</m:t>
                    </m:r>
                  </m:oMath>
                </a14:m>
                <a:endParaRPr lang="en-US" sz="2800" dirty="0"/>
              </a:p>
              <a:p>
                <a:r>
                  <a:rPr lang="en-US" sz="2800" dirty="0"/>
                  <a:t>Repeat </a:t>
                </a:r>
                <a14:m>
                  <m:oMath xmlns:m="http://schemas.openxmlformats.org/officeDocument/2006/math">
                    <m:r>
                      <a:rPr lang="en-US" sz="2800" i="1">
                        <a:latin typeface="Cambria Math"/>
                      </a:rPr>
                      <m:t>𝑉</m:t>
                    </m:r>
                    <m:r>
                      <a:rPr lang="en-US" sz="2800" i="1">
                        <a:latin typeface="Cambria Math"/>
                      </a:rPr>
                      <m:t>−1</m:t>
                    </m:r>
                  </m:oMath>
                </a14:m>
                <a:r>
                  <a:rPr lang="en-US" sz="2800" dirty="0"/>
                  <a:t> times:</a:t>
                </a:r>
              </a:p>
              <a:p>
                <a:r>
                  <a:rPr lang="en-US" sz="2800" dirty="0"/>
                  <a:t>	Add the “nearest” node to </a:t>
                </a:r>
                <a14:m>
                  <m:oMath xmlns:m="http://schemas.openxmlformats.org/officeDocument/2006/math">
                    <m:r>
                      <a:rPr lang="en-US" sz="2800" i="1">
                        <a:latin typeface="Cambria Math"/>
                      </a:rPr>
                      <m:t>𝑠</m:t>
                    </m:r>
                    <m:r>
                      <a:rPr lang="en-US" sz="2800" b="0" i="0" smtClean="0">
                        <a:latin typeface="Cambria Math" panose="02040503050406030204" pitchFamily="18" charset="0"/>
                      </a:rPr>
                      <m:t> </m:t>
                    </m:r>
                  </m:oMath>
                </a14:m>
                <a:r>
                  <a:rPr lang="en-US" sz="2800" dirty="0"/>
                  <a:t>not yet in</a:t>
                </a:r>
                <a:r>
                  <a:rPr lang="en-US" sz="2800" dirty="0">
                    <a:solidFill>
                      <a:srgbClr val="FF33CC"/>
                    </a:solidFill>
                  </a:rPr>
                  <a:t> </a:t>
                </a:r>
                <a14:m>
                  <m:oMath xmlns:m="http://schemas.openxmlformats.org/officeDocument/2006/math">
                    <m:r>
                      <a:rPr lang="en-US" sz="2800" i="1" dirty="0">
                        <a:solidFill>
                          <a:srgbClr val="FF33CC"/>
                        </a:solidFill>
                        <a:latin typeface="Cambria Math"/>
                      </a:rPr>
                      <m:t>𝐴</m:t>
                    </m:r>
                  </m:oMath>
                </a14:m>
                <a:endParaRPr lang="en-US" sz="2800" dirty="0">
                  <a:solidFill>
                    <a:srgbClr val="FF33CC"/>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1905000" y="1143000"/>
                <a:ext cx="9296399" cy="1815882"/>
              </a:xfrm>
              <a:prstGeom prst="rect">
                <a:avLst/>
              </a:prstGeom>
              <a:blipFill>
                <a:blip r:embed="rId2"/>
                <a:stretch>
                  <a:fillRect l="-1378" t="-3367" b="-8754"/>
                </a:stretch>
              </a:blipFill>
            </p:spPr>
            <p:txBody>
              <a:bodyPr/>
              <a:lstStyle/>
              <a:p>
                <a:r>
                  <a:rPr lang="en-US">
                    <a:noFill/>
                  </a:rPr>
                  <a:t> </a:t>
                </a:r>
              </a:p>
            </p:txBody>
          </p:sp>
        </mc:Fallback>
      </mc:AlternateContent>
      <p:grpSp>
        <p:nvGrpSpPr>
          <p:cNvPr id="44" name="Group 43"/>
          <p:cNvGrpSpPr/>
          <p:nvPr/>
        </p:nvGrpSpPr>
        <p:grpSpPr>
          <a:xfrm>
            <a:off x="3630687" y="3569111"/>
            <a:ext cx="4600060" cy="2787240"/>
            <a:chOff x="0" y="2862182"/>
            <a:chExt cx="7044346" cy="4268266"/>
          </a:xfrm>
        </p:grpSpPr>
        <p:cxnSp>
          <p:nvCxnSpPr>
            <p:cNvPr id="45" name="Straight Connector 44"/>
            <p:cNvCxnSpPr>
              <a:stCxn id="111" idx="7"/>
              <a:endCxn id="112"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12" idx="6"/>
              <a:endCxn id="115"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111" idx="4"/>
              <a:endCxn id="113"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14" idx="3"/>
              <a:endCxn id="113"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16" idx="2"/>
              <a:endCxn id="113" idx="5"/>
            </p:cNvCxnSpPr>
            <p:nvPr/>
          </p:nvCxnSpPr>
          <p:spPr>
            <a:xfrm flipH="1" flipV="1">
              <a:off x="1477469" y="6086626"/>
              <a:ext cx="1369411" cy="5653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114" idx="5"/>
              <a:endCxn id="116"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14" idx="7"/>
              <a:endCxn id="115"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116" idx="6"/>
              <a:endCxn id="117"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117" idx="1"/>
              <a:endCxn id="115" idx="4"/>
            </p:cNvCxnSpPr>
            <p:nvPr/>
          </p:nvCxnSpPr>
          <p:spPr>
            <a:xfrm flipH="1" flipV="1">
              <a:off x="4211133" y="3585751"/>
              <a:ext cx="865200" cy="26280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19" idx="2"/>
              <a:endCxn id="115"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117" idx="0"/>
              <a:endCxn id="119"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18" idx="1"/>
              <a:endCxn id="119" idx="5"/>
            </p:cNvCxnSpPr>
            <p:nvPr/>
          </p:nvCxnSpPr>
          <p:spPr>
            <a:xfrm flipH="1" flipV="1">
              <a:off x="5744700" y="4187258"/>
              <a:ext cx="861544" cy="6748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18" idx="3"/>
              <a:endCxn id="117"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97" name="TextBox 96"/>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98" name="TextBox 97"/>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7</a:t>
              </a:r>
            </a:p>
          </p:txBody>
        </p:sp>
        <p:sp>
          <p:nvSpPr>
            <p:cNvPr id="99" name="TextBox 98"/>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100" name="TextBox 99"/>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101" name="TextBox 100"/>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102" name="TextBox 101"/>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6</a:t>
              </a:r>
            </a:p>
          </p:txBody>
        </p:sp>
        <p:sp>
          <p:nvSpPr>
            <p:cNvPr id="103" name="TextBox 102"/>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104" name="TextBox 103"/>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105" name="TextBox 104"/>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106" name="TextBox 105"/>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107" name="TextBox 106"/>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108" name="TextBox 107"/>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109" name="Straight Connector 108"/>
            <p:cNvCxnSpPr>
              <a:stCxn id="112" idx="4"/>
              <a:endCxn id="113"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111" name="Oval 110"/>
            <p:cNvSpPr/>
            <p:nvPr/>
          </p:nvSpPr>
          <p:spPr>
            <a:xfrm>
              <a:off x="0" y="4164165"/>
              <a:ext cx="513268" cy="513268"/>
            </a:xfrm>
            <a:prstGeom prst="ellipse">
              <a:avLst/>
            </a:prstGeom>
            <a:solidFill>
              <a:srgbClr val="FF33CC"/>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12" name="Oval 111"/>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13" name="Oval 112"/>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14" name="Oval 113"/>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5" name="Oval 114"/>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16" name="Oval 115"/>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17" name="Oval 116"/>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18" name="Oval 117"/>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119" name="Oval 118"/>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p:sp>
        <p:nvSpPr>
          <p:cNvPr id="120" name="TextBox 119"/>
          <p:cNvSpPr txBox="1"/>
          <p:nvPr/>
        </p:nvSpPr>
        <p:spPr>
          <a:xfrm>
            <a:off x="3614133" y="4070351"/>
            <a:ext cx="301686" cy="369332"/>
          </a:xfrm>
          <a:prstGeom prst="rect">
            <a:avLst/>
          </a:prstGeom>
          <a:noFill/>
        </p:spPr>
        <p:txBody>
          <a:bodyPr wrap="none" rtlCol="0">
            <a:spAutoFit/>
          </a:bodyPr>
          <a:lstStyle/>
          <a:p>
            <a:r>
              <a:rPr lang="en-US" dirty="0">
                <a:solidFill>
                  <a:srgbClr val="FF33CC"/>
                </a:solidFill>
              </a:rPr>
              <a:t>0</a:t>
            </a:r>
          </a:p>
        </p:txBody>
      </p:sp>
      <mc:AlternateContent xmlns:mc="http://schemas.openxmlformats.org/markup-compatibility/2006">
        <mc:Choice xmlns:a14="http://schemas.microsoft.com/office/drawing/2010/main" Requires="a14">
          <p:sp>
            <p:nvSpPr>
              <p:cNvPr id="121" name="TextBox 120"/>
              <p:cNvSpPr txBox="1"/>
              <p:nvPr/>
            </p:nvSpPr>
            <p:spPr>
              <a:xfrm>
                <a:off x="4676490" y="3385737"/>
                <a:ext cx="4940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10</m:t>
                      </m:r>
                    </m:oMath>
                  </m:oMathPara>
                </a14:m>
                <a:endParaRPr lang="en-US" dirty="0">
                  <a:solidFill>
                    <a:srgbClr val="FF33CC"/>
                  </a:solidFill>
                </a:endParaRPr>
              </a:p>
            </p:txBody>
          </p:sp>
        </mc:Choice>
        <mc:Fallback>
          <p:sp>
            <p:nvSpPr>
              <p:cNvPr id="121" name="TextBox 120"/>
              <p:cNvSpPr txBox="1">
                <a:spLocks noRot="1" noChangeAspect="1" noMove="1" noResize="1" noEditPoints="1" noAdjustHandles="1" noChangeArrowheads="1" noChangeShapeType="1" noTextEdit="1"/>
              </p:cNvSpPr>
              <p:nvPr/>
            </p:nvSpPr>
            <p:spPr>
              <a:xfrm>
                <a:off x="4676490" y="3385737"/>
                <a:ext cx="49404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2" name="TextBox 121"/>
              <p:cNvSpPr txBox="1"/>
              <p:nvPr/>
            </p:nvSpPr>
            <p:spPr>
              <a:xfrm>
                <a:off x="3842733" y="5446871"/>
                <a:ext cx="4940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12</m:t>
                      </m:r>
                    </m:oMath>
                  </m:oMathPara>
                </a14:m>
                <a:endParaRPr lang="en-US" dirty="0">
                  <a:solidFill>
                    <a:srgbClr val="FF33CC"/>
                  </a:solidFill>
                </a:endParaRPr>
              </a:p>
            </p:txBody>
          </p:sp>
        </mc:Choice>
        <mc:Fallback>
          <p:sp>
            <p:nvSpPr>
              <p:cNvPr id="122" name="TextBox 121"/>
              <p:cNvSpPr txBox="1">
                <a:spLocks noRot="1" noChangeAspect="1" noMove="1" noResize="1" noEditPoints="1" noAdjustHandles="1" noChangeArrowheads="1" noChangeShapeType="1" noTextEdit="1"/>
              </p:cNvSpPr>
              <p:nvPr/>
            </p:nvSpPr>
            <p:spPr>
              <a:xfrm>
                <a:off x="3842733" y="5446871"/>
                <a:ext cx="49404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3" name="TextBox 122"/>
              <p:cNvSpPr txBox="1"/>
              <p:nvPr/>
            </p:nvSpPr>
            <p:spPr>
              <a:xfrm>
                <a:off x="5056609" y="4376791"/>
                <a:ext cx="4940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15</m:t>
                      </m:r>
                    </m:oMath>
                  </m:oMathPara>
                </a14:m>
                <a:endParaRPr lang="en-US" dirty="0">
                  <a:solidFill>
                    <a:srgbClr val="FF33CC"/>
                  </a:solidFill>
                </a:endParaRPr>
              </a:p>
            </p:txBody>
          </p:sp>
        </mc:Choice>
        <mc:Fallback>
          <p:sp>
            <p:nvSpPr>
              <p:cNvPr id="123" name="TextBox 122"/>
              <p:cNvSpPr txBox="1">
                <a:spLocks noRot="1" noChangeAspect="1" noMove="1" noResize="1" noEditPoints="1" noAdjustHandles="1" noChangeArrowheads="1" noChangeShapeType="1" noTextEdit="1"/>
              </p:cNvSpPr>
              <p:nvPr/>
            </p:nvSpPr>
            <p:spPr>
              <a:xfrm>
                <a:off x="5056609" y="4376791"/>
                <a:ext cx="49404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4" name="TextBox 123"/>
              <p:cNvSpPr txBox="1"/>
              <p:nvPr/>
            </p:nvSpPr>
            <p:spPr>
              <a:xfrm>
                <a:off x="5996466" y="3460751"/>
                <a:ext cx="4940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18</m:t>
                      </m:r>
                    </m:oMath>
                  </m:oMathPara>
                </a14:m>
                <a:endParaRPr lang="en-US" dirty="0">
                  <a:solidFill>
                    <a:srgbClr val="FF33CC"/>
                  </a:solidFill>
                </a:endParaRPr>
              </a:p>
            </p:txBody>
          </p:sp>
        </mc:Choice>
        <mc:Fallback>
          <p:sp>
            <p:nvSpPr>
              <p:cNvPr id="124" name="TextBox 123"/>
              <p:cNvSpPr txBox="1">
                <a:spLocks noRot="1" noChangeAspect="1" noMove="1" noResize="1" noEditPoints="1" noAdjustHandles="1" noChangeArrowheads="1" noChangeShapeType="1" noTextEdit="1"/>
              </p:cNvSpPr>
              <p:nvPr/>
            </p:nvSpPr>
            <p:spPr>
              <a:xfrm>
                <a:off x="5996466" y="3460751"/>
                <a:ext cx="49404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5" name="TextBox 124"/>
              <p:cNvSpPr txBox="1"/>
              <p:nvPr/>
            </p:nvSpPr>
            <p:spPr>
              <a:xfrm>
                <a:off x="5215023" y="5631537"/>
                <a:ext cx="4940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13</m:t>
                      </m:r>
                    </m:oMath>
                  </m:oMathPara>
                </a14:m>
                <a:endParaRPr lang="en-US" dirty="0">
                  <a:solidFill>
                    <a:srgbClr val="FF33CC"/>
                  </a:solidFill>
                </a:endParaRPr>
              </a:p>
            </p:txBody>
          </p:sp>
        </mc:Choice>
        <mc:Fallback>
          <p:sp>
            <p:nvSpPr>
              <p:cNvPr id="125" name="TextBox 124"/>
              <p:cNvSpPr txBox="1">
                <a:spLocks noRot="1" noChangeAspect="1" noMove="1" noResize="1" noEditPoints="1" noAdjustHandles="1" noChangeArrowheads="1" noChangeShapeType="1" noTextEdit="1"/>
              </p:cNvSpPr>
              <p:nvPr/>
            </p:nvSpPr>
            <p:spPr>
              <a:xfrm>
                <a:off x="5215023" y="5631537"/>
                <a:ext cx="49404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6" name="TextBox 125"/>
              <p:cNvSpPr txBox="1"/>
              <p:nvPr/>
            </p:nvSpPr>
            <p:spPr>
              <a:xfrm>
                <a:off x="6471740" y="5616107"/>
                <a:ext cx="4940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20</m:t>
                      </m:r>
                    </m:oMath>
                  </m:oMathPara>
                </a14:m>
                <a:endParaRPr lang="en-US" dirty="0">
                  <a:solidFill>
                    <a:srgbClr val="FF33CC"/>
                  </a:solidFill>
                </a:endParaRPr>
              </a:p>
            </p:txBody>
          </p:sp>
        </mc:Choice>
        <mc:Fallback>
          <p:sp>
            <p:nvSpPr>
              <p:cNvPr id="126" name="TextBox 125"/>
              <p:cNvSpPr txBox="1">
                <a:spLocks noRot="1" noChangeAspect="1" noMove="1" noResize="1" noEditPoints="1" noAdjustHandles="1" noChangeArrowheads="1" noChangeShapeType="1" noTextEdit="1"/>
              </p:cNvSpPr>
              <p:nvPr/>
            </p:nvSpPr>
            <p:spPr>
              <a:xfrm>
                <a:off x="6471740" y="5616107"/>
                <a:ext cx="49404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7" name="TextBox 126"/>
              <p:cNvSpPr txBox="1"/>
              <p:nvPr/>
            </p:nvSpPr>
            <p:spPr>
              <a:xfrm>
                <a:off x="6894182" y="3830083"/>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p:sp>
            <p:nvSpPr>
              <p:cNvPr id="127" name="TextBox 126"/>
              <p:cNvSpPr txBox="1">
                <a:spLocks noRot="1" noChangeAspect="1" noMove="1" noResize="1" noEditPoints="1" noAdjustHandles="1" noChangeArrowheads="1" noChangeShapeType="1" noTextEdit="1"/>
              </p:cNvSpPr>
              <p:nvPr/>
            </p:nvSpPr>
            <p:spPr>
              <a:xfrm>
                <a:off x="6894182" y="3830083"/>
                <a:ext cx="433132"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8" name="TextBox 127"/>
              <p:cNvSpPr txBox="1"/>
              <p:nvPr/>
            </p:nvSpPr>
            <p:spPr>
              <a:xfrm>
                <a:off x="7753001" y="4503830"/>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p:sp>
            <p:nvSpPr>
              <p:cNvPr id="128" name="TextBox 127"/>
              <p:cNvSpPr txBox="1">
                <a:spLocks noRot="1" noChangeAspect="1" noMove="1" noResize="1" noEditPoints="1" noAdjustHandles="1" noChangeArrowheads="1" noChangeShapeType="1" noTextEdit="1"/>
              </p:cNvSpPr>
              <p:nvPr/>
            </p:nvSpPr>
            <p:spPr>
              <a:xfrm>
                <a:off x="7753001" y="4503830"/>
                <a:ext cx="433132" cy="369332"/>
              </a:xfrm>
              <a:prstGeom prst="rect">
                <a:avLst/>
              </a:prstGeom>
              <a:blipFill>
                <a:blip r:embed="rId10"/>
                <a:stretch>
                  <a:fillRect/>
                </a:stretch>
              </a:blipFill>
            </p:spPr>
            <p:txBody>
              <a:bodyPr/>
              <a:lstStyle/>
              <a:p>
                <a:r>
                  <a:rPr lang="en-US">
                    <a:noFill/>
                  </a:rPr>
                  <a:t> </a:t>
                </a:r>
              </a:p>
            </p:txBody>
          </p:sp>
        </mc:Fallback>
      </mc:AlternateContent>
      <p:sp>
        <p:nvSpPr>
          <p:cNvPr id="6" name="TextBox 5"/>
          <p:cNvSpPr txBox="1"/>
          <p:nvPr/>
        </p:nvSpPr>
        <p:spPr>
          <a:xfrm>
            <a:off x="6914631" y="1527721"/>
            <a:ext cx="3454535" cy="523220"/>
          </a:xfrm>
          <a:prstGeom prst="rect">
            <a:avLst/>
          </a:prstGeom>
          <a:noFill/>
        </p:spPr>
        <p:txBody>
          <a:bodyPr wrap="none" rtlCol="0">
            <a:spAutoFit/>
          </a:bodyPr>
          <a:lstStyle/>
          <a:p>
            <a:r>
              <a:rPr lang="en-US" sz="2800" dirty="0">
                <a:solidFill>
                  <a:schemeClr val="accent6">
                    <a:lumMod val="75000"/>
                  </a:schemeClr>
                </a:solidFill>
              </a:rPr>
              <a:t>VERY similar to Prim’s!</a:t>
            </a:r>
          </a:p>
        </p:txBody>
      </p:sp>
    </p:spTree>
    <p:extLst>
      <p:ext uri="{BB962C8B-B14F-4D97-AF65-F5344CB8AC3E}">
        <p14:creationId xmlns:p14="http://schemas.microsoft.com/office/powerpoint/2010/main" val="206696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Dijkstra’s Algorithm</a:t>
            </a:r>
          </a:p>
        </p:txBody>
      </p:sp>
      <p:sp>
        <p:nvSpPr>
          <p:cNvPr id="4" name="Slide Number Placeholder 3"/>
          <p:cNvSpPr>
            <a:spLocks noGrp="1"/>
          </p:cNvSpPr>
          <p:nvPr>
            <p:ph type="sldNum" sz="quarter" idx="12"/>
          </p:nvPr>
        </p:nvSpPr>
        <p:spPr/>
        <p:txBody>
          <a:bodyPr/>
          <a:lstStyle/>
          <a:p>
            <a:fld id="{86BADE50-950A-4D58-BFB2-FA2C6A8B385D}" type="slidenum">
              <a:rPr lang="en-US" smtClean="0"/>
              <a:t>46</a:t>
            </a:fld>
            <a:endParaRPr lang="en-US"/>
          </a:p>
        </p:txBody>
      </p:sp>
      <p:grpSp>
        <p:nvGrpSpPr>
          <p:cNvPr id="47" name="Group 46"/>
          <p:cNvGrpSpPr/>
          <p:nvPr/>
        </p:nvGrpSpPr>
        <p:grpSpPr>
          <a:xfrm>
            <a:off x="3826554" y="4146960"/>
            <a:ext cx="4600060" cy="2787240"/>
            <a:chOff x="0" y="2862182"/>
            <a:chExt cx="7044346" cy="4268266"/>
          </a:xfrm>
        </p:grpSpPr>
        <p:cxnSp>
          <p:nvCxnSpPr>
            <p:cNvPr id="48" name="Straight Connector 47"/>
            <p:cNvCxnSpPr>
              <a:stCxn id="76" idx="7"/>
              <a:endCxn id="77" idx="2"/>
            </p:cNvCxnSpPr>
            <p:nvPr/>
          </p:nvCxnSpPr>
          <p:spPr>
            <a:xfrm flipV="1">
              <a:off x="438102" y="3276727"/>
              <a:ext cx="1492916" cy="96260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6"/>
              <a:endCxn id="80"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6" idx="4"/>
              <a:endCxn id="78"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9" idx="3"/>
              <a:endCxn id="78"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1" idx="2"/>
              <a:endCxn id="78" idx="5"/>
            </p:cNvCxnSpPr>
            <p:nvPr/>
          </p:nvCxnSpPr>
          <p:spPr>
            <a:xfrm flipH="1" flipV="1">
              <a:off x="1477469" y="6086626"/>
              <a:ext cx="1369411" cy="5653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9" idx="5"/>
              <a:endCxn id="81"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9" idx="7"/>
              <a:endCxn id="80"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1" idx="6"/>
              <a:endCxn id="82"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2" idx="1"/>
              <a:endCxn id="80" idx="4"/>
            </p:cNvCxnSpPr>
            <p:nvPr/>
          </p:nvCxnSpPr>
          <p:spPr>
            <a:xfrm flipH="1" flipV="1">
              <a:off x="4211133" y="3585751"/>
              <a:ext cx="865200" cy="26280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4" idx="2"/>
              <a:endCxn id="80"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1"/>
              <a:endCxn id="84" idx="5"/>
            </p:cNvCxnSpPr>
            <p:nvPr/>
          </p:nvCxnSpPr>
          <p:spPr>
            <a:xfrm flipH="1" flipV="1">
              <a:off x="5744700" y="4187258"/>
              <a:ext cx="861544" cy="6748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2" name="TextBox 61"/>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3" name="TextBox 62"/>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7</a:t>
              </a:r>
            </a:p>
          </p:txBody>
        </p:sp>
        <p:sp>
          <p:nvSpPr>
            <p:cNvPr id="64" name="TextBox 63"/>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5" name="TextBox 64"/>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6" name="TextBox 65"/>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6</a:t>
              </a:r>
            </a:p>
          </p:txBody>
        </p:sp>
        <p:sp>
          <p:nvSpPr>
            <p:cNvPr id="68" name="TextBox 67"/>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9" name="TextBox 68"/>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70" name="TextBox 69"/>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1" name="TextBox 70"/>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2" name="TextBox 71"/>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3" name="TextBox 72"/>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4" name="Straight Connector 73"/>
            <p:cNvCxnSpPr>
              <a:stCxn id="77" idx="4"/>
              <a:endCxn id="78"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6" name="Oval 75"/>
            <p:cNvSpPr/>
            <p:nvPr/>
          </p:nvSpPr>
          <p:spPr>
            <a:xfrm>
              <a:off x="0" y="4164165"/>
              <a:ext cx="513268" cy="513268"/>
            </a:xfrm>
            <a:prstGeom prst="ellipse">
              <a:avLst/>
            </a:prstGeom>
            <a:solidFill>
              <a:srgbClr val="FF33CC"/>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Oval 78"/>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0" name="Oval 79"/>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1" name="Oval 80"/>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mc:Choice xmlns:a14="http://schemas.microsoft.com/office/drawing/2010/main" Requires="a14">
          <p:sp>
            <p:nvSpPr>
              <p:cNvPr id="43" name="TextBox 42"/>
              <p:cNvSpPr txBox="1"/>
              <p:nvPr/>
            </p:nvSpPr>
            <p:spPr>
              <a:xfrm>
                <a:off x="1905001" y="1066800"/>
                <a:ext cx="8686800" cy="3164008"/>
              </a:xfrm>
              <a:prstGeom prst="rect">
                <a:avLst/>
              </a:prstGeom>
              <a:noFill/>
            </p:spPr>
            <p:txBody>
              <a:bodyPr wrap="square" rtlCol="0">
                <a:spAutoFit/>
              </a:bodyPr>
              <a:lstStyle/>
              <a:p>
                <a:r>
                  <a:rPr lang="en-US" sz="2800" dirty="0"/>
                  <a:t>Initialize </a:t>
                </a:r>
                <a14:m>
                  <m:oMath xmlns:m="http://schemas.openxmlformats.org/officeDocument/2006/math">
                    <m:sSub>
                      <m:sSubPr>
                        <m:ctrlPr>
                          <a:rPr lang="en-US" sz="2800" i="1">
                            <a:solidFill>
                              <a:srgbClr val="FF33CC"/>
                            </a:solidFill>
                            <a:latin typeface="Cambria Math" panose="02040503050406030204" pitchFamily="18" charset="0"/>
                          </a:rPr>
                        </m:ctrlPr>
                      </m:sSubPr>
                      <m:e>
                        <m:r>
                          <a:rPr lang="en-US" sz="2800" i="1">
                            <a:solidFill>
                              <a:srgbClr val="FF33CC"/>
                            </a:solidFill>
                            <a:latin typeface="Cambria Math"/>
                          </a:rPr>
                          <m:t>𝑑</m:t>
                        </m:r>
                      </m:e>
                      <m:sub>
                        <m:r>
                          <a:rPr lang="en-US" sz="2800" i="1">
                            <a:solidFill>
                              <a:srgbClr val="FF33CC"/>
                            </a:solidFill>
                            <a:latin typeface="Cambria Math"/>
                          </a:rPr>
                          <m:t>𝑣</m:t>
                        </m:r>
                      </m:sub>
                    </m:sSub>
                    <m:r>
                      <a:rPr lang="en-US" sz="2800" i="1">
                        <a:latin typeface="Cambria Math"/>
                      </a:rPr>
                      <m:t>=∞</m:t>
                    </m:r>
                  </m:oMath>
                </a14:m>
                <a:r>
                  <a:rPr lang="en-US" sz="2800" dirty="0"/>
                  <a:t> for each node </a:t>
                </a:r>
                <a14:m>
                  <m:oMath xmlns:m="http://schemas.openxmlformats.org/officeDocument/2006/math">
                    <m:r>
                      <a:rPr lang="en-US" sz="2800" i="1">
                        <a:latin typeface="Cambria Math"/>
                      </a:rPr>
                      <m:t>𝑣</m:t>
                    </m:r>
                  </m:oMath>
                </a14:m>
                <a:endParaRPr lang="en-US" sz="2800" dirty="0"/>
              </a:p>
              <a:p>
                <a:r>
                  <a:rPr lang="en-US" sz="2800" dirty="0"/>
                  <a:t>Keep a priority queue </a:t>
                </a:r>
                <a14:m>
                  <m:oMath xmlns:m="http://schemas.openxmlformats.org/officeDocument/2006/math">
                    <m:r>
                      <a:rPr lang="en-US" sz="2800" i="1">
                        <a:latin typeface="Cambria Math"/>
                      </a:rPr>
                      <m:t>𝑃𝑄</m:t>
                    </m:r>
                  </m:oMath>
                </a14:m>
                <a:r>
                  <a:rPr lang="en-US" sz="2800" dirty="0"/>
                  <a:t> of nodes, using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𝑑</m:t>
                        </m:r>
                      </m:e>
                      <m:sub>
                        <m:r>
                          <a:rPr lang="en-US" sz="2800" i="1">
                            <a:latin typeface="Cambria Math"/>
                          </a:rPr>
                          <m:t>𝑣</m:t>
                        </m:r>
                      </m:sub>
                    </m:sSub>
                  </m:oMath>
                </a14:m>
                <a:r>
                  <a:rPr lang="en-US" sz="2800" dirty="0"/>
                  <a:t> as key</a:t>
                </a:r>
              </a:p>
              <a:p>
                <a:r>
                  <a:rPr lang="en-US" sz="2800" dirty="0"/>
                  <a:t>Pick a start node </a:t>
                </a:r>
                <a14:m>
                  <m:oMath xmlns:m="http://schemas.openxmlformats.org/officeDocument/2006/math">
                    <m:r>
                      <a:rPr lang="en-US" sz="2800" i="1">
                        <a:latin typeface="Cambria Math"/>
                      </a:rPr>
                      <m:t>𝑠</m:t>
                    </m:r>
                  </m:oMath>
                </a14:m>
                <a:r>
                  <a:rPr lang="en-US" sz="2800" dirty="0"/>
                  <a:t>, set </a:t>
                </a:r>
                <a14:m>
                  <m:oMath xmlns:m="http://schemas.openxmlformats.org/officeDocument/2006/math">
                    <m:sSub>
                      <m:sSubPr>
                        <m:ctrlPr>
                          <a:rPr lang="en-US" sz="2800" i="1">
                            <a:solidFill>
                              <a:srgbClr val="FF33CC"/>
                            </a:solidFill>
                            <a:latin typeface="Cambria Math" panose="02040503050406030204" pitchFamily="18" charset="0"/>
                          </a:rPr>
                        </m:ctrlPr>
                      </m:sSubPr>
                      <m:e>
                        <m:r>
                          <a:rPr lang="en-US" sz="2800" i="1">
                            <a:solidFill>
                              <a:srgbClr val="FF33CC"/>
                            </a:solidFill>
                            <a:latin typeface="Cambria Math"/>
                          </a:rPr>
                          <m:t>𝑑</m:t>
                        </m:r>
                      </m:e>
                      <m:sub>
                        <m:r>
                          <a:rPr lang="en-US" sz="2800" i="1">
                            <a:solidFill>
                              <a:srgbClr val="FF33CC"/>
                            </a:solidFill>
                            <a:latin typeface="Cambria Math"/>
                          </a:rPr>
                          <m:t>𝑠</m:t>
                        </m:r>
                      </m:sub>
                    </m:sSub>
                    <m:r>
                      <a:rPr lang="en-US" sz="2800" i="1">
                        <a:latin typeface="Cambria Math"/>
                      </a:rPr>
                      <m:t>=0</m:t>
                    </m:r>
                  </m:oMath>
                </a14:m>
                <a:endParaRPr lang="en-US" sz="2800" dirty="0"/>
              </a:p>
              <a:p>
                <a:r>
                  <a:rPr lang="en-US" sz="2800" dirty="0"/>
                  <a:t>While </a:t>
                </a:r>
                <a14:m>
                  <m:oMath xmlns:m="http://schemas.openxmlformats.org/officeDocument/2006/math">
                    <m:r>
                      <a:rPr lang="en-US" sz="2800" i="1">
                        <a:latin typeface="Cambria Math"/>
                      </a:rPr>
                      <m:t>𝑃𝑄</m:t>
                    </m:r>
                  </m:oMath>
                </a14:m>
                <a:r>
                  <a:rPr lang="en-US" sz="2800" dirty="0"/>
                  <a:t> is not empty:</a:t>
                </a:r>
              </a:p>
              <a:p>
                <a:r>
                  <a:rPr lang="en-US" sz="2800" dirty="0"/>
                  <a:t>	</a:t>
                </a:r>
                <a14:m>
                  <m:oMath xmlns:m="http://schemas.openxmlformats.org/officeDocument/2006/math">
                    <m:r>
                      <a:rPr lang="en-US" sz="2800" i="1">
                        <a:latin typeface="Cambria Math"/>
                      </a:rPr>
                      <m:t>𝑣</m:t>
                    </m:r>
                    <m:r>
                      <a:rPr lang="en-US" sz="2800" i="1">
                        <a:latin typeface="Cambria Math"/>
                      </a:rPr>
                      <m:t>=</m:t>
                    </m:r>
                    <m:r>
                      <a:rPr lang="en-US" sz="2800" i="1">
                        <a:latin typeface="Cambria Math"/>
                      </a:rPr>
                      <m:t>𝑃𝑄</m:t>
                    </m:r>
                    <m:r>
                      <a:rPr lang="en-US" sz="2800" i="1">
                        <a:latin typeface="Cambria Math"/>
                      </a:rPr>
                      <m:t>.</m:t>
                    </m:r>
                    <m:r>
                      <a:rPr lang="en-US" sz="2800" i="1">
                        <a:latin typeface="Cambria Math"/>
                      </a:rPr>
                      <m:t>𝑒𝑥𝑡𝑟𝑎𝑐𝑡𝑚𝑖𝑛</m:t>
                    </m:r>
                    <m:r>
                      <a:rPr lang="en-US" sz="2800" i="1">
                        <a:latin typeface="Cambria Math"/>
                      </a:rPr>
                      <m:t>()</m:t>
                    </m:r>
                  </m:oMath>
                </a14:m>
                <a:endParaRPr lang="en-US" sz="2800" dirty="0"/>
              </a:p>
              <a:p>
                <a:r>
                  <a:rPr lang="en-US" sz="2800" dirty="0"/>
                  <a:t>	for each </a:t>
                </a:r>
                <a14:m>
                  <m:oMath xmlns:m="http://schemas.openxmlformats.org/officeDocument/2006/math">
                    <m:r>
                      <a:rPr lang="en-US" sz="2800" i="1">
                        <a:latin typeface="Cambria Math"/>
                      </a:rPr>
                      <m:t>𝑢</m:t>
                    </m:r>
                    <m:r>
                      <a:rPr lang="en-US" sz="2800" i="1">
                        <a:latin typeface="Cambria Math"/>
                      </a:rPr>
                      <m:t>∈</m:t>
                    </m:r>
                    <m:r>
                      <a:rPr lang="en-US" sz="2800" i="1">
                        <a:latin typeface="Cambria Math"/>
                      </a:rPr>
                      <m:t>𝑉</m:t>
                    </m:r>
                  </m:oMath>
                </a14:m>
                <a:r>
                  <a:rPr lang="en-US" sz="2800" dirty="0"/>
                  <a:t> </a:t>
                </a:r>
                <a:r>
                  <a:rPr lang="en-US" sz="2800" dirty="0" err="1"/>
                  <a:t>s.t.</a:t>
                </a:r>
                <a:r>
                  <a:rPr lang="en-US" sz="2800" dirty="0"/>
                  <a:t> </a:t>
                </a:r>
                <a14:m>
                  <m:oMath xmlns:m="http://schemas.openxmlformats.org/officeDocument/2006/math">
                    <m:d>
                      <m:dPr>
                        <m:ctrlPr>
                          <a:rPr lang="en-US" sz="2800" i="1">
                            <a:latin typeface="Cambria Math" panose="02040503050406030204" pitchFamily="18" charset="0"/>
                          </a:rPr>
                        </m:ctrlPr>
                      </m:dPr>
                      <m:e>
                        <m:r>
                          <a:rPr lang="en-US" sz="2800" i="1">
                            <a:latin typeface="Cambria Math"/>
                          </a:rPr>
                          <m:t>𝑣</m:t>
                        </m:r>
                        <m:r>
                          <a:rPr lang="en-US" sz="2800" i="1">
                            <a:latin typeface="Cambria Math"/>
                          </a:rPr>
                          <m:t>,</m:t>
                        </m:r>
                        <m:r>
                          <a:rPr lang="en-US" sz="2800" i="1">
                            <a:latin typeface="Cambria Math"/>
                          </a:rPr>
                          <m:t>𝑢</m:t>
                        </m:r>
                      </m:e>
                    </m:d>
                    <m:r>
                      <a:rPr lang="en-US" sz="2800" i="1">
                        <a:latin typeface="Cambria Math"/>
                      </a:rPr>
                      <m:t>∈</m:t>
                    </m:r>
                    <m:r>
                      <a:rPr lang="en-US" sz="2800" i="1">
                        <a:latin typeface="Cambria Math"/>
                      </a:rPr>
                      <m:t>𝐸</m:t>
                    </m:r>
                  </m:oMath>
                </a14:m>
                <a:r>
                  <a:rPr lang="en-US" sz="2800" dirty="0"/>
                  <a:t>:</a:t>
                </a:r>
              </a:p>
              <a:p>
                <a:r>
                  <a:rPr lang="en-US" sz="2800" dirty="0"/>
                  <a:t>		</a:t>
                </a:r>
                <a14:m>
                  <m:oMath xmlns:m="http://schemas.openxmlformats.org/officeDocument/2006/math">
                    <m:r>
                      <a:rPr lang="en-US" sz="2800" i="1">
                        <a:latin typeface="Cambria Math"/>
                      </a:rPr>
                      <m:t>𝑃𝑄</m:t>
                    </m:r>
                    <m:r>
                      <a:rPr lang="en-US" sz="2800" i="1">
                        <a:latin typeface="Cambria Math"/>
                      </a:rPr>
                      <m:t>.</m:t>
                    </m:r>
                    <m:r>
                      <a:rPr lang="en-US" sz="2800" i="1">
                        <a:latin typeface="Cambria Math"/>
                      </a:rPr>
                      <m:t>𝑑𝑒𝑐𝑟𝑒𝑎𝑠𝑒𝐾𝑒𝑦</m:t>
                    </m:r>
                    <m:r>
                      <a:rPr lang="en-US" sz="2800" i="1">
                        <a:latin typeface="Cambria Math"/>
                      </a:rPr>
                      <m:t>(</m:t>
                    </m:r>
                    <m:r>
                      <a:rPr lang="en-US" sz="2800" i="1">
                        <a:latin typeface="Cambria Math"/>
                      </a:rPr>
                      <m:t>𝑢</m:t>
                    </m:r>
                    <m:r>
                      <a:rPr lang="en-US" sz="2800" i="1">
                        <a:latin typeface="Cambria Math"/>
                      </a:rPr>
                      <m:t>,</m:t>
                    </m:r>
                    <m:func>
                      <m:funcPr>
                        <m:ctrlPr>
                          <a:rPr lang="en-US" sz="2800" i="1">
                            <a:latin typeface="Cambria Math" panose="02040503050406030204" pitchFamily="18" charset="0"/>
                          </a:rPr>
                        </m:ctrlPr>
                      </m:funcPr>
                      <m:fName>
                        <m:r>
                          <m:rPr>
                            <m:sty m:val="p"/>
                          </m:rPr>
                          <a:rPr lang="en-US" sz="2800">
                            <a:latin typeface="Cambria Math"/>
                          </a:rPr>
                          <m:t>min</m:t>
                        </m:r>
                      </m:fName>
                      <m:e>
                        <m:d>
                          <m:dPr>
                            <m:ctrlPr>
                              <a:rPr lang="en-US" sz="2800" i="1">
                                <a:latin typeface="Cambria Math" panose="02040503050406030204" pitchFamily="18" charset="0"/>
                              </a:rPr>
                            </m:ctrlPr>
                          </m:dPr>
                          <m:e>
                            <m:sSub>
                              <m:sSubPr>
                                <m:ctrlPr>
                                  <a:rPr lang="en-US" sz="2800" i="1">
                                    <a:solidFill>
                                      <a:srgbClr val="FF33CC"/>
                                    </a:solidFill>
                                    <a:latin typeface="Cambria Math" panose="02040503050406030204" pitchFamily="18" charset="0"/>
                                  </a:rPr>
                                </m:ctrlPr>
                              </m:sSubPr>
                              <m:e>
                                <m:r>
                                  <a:rPr lang="en-US" sz="2800" i="1">
                                    <a:solidFill>
                                      <a:srgbClr val="FF33CC"/>
                                    </a:solidFill>
                                    <a:latin typeface="Cambria Math"/>
                                  </a:rPr>
                                  <m:t>𝑑</m:t>
                                </m:r>
                              </m:e>
                              <m:sub>
                                <m:r>
                                  <a:rPr lang="en-US" sz="2800" i="1">
                                    <a:solidFill>
                                      <a:srgbClr val="FF33CC"/>
                                    </a:solidFill>
                                    <a:latin typeface="Cambria Math"/>
                                  </a:rPr>
                                  <m:t>𝑢</m:t>
                                </m:r>
                              </m:sub>
                            </m:sSub>
                            <m:r>
                              <a:rPr lang="en-US" sz="2800" i="1">
                                <a:latin typeface="Cambria Math"/>
                              </a:rPr>
                              <m:t>, </m:t>
                            </m:r>
                            <m:sSub>
                              <m:sSubPr>
                                <m:ctrlPr>
                                  <a:rPr lang="en-US" sz="2800" i="1">
                                    <a:solidFill>
                                      <a:schemeClr val="accent6">
                                        <a:lumMod val="75000"/>
                                      </a:schemeClr>
                                    </a:solidFill>
                                    <a:latin typeface="Cambria Math" panose="02040503050406030204" pitchFamily="18" charset="0"/>
                                  </a:rPr>
                                </m:ctrlPr>
                              </m:sSubPr>
                              <m:e>
                                <m:r>
                                  <a:rPr lang="en-US" sz="2800" i="1">
                                    <a:solidFill>
                                      <a:schemeClr val="accent6">
                                        <a:lumMod val="75000"/>
                                      </a:schemeClr>
                                    </a:solidFill>
                                    <a:latin typeface="Cambria Math"/>
                                  </a:rPr>
                                  <m:t>𝑑</m:t>
                                </m:r>
                              </m:e>
                              <m:sub>
                                <m:r>
                                  <a:rPr lang="en-US" sz="2800" i="1">
                                    <a:solidFill>
                                      <a:schemeClr val="accent6">
                                        <a:lumMod val="75000"/>
                                      </a:schemeClr>
                                    </a:solidFill>
                                    <a:latin typeface="Cambria Math"/>
                                  </a:rPr>
                                  <m:t>𝑣</m:t>
                                </m:r>
                              </m:sub>
                            </m:sSub>
                            <m:r>
                              <a:rPr lang="en-US" sz="2800" i="1">
                                <a:solidFill>
                                  <a:schemeClr val="accent6">
                                    <a:lumMod val="75000"/>
                                  </a:schemeClr>
                                </a:solidFill>
                                <a:latin typeface="Cambria Math"/>
                              </a:rPr>
                              <m:t>+</m:t>
                            </m:r>
                            <m:r>
                              <a:rPr lang="en-US" sz="2800" i="1">
                                <a:solidFill>
                                  <a:schemeClr val="accent6">
                                    <a:lumMod val="75000"/>
                                  </a:schemeClr>
                                </a:solidFill>
                                <a:latin typeface="Cambria Math"/>
                              </a:rPr>
                              <m:t>𝑤</m:t>
                            </m:r>
                            <m:d>
                              <m:dPr>
                                <m:ctrlPr>
                                  <a:rPr lang="en-US" sz="2800" i="1">
                                    <a:solidFill>
                                      <a:schemeClr val="accent6">
                                        <a:lumMod val="75000"/>
                                      </a:schemeClr>
                                    </a:solidFill>
                                    <a:latin typeface="Cambria Math" panose="02040503050406030204" pitchFamily="18" charset="0"/>
                                  </a:rPr>
                                </m:ctrlPr>
                              </m:dPr>
                              <m:e>
                                <m:r>
                                  <a:rPr lang="en-US" sz="2800" i="1">
                                    <a:solidFill>
                                      <a:schemeClr val="accent6">
                                        <a:lumMod val="75000"/>
                                      </a:schemeClr>
                                    </a:solidFill>
                                    <a:latin typeface="Cambria Math"/>
                                  </a:rPr>
                                  <m:t>𝑣</m:t>
                                </m:r>
                                <m:r>
                                  <a:rPr lang="en-US" sz="2800" i="1">
                                    <a:solidFill>
                                      <a:schemeClr val="accent6">
                                        <a:lumMod val="75000"/>
                                      </a:schemeClr>
                                    </a:solidFill>
                                    <a:latin typeface="Cambria Math"/>
                                  </a:rPr>
                                  <m:t>,</m:t>
                                </m:r>
                                <m:r>
                                  <a:rPr lang="en-US" sz="2800" i="1">
                                    <a:solidFill>
                                      <a:schemeClr val="accent6">
                                        <a:lumMod val="75000"/>
                                      </a:schemeClr>
                                    </a:solidFill>
                                    <a:latin typeface="Cambria Math"/>
                                  </a:rPr>
                                  <m:t>𝑢</m:t>
                                </m:r>
                              </m:e>
                            </m:d>
                          </m:e>
                        </m:d>
                      </m:e>
                    </m:func>
                    <m:r>
                      <a:rPr lang="en-US" sz="2800" i="1">
                        <a:latin typeface="Cambria Math"/>
                      </a:rPr>
                      <m:t>)</m:t>
                    </m:r>
                  </m:oMath>
                </a14:m>
                <a:endParaRPr lang="en-US" sz="2800" dirty="0"/>
              </a:p>
            </p:txBody>
          </p:sp>
        </mc:Choice>
        <mc:Fallback>
          <p:sp>
            <p:nvSpPr>
              <p:cNvPr id="43" name="TextBox 42"/>
              <p:cNvSpPr txBox="1">
                <a:spLocks noRot="1" noChangeAspect="1" noMove="1" noResize="1" noEditPoints="1" noAdjustHandles="1" noChangeArrowheads="1" noChangeShapeType="1" noTextEdit="1"/>
              </p:cNvSpPr>
              <p:nvPr/>
            </p:nvSpPr>
            <p:spPr>
              <a:xfrm>
                <a:off x="1905001" y="1066800"/>
                <a:ext cx="8686800" cy="3164008"/>
              </a:xfrm>
              <a:prstGeom prst="rect">
                <a:avLst/>
              </a:prstGeom>
              <a:blipFill>
                <a:blip r:embed="rId2"/>
                <a:stretch>
                  <a:fillRect l="-1474" t="-1734"/>
                </a:stretch>
              </a:blipFill>
            </p:spPr>
            <p:txBody>
              <a:bodyPr/>
              <a:lstStyle/>
              <a:p>
                <a:r>
                  <a:rPr lang="en-US">
                    <a:noFill/>
                  </a:rPr>
                  <a:t> </a:t>
                </a:r>
              </a:p>
            </p:txBody>
          </p:sp>
        </mc:Fallback>
      </mc:AlternateContent>
      <p:sp>
        <p:nvSpPr>
          <p:cNvPr id="44" name="TextBox 43"/>
          <p:cNvSpPr txBox="1"/>
          <p:nvPr/>
        </p:nvSpPr>
        <p:spPr>
          <a:xfrm>
            <a:off x="3810000" y="4648200"/>
            <a:ext cx="301686" cy="369332"/>
          </a:xfrm>
          <a:prstGeom prst="rect">
            <a:avLst/>
          </a:prstGeom>
          <a:noFill/>
        </p:spPr>
        <p:txBody>
          <a:bodyPr wrap="none" rtlCol="0">
            <a:spAutoFit/>
          </a:bodyPr>
          <a:lstStyle/>
          <a:p>
            <a:r>
              <a:rPr lang="en-US" dirty="0">
                <a:solidFill>
                  <a:srgbClr val="FF33CC"/>
                </a:solidFill>
              </a:rPr>
              <a:t>0</a:t>
            </a:r>
          </a:p>
        </p:txBody>
      </p:sp>
      <mc:AlternateContent xmlns:mc="http://schemas.openxmlformats.org/markup-compatibility/2006" xmlns:a14="http://schemas.microsoft.com/office/drawing/2010/main">
        <mc:Choice Requires="a14">
          <p:sp>
            <p:nvSpPr>
              <p:cNvPr id="45" name="TextBox 44"/>
              <p:cNvSpPr txBox="1"/>
              <p:nvPr/>
            </p:nvSpPr>
            <p:spPr>
              <a:xfrm>
                <a:off x="4872357" y="3963586"/>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4872357" y="3963586"/>
                <a:ext cx="43313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4123444" y="6024720"/>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4123444" y="6024720"/>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5252476" y="4954640"/>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5252476" y="4954640"/>
                <a:ext cx="43313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6192333" y="4038600"/>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6192333" y="4038600"/>
                <a:ext cx="43313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5410890" y="6209386"/>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87" name="TextBox 86"/>
              <p:cNvSpPr txBox="1">
                <a:spLocks noRot="1" noChangeAspect="1" noMove="1" noResize="1" noEditPoints="1" noAdjustHandles="1" noChangeArrowheads="1" noChangeShapeType="1" noTextEdit="1"/>
              </p:cNvSpPr>
              <p:nvPr/>
            </p:nvSpPr>
            <p:spPr>
              <a:xfrm>
                <a:off x="5410890" y="6209386"/>
                <a:ext cx="43313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6667607" y="6193956"/>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6667607" y="6193956"/>
                <a:ext cx="43313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7090049" y="4407932"/>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7090049" y="4407932"/>
                <a:ext cx="43313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7948868" y="5081679"/>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90" name="TextBox 89"/>
              <p:cNvSpPr txBox="1">
                <a:spLocks noRot="1" noChangeAspect="1" noMove="1" noResize="1" noEditPoints="1" noAdjustHandles="1" noChangeArrowheads="1" noChangeShapeType="1" noTextEdit="1"/>
              </p:cNvSpPr>
              <p:nvPr/>
            </p:nvSpPr>
            <p:spPr>
              <a:xfrm>
                <a:off x="7948868" y="5081679"/>
                <a:ext cx="433132"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8587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Prim’s Algorithm</a:t>
            </a:r>
          </a:p>
        </p:txBody>
      </p:sp>
      <p:sp>
        <p:nvSpPr>
          <p:cNvPr id="4" name="Slide Number Placeholder 3"/>
          <p:cNvSpPr>
            <a:spLocks noGrp="1"/>
          </p:cNvSpPr>
          <p:nvPr>
            <p:ph type="sldNum" sz="quarter" idx="12"/>
          </p:nvPr>
        </p:nvSpPr>
        <p:spPr/>
        <p:txBody>
          <a:bodyPr/>
          <a:lstStyle/>
          <a:p>
            <a:fld id="{86BADE50-950A-4D58-BFB2-FA2C6A8B385D}" type="slidenum">
              <a:rPr lang="en-US" smtClean="0"/>
              <a:t>47</a:t>
            </a:fld>
            <a:endParaRPr lang="en-US"/>
          </a:p>
        </p:txBody>
      </p:sp>
      <p:grpSp>
        <p:nvGrpSpPr>
          <p:cNvPr id="47" name="Group 46"/>
          <p:cNvGrpSpPr/>
          <p:nvPr/>
        </p:nvGrpSpPr>
        <p:grpSpPr>
          <a:xfrm>
            <a:off x="3826554" y="4146960"/>
            <a:ext cx="4600060" cy="2787240"/>
            <a:chOff x="0" y="2862182"/>
            <a:chExt cx="7044346" cy="4268266"/>
          </a:xfrm>
        </p:grpSpPr>
        <p:cxnSp>
          <p:nvCxnSpPr>
            <p:cNvPr id="48" name="Straight Connector 47"/>
            <p:cNvCxnSpPr>
              <a:stCxn id="76" idx="7"/>
              <a:endCxn id="77" idx="2"/>
            </p:cNvCxnSpPr>
            <p:nvPr/>
          </p:nvCxnSpPr>
          <p:spPr>
            <a:xfrm flipV="1">
              <a:off x="438102" y="3276727"/>
              <a:ext cx="1492916" cy="96260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6"/>
              <a:endCxn id="80"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6" idx="4"/>
              <a:endCxn id="78"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9" idx="3"/>
              <a:endCxn id="78"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1" idx="2"/>
              <a:endCxn id="78" idx="5"/>
            </p:cNvCxnSpPr>
            <p:nvPr/>
          </p:nvCxnSpPr>
          <p:spPr>
            <a:xfrm flipH="1" flipV="1">
              <a:off x="1477469" y="6086626"/>
              <a:ext cx="1369411" cy="5653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9" idx="5"/>
              <a:endCxn id="81"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9" idx="7"/>
              <a:endCxn id="80"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1" idx="6"/>
              <a:endCxn id="82"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2" idx="1"/>
              <a:endCxn id="80" idx="4"/>
            </p:cNvCxnSpPr>
            <p:nvPr/>
          </p:nvCxnSpPr>
          <p:spPr>
            <a:xfrm flipH="1" flipV="1">
              <a:off x="4211133" y="3585751"/>
              <a:ext cx="865200" cy="26280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4" idx="2"/>
              <a:endCxn id="80"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1"/>
              <a:endCxn id="84" idx="5"/>
            </p:cNvCxnSpPr>
            <p:nvPr/>
          </p:nvCxnSpPr>
          <p:spPr>
            <a:xfrm flipH="1" flipV="1">
              <a:off x="5744700" y="4187258"/>
              <a:ext cx="861544" cy="6748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2" name="TextBox 61"/>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3" name="TextBox 62"/>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7</a:t>
              </a:r>
            </a:p>
          </p:txBody>
        </p:sp>
        <p:sp>
          <p:nvSpPr>
            <p:cNvPr id="64" name="TextBox 63"/>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5" name="TextBox 64"/>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6" name="TextBox 65"/>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6</a:t>
              </a:r>
            </a:p>
          </p:txBody>
        </p:sp>
        <p:sp>
          <p:nvSpPr>
            <p:cNvPr id="68" name="TextBox 67"/>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9" name="TextBox 68"/>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70" name="TextBox 69"/>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1" name="TextBox 70"/>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2" name="TextBox 71"/>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3" name="TextBox 72"/>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4" name="Straight Connector 73"/>
            <p:cNvCxnSpPr>
              <a:stCxn id="77" idx="4"/>
              <a:endCxn id="78"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6" name="Oval 75"/>
            <p:cNvSpPr/>
            <p:nvPr/>
          </p:nvSpPr>
          <p:spPr>
            <a:xfrm>
              <a:off x="0" y="4164165"/>
              <a:ext cx="513268" cy="513268"/>
            </a:xfrm>
            <a:prstGeom prst="ellipse">
              <a:avLst/>
            </a:prstGeom>
            <a:solidFill>
              <a:srgbClr val="FF33CC"/>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Oval 78"/>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0" name="Oval 79"/>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1" name="Oval 80"/>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mc:Choice xmlns:a14="http://schemas.microsoft.com/office/drawing/2010/main" Requires="a14">
          <p:sp>
            <p:nvSpPr>
              <p:cNvPr id="43" name="TextBox 42"/>
              <p:cNvSpPr txBox="1"/>
              <p:nvPr/>
            </p:nvSpPr>
            <p:spPr>
              <a:xfrm>
                <a:off x="1905001" y="1066800"/>
                <a:ext cx="8686800" cy="3164008"/>
              </a:xfrm>
              <a:prstGeom prst="rect">
                <a:avLst/>
              </a:prstGeom>
              <a:noFill/>
            </p:spPr>
            <p:txBody>
              <a:bodyPr wrap="square" rtlCol="0">
                <a:spAutoFit/>
              </a:bodyPr>
              <a:lstStyle/>
              <a:p>
                <a:r>
                  <a:rPr lang="en-US" sz="2800" dirty="0"/>
                  <a:t>Initialize </a:t>
                </a:r>
                <a14:m>
                  <m:oMath xmlns:m="http://schemas.openxmlformats.org/officeDocument/2006/math">
                    <m:sSub>
                      <m:sSubPr>
                        <m:ctrlPr>
                          <a:rPr lang="en-US" sz="2800" i="1">
                            <a:solidFill>
                              <a:srgbClr val="FF33CC"/>
                            </a:solidFill>
                            <a:latin typeface="Cambria Math" panose="02040503050406030204" pitchFamily="18" charset="0"/>
                          </a:rPr>
                        </m:ctrlPr>
                      </m:sSubPr>
                      <m:e>
                        <m:r>
                          <a:rPr lang="en-US" sz="2800" i="1">
                            <a:solidFill>
                              <a:srgbClr val="FF33CC"/>
                            </a:solidFill>
                            <a:latin typeface="Cambria Math"/>
                          </a:rPr>
                          <m:t>𝑑</m:t>
                        </m:r>
                      </m:e>
                      <m:sub>
                        <m:r>
                          <a:rPr lang="en-US" sz="2800" i="1">
                            <a:solidFill>
                              <a:srgbClr val="FF33CC"/>
                            </a:solidFill>
                            <a:latin typeface="Cambria Math"/>
                          </a:rPr>
                          <m:t>𝑣</m:t>
                        </m:r>
                      </m:sub>
                    </m:sSub>
                    <m:r>
                      <a:rPr lang="en-US" sz="2800" i="1">
                        <a:latin typeface="Cambria Math"/>
                      </a:rPr>
                      <m:t>=∞</m:t>
                    </m:r>
                  </m:oMath>
                </a14:m>
                <a:r>
                  <a:rPr lang="en-US" sz="2800" dirty="0"/>
                  <a:t> for each node </a:t>
                </a:r>
                <a14:m>
                  <m:oMath xmlns:m="http://schemas.openxmlformats.org/officeDocument/2006/math">
                    <m:r>
                      <a:rPr lang="en-US" sz="2800" i="1">
                        <a:latin typeface="Cambria Math"/>
                      </a:rPr>
                      <m:t>𝑣</m:t>
                    </m:r>
                  </m:oMath>
                </a14:m>
                <a:endParaRPr lang="en-US" sz="2800" dirty="0"/>
              </a:p>
              <a:p>
                <a:r>
                  <a:rPr lang="en-US" sz="2800" dirty="0"/>
                  <a:t>Keep a priority queue </a:t>
                </a:r>
                <a14:m>
                  <m:oMath xmlns:m="http://schemas.openxmlformats.org/officeDocument/2006/math">
                    <m:r>
                      <a:rPr lang="en-US" sz="2800" i="1">
                        <a:latin typeface="Cambria Math"/>
                      </a:rPr>
                      <m:t>𝑃𝑄</m:t>
                    </m:r>
                  </m:oMath>
                </a14:m>
                <a:r>
                  <a:rPr lang="en-US" sz="2800" dirty="0"/>
                  <a:t> of nodes, using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𝑑</m:t>
                        </m:r>
                      </m:e>
                      <m:sub>
                        <m:r>
                          <a:rPr lang="en-US" sz="2800" i="1">
                            <a:latin typeface="Cambria Math"/>
                          </a:rPr>
                          <m:t>𝑣</m:t>
                        </m:r>
                      </m:sub>
                    </m:sSub>
                  </m:oMath>
                </a14:m>
                <a:r>
                  <a:rPr lang="en-US" sz="2800" dirty="0"/>
                  <a:t> as key</a:t>
                </a:r>
              </a:p>
              <a:p>
                <a:r>
                  <a:rPr lang="en-US" sz="2800" dirty="0"/>
                  <a:t>Pick a start node </a:t>
                </a:r>
                <a14:m>
                  <m:oMath xmlns:m="http://schemas.openxmlformats.org/officeDocument/2006/math">
                    <m:r>
                      <a:rPr lang="en-US" sz="2800" i="1">
                        <a:latin typeface="Cambria Math"/>
                      </a:rPr>
                      <m:t>𝑠</m:t>
                    </m:r>
                  </m:oMath>
                </a14:m>
                <a:r>
                  <a:rPr lang="en-US" sz="2800" dirty="0"/>
                  <a:t>, set </a:t>
                </a:r>
                <a14:m>
                  <m:oMath xmlns:m="http://schemas.openxmlformats.org/officeDocument/2006/math">
                    <m:sSub>
                      <m:sSubPr>
                        <m:ctrlPr>
                          <a:rPr lang="en-US" sz="2800" i="1">
                            <a:solidFill>
                              <a:srgbClr val="FF33CC"/>
                            </a:solidFill>
                            <a:latin typeface="Cambria Math" panose="02040503050406030204" pitchFamily="18" charset="0"/>
                          </a:rPr>
                        </m:ctrlPr>
                      </m:sSubPr>
                      <m:e>
                        <m:r>
                          <a:rPr lang="en-US" sz="2800" i="1">
                            <a:solidFill>
                              <a:srgbClr val="FF33CC"/>
                            </a:solidFill>
                            <a:latin typeface="Cambria Math"/>
                          </a:rPr>
                          <m:t>𝑑</m:t>
                        </m:r>
                      </m:e>
                      <m:sub>
                        <m:r>
                          <a:rPr lang="en-US" sz="2800" i="1">
                            <a:solidFill>
                              <a:srgbClr val="FF33CC"/>
                            </a:solidFill>
                            <a:latin typeface="Cambria Math"/>
                          </a:rPr>
                          <m:t>𝑠</m:t>
                        </m:r>
                      </m:sub>
                    </m:sSub>
                    <m:r>
                      <a:rPr lang="en-US" sz="2800" i="1">
                        <a:latin typeface="Cambria Math"/>
                      </a:rPr>
                      <m:t>=0</m:t>
                    </m:r>
                  </m:oMath>
                </a14:m>
                <a:endParaRPr lang="en-US" sz="2800" dirty="0"/>
              </a:p>
              <a:p>
                <a:r>
                  <a:rPr lang="en-US" sz="2800" dirty="0"/>
                  <a:t>While </a:t>
                </a:r>
                <a14:m>
                  <m:oMath xmlns:m="http://schemas.openxmlformats.org/officeDocument/2006/math">
                    <m:r>
                      <a:rPr lang="en-US" sz="2800" i="1">
                        <a:latin typeface="Cambria Math"/>
                      </a:rPr>
                      <m:t>𝑃𝑄</m:t>
                    </m:r>
                  </m:oMath>
                </a14:m>
                <a:r>
                  <a:rPr lang="en-US" sz="2800" dirty="0"/>
                  <a:t> is not empty:</a:t>
                </a:r>
              </a:p>
              <a:p>
                <a:r>
                  <a:rPr lang="en-US" sz="2800" dirty="0"/>
                  <a:t>	</a:t>
                </a:r>
                <a14:m>
                  <m:oMath xmlns:m="http://schemas.openxmlformats.org/officeDocument/2006/math">
                    <m:r>
                      <a:rPr lang="en-US" sz="2800" i="1">
                        <a:latin typeface="Cambria Math"/>
                      </a:rPr>
                      <m:t>𝑣</m:t>
                    </m:r>
                    <m:r>
                      <a:rPr lang="en-US" sz="2800" i="1">
                        <a:latin typeface="Cambria Math"/>
                      </a:rPr>
                      <m:t>=</m:t>
                    </m:r>
                    <m:r>
                      <a:rPr lang="en-US" sz="2800" i="1">
                        <a:latin typeface="Cambria Math"/>
                      </a:rPr>
                      <m:t>𝑃𝑄</m:t>
                    </m:r>
                    <m:r>
                      <a:rPr lang="en-US" sz="2800" i="1">
                        <a:latin typeface="Cambria Math"/>
                      </a:rPr>
                      <m:t>.</m:t>
                    </m:r>
                    <m:r>
                      <a:rPr lang="en-US" sz="2800" i="1">
                        <a:latin typeface="Cambria Math"/>
                      </a:rPr>
                      <m:t>𝑒𝑥𝑡𝑟𝑎𝑐𝑡𝑚𝑖𝑛</m:t>
                    </m:r>
                    <m:r>
                      <a:rPr lang="en-US" sz="2800" i="1">
                        <a:latin typeface="Cambria Math"/>
                      </a:rPr>
                      <m:t>()</m:t>
                    </m:r>
                  </m:oMath>
                </a14:m>
                <a:endParaRPr lang="en-US" sz="2800" dirty="0"/>
              </a:p>
              <a:p>
                <a:r>
                  <a:rPr lang="en-US" sz="2800" dirty="0"/>
                  <a:t>	for each </a:t>
                </a:r>
                <a14:m>
                  <m:oMath xmlns:m="http://schemas.openxmlformats.org/officeDocument/2006/math">
                    <m:r>
                      <a:rPr lang="en-US" sz="2800" i="1">
                        <a:latin typeface="Cambria Math"/>
                      </a:rPr>
                      <m:t>𝑢</m:t>
                    </m:r>
                    <m:r>
                      <a:rPr lang="en-US" sz="2800" i="1">
                        <a:latin typeface="Cambria Math"/>
                      </a:rPr>
                      <m:t>∈</m:t>
                    </m:r>
                    <m:r>
                      <a:rPr lang="en-US" sz="2800" i="1">
                        <a:latin typeface="Cambria Math"/>
                      </a:rPr>
                      <m:t>𝑉</m:t>
                    </m:r>
                  </m:oMath>
                </a14:m>
                <a:r>
                  <a:rPr lang="en-US" sz="2800" dirty="0"/>
                  <a:t> </a:t>
                </a:r>
                <a:r>
                  <a:rPr lang="en-US" sz="2800" dirty="0" err="1"/>
                  <a:t>s.t.</a:t>
                </a:r>
                <a:r>
                  <a:rPr lang="en-US" sz="2800" dirty="0"/>
                  <a:t> </a:t>
                </a:r>
                <a14:m>
                  <m:oMath xmlns:m="http://schemas.openxmlformats.org/officeDocument/2006/math">
                    <m:d>
                      <m:dPr>
                        <m:ctrlPr>
                          <a:rPr lang="en-US" sz="2800" i="1">
                            <a:latin typeface="Cambria Math" panose="02040503050406030204" pitchFamily="18" charset="0"/>
                          </a:rPr>
                        </m:ctrlPr>
                      </m:dPr>
                      <m:e>
                        <m:r>
                          <a:rPr lang="en-US" sz="2800" i="1">
                            <a:latin typeface="Cambria Math"/>
                          </a:rPr>
                          <m:t>𝑣</m:t>
                        </m:r>
                        <m:r>
                          <a:rPr lang="en-US" sz="2800" i="1">
                            <a:latin typeface="Cambria Math"/>
                          </a:rPr>
                          <m:t>,</m:t>
                        </m:r>
                        <m:r>
                          <a:rPr lang="en-US" sz="2800" i="1">
                            <a:latin typeface="Cambria Math"/>
                          </a:rPr>
                          <m:t>𝑢</m:t>
                        </m:r>
                      </m:e>
                    </m:d>
                    <m:r>
                      <a:rPr lang="en-US" sz="2800" i="1">
                        <a:latin typeface="Cambria Math"/>
                      </a:rPr>
                      <m:t>∈</m:t>
                    </m:r>
                    <m:r>
                      <a:rPr lang="en-US" sz="2800" i="1">
                        <a:latin typeface="Cambria Math"/>
                      </a:rPr>
                      <m:t>𝐸</m:t>
                    </m:r>
                  </m:oMath>
                </a14:m>
                <a:r>
                  <a:rPr lang="en-US" sz="2800" dirty="0"/>
                  <a:t>:</a:t>
                </a:r>
              </a:p>
              <a:p>
                <a:r>
                  <a:rPr lang="en-US" sz="2800" dirty="0"/>
                  <a:t>		</a:t>
                </a:r>
                <a14:m>
                  <m:oMath xmlns:m="http://schemas.openxmlformats.org/officeDocument/2006/math">
                    <m:r>
                      <a:rPr lang="en-US" sz="2800" i="1">
                        <a:latin typeface="Cambria Math"/>
                      </a:rPr>
                      <m:t>𝑃𝑄</m:t>
                    </m:r>
                    <m:r>
                      <a:rPr lang="en-US" sz="2800" i="1">
                        <a:latin typeface="Cambria Math"/>
                      </a:rPr>
                      <m:t>.</m:t>
                    </m:r>
                    <m:r>
                      <a:rPr lang="en-US" sz="2800" i="1">
                        <a:latin typeface="Cambria Math"/>
                      </a:rPr>
                      <m:t>𝑑𝑒𝑐𝑟𝑒𝑎𝑠𝑒𝐾𝑒𝑦</m:t>
                    </m:r>
                    <m:r>
                      <a:rPr lang="en-US" sz="2800" i="1">
                        <a:latin typeface="Cambria Math"/>
                      </a:rPr>
                      <m:t>(</m:t>
                    </m:r>
                    <m:r>
                      <a:rPr lang="en-US" sz="2800" i="1">
                        <a:latin typeface="Cambria Math"/>
                      </a:rPr>
                      <m:t>𝑢</m:t>
                    </m:r>
                    <m:r>
                      <a:rPr lang="en-US" sz="2800" i="1">
                        <a:latin typeface="Cambria Math"/>
                      </a:rPr>
                      <m:t>,</m:t>
                    </m:r>
                    <m:func>
                      <m:funcPr>
                        <m:ctrlPr>
                          <a:rPr lang="en-US" sz="2800" i="1">
                            <a:latin typeface="Cambria Math" panose="02040503050406030204" pitchFamily="18" charset="0"/>
                          </a:rPr>
                        </m:ctrlPr>
                      </m:funcPr>
                      <m:fName>
                        <m:r>
                          <m:rPr>
                            <m:sty m:val="p"/>
                          </m:rPr>
                          <a:rPr lang="en-US" sz="2800">
                            <a:latin typeface="Cambria Math"/>
                          </a:rPr>
                          <m:t>min</m:t>
                        </m:r>
                      </m:fName>
                      <m:e>
                        <m:d>
                          <m:dPr>
                            <m:ctrlPr>
                              <a:rPr lang="en-US" sz="2800" i="1">
                                <a:latin typeface="Cambria Math" panose="02040503050406030204" pitchFamily="18" charset="0"/>
                              </a:rPr>
                            </m:ctrlPr>
                          </m:dPr>
                          <m:e>
                            <m:sSub>
                              <m:sSubPr>
                                <m:ctrlPr>
                                  <a:rPr lang="en-US" sz="2800" i="1">
                                    <a:solidFill>
                                      <a:srgbClr val="FF33CC"/>
                                    </a:solidFill>
                                    <a:latin typeface="Cambria Math" panose="02040503050406030204" pitchFamily="18" charset="0"/>
                                  </a:rPr>
                                </m:ctrlPr>
                              </m:sSubPr>
                              <m:e>
                                <m:r>
                                  <a:rPr lang="en-US" sz="2800" i="1">
                                    <a:solidFill>
                                      <a:srgbClr val="FF33CC"/>
                                    </a:solidFill>
                                    <a:latin typeface="Cambria Math"/>
                                  </a:rPr>
                                  <m:t>𝑑</m:t>
                                </m:r>
                              </m:e>
                              <m:sub>
                                <m:r>
                                  <a:rPr lang="en-US" sz="2800" i="1">
                                    <a:solidFill>
                                      <a:srgbClr val="FF33CC"/>
                                    </a:solidFill>
                                    <a:latin typeface="Cambria Math"/>
                                  </a:rPr>
                                  <m:t>𝑢</m:t>
                                </m:r>
                              </m:sub>
                            </m:sSub>
                            <m:r>
                              <a:rPr lang="en-US" sz="2800" i="1">
                                <a:latin typeface="Cambria Math"/>
                              </a:rPr>
                              <m:t>, </m:t>
                            </m:r>
                            <m:r>
                              <a:rPr lang="en-US" sz="2800" i="1">
                                <a:solidFill>
                                  <a:schemeClr val="accent6">
                                    <a:lumMod val="75000"/>
                                  </a:schemeClr>
                                </a:solidFill>
                                <a:latin typeface="Cambria Math"/>
                              </a:rPr>
                              <m:t>𝑤</m:t>
                            </m:r>
                            <m:d>
                              <m:dPr>
                                <m:ctrlPr>
                                  <a:rPr lang="en-US" sz="2800" i="1">
                                    <a:solidFill>
                                      <a:schemeClr val="accent6">
                                        <a:lumMod val="75000"/>
                                      </a:schemeClr>
                                    </a:solidFill>
                                    <a:latin typeface="Cambria Math" panose="02040503050406030204" pitchFamily="18" charset="0"/>
                                  </a:rPr>
                                </m:ctrlPr>
                              </m:dPr>
                              <m:e>
                                <m:r>
                                  <a:rPr lang="en-US" sz="2800" i="1">
                                    <a:solidFill>
                                      <a:schemeClr val="accent6">
                                        <a:lumMod val="75000"/>
                                      </a:schemeClr>
                                    </a:solidFill>
                                    <a:latin typeface="Cambria Math"/>
                                  </a:rPr>
                                  <m:t>𝑣</m:t>
                                </m:r>
                                <m:r>
                                  <a:rPr lang="en-US" sz="2800" i="1">
                                    <a:solidFill>
                                      <a:schemeClr val="accent6">
                                        <a:lumMod val="75000"/>
                                      </a:schemeClr>
                                    </a:solidFill>
                                    <a:latin typeface="Cambria Math"/>
                                  </a:rPr>
                                  <m:t>,</m:t>
                                </m:r>
                                <m:r>
                                  <a:rPr lang="en-US" sz="2800" i="1">
                                    <a:solidFill>
                                      <a:schemeClr val="accent6">
                                        <a:lumMod val="75000"/>
                                      </a:schemeClr>
                                    </a:solidFill>
                                    <a:latin typeface="Cambria Math"/>
                                  </a:rPr>
                                  <m:t>𝑢</m:t>
                                </m:r>
                              </m:e>
                            </m:d>
                          </m:e>
                        </m:d>
                      </m:e>
                    </m:func>
                    <m:r>
                      <a:rPr lang="en-US" sz="2800" i="1">
                        <a:latin typeface="Cambria Math"/>
                      </a:rPr>
                      <m:t>)</m:t>
                    </m:r>
                  </m:oMath>
                </a14:m>
                <a:endParaRPr lang="en-US" sz="2800" dirty="0"/>
              </a:p>
            </p:txBody>
          </p:sp>
        </mc:Choice>
        <mc:Fallback>
          <p:sp>
            <p:nvSpPr>
              <p:cNvPr id="43" name="TextBox 42"/>
              <p:cNvSpPr txBox="1">
                <a:spLocks noRot="1" noChangeAspect="1" noMove="1" noResize="1" noEditPoints="1" noAdjustHandles="1" noChangeArrowheads="1" noChangeShapeType="1" noTextEdit="1"/>
              </p:cNvSpPr>
              <p:nvPr/>
            </p:nvSpPr>
            <p:spPr>
              <a:xfrm>
                <a:off x="1905001" y="1066800"/>
                <a:ext cx="8686800" cy="3164008"/>
              </a:xfrm>
              <a:prstGeom prst="rect">
                <a:avLst/>
              </a:prstGeom>
              <a:blipFill>
                <a:blip r:embed="rId3"/>
                <a:stretch>
                  <a:fillRect l="-1474" t="-1734"/>
                </a:stretch>
              </a:blipFill>
            </p:spPr>
            <p:txBody>
              <a:bodyPr/>
              <a:lstStyle/>
              <a:p>
                <a:r>
                  <a:rPr lang="en-US">
                    <a:noFill/>
                  </a:rPr>
                  <a:t> </a:t>
                </a:r>
              </a:p>
            </p:txBody>
          </p:sp>
        </mc:Fallback>
      </mc:AlternateContent>
      <p:sp>
        <p:nvSpPr>
          <p:cNvPr id="44" name="TextBox 43"/>
          <p:cNvSpPr txBox="1"/>
          <p:nvPr/>
        </p:nvSpPr>
        <p:spPr>
          <a:xfrm>
            <a:off x="3810000" y="4648200"/>
            <a:ext cx="301686" cy="369332"/>
          </a:xfrm>
          <a:prstGeom prst="rect">
            <a:avLst/>
          </a:prstGeom>
          <a:noFill/>
        </p:spPr>
        <p:txBody>
          <a:bodyPr wrap="none" rtlCol="0">
            <a:spAutoFit/>
          </a:bodyPr>
          <a:lstStyle/>
          <a:p>
            <a:r>
              <a:rPr lang="en-US" dirty="0">
                <a:solidFill>
                  <a:srgbClr val="FF33CC"/>
                </a:solidFill>
              </a:rPr>
              <a:t>0</a:t>
            </a:r>
          </a:p>
        </p:txBody>
      </p:sp>
      <mc:AlternateContent xmlns:mc="http://schemas.openxmlformats.org/markup-compatibility/2006" xmlns:a14="http://schemas.microsoft.com/office/drawing/2010/main">
        <mc:Choice Requires="a14">
          <p:sp>
            <p:nvSpPr>
              <p:cNvPr id="45" name="TextBox 44"/>
              <p:cNvSpPr txBox="1"/>
              <p:nvPr/>
            </p:nvSpPr>
            <p:spPr>
              <a:xfrm>
                <a:off x="4872357" y="3963586"/>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4872357" y="3963586"/>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4123444" y="6024720"/>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4123444" y="6024720"/>
                <a:ext cx="43313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5252476" y="4954640"/>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5252476" y="4954640"/>
                <a:ext cx="43313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6192333" y="4038600"/>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6192333" y="4038600"/>
                <a:ext cx="43313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5410890" y="6209386"/>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87" name="TextBox 86"/>
              <p:cNvSpPr txBox="1">
                <a:spLocks noRot="1" noChangeAspect="1" noMove="1" noResize="1" noEditPoints="1" noAdjustHandles="1" noChangeArrowheads="1" noChangeShapeType="1" noTextEdit="1"/>
              </p:cNvSpPr>
              <p:nvPr/>
            </p:nvSpPr>
            <p:spPr>
              <a:xfrm>
                <a:off x="5410890" y="6209386"/>
                <a:ext cx="43313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6667607" y="6193956"/>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6667607" y="6193956"/>
                <a:ext cx="43313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7090049" y="4407932"/>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7090049" y="4407932"/>
                <a:ext cx="433132"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7948868" y="5081679"/>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33CC"/>
                          </a:solidFill>
                          <a:latin typeface="Cambria Math"/>
                        </a:rPr>
                        <m:t>∞</m:t>
                      </m:r>
                    </m:oMath>
                  </m:oMathPara>
                </a14:m>
                <a:endParaRPr lang="en-US" dirty="0">
                  <a:solidFill>
                    <a:srgbClr val="FF33CC"/>
                  </a:solidFill>
                </a:endParaRPr>
              </a:p>
            </p:txBody>
          </p:sp>
        </mc:Choice>
        <mc:Fallback xmlns="">
          <p:sp>
            <p:nvSpPr>
              <p:cNvPr id="90" name="TextBox 89"/>
              <p:cNvSpPr txBox="1">
                <a:spLocks noRot="1" noChangeAspect="1" noMove="1" noResize="1" noEditPoints="1" noAdjustHandles="1" noChangeArrowheads="1" noChangeShapeType="1" noTextEdit="1"/>
              </p:cNvSpPr>
              <p:nvPr/>
            </p:nvSpPr>
            <p:spPr>
              <a:xfrm>
                <a:off x="7948868" y="5081679"/>
                <a:ext cx="433132" cy="369332"/>
              </a:xfrm>
              <a:prstGeom prst="rect">
                <a:avLst/>
              </a:prstGeom>
              <a:blipFill>
                <a:blip r:embed="rId7"/>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2723160-D1FC-7E4F-0CCE-A8F587A73B80}"/>
              </a:ext>
            </a:extLst>
          </p:cNvPr>
          <p:cNvSpPr txBox="1"/>
          <p:nvPr/>
        </p:nvSpPr>
        <p:spPr>
          <a:xfrm>
            <a:off x="8241307" y="2363500"/>
            <a:ext cx="3164958" cy="1015663"/>
          </a:xfrm>
          <a:prstGeom prst="rect">
            <a:avLst/>
          </a:prstGeom>
          <a:noFill/>
        </p:spPr>
        <p:txBody>
          <a:bodyPr wrap="square" rtlCol="0">
            <a:spAutoFit/>
          </a:bodyPr>
          <a:lstStyle/>
          <a:p>
            <a:r>
              <a:rPr lang="en-US" sz="2000" dirty="0">
                <a:solidFill>
                  <a:schemeClr val="accent6">
                    <a:lumMod val="75000"/>
                  </a:schemeClr>
                </a:solidFill>
              </a:rPr>
              <a:t>Can use min heap dataset to make each </a:t>
            </a:r>
            <a:r>
              <a:rPr lang="en-US" sz="2000" dirty="0" err="1">
                <a:solidFill>
                  <a:schemeClr val="accent6">
                    <a:lumMod val="75000"/>
                  </a:schemeClr>
                </a:solidFill>
              </a:rPr>
              <a:t>decreaseKey</a:t>
            </a:r>
            <a:r>
              <a:rPr lang="en-US" sz="2000" dirty="0">
                <a:solidFill>
                  <a:schemeClr val="accent6">
                    <a:lumMod val="75000"/>
                  </a:schemeClr>
                </a:solidFill>
              </a:rPr>
              <a:t>() operation faster!</a:t>
            </a:r>
          </a:p>
        </p:txBody>
      </p:sp>
    </p:spTree>
    <p:extLst>
      <p:ext uri="{BB962C8B-B14F-4D97-AF65-F5344CB8AC3E}">
        <p14:creationId xmlns:p14="http://schemas.microsoft.com/office/powerpoint/2010/main" val="3430256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MST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Fredman-Tarjan ‘84: 	</a:t>
                </a:r>
                <a14:m>
                  <m:oMath xmlns:m="http://schemas.openxmlformats.org/officeDocument/2006/math">
                    <m:r>
                      <m:rPr>
                        <m:sty m:val="p"/>
                      </m:rPr>
                      <a:rPr lang="en-US" b="0" i="0" smtClean="0">
                        <a:latin typeface="Cambria Math"/>
                      </a:rPr>
                      <m:t>Θ</m:t>
                    </m:r>
                    <m:r>
                      <a:rPr lang="en-US" b="0" i="1" smtClean="0">
                        <a:latin typeface="Cambria Math"/>
                      </a:rPr>
                      <m:t>(</m:t>
                    </m:r>
                    <m:r>
                      <a:rPr lang="en-US" b="0" i="1" smtClean="0">
                        <a:latin typeface="Cambria Math"/>
                      </a:rPr>
                      <m:t>𝐸</m:t>
                    </m:r>
                    <m:r>
                      <a:rPr lang="en-US" b="0" i="1" smtClean="0">
                        <a:latin typeface="Cambria Math"/>
                      </a:rPr>
                      <m:t>+</m:t>
                    </m:r>
                    <m:r>
                      <a:rPr lang="en-US" b="0" i="1" smtClean="0">
                        <a:latin typeface="Cambria Math"/>
                      </a:rPr>
                      <m:t>𝑉</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𝑉</m:t>
                        </m:r>
                      </m:e>
                    </m:func>
                    <m:r>
                      <a:rPr lang="en-US" b="0" i="1" smtClean="0">
                        <a:latin typeface="Cambria Math"/>
                      </a:rPr>
                      <m:t>)</m:t>
                    </m:r>
                  </m:oMath>
                </a14:m>
                <a:endParaRPr lang="en-US" dirty="0"/>
              </a:p>
              <a:p>
                <a:r>
                  <a:rPr lang="en-US" dirty="0" err="1"/>
                  <a:t>Gabow</a:t>
                </a:r>
                <a:r>
                  <a:rPr lang="en-US" dirty="0"/>
                  <a:t> et al ‘86:		</a:t>
                </a:r>
                <a14:m>
                  <m:oMath xmlns:m="http://schemas.openxmlformats.org/officeDocument/2006/math">
                    <m:r>
                      <m:rPr>
                        <m:sty m:val="p"/>
                      </m:rPr>
                      <a:rPr lang="en-US">
                        <a:latin typeface="Cambria Math"/>
                      </a:rPr>
                      <m:t>Θ</m:t>
                    </m:r>
                    <m:r>
                      <a:rPr lang="en-US" b="0" i="1" smtClean="0">
                        <a:latin typeface="Cambria Math"/>
                      </a:rPr>
                      <m:t>(</m:t>
                    </m:r>
                    <m:r>
                      <a:rPr lang="en-US" b="0" i="1" smtClean="0">
                        <a:latin typeface="Cambria Math"/>
                      </a:rPr>
                      <m:t>𝐸</m:t>
                    </m:r>
                    <m:func>
                      <m:funcPr>
                        <m:ctrlPr>
                          <a:rPr lang="en-US" b="0" i="1" smtClean="0">
                            <a:latin typeface="Cambria Math" panose="02040503050406030204" pitchFamily="18" charset="0"/>
                          </a:rPr>
                        </m:ctrlPr>
                      </m:funcPr>
                      <m:fName>
                        <m:r>
                          <m:rPr>
                            <m:sty m:val="p"/>
                          </m:rPr>
                          <a:rPr lang="en-US" b="0" i="0" smtClean="0">
                            <a:latin typeface="Cambria Math"/>
                          </a:rPr>
                          <m:t>log</m:t>
                        </m:r>
                      </m:fName>
                      <m:e>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a:rPr>
                                  <m:t>log</m:t>
                                </m:r>
                              </m:e>
                              <m:sup>
                                <m:r>
                                  <a:rPr lang="en-US" b="0" i="1" smtClean="0">
                                    <a:latin typeface="Cambria Math"/>
                                  </a:rPr>
                                  <m:t>∗</m:t>
                                </m:r>
                              </m:sup>
                            </m:sSup>
                          </m:fName>
                          <m:e>
                            <m:r>
                              <a:rPr lang="en-US" b="0" i="1" smtClean="0">
                                <a:latin typeface="Cambria Math"/>
                              </a:rPr>
                              <m:t>𝑉</m:t>
                            </m:r>
                          </m:e>
                        </m:func>
                      </m:e>
                    </m:func>
                    <m:r>
                      <a:rPr lang="en-US" b="0" i="1" smtClean="0">
                        <a:latin typeface="Cambria Math"/>
                      </a:rPr>
                      <m:t>)</m:t>
                    </m:r>
                  </m:oMath>
                </a14:m>
                <a:endParaRPr lang="en-US" dirty="0"/>
              </a:p>
              <a:p>
                <a:r>
                  <a:rPr lang="en-US" dirty="0"/>
                  <a:t>Chazelle ‘00:			</a:t>
                </a:r>
                <a14:m>
                  <m:oMath xmlns:m="http://schemas.openxmlformats.org/officeDocument/2006/math">
                    <m:r>
                      <m:rPr>
                        <m:sty m:val="p"/>
                      </m:rPr>
                      <a:rPr lang="en-US">
                        <a:latin typeface="Cambria Math"/>
                      </a:rPr>
                      <m:t>Θ</m:t>
                    </m:r>
                    <m:r>
                      <a:rPr lang="en-US" b="0" i="1" smtClean="0">
                        <a:latin typeface="Cambria Math"/>
                      </a:rPr>
                      <m:t>(</m:t>
                    </m:r>
                    <m:r>
                      <a:rPr lang="en-US" b="0" i="1" smtClean="0">
                        <a:latin typeface="Cambria Math"/>
                      </a:rPr>
                      <m:t>𝐸</m:t>
                    </m:r>
                    <m:r>
                      <a:rPr lang="en-US" b="0" i="1" smtClean="0">
                        <a:latin typeface="Cambria Math"/>
                      </a:rPr>
                      <m:t>𝛼</m:t>
                    </m:r>
                    <m:d>
                      <m:dPr>
                        <m:ctrlPr>
                          <a:rPr lang="en-US" b="0" i="1" smtClean="0">
                            <a:latin typeface="Cambria Math" panose="02040503050406030204" pitchFamily="18" charset="0"/>
                          </a:rPr>
                        </m:ctrlPr>
                      </m:dPr>
                      <m:e>
                        <m:r>
                          <a:rPr lang="en-US" b="0" i="1" smtClean="0">
                            <a:latin typeface="Cambria Math"/>
                          </a:rPr>
                          <m:t>𝑉</m:t>
                        </m:r>
                      </m:e>
                    </m:d>
                    <m:r>
                      <a:rPr lang="en-US" b="0" i="1" smtClean="0">
                        <a:latin typeface="Cambria Math"/>
                      </a:rPr>
                      <m:t>)</m:t>
                    </m:r>
                  </m:oMath>
                </a14:m>
                <a:endParaRPr lang="en-US" dirty="0"/>
              </a:p>
              <a:p>
                <a:r>
                  <a:rPr lang="en-US" dirty="0"/>
                  <a:t>Pettie-Ramachandran ’02:</a:t>
                </a:r>
                <a14:m>
                  <m:oMath xmlns:m="http://schemas.openxmlformats.org/officeDocument/2006/math">
                    <m:r>
                      <m:rPr>
                        <m:sty m:val="p"/>
                      </m:rPr>
                      <a:rPr lang="en-US">
                        <a:latin typeface="Cambria Math"/>
                      </a:rPr>
                      <m:t>Θ</m:t>
                    </m:r>
                    <m:r>
                      <a:rPr lang="en-US" b="0" i="1" smtClean="0">
                        <a:latin typeface="Cambria Math"/>
                      </a:rPr>
                      <m:t>(?)</m:t>
                    </m:r>
                  </m:oMath>
                </a14:m>
                <a:r>
                  <a:rPr lang="en-US" dirty="0"/>
                  <a:t>(optimal)</a:t>
                </a:r>
              </a:p>
              <a:p>
                <a:r>
                  <a:rPr lang="en-US" dirty="0" err="1"/>
                  <a:t>Karger</a:t>
                </a:r>
                <a:r>
                  <a:rPr lang="en-US" dirty="0"/>
                  <a:t>-Klein-</a:t>
                </a:r>
                <a:r>
                  <a:rPr lang="en-US" dirty="0" err="1"/>
                  <a:t>Tarjan</a:t>
                </a:r>
                <a:r>
                  <a:rPr lang="en-US" dirty="0"/>
                  <a:t> ‘95: 	</a:t>
                </a:r>
                <a14:m>
                  <m:oMath xmlns:m="http://schemas.openxmlformats.org/officeDocument/2006/math">
                    <m:r>
                      <m:rPr>
                        <m:sty m:val="p"/>
                      </m:rPr>
                      <a:rPr lang="en-US">
                        <a:latin typeface="Cambria Math"/>
                      </a:rPr>
                      <m:t>Θ</m:t>
                    </m:r>
                    <m:r>
                      <a:rPr lang="en-US" b="0" i="1" smtClean="0">
                        <a:latin typeface="Cambria Math"/>
                      </a:rPr>
                      <m:t>(</m:t>
                    </m:r>
                    <m:r>
                      <a:rPr lang="en-US" b="0" i="1" smtClean="0">
                        <a:latin typeface="Cambria Math"/>
                      </a:rPr>
                      <m:t>𝐸</m:t>
                    </m:r>
                    <m:r>
                      <a:rPr lang="en-US" b="0" i="1" smtClean="0">
                        <a:latin typeface="Cambria Math"/>
                      </a:rPr>
                      <m:t>)</m:t>
                    </m:r>
                  </m:oMath>
                </a14:m>
                <a:r>
                  <a:rPr lang="en-US" dirty="0"/>
                  <a:t> (randomized)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22" t="-16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48</a:t>
            </a:fld>
            <a:endParaRPr lang="en-US"/>
          </a:p>
        </p:txBody>
      </p:sp>
    </p:spTree>
    <p:extLst>
      <p:ext uri="{BB962C8B-B14F-4D97-AF65-F5344CB8AC3E}">
        <p14:creationId xmlns:p14="http://schemas.microsoft.com/office/powerpoint/2010/main" val="422391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Path</a:t>
            </a:r>
          </a:p>
        </p:txBody>
      </p:sp>
      <p:sp>
        <p:nvSpPr>
          <p:cNvPr id="4" name="Slide Number Placeholder 3"/>
          <p:cNvSpPr>
            <a:spLocks noGrp="1"/>
          </p:cNvSpPr>
          <p:nvPr>
            <p:ph type="sldNum" sz="quarter" idx="12"/>
          </p:nvPr>
        </p:nvSpPr>
        <p:spPr/>
        <p:txBody>
          <a:bodyPr/>
          <a:lstStyle/>
          <a:p>
            <a:fld id="{86BADE50-950A-4D58-BFB2-FA2C6A8B385D}" type="slidenum">
              <a:rPr lang="en-US" smtClean="0"/>
              <a:t>5</a:t>
            </a:fld>
            <a:endParaRPr lang="en-US"/>
          </a:p>
        </p:txBody>
      </p:sp>
      <p:grpSp>
        <p:nvGrpSpPr>
          <p:cNvPr id="5" name="Group 4"/>
          <p:cNvGrpSpPr/>
          <p:nvPr/>
        </p:nvGrpSpPr>
        <p:grpSpPr>
          <a:xfrm>
            <a:off x="1524000" y="1687612"/>
            <a:ext cx="4600060" cy="2787240"/>
            <a:chOff x="0" y="2862182"/>
            <a:chExt cx="7044346" cy="4268266"/>
          </a:xfrm>
        </p:grpSpPr>
        <p:cxnSp>
          <p:nvCxnSpPr>
            <p:cNvPr id="6" name="Straight Connector 5"/>
            <p:cNvCxnSpPr>
              <a:stCxn id="34" idx="7"/>
              <a:endCxn id="35" idx="2"/>
            </p:cNvCxnSpPr>
            <p:nvPr/>
          </p:nvCxnSpPr>
          <p:spPr>
            <a:xfrm flipV="1">
              <a:off x="438102" y="3276727"/>
              <a:ext cx="1492916" cy="96260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5" idx="6"/>
              <a:endCxn id="38" idx="2"/>
            </p:cNvCxnSpPr>
            <p:nvPr/>
          </p:nvCxnSpPr>
          <p:spPr>
            <a:xfrm>
              <a:off x="2444286" y="3276727"/>
              <a:ext cx="1510213" cy="5239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4" idx="4"/>
              <a:endCxn id="36"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7" idx="3"/>
              <a:endCxn id="36"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9" idx="2"/>
              <a:endCxn id="36" idx="5"/>
            </p:cNvCxnSpPr>
            <p:nvPr/>
          </p:nvCxnSpPr>
          <p:spPr>
            <a:xfrm flipH="1" flipV="1">
              <a:off x="1477469" y="6086626"/>
              <a:ext cx="1369411" cy="5653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7" idx="5"/>
              <a:endCxn id="39" idx="0"/>
            </p:cNvCxnSpPr>
            <p:nvPr/>
          </p:nvCxnSpPr>
          <p:spPr>
            <a:xfrm>
              <a:off x="3012447" y="4930617"/>
              <a:ext cx="91067" cy="146468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7" idx="7"/>
              <a:endCxn id="38"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9" idx="6"/>
              <a:endCxn id="40" idx="3"/>
            </p:cNvCxnSpPr>
            <p:nvPr/>
          </p:nvCxnSpPr>
          <p:spPr>
            <a:xfrm flipV="1">
              <a:off x="3360148" y="6576771"/>
              <a:ext cx="1716185" cy="7516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0" idx="1"/>
              <a:endCxn id="38" idx="4"/>
            </p:cNvCxnSpPr>
            <p:nvPr/>
          </p:nvCxnSpPr>
          <p:spPr>
            <a:xfrm flipH="1" flipV="1">
              <a:off x="4211133" y="3585751"/>
              <a:ext cx="865200" cy="262808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2" idx="2"/>
              <a:endCxn id="38"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0" idx="0"/>
              <a:endCxn id="42"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1" idx="1"/>
              <a:endCxn id="42" idx="5"/>
            </p:cNvCxnSpPr>
            <p:nvPr/>
          </p:nvCxnSpPr>
          <p:spPr>
            <a:xfrm flipH="1" flipV="1">
              <a:off x="5744700" y="4187258"/>
              <a:ext cx="861544" cy="6748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1" idx="3"/>
              <a:endCxn id="40"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20" name="TextBox 19"/>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21" name="TextBox 20"/>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22" name="TextBox 21"/>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23" name="TextBox 22"/>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24" name="TextBox 23"/>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25" name="TextBox 24"/>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26" name="TextBox 25"/>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27" name="TextBox 26"/>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28" name="TextBox 27"/>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29" name="TextBox 28"/>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31" name="TextBox 30"/>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32" name="Straight Connector 31"/>
            <p:cNvCxnSpPr>
              <a:stCxn id="35" idx="4"/>
              <a:endCxn id="36"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34" name="Oval 33"/>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5" name="Oval 34"/>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6" name="Oval 35"/>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7" name="Oval 36"/>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8" name="Oval 37"/>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9" name="Oval 38"/>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40" name="Oval 39"/>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1" name="Oval 40"/>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42" name="Oval 41"/>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xmlns:a14="http://schemas.microsoft.com/office/drawing/2010/main">
        <mc:Choice Requires="a14">
          <p:sp>
            <p:nvSpPr>
              <p:cNvPr id="81" name="TextBox 80"/>
              <p:cNvSpPr txBox="1"/>
              <p:nvPr/>
            </p:nvSpPr>
            <p:spPr>
              <a:xfrm>
                <a:off x="4818101" y="1135560"/>
                <a:ext cx="5492466" cy="954107"/>
              </a:xfrm>
              <a:prstGeom prst="rect">
                <a:avLst/>
              </a:prstGeom>
              <a:noFill/>
            </p:spPr>
            <p:txBody>
              <a:bodyPr wrap="none" rtlCol="0">
                <a:spAutoFit/>
              </a:bodyPr>
              <a:lstStyle/>
              <a:p>
                <a:r>
                  <a:rPr lang="en-US" sz="2800" dirty="0"/>
                  <a:t>A </a:t>
                </a:r>
                <a:r>
                  <a:rPr lang="en-US" sz="2800" dirty="0">
                    <a:solidFill>
                      <a:srgbClr val="7030A0"/>
                    </a:solidFill>
                  </a:rPr>
                  <a:t>sequence of nodes </a:t>
                </a:r>
                <a14:m>
                  <m:oMath xmlns:m="http://schemas.openxmlformats.org/officeDocument/2006/math">
                    <m:r>
                      <a:rPr lang="en-US" sz="2800" i="1">
                        <a:solidFill>
                          <a:srgbClr val="7030A0"/>
                        </a:solidFill>
                        <a:latin typeface="Cambria Math"/>
                      </a:rPr>
                      <m:t>(</m:t>
                    </m:r>
                    <m:sSub>
                      <m:sSubPr>
                        <m:ctrlPr>
                          <a:rPr lang="en-US" sz="2800" i="1">
                            <a:solidFill>
                              <a:srgbClr val="7030A0"/>
                            </a:solidFill>
                            <a:latin typeface="Cambria Math" panose="02040503050406030204" pitchFamily="18" charset="0"/>
                          </a:rPr>
                        </m:ctrlPr>
                      </m:sSubPr>
                      <m:e>
                        <m:r>
                          <a:rPr lang="en-US" sz="2800" i="1">
                            <a:solidFill>
                              <a:srgbClr val="7030A0"/>
                            </a:solidFill>
                            <a:latin typeface="Cambria Math"/>
                          </a:rPr>
                          <m:t>𝑣</m:t>
                        </m:r>
                      </m:e>
                      <m:sub>
                        <m:r>
                          <a:rPr lang="en-US" sz="2800" i="1">
                            <a:solidFill>
                              <a:srgbClr val="7030A0"/>
                            </a:solidFill>
                            <a:latin typeface="Cambria Math"/>
                          </a:rPr>
                          <m:t>1</m:t>
                        </m:r>
                      </m:sub>
                    </m:sSub>
                    <m:r>
                      <a:rPr lang="en-US" sz="2800" i="1">
                        <a:solidFill>
                          <a:srgbClr val="7030A0"/>
                        </a:solidFill>
                        <a:latin typeface="Cambria Math"/>
                      </a:rPr>
                      <m:t>,</m:t>
                    </m:r>
                    <m:sSub>
                      <m:sSubPr>
                        <m:ctrlPr>
                          <a:rPr lang="en-US" sz="2800" i="1">
                            <a:solidFill>
                              <a:srgbClr val="7030A0"/>
                            </a:solidFill>
                            <a:latin typeface="Cambria Math" panose="02040503050406030204" pitchFamily="18" charset="0"/>
                          </a:rPr>
                        </m:ctrlPr>
                      </m:sSubPr>
                      <m:e>
                        <m:r>
                          <a:rPr lang="en-US" sz="2800" i="1">
                            <a:solidFill>
                              <a:srgbClr val="7030A0"/>
                            </a:solidFill>
                            <a:latin typeface="Cambria Math"/>
                          </a:rPr>
                          <m:t>𝑣</m:t>
                        </m:r>
                      </m:e>
                      <m:sub>
                        <m:r>
                          <a:rPr lang="en-US" sz="2800" i="1">
                            <a:solidFill>
                              <a:srgbClr val="7030A0"/>
                            </a:solidFill>
                            <a:latin typeface="Cambria Math"/>
                          </a:rPr>
                          <m:t>2</m:t>
                        </m:r>
                      </m:sub>
                    </m:sSub>
                    <m:r>
                      <a:rPr lang="en-US" sz="2800" i="1">
                        <a:solidFill>
                          <a:srgbClr val="7030A0"/>
                        </a:solidFill>
                        <a:latin typeface="Cambria Math"/>
                      </a:rPr>
                      <m:t>,…, </m:t>
                    </m:r>
                    <m:sSub>
                      <m:sSubPr>
                        <m:ctrlPr>
                          <a:rPr lang="en-US" sz="2800" i="1">
                            <a:solidFill>
                              <a:srgbClr val="7030A0"/>
                            </a:solidFill>
                            <a:latin typeface="Cambria Math" panose="02040503050406030204" pitchFamily="18" charset="0"/>
                          </a:rPr>
                        </m:ctrlPr>
                      </m:sSubPr>
                      <m:e>
                        <m:r>
                          <a:rPr lang="en-US" sz="2800" i="1">
                            <a:solidFill>
                              <a:srgbClr val="7030A0"/>
                            </a:solidFill>
                            <a:latin typeface="Cambria Math"/>
                          </a:rPr>
                          <m:t>𝑣</m:t>
                        </m:r>
                      </m:e>
                      <m:sub>
                        <m:r>
                          <a:rPr lang="en-US" sz="2800" i="1">
                            <a:solidFill>
                              <a:srgbClr val="7030A0"/>
                            </a:solidFill>
                            <a:latin typeface="Cambria Math"/>
                          </a:rPr>
                          <m:t>𝑘</m:t>
                        </m:r>
                      </m:sub>
                    </m:sSub>
                    <m:r>
                      <a:rPr lang="en-US" sz="2800" i="1">
                        <a:solidFill>
                          <a:srgbClr val="7030A0"/>
                        </a:solidFill>
                        <a:latin typeface="Cambria Math"/>
                      </a:rPr>
                      <m:t>)</m:t>
                    </m:r>
                  </m:oMath>
                </a14:m>
                <a:r>
                  <a:rPr lang="en-US" sz="2800" dirty="0">
                    <a:solidFill>
                      <a:srgbClr val="7030A0"/>
                    </a:solidFill>
                  </a:rPr>
                  <a:t> </a:t>
                </a:r>
                <a:endParaRPr lang="en-US" sz="2800" dirty="0"/>
              </a:p>
              <a:p>
                <a:r>
                  <a:rPr lang="en-US" sz="2800" dirty="0" err="1"/>
                  <a:t>s.t.</a:t>
                </a:r>
                <a:r>
                  <a:rPr lang="en-US" sz="2800" dirty="0"/>
                  <a:t> </a:t>
                </a:r>
                <a14:m>
                  <m:oMath xmlns:m="http://schemas.openxmlformats.org/officeDocument/2006/math">
                    <m:r>
                      <a:rPr lang="en-US" sz="2800" i="1">
                        <a:latin typeface="Cambria Math"/>
                      </a:rPr>
                      <m:t>∀1≤</m:t>
                    </m:r>
                    <m:r>
                      <a:rPr lang="en-US" sz="2800" i="1">
                        <a:latin typeface="Cambria Math"/>
                      </a:rPr>
                      <m:t>𝑖</m:t>
                    </m:r>
                    <m:r>
                      <a:rPr lang="en-US" sz="2800" i="1">
                        <a:latin typeface="Cambria Math"/>
                      </a:rPr>
                      <m:t>≤</m:t>
                    </m:r>
                    <m:r>
                      <a:rPr lang="en-US" sz="2800" i="1">
                        <a:latin typeface="Cambria Math"/>
                      </a:rPr>
                      <m:t>𝑘</m:t>
                    </m:r>
                    <m:r>
                      <a:rPr lang="en-US" sz="2800" i="1">
                        <a:latin typeface="Cambria Math"/>
                      </a:rPr>
                      <m:t>−1</m:t>
                    </m:r>
                  </m:oMath>
                </a14:m>
                <a:r>
                  <a:rPr lang="en-US" sz="2800" dirty="0"/>
                  <a:t>, </a:t>
                </a:r>
                <a14:m>
                  <m:oMath xmlns:m="http://schemas.openxmlformats.org/officeDocument/2006/math">
                    <m:d>
                      <m:dPr>
                        <m:ctrlPr>
                          <a:rPr lang="en-US" sz="2800" i="1">
                            <a:solidFill>
                              <a:srgbClr val="FF0000"/>
                            </a:solidFill>
                            <a:latin typeface="Cambria Math" panose="02040503050406030204" pitchFamily="18" charset="0"/>
                          </a:rPr>
                        </m:ctrlPr>
                      </m:dPr>
                      <m:e>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a:rPr>
                              <m:t>𝑣</m:t>
                            </m:r>
                          </m:e>
                          <m:sub>
                            <m:r>
                              <a:rPr lang="en-US" sz="2800" i="1">
                                <a:solidFill>
                                  <a:srgbClr val="FF0000"/>
                                </a:solidFill>
                                <a:latin typeface="Cambria Math"/>
                              </a:rPr>
                              <m:t>𝑖</m:t>
                            </m:r>
                          </m:sub>
                        </m:sSub>
                        <m:r>
                          <a:rPr lang="en-US" sz="2800" i="1">
                            <a:solidFill>
                              <a:srgbClr val="FF0000"/>
                            </a:solidFill>
                            <a:latin typeface="Cambria Math"/>
                          </a:rPr>
                          <m:t>,</m:t>
                        </m:r>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a:rPr>
                              <m:t>𝑣</m:t>
                            </m:r>
                          </m:e>
                          <m:sub>
                            <m:r>
                              <a:rPr lang="en-US" sz="2800" i="1">
                                <a:solidFill>
                                  <a:srgbClr val="FF0000"/>
                                </a:solidFill>
                                <a:latin typeface="Cambria Math"/>
                              </a:rPr>
                              <m:t>𝑖</m:t>
                            </m:r>
                            <m:r>
                              <a:rPr lang="en-US" sz="2800" i="1">
                                <a:solidFill>
                                  <a:srgbClr val="FF0000"/>
                                </a:solidFill>
                                <a:latin typeface="Cambria Math"/>
                              </a:rPr>
                              <m:t>+1</m:t>
                            </m:r>
                          </m:sub>
                        </m:sSub>
                      </m:e>
                    </m:d>
                    <m:r>
                      <a:rPr lang="en-US" sz="2800" i="1">
                        <a:solidFill>
                          <a:srgbClr val="FF0000"/>
                        </a:solidFill>
                        <a:latin typeface="Cambria Math"/>
                      </a:rPr>
                      <m:t>∈</m:t>
                    </m:r>
                    <m:r>
                      <a:rPr lang="en-US" sz="2800" i="1">
                        <a:solidFill>
                          <a:srgbClr val="FF0000"/>
                        </a:solidFill>
                        <a:latin typeface="Cambria Math"/>
                      </a:rPr>
                      <m:t>𝐸</m:t>
                    </m:r>
                  </m:oMath>
                </a14:m>
                <a:endParaRPr lang="en-US" sz="2800" dirty="0">
                  <a:solidFill>
                    <a:srgbClr val="FF0000"/>
                  </a:solidFill>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4818101" y="1135560"/>
                <a:ext cx="5492466" cy="954107"/>
              </a:xfrm>
              <a:prstGeom prst="rect">
                <a:avLst/>
              </a:prstGeom>
              <a:blipFill>
                <a:blip r:embed="rId2"/>
                <a:stretch>
                  <a:fillRect l="-2074" t="-5195" b="-15584"/>
                </a:stretch>
              </a:blipFill>
            </p:spPr>
            <p:txBody>
              <a:bodyPr/>
              <a:lstStyle/>
              <a:p>
                <a:r>
                  <a:rPr lang="en-US">
                    <a:noFill/>
                  </a:rPr>
                  <a:t> </a:t>
                </a:r>
              </a:p>
            </p:txBody>
          </p:sp>
        </mc:Fallback>
      </mc:AlternateContent>
      <p:sp>
        <p:nvSpPr>
          <p:cNvPr id="52" name="TextBox 51"/>
          <p:cNvSpPr txBox="1"/>
          <p:nvPr/>
        </p:nvSpPr>
        <p:spPr>
          <a:xfrm>
            <a:off x="1783389" y="4800601"/>
            <a:ext cx="4108321" cy="1384995"/>
          </a:xfrm>
          <a:prstGeom prst="rect">
            <a:avLst/>
          </a:prstGeom>
          <a:noFill/>
        </p:spPr>
        <p:txBody>
          <a:bodyPr wrap="square" rtlCol="0">
            <a:spAutoFit/>
          </a:bodyPr>
          <a:lstStyle/>
          <a:p>
            <a:r>
              <a:rPr lang="en-US" sz="2800" u="sng" dirty="0"/>
              <a:t>Simple Path:</a:t>
            </a:r>
          </a:p>
          <a:p>
            <a:r>
              <a:rPr lang="en-US" sz="2800" dirty="0"/>
              <a:t>A path in which each node appears at most once</a:t>
            </a:r>
          </a:p>
        </p:txBody>
      </p:sp>
      <mc:AlternateContent xmlns:mc="http://schemas.openxmlformats.org/markup-compatibility/2006" xmlns:a14="http://schemas.microsoft.com/office/drawing/2010/main">
        <mc:Choice Requires="a14">
          <p:sp>
            <p:nvSpPr>
              <p:cNvPr id="154" name="TextBox 153"/>
              <p:cNvSpPr txBox="1"/>
              <p:nvPr/>
            </p:nvSpPr>
            <p:spPr>
              <a:xfrm>
                <a:off x="6559680" y="4800600"/>
                <a:ext cx="4108321" cy="1384995"/>
              </a:xfrm>
              <a:prstGeom prst="rect">
                <a:avLst/>
              </a:prstGeom>
              <a:noFill/>
            </p:spPr>
            <p:txBody>
              <a:bodyPr wrap="square" rtlCol="0">
                <a:spAutoFit/>
              </a:bodyPr>
              <a:lstStyle/>
              <a:p>
                <a:r>
                  <a:rPr lang="en-US" sz="2800" u="sng" dirty="0"/>
                  <a:t>Cycle:</a:t>
                </a:r>
              </a:p>
              <a:p>
                <a:r>
                  <a:rPr lang="en-US" sz="2800" dirty="0"/>
                  <a:t>A path of </a:t>
                </a:r>
                <a14:m>
                  <m:oMath xmlns:m="http://schemas.openxmlformats.org/officeDocument/2006/math">
                    <m:r>
                      <a:rPr lang="en-US" sz="2800" i="1">
                        <a:latin typeface="Cambria Math"/>
                      </a:rPr>
                      <m:t>&gt;2</m:t>
                    </m:r>
                  </m:oMath>
                </a14:m>
                <a:r>
                  <a:rPr lang="en-US" sz="2800" dirty="0"/>
                  <a:t> nodes in which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𝑣</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𝑣</m:t>
                        </m:r>
                      </m:e>
                      <m:sub>
                        <m:r>
                          <a:rPr lang="en-US" sz="2800" i="1">
                            <a:latin typeface="Cambria Math"/>
                          </a:rPr>
                          <m:t>𝑘</m:t>
                        </m:r>
                      </m:sub>
                    </m:sSub>
                  </m:oMath>
                </a14:m>
                <a:endParaRPr lang="en-US" sz="2800" dirty="0"/>
              </a:p>
            </p:txBody>
          </p:sp>
        </mc:Choice>
        <mc:Fallback xmlns="">
          <p:sp>
            <p:nvSpPr>
              <p:cNvPr id="154" name="TextBox 153"/>
              <p:cNvSpPr txBox="1">
                <a:spLocks noRot="1" noChangeAspect="1" noMove="1" noResize="1" noEditPoints="1" noAdjustHandles="1" noChangeArrowheads="1" noChangeShapeType="1" noTextEdit="1"/>
              </p:cNvSpPr>
              <p:nvPr/>
            </p:nvSpPr>
            <p:spPr>
              <a:xfrm>
                <a:off x="6559680" y="4800600"/>
                <a:ext cx="4108321" cy="1384995"/>
              </a:xfrm>
              <a:prstGeom prst="rect">
                <a:avLst/>
              </a:prstGeom>
              <a:blipFill>
                <a:blip r:embed="rId3"/>
                <a:stretch>
                  <a:fillRect l="-3086" t="-4545" b="-10000"/>
                </a:stretch>
              </a:blipFill>
            </p:spPr>
            <p:txBody>
              <a:bodyPr/>
              <a:lstStyle/>
              <a:p>
                <a:r>
                  <a:rPr lang="en-US">
                    <a:noFill/>
                  </a:rPr>
                  <a:t> </a:t>
                </a:r>
              </a:p>
            </p:txBody>
          </p:sp>
        </mc:Fallback>
      </mc:AlternateContent>
    </p:spTree>
    <p:extLst>
      <p:ext uri="{BB962C8B-B14F-4D97-AF65-F5344CB8AC3E}">
        <p14:creationId xmlns:p14="http://schemas.microsoft.com/office/powerpoint/2010/main" val="254922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Connected Graph</a:t>
            </a:r>
          </a:p>
        </p:txBody>
      </p:sp>
      <p:sp>
        <p:nvSpPr>
          <p:cNvPr id="4" name="Slide Number Placeholder 3"/>
          <p:cNvSpPr>
            <a:spLocks noGrp="1"/>
          </p:cNvSpPr>
          <p:nvPr>
            <p:ph type="sldNum" sz="quarter" idx="12"/>
          </p:nvPr>
        </p:nvSpPr>
        <p:spPr/>
        <p:txBody>
          <a:bodyPr/>
          <a:lstStyle/>
          <a:p>
            <a:fld id="{86BADE50-950A-4D58-BFB2-FA2C6A8B385D}" type="slidenum">
              <a:rPr lang="en-US" smtClean="0"/>
              <a:t>6</a:t>
            </a:fld>
            <a:endParaRPr lang="en-US"/>
          </a:p>
        </p:txBody>
      </p:sp>
      <mc:AlternateContent xmlns:mc="http://schemas.openxmlformats.org/markup-compatibility/2006" xmlns:a14="http://schemas.microsoft.com/office/drawing/2010/main">
        <mc:Choice Requires="a14">
          <p:sp>
            <p:nvSpPr>
              <p:cNvPr id="81" name="TextBox 80"/>
              <p:cNvSpPr txBox="1"/>
              <p:nvPr/>
            </p:nvSpPr>
            <p:spPr>
              <a:xfrm>
                <a:off x="2749217" y="1600201"/>
                <a:ext cx="6841446" cy="954107"/>
              </a:xfrm>
              <a:prstGeom prst="rect">
                <a:avLst/>
              </a:prstGeom>
              <a:noFill/>
            </p:spPr>
            <p:txBody>
              <a:bodyPr wrap="square" rtlCol="0">
                <a:spAutoFit/>
              </a:bodyPr>
              <a:lstStyle/>
              <a:p>
                <a:r>
                  <a:rPr lang="en-US" sz="2800" dirty="0"/>
                  <a:t>A Graph </a:t>
                </a:r>
                <a14:m>
                  <m:oMath xmlns:m="http://schemas.openxmlformats.org/officeDocument/2006/math">
                    <m:r>
                      <a:rPr lang="en-US" sz="2800" i="1">
                        <a:latin typeface="Cambria Math"/>
                      </a:rPr>
                      <m:t>𝐺</m:t>
                    </m:r>
                    <m:r>
                      <a:rPr lang="en-US" sz="2800" i="1">
                        <a:latin typeface="Cambria Math"/>
                      </a:rPr>
                      <m:t>=(</m:t>
                    </m:r>
                    <m:r>
                      <a:rPr lang="en-US" sz="2800" i="1">
                        <a:latin typeface="Cambria Math"/>
                      </a:rPr>
                      <m:t>𝑉</m:t>
                    </m:r>
                    <m:r>
                      <a:rPr lang="en-US" sz="2800" i="1">
                        <a:latin typeface="Cambria Math"/>
                      </a:rPr>
                      <m:t>,</m:t>
                    </m:r>
                    <m:r>
                      <a:rPr lang="en-US" sz="2800" i="1">
                        <a:latin typeface="Cambria Math"/>
                      </a:rPr>
                      <m:t>𝐸</m:t>
                    </m:r>
                    <m:r>
                      <a:rPr lang="en-US" sz="2800" i="1">
                        <a:latin typeface="Cambria Math"/>
                      </a:rPr>
                      <m:t>)</m:t>
                    </m:r>
                  </m:oMath>
                </a14:m>
                <a:r>
                  <a:rPr lang="en-US" sz="2800" dirty="0"/>
                  <a:t> </a:t>
                </a:r>
                <a:r>
                  <a:rPr lang="en-US" sz="2800" dirty="0" err="1"/>
                  <a:t>s.t.</a:t>
                </a:r>
                <a:r>
                  <a:rPr lang="en-US" sz="2800" dirty="0"/>
                  <a:t> for any pair of nodes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𝑣</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𝑣</m:t>
                        </m:r>
                      </m:e>
                      <m:sub>
                        <m:r>
                          <a:rPr lang="en-US" sz="2800" i="1">
                            <a:latin typeface="Cambria Math"/>
                          </a:rPr>
                          <m:t>2</m:t>
                        </m:r>
                      </m:sub>
                    </m:sSub>
                    <m:r>
                      <a:rPr lang="en-US" sz="2800" i="1">
                        <a:latin typeface="Cambria Math"/>
                      </a:rPr>
                      <m:t>∈</m:t>
                    </m:r>
                    <m:r>
                      <a:rPr lang="en-US" sz="2800" i="1">
                        <a:latin typeface="Cambria Math"/>
                      </a:rPr>
                      <m:t>𝑉</m:t>
                    </m:r>
                  </m:oMath>
                </a14:m>
                <a:r>
                  <a:rPr lang="en-US" sz="2800" dirty="0"/>
                  <a:t> there is a path from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𝑣</m:t>
                        </m:r>
                      </m:e>
                      <m:sub>
                        <m:r>
                          <a:rPr lang="en-US" sz="2800" i="1">
                            <a:latin typeface="Cambria Math"/>
                          </a:rPr>
                          <m:t>1</m:t>
                        </m:r>
                      </m:sub>
                    </m:sSub>
                  </m:oMath>
                </a14:m>
                <a:r>
                  <a:rPr lang="en-US" sz="2800" dirty="0"/>
                  <a:t> to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𝑣</m:t>
                        </m:r>
                      </m:e>
                      <m:sub>
                        <m:r>
                          <a:rPr lang="en-US" sz="2800" i="1">
                            <a:latin typeface="Cambria Math"/>
                          </a:rPr>
                          <m:t>2</m:t>
                        </m:r>
                      </m:sub>
                    </m:sSub>
                  </m:oMath>
                </a14:m>
                <a:endParaRPr lang="en-US" sz="2800" dirty="0"/>
              </a:p>
            </p:txBody>
          </p:sp>
        </mc:Choice>
        <mc:Fallback xmlns="">
          <p:sp>
            <p:nvSpPr>
              <p:cNvPr id="81" name="TextBox 80"/>
              <p:cNvSpPr txBox="1">
                <a:spLocks noRot="1" noChangeAspect="1" noMove="1" noResize="1" noEditPoints="1" noAdjustHandles="1" noChangeArrowheads="1" noChangeShapeType="1" noTextEdit="1"/>
              </p:cNvSpPr>
              <p:nvPr/>
            </p:nvSpPr>
            <p:spPr>
              <a:xfrm>
                <a:off x="2749217" y="1600201"/>
                <a:ext cx="6841446" cy="954107"/>
              </a:xfrm>
              <a:prstGeom prst="rect">
                <a:avLst/>
              </a:prstGeom>
              <a:blipFill>
                <a:blip r:embed="rId2"/>
                <a:stretch>
                  <a:fillRect l="-1855" t="-6579" b="-15789"/>
                </a:stretch>
              </a:blipFill>
            </p:spPr>
            <p:txBody>
              <a:bodyPr/>
              <a:lstStyle/>
              <a:p>
                <a:r>
                  <a:rPr lang="en-US">
                    <a:noFill/>
                  </a:rPr>
                  <a:t> </a:t>
                </a:r>
              </a:p>
            </p:txBody>
          </p:sp>
        </mc:Fallback>
      </mc:AlternateContent>
      <p:grpSp>
        <p:nvGrpSpPr>
          <p:cNvPr id="45" name="Group 44"/>
          <p:cNvGrpSpPr/>
          <p:nvPr/>
        </p:nvGrpSpPr>
        <p:grpSpPr>
          <a:xfrm>
            <a:off x="1524000" y="2851560"/>
            <a:ext cx="4600060" cy="2787240"/>
            <a:chOff x="0" y="2862182"/>
            <a:chExt cx="7044346" cy="4268266"/>
          </a:xfrm>
        </p:grpSpPr>
        <p:cxnSp>
          <p:nvCxnSpPr>
            <p:cNvPr id="46" name="Straight Connector 45"/>
            <p:cNvCxnSpPr>
              <a:stCxn id="75" idx="7"/>
              <a:endCxn id="76"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76" idx="6"/>
              <a:endCxn id="79" idx="2"/>
            </p:cNvCxnSpPr>
            <p:nvPr/>
          </p:nvCxnSpPr>
          <p:spPr>
            <a:xfrm>
              <a:off x="2444286" y="3276727"/>
              <a:ext cx="1510213" cy="523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5" idx="4"/>
              <a:endCxn id="77"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8" idx="3"/>
              <a:endCxn id="77"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80" idx="2"/>
              <a:endCxn id="77" idx="5"/>
            </p:cNvCxnSpPr>
            <p:nvPr/>
          </p:nvCxnSpPr>
          <p:spPr>
            <a:xfrm flipH="1" flipV="1">
              <a:off x="1477469" y="6086626"/>
              <a:ext cx="1369411" cy="5653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8" idx="5"/>
              <a:endCxn id="80"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8" idx="7"/>
              <a:endCxn id="79"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80" idx="6"/>
              <a:endCxn id="82" idx="3"/>
            </p:cNvCxnSpPr>
            <p:nvPr/>
          </p:nvCxnSpPr>
          <p:spPr>
            <a:xfrm flipV="1">
              <a:off x="3360148" y="6576771"/>
              <a:ext cx="1716185" cy="751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2" idx="1"/>
              <a:endCxn id="79" idx="4"/>
            </p:cNvCxnSpPr>
            <p:nvPr/>
          </p:nvCxnSpPr>
          <p:spPr>
            <a:xfrm flipH="1" flipV="1">
              <a:off x="4211133" y="3585751"/>
              <a:ext cx="865200" cy="26280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4" idx="2"/>
              <a:endCxn id="79" idx="5"/>
            </p:cNvCxnSpPr>
            <p:nvPr/>
          </p:nvCxnSpPr>
          <p:spPr>
            <a:xfrm flipH="1" flipV="1">
              <a:off x="4392601" y="3510585"/>
              <a:ext cx="913997" cy="495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3" idx="1"/>
              <a:endCxn id="84" idx="5"/>
            </p:cNvCxnSpPr>
            <p:nvPr/>
          </p:nvCxnSpPr>
          <p:spPr>
            <a:xfrm flipH="1" flipV="1">
              <a:off x="5744700" y="4187258"/>
              <a:ext cx="861544" cy="6748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1" name="TextBox 60"/>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2" name="TextBox 61"/>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63" name="TextBox 62"/>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4" name="TextBox 63"/>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5" name="TextBox 64"/>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6" name="TextBox 65"/>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67" name="TextBox 66"/>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8" name="TextBox 67"/>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69" name="TextBox 68"/>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0" name="TextBox 69"/>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71" name="TextBox 70"/>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2" name="TextBox 71"/>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73" name="Straight Connector 72"/>
            <p:cNvCxnSpPr>
              <a:stCxn id="76" idx="4"/>
              <a:endCxn id="77" idx="0"/>
            </p:cNvCxnSpPr>
            <p:nvPr/>
          </p:nvCxnSpPr>
          <p:spPr>
            <a:xfrm flipH="1">
              <a:off x="1296001" y="3533361"/>
              <a:ext cx="891651" cy="21151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75" name="Oval 74"/>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6" name="Oval 75"/>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7" name="Oval 76"/>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8" name="Oval 77"/>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9" name="Oval 78"/>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0" name="Oval 79"/>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p:spTree>
    <p:extLst>
      <p:ext uri="{BB962C8B-B14F-4D97-AF65-F5344CB8AC3E}">
        <p14:creationId xmlns:p14="http://schemas.microsoft.com/office/powerpoint/2010/main" val="2543022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Tree</a:t>
            </a:r>
          </a:p>
        </p:txBody>
      </p:sp>
      <p:sp>
        <p:nvSpPr>
          <p:cNvPr id="4" name="Slide Number Placeholder 3"/>
          <p:cNvSpPr>
            <a:spLocks noGrp="1"/>
          </p:cNvSpPr>
          <p:nvPr>
            <p:ph type="sldNum" sz="quarter" idx="12"/>
          </p:nvPr>
        </p:nvSpPr>
        <p:spPr/>
        <p:txBody>
          <a:bodyPr/>
          <a:lstStyle/>
          <a:p>
            <a:fld id="{86BADE50-950A-4D58-BFB2-FA2C6A8B385D}" type="slidenum">
              <a:rPr lang="en-US" smtClean="0"/>
              <a:t>7</a:t>
            </a:fld>
            <a:endParaRPr lang="en-US"/>
          </a:p>
        </p:txBody>
      </p:sp>
      <p:sp>
        <p:nvSpPr>
          <p:cNvPr id="81" name="TextBox 80"/>
          <p:cNvSpPr txBox="1"/>
          <p:nvPr/>
        </p:nvSpPr>
        <p:spPr>
          <a:xfrm>
            <a:off x="3826554" y="1981200"/>
            <a:ext cx="6841446" cy="523220"/>
          </a:xfrm>
          <a:prstGeom prst="rect">
            <a:avLst/>
          </a:prstGeom>
          <a:noFill/>
        </p:spPr>
        <p:txBody>
          <a:bodyPr wrap="square" rtlCol="0">
            <a:spAutoFit/>
          </a:bodyPr>
          <a:lstStyle/>
          <a:p>
            <a:r>
              <a:rPr lang="en-US" sz="2800" dirty="0"/>
              <a:t>A connected graph with no cycles</a:t>
            </a:r>
          </a:p>
        </p:txBody>
      </p:sp>
      <p:grpSp>
        <p:nvGrpSpPr>
          <p:cNvPr id="45" name="Group 44"/>
          <p:cNvGrpSpPr/>
          <p:nvPr/>
        </p:nvGrpSpPr>
        <p:grpSpPr>
          <a:xfrm>
            <a:off x="1524000" y="2954679"/>
            <a:ext cx="4600060" cy="2539233"/>
            <a:chOff x="0" y="3020093"/>
            <a:chExt cx="7044346" cy="3888478"/>
          </a:xfrm>
        </p:grpSpPr>
        <p:cxnSp>
          <p:nvCxnSpPr>
            <p:cNvPr id="46" name="Straight Connector 45"/>
            <p:cNvCxnSpPr>
              <a:stCxn id="75" idx="7"/>
              <a:endCxn id="76"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5" idx="4"/>
              <a:endCxn id="77"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8" idx="3"/>
              <a:endCxn id="77"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8" idx="5"/>
              <a:endCxn id="80"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8" idx="7"/>
              <a:endCxn id="79"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2" idx="1"/>
              <a:endCxn id="79" idx="4"/>
            </p:cNvCxnSpPr>
            <p:nvPr/>
          </p:nvCxnSpPr>
          <p:spPr>
            <a:xfrm flipH="1" flipV="1">
              <a:off x="4211133" y="3585751"/>
              <a:ext cx="865200" cy="26280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3" name="TextBox 62"/>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4" name="TextBox 63"/>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5" name="TextBox 64"/>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8" name="TextBox 67"/>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69" name="TextBox 68"/>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2" name="TextBox 71"/>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sp>
          <p:nvSpPr>
            <p:cNvPr id="75" name="Oval 74"/>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6" name="Oval 75"/>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7" name="Oval 76"/>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8" name="Oval 77"/>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9" name="Oval 78"/>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0" name="Oval 79"/>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p:sp>
        <p:nvSpPr>
          <p:cNvPr id="3" name="TextBox 2">
            <a:extLst>
              <a:ext uri="{FF2B5EF4-FFF2-40B4-BE49-F238E27FC236}">
                <a16:creationId xmlns:a16="http://schemas.microsoft.com/office/drawing/2014/main" id="{82C49112-775C-40F3-328C-7074B0D9E178}"/>
              </a:ext>
            </a:extLst>
          </p:cNvPr>
          <p:cNvSpPr txBox="1"/>
          <p:nvPr/>
        </p:nvSpPr>
        <p:spPr>
          <a:xfrm>
            <a:off x="7391400" y="3651896"/>
            <a:ext cx="3733800" cy="830997"/>
          </a:xfrm>
          <a:prstGeom prst="rect">
            <a:avLst/>
          </a:prstGeom>
          <a:noFill/>
        </p:spPr>
        <p:txBody>
          <a:bodyPr wrap="square" rtlCol="0">
            <a:spAutoFit/>
          </a:bodyPr>
          <a:lstStyle/>
          <a:p>
            <a:r>
              <a:rPr lang="en-US" sz="2400" dirty="0"/>
              <a:t>Note: A tree does not need a root, but they often do!</a:t>
            </a:r>
          </a:p>
        </p:txBody>
      </p:sp>
    </p:spTree>
    <p:extLst>
      <p:ext uri="{BB962C8B-B14F-4D97-AF65-F5344CB8AC3E}">
        <p14:creationId xmlns:p14="http://schemas.microsoft.com/office/powerpoint/2010/main" val="139321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Tree</a:t>
            </a:r>
          </a:p>
        </p:txBody>
      </p:sp>
      <p:sp>
        <p:nvSpPr>
          <p:cNvPr id="4" name="Slide Number Placeholder 3"/>
          <p:cNvSpPr>
            <a:spLocks noGrp="1"/>
          </p:cNvSpPr>
          <p:nvPr>
            <p:ph type="sldNum" sz="quarter" idx="12"/>
          </p:nvPr>
        </p:nvSpPr>
        <p:spPr/>
        <p:txBody>
          <a:bodyPr/>
          <a:lstStyle/>
          <a:p>
            <a:fld id="{86BADE50-950A-4D58-BFB2-FA2C6A8B385D}" type="slidenum">
              <a:rPr lang="en-US" smtClean="0"/>
              <a:t>8</a:t>
            </a:fld>
            <a:endParaRPr lang="en-US"/>
          </a:p>
        </p:txBody>
      </p:sp>
      <p:sp>
        <p:nvSpPr>
          <p:cNvPr id="81" name="TextBox 80"/>
          <p:cNvSpPr txBox="1"/>
          <p:nvPr/>
        </p:nvSpPr>
        <p:spPr>
          <a:xfrm>
            <a:off x="3572922" y="1767131"/>
            <a:ext cx="6841446" cy="523220"/>
          </a:xfrm>
          <a:prstGeom prst="rect">
            <a:avLst/>
          </a:prstGeom>
          <a:noFill/>
        </p:spPr>
        <p:txBody>
          <a:bodyPr wrap="square" rtlCol="0">
            <a:spAutoFit/>
          </a:bodyPr>
          <a:lstStyle/>
          <a:p>
            <a:r>
              <a:rPr lang="en-US" sz="2800" dirty="0"/>
              <a:t>A connected graph with no cycles</a:t>
            </a:r>
          </a:p>
        </p:txBody>
      </p:sp>
      <p:grpSp>
        <p:nvGrpSpPr>
          <p:cNvPr id="45" name="Group 44"/>
          <p:cNvGrpSpPr/>
          <p:nvPr/>
        </p:nvGrpSpPr>
        <p:grpSpPr>
          <a:xfrm>
            <a:off x="838200" y="3037502"/>
            <a:ext cx="4600060" cy="2539233"/>
            <a:chOff x="0" y="3020093"/>
            <a:chExt cx="7044346" cy="3888478"/>
          </a:xfrm>
        </p:grpSpPr>
        <p:cxnSp>
          <p:nvCxnSpPr>
            <p:cNvPr id="46" name="Straight Connector 45"/>
            <p:cNvCxnSpPr>
              <a:stCxn id="75" idx="7"/>
              <a:endCxn id="76" idx="2"/>
            </p:cNvCxnSpPr>
            <p:nvPr/>
          </p:nvCxnSpPr>
          <p:spPr>
            <a:xfrm flipV="1">
              <a:off x="438102" y="3276727"/>
              <a:ext cx="1492916" cy="9626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5" idx="4"/>
              <a:endCxn id="77" idx="1"/>
            </p:cNvCxnSpPr>
            <p:nvPr/>
          </p:nvCxnSpPr>
          <p:spPr>
            <a:xfrm>
              <a:off x="256634" y="4677433"/>
              <a:ext cx="857899" cy="1046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8" idx="3"/>
              <a:endCxn id="77" idx="7"/>
            </p:cNvCxnSpPr>
            <p:nvPr/>
          </p:nvCxnSpPr>
          <p:spPr>
            <a:xfrm flipH="1">
              <a:off x="1477469" y="4930617"/>
              <a:ext cx="1172042" cy="7930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8" idx="5"/>
              <a:endCxn id="80" idx="0"/>
            </p:cNvCxnSpPr>
            <p:nvPr/>
          </p:nvCxnSpPr>
          <p:spPr>
            <a:xfrm>
              <a:off x="3012447" y="4930617"/>
              <a:ext cx="91067" cy="1464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8" idx="7"/>
              <a:endCxn id="79" idx="3"/>
            </p:cNvCxnSpPr>
            <p:nvPr/>
          </p:nvCxnSpPr>
          <p:spPr>
            <a:xfrm flipV="1">
              <a:off x="3012447" y="3510585"/>
              <a:ext cx="1017218" cy="1057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2" idx="1"/>
              <a:endCxn id="79" idx="4"/>
            </p:cNvCxnSpPr>
            <p:nvPr/>
          </p:nvCxnSpPr>
          <p:spPr>
            <a:xfrm flipH="1" flipV="1">
              <a:off x="4211133" y="3585751"/>
              <a:ext cx="865200" cy="26280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2" idx="0"/>
              <a:endCxn id="84" idx="3"/>
            </p:cNvCxnSpPr>
            <p:nvPr/>
          </p:nvCxnSpPr>
          <p:spPr>
            <a:xfrm flipV="1">
              <a:off x="5257801" y="4187258"/>
              <a:ext cx="123963" cy="1951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3" idx="3"/>
              <a:endCxn id="82" idx="6"/>
            </p:cNvCxnSpPr>
            <p:nvPr/>
          </p:nvCxnSpPr>
          <p:spPr>
            <a:xfrm flipH="1">
              <a:off x="5514435" y="5225062"/>
              <a:ext cx="1091809" cy="1170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63" name="TextBox 62"/>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64" name="TextBox 63"/>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65" name="TextBox 64"/>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67" name="TextBox 66"/>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68" name="TextBox 67"/>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69" name="TextBox 68"/>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72" name="TextBox 71"/>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sp>
          <p:nvSpPr>
            <p:cNvPr id="75" name="Oval 74"/>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6" name="Oval 75"/>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7" name="Oval 76"/>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8" name="Oval 77"/>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9" name="Oval 78"/>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0" name="Oval 79"/>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2" name="Oval 81"/>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3" name="Oval 82"/>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4" name="Oval 83"/>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p:cxnSp>
        <p:nvCxnSpPr>
          <p:cNvPr id="6" name="Straight Arrow Connector 5">
            <a:extLst>
              <a:ext uri="{FF2B5EF4-FFF2-40B4-BE49-F238E27FC236}">
                <a16:creationId xmlns:a16="http://schemas.microsoft.com/office/drawing/2014/main" id="{814B9351-8123-8F52-4CD4-6C6B823CF5F8}"/>
              </a:ext>
            </a:extLst>
          </p:cNvPr>
          <p:cNvCxnSpPr>
            <a:cxnSpLocks/>
          </p:cNvCxnSpPr>
          <p:nvPr/>
        </p:nvCxnSpPr>
        <p:spPr>
          <a:xfrm>
            <a:off x="5715000" y="4393443"/>
            <a:ext cx="238033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DFC8856-E9CC-3DCF-3EF8-487736D9AFEF}"/>
              </a:ext>
            </a:extLst>
          </p:cNvPr>
          <p:cNvSpPr txBox="1"/>
          <p:nvPr/>
        </p:nvSpPr>
        <p:spPr>
          <a:xfrm>
            <a:off x="5795923" y="4505528"/>
            <a:ext cx="2218490" cy="1015663"/>
          </a:xfrm>
          <a:prstGeom prst="rect">
            <a:avLst/>
          </a:prstGeom>
          <a:noFill/>
        </p:spPr>
        <p:txBody>
          <a:bodyPr wrap="square" rtlCol="0">
            <a:spAutoFit/>
          </a:bodyPr>
          <a:lstStyle/>
          <a:p>
            <a:pPr algn="ctr"/>
            <a:r>
              <a:rPr lang="en-US" sz="2000" dirty="0"/>
              <a:t>Pick some arbitrary root node and rearrange tree</a:t>
            </a:r>
          </a:p>
        </p:txBody>
      </p:sp>
      <p:grpSp>
        <p:nvGrpSpPr>
          <p:cNvPr id="10" name="Group 9">
            <a:extLst>
              <a:ext uri="{FF2B5EF4-FFF2-40B4-BE49-F238E27FC236}">
                <a16:creationId xmlns:a16="http://schemas.microsoft.com/office/drawing/2014/main" id="{E62074AB-04E0-874F-A8BE-823B71612508}"/>
              </a:ext>
            </a:extLst>
          </p:cNvPr>
          <p:cNvGrpSpPr/>
          <p:nvPr/>
        </p:nvGrpSpPr>
        <p:grpSpPr>
          <a:xfrm>
            <a:off x="7938409" y="2385230"/>
            <a:ext cx="3392183" cy="3583802"/>
            <a:chOff x="103797" y="2167861"/>
            <a:chExt cx="5194652" cy="5488089"/>
          </a:xfrm>
        </p:grpSpPr>
        <p:cxnSp>
          <p:nvCxnSpPr>
            <p:cNvPr id="11" name="Straight Connector 10">
              <a:extLst>
                <a:ext uri="{FF2B5EF4-FFF2-40B4-BE49-F238E27FC236}">
                  <a16:creationId xmlns:a16="http://schemas.microsoft.com/office/drawing/2014/main" id="{295B5E48-0E06-F87B-090A-FDE7E46A4CAA}"/>
                </a:ext>
              </a:extLst>
            </p:cNvPr>
            <p:cNvCxnSpPr>
              <a:cxnSpLocks/>
              <a:stCxn id="27" idx="4"/>
              <a:endCxn id="28" idx="0"/>
            </p:cNvCxnSpPr>
            <p:nvPr/>
          </p:nvCxnSpPr>
          <p:spPr>
            <a:xfrm flipH="1">
              <a:off x="360432" y="6006802"/>
              <a:ext cx="620681" cy="110863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1362F6B-F9FB-52AE-7686-8AE895BA8A35}"/>
                </a:ext>
              </a:extLst>
            </p:cNvPr>
            <p:cNvCxnSpPr>
              <a:cxnSpLocks/>
              <a:stCxn id="27" idx="0"/>
              <a:endCxn id="29" idx="4"/>
            </p:cNvCxnSpPr>
            <p:nvPr/>
          </p:nvCxnSpPr>
          <p:spPr>
            <a:xfrm flipV="1">
              <a:off x="981113" y="4326957"/>
              <a:ext cx="1215769" cy="116657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B70C2-DA5E-2134-DCCC-E1D4FCFCDDFC}"/>
                </a:ext>
              </a:extLst>
            </p:cNvPr>
            <p:cNvCxnSpPr>
              <a:cxnSpLocks/>
              <a:stCxn id="30" idx="4"/>
              <a:endCxn id="29" idx="0"/>
            </p:cNvCxnSpPr>
            <p:nvPr/>
          </p:nvCxnSpPr>
          <p:spPr>
            <a:xfrm flipH="1">
              <a:off x="2196882" y="2681130"/>
              <a:ext cx="959580" cy="11325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B839841-D580-E180-8587-AED2C70B575D}"/>
                </a:ext>
              </a:extLst>
            </p:cNvPr>
            <p:cNvCxnSpPr>
              <a:cxnSpLocks/>
              <a:stCxn id="30" idx="4"/>
              <a:endCxn id="32" idx="0"/>
            </p:cNvCxnSpPr>
            <p:nvPr/>
          </p:nvCxnSpPr>
          <p:spPr>
            <a:xfrm flipH="1">
              <a:off x="3107177" y="2681130"/>
              <a:ext cx="49285" cy="118037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9AD3250-E015-BFB4-E91B-676D01E146A2}"/>
                </a:ext>
              </a:extLst>
            </p:cNvPr>
            <p:cNvCxnSpPr>
              <a:cxnSpLocks/>
              <a:stCxn id="30" idx="4"/>
              <a:endCxn id="31" idx="0"/>
            </p:cNvCxnSpPr>
            <p:nvPr/>
          </p:nvCxnSpPr>
          <p:spPr>
            <a:xfrm>
              <a:off x="3156463" y="2681130"/>
              <a:ext cx="1423562" cy="124029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B8DEE96-852B-0FF1-467D-FE1E85A3DFF8}"/>
                </a:ext>
              </a:extLst>
            </p:cNvPr>
            <p:cNvCxnSpPr>
              <a:cxnSpLocks/>
              <a:stCxn id="33" idx="0"/>
              <a:endCxn id="31" idx="4"/>
            </p:cNvCxnSpPr>
            <p:nvPr/>
          </p:nvCxnSpPr>
          <p:spPr>
            <a:xfrm flipV="1">
              <a:off x="3778501" y="4434694"/>
              <a:ext cx="801524" cy="121383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383C4-D12A-3AF6-ACB6-522536DB4186}"/>
                </a:ext>
              </a:extLst>
            </p:cNvPr>
            <p:cNvCxnSpPr>
              <a:stCxn id="33" idx="0"/>
              <a:endCxn id="35" idx="3"/>
            </p:cNvCxnSpPr>
            <p:nvPr/>
          </p:nvCxnSpPr>
          <p:spPr>
            <a:xfrm flipH="1">
              <a:off x="2674817" y="5648524"/>
              <a:ext cx="1103685" cy="191270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D6442A-2062-9578-AE99-09AB7ADA60EA}"/>
                </a:ext>
              </a:extLst>
            </p:cNvPr>
            <p:cNvCxnSpPr>
              <a:cxnSpLocks/>
              <a:stCxn id="34" idx="0"/>
              <a:endCxn id="33" idx="6"/>
            </p:cNvCxnSpPr>
            <p:nvPr/>
          </p:nvCxnSpPr>
          <p:spPr>
            <a:xfrm flipH="1" flipV="1">
              <a:off x="4035134" y="5905159"/>
              <a:ext cx="1006682" cy="12375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68DCA50-D24A-A8D4-2B98-3E0134926F96}"/>
                </a:ext>
              </a:extLst>
            </p:cNvPr>
            <p:cNvSpPr txBox="1"/>
            <p:nvPr/>
          </p:nvSpPr>
          <p:spPr>
            <a:xfrm>
              <a:off x="679833" y="6418769"/>
              <a:ext cx="641186" cy="565580"/>
            </a:xfrm>
            <a:prstGeom prst="rect">
              <a:avLst/>
            </a:prstGeom>
            <a:noFill/>
          </p:spPr>
          <p:txBody>
            <a:bodyPr wrap="none" rtlCol="0">
              <a:spAutoFit/>
            </a:bodyPr>
            <a:lstStyle/>
            <a:p>
              <a:r>
                <a:rPr lang="en-US" dirty="0">
                  <a:solidFill>
                    <a:srgbClr val="00B050"/>
                  </a:solidFill>
                </a:rPr>
                <a:t>10</a:t>
              </a:r>
            </a:p>
          </p:txBody>
        </p:sp>
        <p:sp>
          <p:nvSpPr>
            <p:cNvPr id="20" name="TextBox 19">
              <a:extLst>
                <a:ext uri="{FF2B5EF4-FFF2-40B4-BE49-F238E27FC236}">
                  <a16:creationId xmlns:a16="http://schemas.microsoft.com/office/drawing/2014/main" id="{91ECCEE7-4267-DFB3-3DFE-EF9576FF5DCC}"/>
                </a:ext>
              </a:extLst>
            </p:cNvPr>
            <p:cNvSpPr txBox="1"/>
            <p:nvPr/>
          </p:nvSpPr>
          <p:spPr>
            <a:xfrm>
              <a:off x="4538475" y="5950391"/>
              <a:ext cx="641186" cy="565580"/>
            </a:xfrm>
            <a:prstGeom prst="rect">
              <a:avLst/>
            </a:prstGeom>
            <a:noFill/>
          </p:spPr>
          <p:txBody>
            <a:bodyPr wrap="none" rtlCol="0">
              <a:spAutoFit/>
            </a:bodyPr>
            <a:lstStyle/>
            <a:p>
              <a:r>
                <a:rPr lang="en-US" dirty="0">
                  <a:solidFill>
                    <a:srgbClr val="00B050"/>
                  </a:solidFill>
                </a:rPr>
                <a:t>11</a:t>
              </a:r>
            </a:p>
          </p:txBody>
        </p:sp>
        <p:sp>
          <p:nvSpPr>
            <p:cNvPr id="21" name="TextBox 20">
              <a:extLst>
                <a:ext uri="{FF2B5EF4-FFF2-40B4-BE49-F238E27FC236}">
                  <a16:creationId xmlns:a16="http://schemas.microsoft.com/office/drawing/2014/main" id="{FDE59403-12BF-EC74-8F44-0C2FA5923758}"/>
                </a:ext>
              </a:extLst>
            </p:cNvPr>
            <p:cNvSpPr txBox="1"/>
            <p:nvPr/>
          </p:nvSpPr>
          <p:spPr>
            <a:xfrm>
              <a:off x="3274857" y="6462052"/>
              <a:ext cx="461990" cy="565580"/>
            </a:xfrm>
            <a:prstGeom prst="rect">
              <a:avLst/>
            </a:prstGeom>
            <a:noFill/>
          </p:spPr>
          <p:txBody>
            <a:bodyPr wrap="none" rtlCol="0">
              <a:spAutoFit/>
            </a:bodyPr>
            <a:lstStyle/>
            <a:p>
              <a:r>
                <a:rPr lang="en-US" dirty="0">
                  <a:solidFill>
                    <a:srgbClr val="00B050"/>
                  </a:solidFill>
                </a:rPr>
                <a:t>9</a:t>
              </a:r>
            </a:p>
          </p:txBody>
        </p:sp>
        <p:sp>
          <p:nvSpPr>
            <p:cNvPr id="22" name="TextBox 21">
              <a:extLst>
                <a:ext uri="{FF2B5EF4-FFF2-40B4-BE49-F238E27FC236}">
                  <a16:creationId xmlns:a16="http://schemas.microsoft.com/office/drawing/2014/main" id="{B5CBC42B-2460-448F-0BE9-18789810EB5A}"/>
                </a:ext>
              </a:extLst>
            </p:cNvPr>
            <p:cNvSpPr txBox="1"/>
            <p:nvPr/>
          </p:nvSpPr>
          <p:spPr>
            <a:xfrm>
              <a:off x="4323391" y="4794118"/>
              <a:ext cx="461990" cy="565580"/>
            </a:xfrm>
            <a:prstGeom prst="rect">
              <a:avLst/>
            </a:prstGeom>
            <a:noFill/>
          </p:spPr>
          <p:txBody>
            <a:bodyPr wrap="none" rtlCol="0">
              <a:spAutoFit/>
            </a:bodyPr>
            <a:lstStyle/>
            <a:p>
              <a:r>
                <a:rPr lang="en-US" dirty="0">
                  <a:solidFill>
                    <a:srgbClr val="00B050"/>
                  </a:solidFill>
                </a:rPr>
                <a:t>5</a:t>
              </a:r>
            </a:p>
          </p:txBody>
        </p:sp>
        <p:sp>
          <p:nvSpPr>
            <p:cNvPr id="23" name="TextBox 22">
              <a:extLst>
                <a:ext uri="{FF2B5EF4-FFF2-40B4-BE49-F238E27FC236}">
                  <a16:creationId xmlns:a16="http://schemas.microsoft.com/office/drawing/2014/main" id="{4783BDEE-3D41-BDBE-702B-F9854CD60C79}"/>
                </a:ext>
              </a:extLst>
            </p:cNvPr>
            <p:cNvSpPr txBox="1"/>
            <p:nvPr/>
          </p:nvSpPr>
          <p:spPr>
            <a:xfrm>
              <a:off x="3247983" y="3220315"/>
              <a:ext cx="461990" cy="565580"/>
            </a:xfrm>
            <a:prstGeom prst="rect">
              <a:avLst/>
            </a:prstGeom>
            <a:noFill/>
          </p:spPr>
          <p:txBody>
            <a:bodyPr wrap="none" rtlCol="0">
              <a:spAutoFit/>
            </a:bodyPr>
            <a:lstStyle/>
            <a:p>
              <a:r>
                <a:rPr lang="en-US" dirty="0">
                  <a:solidFill>
                    <a:srgbClr val="00B050"/>
                  </a:solidFill>
                </a:rPr>
                <a:t>3</a:t>
              </a:r>
            </a:p>
          </p:txBody>
        </p:sp>
        <p:sp>
          <p:nvSpPr>
            <p:cNvPr id="24" name="TextBox 23">
              <a:extLst>
                <a:ext uri="{FF2B5EF4-FFF2-40B4-BE49-F238E27FC236}">
                  <a16:creationId xmlns:a16="http://schemas.microsoft.com/office/drawing/2014/main" id="{56652F18-D776-0CDA-C04D-4BD6556CC684}"/>
                </a:ext>
              </a:extLst>
            </p:cNvPr>
            <p:cNvSpPr txBox="1"/>
            <p:nvPr/>
          </p:nvSpPr>
          <p:spPr>
            <a:xfrm>
              <a:off x="3914004" y="2713654"/>
              <a:ext cx="461990" cy="565580"/>
            </a:xfrm>
            <a:prstGeom prst="rect">
              <a:avLst/>
            </a:prstGeom>
            <a:noFill/>
          </p:spPr>
          <p:txBody>
            <a:bodyPr wrap="none" rtlCol="0">
              <a:spAutoFit/>
            </a:bodyPr>
            <a:lstStyle/>
            <a:p>
              <a:r>
                <a:rPr lang="en-US" dirty="0">
                  <a:solidFill>
                    <a:srgbClr val="00B050"/>
                  </a:solidFill>
                </a:rPr>
                <a:t>7</a:t>
              </a:r>
            </a:p>
          </p:txBody>
        </p:sp>
        <p:sp>
          <p:nvSpPr>
            <p:cNvPr id="25" name="TextBox 24">
              <a:extLst>
                <a:ext uri="{FF2B5EF4-FFF2-40B4-BE49-F238E27FC236}">
                  <a16:creationId xmlns:a16="http://schemas.microsoft.com/office/drawing/2014/main" id="{52734CC1-30ED-56B3-D51A-8048D93905C0}"/>
                </a:ext>
              </a:extLst>
            </p:cNvPr>
            <p:cNvSpPr txBox="1"/>
            <p:nvPr/>
          </p:nvSpPr>
          <p:spPr>
            <a:xfrm>
              <a:off x="2215026" y="2822995"/>
              <a:ext cx="592661" cy="565580"/>
            </a:xfrm>
            <a:prstGeom prst="rect">
              <a:avLst/>
            </a:prstGeom>
            <a:noFill/>
          </p:spPr>
          <p:txBody>
            <a:bodyPr wrap="square" rtlCol="0">
              <a:spAutoFit/>
            </a:bodyPr>
            <a:lstStyle/>
            <a:p>
              <a:r>
                <a:rPr lang="en-US" dirty="0">
                  <a:solidFill>
                    <a:srgbClr val="00B050"/>
                  </a:solidFill>
                </a:rPr>
                <a:t>3</a:t>
              </a:r>
            </a:p>
          </p:txBody>
        </p:sp>
        <p:sp>
          <p:nvSpPr>
            <p:cNvPr id="26" name="TextBox 25">
              <a:extLst>
                <a:ext uri="{FF2B5EF4-FFF2-40B4-BE49-F238E27FC236}">
                  <a16:creationId xmlns:a16="http://schemas.microsoft.com/office/drawing/2014/main" id="{C0201C03-F000-EC0B-C871-FB48390AE8BF}"/>
                </a:ext>
              </a:extLst>
            </p:cNvPr>
            <p:cNvSpPr txBox="1"/>
            <p:nvPr/>
          </p:nvSpPr>
          <p:spPr>
            <a:xfrm>
              <a:off x="917153" y="4492406"/>
              <a:ext cx="641186" cy="565580"/>
            </a:xfrm>
            <a:prstGeom prst="rect">
              <a:avLst/>
            </a:prstGeom>
            <a:noFill/>
          </p:spPr>
          <p:txBody>
            <a:bodyPr wrap="none" rtlCol="0">
              <a:spAutoFit/>
            </a:bodyPr>
            <a:lstStyle/>
            <a:p>
              <a:r>
                <a:rPr lang="en-US" dirty="0">
                  <a:solidFill>
                    <a:srgbClr val="00B050"/>
                  </a:solidFill>
                </a:rPr>
                <a:t>12</a:t>
              </a:r>
            </a:p>
          </p:txBody>
        </p:sp>
        <p:sp>
          <p:nvSpPr>
            <p:cNvPr id="27" name="Oval 26">
              <a:extLst>
                <a:ext uri="{FF2B5EF4-FFF2-40B4-BE49-F238E27FC236}">
                  <a16:creationId xmlns:a16="http://schemas.microsoft.com/office/drawing/2014/main" id="{1B9386D4-A998-E36B-4B06-03BFE29CA068}"/>
                </a:ext>
              </a:extLst>
            </p:cNvPr>
            <p:cNvSpPr/>
            <p:nvPr/>
          </p:nvSpPr>
          <p:spPr>
            <a:xfrm>
              <a:off x="724479" y="5493534"/>
              <a:ext cx="513267" cy="51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8" name="Oval 27">
              <a:extLst>
                <a:ext uri="{FF2B5EF4-FFF2-40B4-BE49-F238E27FC236}">
                  <a16:creationId xmlns:a16="http://schemas.microsoft.com/office/drawing/2014/main" id="{AD3770A0-E51C-2735-6C5F-075C6FA8C4DF}"/>
                </a:ext>
              </a:extLst>
            </p:cNvPr>
            <p:cNvSpPr/>
            <p:nvPr/>
          </p:nvSpPr>
          <p:spPr>
            <a:xfrm>
              <a:off x="103797" y="7115438"/>
              <a:ext cx="513267" cy="51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9" name="Oval 28">
              <a:extLst>
                <a:ext uri="{FF2B5EF4-FFF2-40B4-BE49-F238E27FC236}">
                  <a16:creationId xmlns:a16="http://schemas.microsoft.com/office/drawing/2014/main" id="{8BCEF2AC-0734-215E-2611-177DC96C1691}"/>
                </a:ext>
              </a:extLst>
            </p:cNvPr>
            <p:cNvSpPr/>
            <p:nvPr/>
          </p:nvSpPr>
          <p:spPr>
            <a:xfrm>
              <a:off x="1940248" y="3813689"/>
              <a:ext cx="513267" cy="51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0" name="Oval 29">
              <a:extLst>
                <a:ext uri="{FF2B5EF4-FFF2-40B4-BE49-F238E27FC236}">
                  <a16:creationId xmlns:a16="http://schemas.microsoft.com/office/drawing/2014/main" id="{BCBA3BF1-43E4-45B3-CD6D-622F188094D8}"/>
                </a:ext>
              </a:extLst>
            </p:cNvPr>
            <p:cNvSpPr/>
            <p:nvPr/>
          </p:nvSpPr>
          <p:spPr>
            <a:xfrm>
              <a:off x="2899828" y="2167861"/>
              <a:ext cx="513267" cy="5132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1" name="Oval 30">
              <a:extLst>
                <a:ext uri="{FF2B5EF4-FFF2-40B4-BE49-F238E27FC236}">
                  <a16:creationId xmlns:a16="http://schemas.microsoft.com/office/drawing/2014/main" id="{A88DFC64-437F-BCD3-4159-7007D4F96B90}"/>
                </a:ext>
              </a:extLst>
            </p:cNvPr>
            <p:cNvSpPr/>
            <p:nvPr/>
          </p:nvSpPr>
          <p:spPr>
            <a:xfrm>
              <a:off x="4323391" y="3921427"/>
              <a:ext cx="513267" cy="51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2" name="Oval 31">
              <a:extLst>
                <a:ext uri="{FF2B5EF4-FFF2-40B4-BE49-F238E27FC236}">
                  <a16:creationId xmlns:a16="http://schemas.microsoft.com/office/drawing/2014/main" id="{B2EBDBD4-5B95-24EF-04DA-F85558A87E99}"/>
                </a:ext>
              </a:extLst>
            </p:cNvPr>
            <p:cNvSpPr/>
            <p:nvPr/>
          </p:nvSpPr>
          <p:spPr>
            <a:xfrm>
              <a:off x="2850543" y="3861502"/>
              <a:ext cx="513267" cy="5132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33" name="Oval 32">
              <a:extLst>
                <a:ext uri="{FF2B5EF4-FFF2-40B4-BE49-F238E27FC236}">
                  <a16:creationId xmlns:a16="http://schemas.microsoft.com/office/drawing/2014/main" id="{64570069-DAA7-3158-8209-3C31A8642835}"/>
                </a:ext>
              </a:extLst>
            </p:cNvPr>
            <p:cNvSpPr/>
            <p:nvPr/>
          </p:nvSpPr>
          <p:spPr>
            <a:xfrm>
              <a:off x="3521867" y="5648524"/>
              <a:ext cx="513267" cy="5132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34" name="Oval 33">
              <a:extLst>
                <a:ext uri="{FF2B5EF4-FFF2-40B4-BE49-F238E27FC236}">
                  <a16:creationId xmlns:a16="http://schemas.microsoft.com/office/drawing/2014/main" id="{C1D510CD-21FF-979D-ABAD-69F10C1CF1F4}"/>
                </a:ext>
              </a:extLst>
            </p:cNvPr>
            <p:cNvSpPr/>
            <p:nvPr/>
          </p:nvSpPr>
          <p:spPr>
            <a:xfrm>
              <a:off x="4785182" y="7142681"/>
              <a:ext cx="513267" cy="5132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35" name="Oval 34">
              <a:extLst>
                <a:ext uri="{FF2B5EF4-FFF2-40B4-BE49-F238E27FC236}">
                  <a16:creationId xmlns:a16="http://schemas.microsoft.com/office/drawing/2014/main" id="{70514C6D-660F-465B-78B4-1C10ADEDA1CF}"/>
                </a:ext>
              </a:extLst>
            </p:cNvPr>
            <p:cNvSpPr/>
            <p:nvPr/>
          </p:nvSpPr>
          <p:spPr>
            <a:xfrm>
              <a:off x="2599650" y="7123131"/>
              <a:ext cx="513267" cy="5132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p:spTree>
    <p:extLst>
      <p:ext uri="{BB962C8B-B14F-4D97-AF65-F5344CB8AC3E}">
        <p14:creationId xmlns:p14="http://schemas.microsoft.com/office/powerpoint/2010/main" val="37611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Definition: Spanning Tree</a:t>
            </a:r>
          </a:p>
        </p:txBody>
      </p:sp>
      <p:sp>
        <p:nvSpPr>
          <p:cNvPr id="4" name="Slide Number Placeholder 3"/>
          <p:cNvSpPr>
            <a:spLocks noGrp="1"/>
          </p:cNvSpPr>
          <p:nvPr>
            <p:ph type="sldNum" sz="quarter" idx="12"/>
          </p:nvPr>
        </p:nvSpPr>
        <p:spPr/>
        <p:txBody>
          <a:bodyPr/>
          <a:lstStyle/>
          <a:p>
            <a:fld id="{86BADE50-950A-4D58-BFB2-FA2C6A8B385D}" type="slidenum">
              <a:rPr lang="en-US" smtClean="0"/>
              <a:t>9</a:t>
            </a:fld>
            <a:endParaRPr lang="en-US"/>
          </a:p>
        </p:txBody>
      </p:sp>
      <p:grpSp>
        <p:nvGrpSpPr>
          <p:cNvPr id="5" name="Group 4"/>
          <p:cNvGrpSpPr/>
          <p:nvPr/>
        </p:nvGrpSpPr>
        <p:grpSpPr>
          <a:xfrm>
            <a:off x="762000" y="2679355"/>
            <a:ext cx="4600060" cy="2787240"/>
            <a:chOff x="0" y="2862182"/>
            <a:chExt cx="7044346" cy="4268266"/>
          </a:xfrm>
        </p:grpSpPr>
        <p:cxnSp>
          <p:nvCxnSpPr>
            <p:cNvPr id="6" name="Straight Connector 5"/>
            <p:cNvCxnSpPr>
              <a:stCxn id="34" idx="7"/>
              <a:endCxn id="35" idx="2"/>
            </p:cNvCxnSpPr>
            <p:nvPr/>
          </p:nvCxnSpPr>
          <p:spPr>
            <a:xfrm flipV="1">
              <a:off x="438102" y="3276727"/>
              <a:ext cx="1492916" cy="96260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5" idx="6"/>
              <a:endCxn id="38" idx="2"/>
            </p:cNvCxnSpPr>
            <p:nvPr/>
          </p:nvCxnSpPr>
          <p:spPr>
            <a:xfrm>
              <a:off x="2444286" y="3276727"/>
              <a:ext cx="1510213" cy="5239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4" idx="4"/>
              <a:endCxn id="36" idx="1"/>
            </p:cNvCxnSpPr>
            <p:nvPr/>
          </p:nvCxnSpPr>
          <p:spPr>
            <a:xfrm>
              <a:off x="256634" y="4677433"/>
              <a:ext cx="857899" cy="1046257"/>
            </a:xfrm>
            <a:prstGeom prst="line">
              <a:avLst/>
            </a:prstGeom>
            <a:ln w="57150">
              <a:solidFill>
                <a:srgbClr val="FF696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7" idx="3"/>
              <a:endCxn id="36" idx="7"/>
            </p:cNvCxnSpPr>
            <p:nvPr/>
          </p:nvCxnSpPr>
          <p:spPr>
            <a:xfrm flipH="1">
              <a:off x="1477469" y="4930617"/>
              <a:ext cx="1172042" cy="793073"/>
            </a:xfrm>
            <a:prstGeom prst="line">
              <a:avLst/>
            </a:prstGeom>
            <a:ln w="57150">
              <a:solidFill>
                <a:srgbClr val="FF696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9" idx="2"/>
              <a:endCxn id="36" idx="5"/>
            </p:cNvCxnSpPr>
            <p:nvPr/>
          </p:nvCxnSpPr>
          <p:spPr>
            <a:xfrm flipH="1" flipV="1">
              <a:off x="1477469" y="6086626"/>
              <a:ext cx="1369411" cy="565311"/>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7" idx="5"/>
              <a:endCxn id="39" idx="0"/>
            </p:cNvCxnSpPr>
            <p:nvPr/>
          </p:nvCxnSpPr>
          <p:spPr>
            <a:xfrm>
              <a:off x="3012447" y="4930617"/>
              <a:ext cx="91067" cy="146468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7" idx="7"/>
              <a:endCxn id="38" idx="3"/>
            </p:cNvCxnSpPr>
            <p:nvPr/>
          </p:nvCxnSpPr>
          <p:spPr>
            <a:xfrm flipV="1">
              <a:off x="3012447" y="3510585"/>
              <a:ext cx="1017218" cy="1057096"/>
            </a:xfrm>
            <a:prstGeom prst="line">
              <a:avLst/>
            </a:prstGeom>
            <a:ln w="57150">
              <a:solidFill>
                <a:srgbClr val="FF696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9" idx="6"/>
              <a:endCxn id="40" idx="3"/>
            </p:cNvCxnSpPr>
            <p:nvPr/>
          </p:nvCxnSpPr>
          <p:spPr>
            <a:xfrm flipV="1">
              <a:off x="3360148" y="6576771"/>
              <a:ext cx="1716185" cy="7516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0" idx="1"/>
              <a:endCxn id="38" idx="4"/>
            </p:cNvCxnSpPr>
            <p:nvPr/>
          </p:nvCxnSpPr>
          <p:spPr>
            <a:xfrm flipH="1" flipV="1">
              <a:off x="4211133" y="3585751"/>
              <a:ext cx="865200" cy="262808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2" idx="2"/>
              <a:endCxn id="38" idx="5"/>
            </p:cNvCxnSpPr>
            <p:nvPr/>
          </p:nvCxnSpPr>
          <p:spPr>
            <a:xfrm flipH="1" flipV="1">
              <a:off x="4392601" y="3510585"/>
              <a:ext cx="913997" cy="495205"/>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0" idx="0"/>
              <a:endCxn id="42" idx="3"/>
            </p:cNvCxnSpPr>
            <p:nvPr/>
          </p:nvCxnSpPr>
          <p:spPr>
            <a:xfrm flipV="1">
              <a:off x="5257801" y="4187258"/>
              <a:ext cx="123963" cy="1951411"/>
            </a:xfrm>
            <a:prstGeom prst="line">
              <a:avLst/>
            </a:prstGeom>
            <a:ln w="57150">
              <a:solidFill>
                <a:srgbClr val="FF696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1" idx="1"/>
              <a:endCxn id="42" idx="5"/>
            </p:cNvCxnSpPr>
            <p:nvPr/>
          </p:nvCxnSpPr>
          <p:spPr>
            <a:xfrm flipH="1" flipV="1">
              <a:off x="5744700" y="4187258"/>
              <a:ext cx="861544" cy="674868"/>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1" idx="3"/>
              <a:endCxn id="40" idx="6"/>
            </p:cNvCxnSpPr>
            <p:nvPr/>
          </p:nvCxnSpPr>
          <p:spPr>
            <a:xfrm flipH="1">
              <a:off x="5514435" y="5225062"/>
              <a:ext cx="1091809" cy="1170241"/>
            </a:xfrm>
            <a:prstGeom prst="line">
              <a:avLst/>
            </a:prstGeom>
            <a:ln w="57150">
              <a:solidFill>
                <a:srgbClr val="FF6969"/>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7228" y="3195081"/>
              <a:ext cx="641186" cy="565580"/>
            </a:xfrm>
            <a:prstGeom prst="rect">
              <a:avLst/>
            </a:prstGeom>
            <a:noFill/>
          </p:spPr>
          <p:txBody>
            <a:bodyPr wrap="none" rtlCol="0">
              <a:spAutoFit/>
            </a:bodyPr>
            <a:lstStyle/>
            <a:p>
              <a:r>
                <a:rPr lang="en-US" dirty="0">
                  <a:solidFill>
                    <a:srgbClr val="00B050"/>
                  </a:solidFill>
                </a:rPr>
                <a:t>10</a:t>
              </a:r>
            </a:p>
          </p:txBody>
        </p:sp>
        <p:sp>
          <p:nvSpPr>
            <p:cNvPr id="20" name="TextBox 19"/>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21" name="TextBox 20"/>
            <p:cNvSpPr txBox="1"/>
            <p:nvPr/>
          </p:nvSpPr>
          <p:spPr>
            <a:xfrm>
              <a:off x="3895875" y="6564868"/>
              <a:ext cx="461990" cy="565580"/>
            </a:xfrm>
            <a:prstGeom prst="rect">
              <a:avLst/>
            </a:prstGeom>
            <a:noFill/>
          </p:spPr>
          <p:txBody>
            <a:bodyPr wrap="none" rtlCol="0">
              <a:spAutoFit/>
            </a:bodyPr>
            <a:lstStyle/>
            <a:p>
              <a:r>
                <a:rPr lang="en-US" dirty="0">
                  <a:solidFill>
                    <a:srgbClr val="00B050"/>
                  </a:solidFill>
                </a:rPr>
                <a:t>6</a:t>
              </a:r>
            </a:p>
          </p:txBody>
        </p:sp>
        <p:sp>
          <p:nvSpPr>
            <p:cNvPr id="22" name="TextBox 21"/>
            <p:cNvSpPr txBox="1"/>
            <p:nvPr/>
          </p:nvSpPr>
          <p:spPr>
            <a:xfrm>
              <a:off x="6047348" y="5905158"/>
              <a:ext cx="641186" cy="565580"/>
            </a:xfrm>
            <a:prstGeom prst="rect">
              <a:avLst/>
            </a:prstGeom>
            <a:noFill/>
          </p:spPr>
          <p:txBody>
            <a:bodyPr wrap="none" rtlCol="0">
              <a:spAutoFit/>
            </a:bodyPr>
            <a:lstStyle/>
            <a:p>
              <a:r>
                <a:rPr lang="en-US" dirty="0">
                  <a:solidFill>
                    <a:srgbClr val="00B050"/>
                  </a:solidFill>
                </a:rPr>
                <a:t>11</a:t>
              </a:r>
            </a:p>
          </p:txBody>
        </p:sp>
        <p:sp>
          <p:nvSpPr>
            <p:cNvPr id="23" name="TextBox 22"/>
            <p:cNvSpPr txBox="1"/>
            <p:nvPr/>
          </p:nvSpPr>
          <p:spPr>
            <a:xfrm>
              <a:off x="5255801" y="4595356"/>
              <a:ext cx="461990" cy="565580"/>
            </a:xfrm>
            <a:prstGeom prst="rect">
              <a:avLst/>
            </a:prstGeom>
            <a:noFill/>
          </p:spPr>
          <p:txBody>
            <a:bodyPr wrap="none" rtlCol="0">
              <a:spAutoFit/>
            </a:bodyPr>
            <a:lstStyle/>
            <a:p>
              <a:r>
                <a:rPr lang="en-US" dirty="0">
                  <a:solidFill>
                    <a:srgbClr val="00B050"/>
                  </a:solidFill>
                </a:rPr>
                <a:t>9</a:t>
              </a:r>
            </a:p>
          </p:txBody>
        </p:sp>
        <p:sp>
          <p:nvSpPr>
            <p:cNvPr id="24" name="TextBox 23"/>
            <p:cNvSpPr txBox="1"/>
            <p:nvPr/>
          </p:nvSpPr>
          <p:spPr>
            <a:xfrm>
              <a:off x="4119679" y="4462779"/>
              <a:ext cx="461990" cy="565580"/>
            </a:xfrm>
            <a:prstGeom prst="rect">
              <a:avLst/>
            </a:prstGeom>
            <a:noFill/>
          </p:spPr>
          <p:txBody>
            <a:bodyPr wrap="none" rtlCol="0">
              <a:spAutoFit/>
            </a:bodyPr>
            <a:lstStyle/>
            <a:p>
              <a:r>
                <a:rPr lang="en-US" dirty="0">
                  <a:solidFill>
                    <a:srgbClr val="00B050"/>
                  </a:solidFill>
                </a:rPr>
                <a:t>5</a:t>
              </a:r>
            </a:p>
          </p:txBody>
        </p:sp>
        <p:sp>
          <p:nvSpPr>
            <p:cNvPr id="25" name="TextBox 24"/>
            <p:cNvSpPr txBox="1"/>
            <p:nvPr/>
          </p:nvSpPr>
          <p:spPr>
            <a:xfrm>
              <a:off x="4582463" y="3299181"/>
              <a:ext cx="461990" cy="565580"/>
            </a:xfrm>
            <a:prstGeom prst="rect">
              <a:avLst/>
            </a:prstGeom>
            <a:noFill/>
          </p:spPr>
          <p:txBody>
            <a:bodyPr wrap="none" rtlCol="0">
              <a:spAutoFit/>
            </a:bodyPr>
            <a:lstStyle/>
            <a:p>
              <a:r>
                <a:rPr lang="en-US" dirty="0">
                  <a:solidFill>
                    <a:srgbClr val="00B050"/>
                  </a:solidFill>
                </a:rPr>
                <a:t>8</a:t>
              </a:r>
            </a:p>
          </p:txBody>
        </p:sp>
        <p:sp>
          <p:nvSpPr>
            <p:cNvPr id="26" name="TextBox 25"/>
            <p:cNvSpPr txBox="1"/>
            <p:nvPr/>
          </p:nvSpPr>
          <p:spPr>
            <a:xfrm>
              <a:off x="3058462" y="5546336"/>
              <a:ext cx="461990" cy="565580"/>
            </a:xfrm>
            <a:prstGeom prst="rect">
              <a:avLst/>
            </a:prstGeom>
            <a:noFill/>
          </p:spPr>
          <p:txBody>
            <a:bodyPr wrap="none" rtlCol="0">
              <a:spAutoFit/>
            </a:bodyPr>
            <a:lstStyle/>
            <a:p>
              <a:r>
                <a:rPr lang="en-US" dirty="0">
                  <a:solidFill>
                    <a:srgbClr val="00B050"/>
                  </a:solidFill>
                </a:rPr>
                <a:t>3</a:t>
              </a:r>
            </a:p>
          </p:txBody>
        </p:sp>
        <p:sp>
          <p:nvSpPr>
            <p:cNvPr id="27" name="TextBox 26"/>
            <p:cNvSpPr txBox="1"/>
            <p:nvPr/>
          </p:nvSpPr>
          <p:spPr>
            <a:xfrm>
              <a:off x="3064048" y="3778529"/>
              <a:ext cx="461990" cy="565580"/>
            </a:xfrm>
            <a:prstGeom prst="rect">
              <a:avLst/>
            </a:prstGeom>
            <a:noFill/>
          </p:spPr>
          <p:txBody>
            <a:bodyPr wrap="none" rtlCol="0">
              <a:spAutoFit/>
            </a:bodyPr>
            <a:lstStyle/>
            <a:p>
              <a:r>
                <a:rPr lang="en-US" dirty="0">
                  <a:solidFill>
                    <a:srgbClr val="00B050"/>
                  </a:solidFill>
                </a:rPr>
                <a:t>7</a:t>
              </a:r>
            </a:p>
          </p:txBody>
        </p:sp>
        <p:sp>
          <p:nvSpPr>
            <p:cNvPr id="28" name="TextBox 27"/>
            <p:cNvSpPr txBox="1"/>
            <p:nvPr/>
          </p:nvSpPr>
          <p:spPr>
            <a:xfrm>
              <a:off x="2051034" y="5224258"/>
              <a:ext cx="461990" cy="565580"/>
            </a:xfrm>
            <a:prstGeom prst="rect">
              <a:avLst/>
            </a:prstGeom>
            <a:noFill/>
          </p:spPr>
          <p:txBody>
            <a:bodyPr wrap="none" rtlCol="0">
              <a:spAutoFit/>
            </a:bodyPr>
            <a:lstStyle/>
            <a:p>
              <a:r>
                <a:rPr lang="en-US" dirty="0">
                  <a:solidFill>
                    <a:srgbClr val="00B050"/>
                  </a:solidFill>
                </a:rPr>
                <a:t>3</a:t>
              </a:r>
            </a:p>
          </p:txBody>
        </p:sp>
        <p:sp>
          <p:nvSpPr>
            <p:cNvPr id="29" name="TextBox 28"/>
            <p:cNvSpPr txBox="1"/>
            <p:nvPr/>
          </p:nvSpPr>
          <p:spPr>
            <a:xfrm>
              <a:off x="1885966" y="6404395"/>
              <a:ext cx="461990" cy="565580"/>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31" name="TextBox 30"/>
            <p:cNvSpPr txBox="1"/>
            <p:nvPr/>
          </p:nvSpPr>
          <p:spPr>
            <a:xfrm>
              <a:off x="256634" y="5096526"/>
              <a:ext cx="641186" cy="565580"/>
            </a:xfrm>
            <a:prstGeom prst="rect">
              <a:avLst/>
            </a:prstGeom>
            <a:noFill/>
          </p:spPr>
          <p:txBody>
            <a:bodyPr wrap="none" rtlCol="0">
              <a:spAutoFit/>
            </a:bodyPr>
            <a:lstStyle/>
            <a:p>
              <a:r>
                <a:rPr lang="en-US" dirty="0">
                  <a:solidFill>
                    <a:srgbClr val="00B050"/>
                  </a:solidFill>
                </a:rPr>
                <a:t>12</a:t>
              </a:r>
            </a:p>
          </p:txBody>
        </p:sp>
        <p:cxnSp>
          <p:nvCxnSpPr>
            <p:cNvPr id="32" name="Straight Connector 31"/>
            <p:cNvCxnSpPr>
              <a:stCxn id="35" idx="4"/>
              <a:endCxn id="36" idx="0"/>
            </p:cNvCxnSpPr>
            <p:nvPr/>
          </p:nvCxnSpPr>
          <p:spPr>
            <a:xfrm flipH="1">
              <a:off x="1296001" y="3533361"/>
              <a:ext cx="891651" cy="2115163"/>
            </a:xfrm>
            <a:prstGeom prst="line">
              <a:avLst/>
            </a:prstGeom>
            <a:ln w="57150">
              <a:solidFill>
                <a:srgbClr val="FF6969"/>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14258" y="4262423"/>
              <a:ext cx="461990" cy="565580"/>
            </a:xfrm>
            <a:prstGeom prst="rect">
              <a:avLst/>
            </a:prstGeom>
            <a:noFill/>
          </p:spPr>
          <p:txBody>
            <a:bodyPr wrap="none" rtlCol="0">
              <a:spAutoFit/>
            </a:bodyPr>
            <a:lstStyle/>
            <a:p>
              <a:r>
                <a:rPr lang="en-US" dirty="0">
                  <a:solidFill>
                    <a:srgbClr val="00B050"/>
                  </a:solidFill>
                </a:rPr>
                <a:t>9</a:t>
              </a:r>
            </a:p>
          </p:txBody>
        </p:sp>
        <p:sp>
          <p:nvSpPr>
            <p:cNvPr id="34" name="Oval 33"/>
            <p:cNvSpPr/>
            <p:nvPr/>
          </p:nvSpPr>
          <p:spPr>
            <a:xfrm>
              <a:off x="0" y="416416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5" name="Oval 34"/>
            <p:cNvSpPr/>
            <p:nvPr/>
          </p:nvSpPr>
          <p:spPr>
            <a:xfrm>
              <a:off x="1931018" y="302009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6" name="Oval 35"/>
            <p:cNvSpPr/>
            <p:nvPr/>
          </p:nvSpPr>
          <p:spPr>
            <a:xfrm>
              <a:off x="1039367" y="5648524"/>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7" name="Oval 36"/>
            <p:cNvSpPr/>
            <p:nvPr/>
          </p:nvSpPr>
          <p:spPr>
            <a:xfrm>
              <a:off x="2574345" y="4492515"/>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8" name="Oval 37"/>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9" name="Oval 38"/>
            <p:cNvSpPr/>
            <p:nvPr/>
          </p:nvSpPr>
          <p:spPr>
            <a:xfrm>
              <a:off x="2846880" y="639530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40" name="Oval 39"/>
            <p:cNvSpPr/>
            <p:nvPr/>
          </p:nvSpPr>
          <p:spPr>
            <a:xfrm>
              <a:off x="5001167" y="6138669"/>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1" name="Oval 40"/>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42" name="Oval 41"/>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mc:AlternateContent xmlns:mc="http://schemas.openxmlformats.org/markup-compatibility/2006">
        <mc:Choice xmlns:a14="http://schemas.microsoft.com/office/drawing/2010/main" Requires="a14">
          <p:sp>
            <p:nvSpPr>
              <p:cNvPr id="43" name="TextBox 42"/>
              <p:cNvSpPr txBox="1"/>
              <p:nvPr/>
            </p:nvSpPr>
            <p:spPr>
              <a:xfrm>
                <a:off x="2354178" y="1378425"/>
                <a:ext cx="7075065" cy="954107"/>
              </a:xfrm>
              <a:prstGeom prst="rect">
                <a:avLst/>
              </a:prstGeom>
              <a:noFill/>
            </p:spPr>
            <p:txBody>
              <a:bodyPr wrap="square" rtlCol="0">
                <a:spAutoFit/>
              </a:bodyPr>
              <a:lstStyle/>
              <a:p>
                <a:r>
                  <a:rPr lang="en-US" sz="2800" dirty="0"/>
                  <a:t>A Tree</a:t>
                </a:r>
                <a:r>
                  <a:rPr lang="en-US" sz="2800" dirty="0">
                    <a:solidFill>
                      <a:srgbClr val="7030A0"/>
                    </a:solidFill>
                  </a:rPr>
                  <a:t> </a:t>
                </a:r>
                <a14:m>
                  <m:oMath xmlns:m="http://schemas.openxmlformats.org/officeDocument/2006/math">
                    <m:r>
                      <a:rPr lang="en-US" sz="2800" b="1" i="1">
                        <a:solidFill>
                          <a:srgbClr val="7030A0"/>
                        </a:solidFill>
                        <a:latin typeface="Cambria Math"/>
                      </a:rPr>
                      <m:t>𝑻</m:t>
                    </m:r>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𝑉</m:t>
                        </m:r>
                      </m:e>
                      <m:sub>
                        <m:r>
                          <a:rPr lang="en-US" sz="2800" i="1">
                            <a:latin typeface="Cambria Math"/>
                          </a:rPr>
                          <m:t>𝑇</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𝐸</m:t>
                        </m:r>
                      </m:e>
                      <m:sub>
                        <m:r>
                          <a:rPr lang="en-US" sz="2800" i="1">
                            <a:latin typeface="Cambria Math"/>
                          </a:rPr>
                          <m:t>𝑇</m:t>
                        </m:r>
                      </m:sub>
                    </m:sSub>
                    <m:r>
                      <a:rPr lang="en-US" sz="2800" i="1">
                        <a:latin typeface="Cambria Math"/>
                      </a:rPr>
                      <m:t>)</m:t>
                    </m:r>
                  </m:oMath>
                </a14:m>
                <a:r>
                  <a:rPr lang="en-US" sz="2800" dirty="0"/>
                  <a:t> which connects (“spans”) all the nodes in a graph </a:t>
                </a:r>
                <a14:m>
                  <m:oMath xmlns:m="http://schemas.openxmlformats.org/officeDocument/2006/math">
                    <m:r>
                      <a:rPr lang="en-US" sz="2800" i="1">
                        <a:latin typeface="Cambria Math"/>
                      </a:rPr>
                      <m:t>𝐺</m:t>
                    </m:r>
                    <m:r>
                      <a:rPr lang="en-US" sz="2800" i="1">
                        <a:latin typeface="Cambria Math"/>
                      </a:rPr>
                      <m:t>=(</m:t>
                    </m:r>
                    <m:r>
                      <a:rPr lang="en-US" sz="2800" i="1">
                        <a:latin typeface="Cambria Math"/>
                      </a:rPr>
                      <m:t>𝑉</m:t>
                    </m:r>
                    <m:r>
                      <a:rPr lang="en-US" sz="2800" i="1">
                        <a:latin typeface="Cambria Math"/>
                      </a:rPr>
                      <m:t>,</m:t>
                    </m:r>
                    <m:r>
                      <a:rPr lang="en-US" sz="2800" i="1">
                        <a:latin typeface="Cambria Math"/>
                      </a:rPr>
                      <m:t>𝐸</m:t>
                    </m:r>
                    <m:r>
                      <a:rPr lang="en-US" sz="2800" i="1">
                        <a:latin typeface="Cambria Math"/>
                      </a:rPr>
                      <m:t>)</m:t>
                    </m:r>
                  </m:oMath>
                </a14:m>
                <a:endParaRPr lang="en-US" sz="2800" dirty="0">
                  <a:solidFill>
                    <a:srgbClr val="7030A0"/>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2354178" y="1378425"/>
                <a:ext cx="7075065" cy="954107"/>
              </a:xfrm>
              <a:prstGeom prst="rect">
                <a:avLst/>
              </a:prstGeom>
              <a:blipFill>
                <a:blip r:embed="rId3"/>
                <a:stretch>
                  <a:fillRect l="-1723" t="-5732" b="-171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6495239" y="2528745"/>
                <a:ext cx="5105399" cy="461665"/>
              </a:xfrm>
              <a:prstGeom prst="rect">
                <a:avLst/>
              </a:prstGeom>
              <a:noFill/>
            </p:spPr>
            <p:txBody>
              <a:bodyPr wrap="square" rtlCol="0">
                <a:spAutoFit/>
              </a:bodyPr>
              <a:lstStyle/>
              <a:p>
                <a:r>
                  <a:rPr lang="en-US" sz="2400" dirty="0"/>
                  <a:t>How many edges does </a:t>
                </a:r>
                <a14:m>
                  <m:oMath xmlns:m="http://schemas.openxmlformats.org/officeDocument/2006/math">
                    <m:r>
                      <a:rPr lang="en-US" sz="2400" i="1" smtClean="0">
                        <a:solidFill>
                          <a:srgbClr val="7030A0"/>
                        </a:solidFill>
                      </a:rPr>
                      <m:t>𝑇</m:t>
                    </m:r>
                  </m:oMath>
                </a14:m>
                <a:r>
                  <a:rPr lang="en-US" sz="2400" dirty="0"/>
                  <a:t> have?</a:t>
                </a:r>
              </a:p>
            </p:txBody>
          </p:sp>
        </mc:Choice>
        <mc:Fallback>
          <p:sp>
            <p:nvSpPr>
              <p:cNvPr id="45" name="TextBox 44"/>
              <p:cNvSpPr txBox="1">
                <a:spLocks noRot="1" noChangeAspect="1" noMove="1" noResize="1" noEditPoints="1" noAdjustHandles="1" noChangeArrowheads="1" noChangeShapeType="1" noTextEdit="1"/>
              </p:cNvSpPr>
              <p:nvPr/>
            </p:nvSpPr>
            <p:spPr>
              <a:xfrm>
                <a:off x="6495239" y="2528745"/>
                <a:ext cx="5105399" cy="461665"/>
              </a:xfrm>
              <a:prstGeom prst="rect">
                <a:avLst/>
              </a:prstGeom>
              <a:blipFill>
                <a:blip r:embed="rId4"/>
                <a:stretch>
                  <a:fillRect l="-1790" t="-10526"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515197" y="2955790"/>
                <a:ext cx="99168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𝑉</m:t>
                      </m:r>
                      <m:r>
                        <a:rPr lang="en-US" sz="2400" i="1" smtClean="0">
                          <a:latin typeface="Cambria Math"/>
                        </a:rPr>
                        <m:t>−1</m:t>
                      </m:r>
                    </m:oMath>
                  </m:oMathPara>
                </a14:m>
                <a:endParaRPr lang="en-US" sz="2400" dirty="0"/>
              </a:p>
            </p:txBody>
          </p:sp>
        </mc:Choice>
        <mc:Fallback>
          <p:sp>
            <p:nvSpPr>
              <p:cNvPr id="46" name="TextBox 45"/>
              <p:cNvSpPr txBox="1">
                <a:spLocks noRot="1" noChangeAspect="1" noMove="1" noResize="1" noEditPoints="1" noAdjustHandles="1" noChangeArrowheads="1" noChangeShapeType="1" noTextEdit="1"/>
              </p:cNvSpPr>
              <p:nvPr/>
            </p:nvSpPr>
            <p:spPr>
              <a:xfrm>
                <a:off x="6515197" y="2955790"/>
                <a:ext cx="991682" cy="461665"/>
              </a:xfrm>
              <a:prstGeom prst="rect">
                <a:avLst/>
              </a:prstGeom>
              <a:blipFill>
                <a:blip r:embed="rId5"/>
                <a:stretch>
                  <a:fillRect/>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B246D666-609F-D15B-7C0C-7CF1070E52BC}"/>
              </a:ext>
            </a:extLst>
          </p:cNvPr>
          <p:cNvSpPr txBox="1"/>
          <p:nvPr/>
        </p:nvSpPr>
        <p:spPr>
          <a:xfrm>
            <a:off x="590843" y="5522096"/>
            <a:ext cx="4940126" cy="1200329"/>
          </a:xfrm>
          <a:prstGeom prst="rect">
            <a:avLst/>
          </a:prstGeom>
          <a:noFill/>
          <a:ln w="57150">
            <a:solidFill>
              <a:schemeClr val="accent6"/>
            </a:solidFill>
          </a:ln>
        </p:spPr>
        <p:txBody>
          <a:bodyPr wrap="square" rtlCol="0">
            <a:spAutoFit/>
          </a:bodyPr>
          <a:lstStyle/>
          <a:p>
            <a:r>
              <a:rPr lang="en-US" sz="2400" dirty="0"/>
              <a:t>Any set of V-1 edges in the graph that doesn’t have any cycles is guaranteed to be a spanning tree!</a:t>
            </a:r>
          </a:p>
        </p:txBody>
      </p:sp>
      <p:sp>
        <p:nvSpPr>
          <p:cNvPr id="47" name="TextBox 46">
            <a:extLst>
              <a:ext uri="{FF2B5EF4-FFF2-40B4-BE49-F238E27FC236}">
                <a16:creationId xmlns:a16="http://schemas.microsoft.com/office/drawing/2014/main" id="{133E7E20-EA93-8035-694F-E8CD7FC041CD}"/>
              </a:ext>
            </a:extLst>
          </p:cNvPr>
          <p:cNvSpPr txBox="1"/>
          <p:nvPr/>
        </p:nvSpPr>
        <p:spPr>
          <a:xfrm>
            <a:off x="6752341" y="5530248"/>
            <a:ext cx="5247534" cy="1200329"/>
          </a:xfrm>
          <a:prstGeom prst="rect">
            <a:avLst/>
          </a:prstGeom>
          <a:noFill/>
          <a:ln w="57150">
            <a:solidFill>
              <a:schemeClr val="accent6"/>
            </a:solidFill>
          </a:ln>
        </p:spPr>
        <p:txBody>
          <a:bodyPr wrap="square" rtlCol="0">
            <a:spAutoFit/>
          </a:bodyPr>
          <a:lstStyle/>
          <a:p>
            <a:r>
              <a:rPr lang="en-US" sz="2400" dirty="0"/>
              <a:t>Any set of V-1 edges that connects all the nodes in the graph is guaranteed to be a spanning tree!</a:t>
            </a:r>
          </a:p>
        </p:txBody>
      </p:sp>
      <p:grpSp>
        <p:nvGrpSpPr>
          <p:cNvPr id="48" name="Group 47">
            <a:extLst>
              <a:ext uri="{FF2B5EF4-FFF2-40B4-BE49-F238E27FC236}">
                <a16:creationId xmlns:a16="http://schemas.microsoft.com/office/drawing/2014/main" id="{4732E8A7-037B-299E-EC21-146EAA9F2D88}"/>
              </a:ext>
            </a:extLst>
          </p:cNvPr>
          <p:cNvGrpSpPr/>
          <p:nvPr/>
        </p:nvGrpSpPr>
        <p:grpSpPr>
          <a:xfrm>
            <a:off x="7826703" y="3036374"/>
            <a:ext cx="2958368" cy="2356017"/>
            <a:chOff x="1432702" y="2862182"/>
            <a:chExt cx="5611644" cy="4115955"/>
          </a:xfrm>
        </p:grpSpPr>
        <p:cxnSp>
          <p:nvCxnSpPr>
            <p:cNvPr id="49" name="Straight Connector 48">
              <a:extLst>
                <a:ext uri="{FF2B5EF4-FFF2-40B4-BE49-F238E27FC236}">
                  <a16:creationId xmlns:a16="http://schemas.microsoft.com/office/drawing/2014/main" id="{BB1FCFD3-C026-5AAC-D60C-83FF379DE935}"/>
                </a:ext>
              </a:extLst>
            </p:cNvPr>
            <p:cNvCxnSpPr>
              <a:stCxn id="77" idx="7"/>
              <a:endCxn id="78" idx="2"/>
            </p:cNvCxnSpPr>
            <p:nvPr/>
          </p:nvCxnSpPr>
          <p:spPr>
            <a:xfrm flipV="1">
              <a:off x="1915935" y="4084623"/>
              <a:ext cx="860255" cy="67622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7A50C1-9A37-A27F-9C2F-363F3EDF672D}"/>
                </a:ext>
              </a:extLst>
            </p:cNvPr>
            <p:cNvCxnSpPr>
              <a:cxnSpLocks/>
              <a:stCxn id="78" idx="0"/>
              <a:endCxn id="81" idx="2"/>
            </p:cNvCxnSpPr>
            <p:nvPr/>
          </p:nvCxnSpPr>
          <p:spPr>
            <a:xfrm flipV="1">
              <a:off x="3032824" y="3329118"/>
              <a:ext cx="921675" cy="498871"/>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CA9C25D-6CEA-61D1-6AB4-B1C80269C912}"/>
                </a:ext>
              </a:extLst>
            </p:cNvPr>
            <p:cNvCxnSpPr>
              <a:cxnSpLocks/>
              <a:stCxn id="82" idx="2"/>
              <a:endCxn id="79" idx="0"/>
            </p:cNvCxnSpPr>
            <p:nvPr/>
          </p:nvCxnSpPr>
          <p:spPr>
            <a:xfrm flipH="1">
              <a:off x="3078045" y="5895825"/>
              <a:ext cx="619819" cy="484741"/>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71986DD-D33F-E38A-309A-5D0E2B885B60}"/>
                </a:ext>
              </a:extLst>
            </p:cNvPr>
            <p:cNvCxnSpPr>
              <a:stCxn id="80" idx="5"/>
              <a:endCxn id="82" idx="0"/>
            </p:cNvCxnSpPr>
            <p:nvPr/>
          </p:nvCxnSpPr>
          <p:spPr>
            <a:xfrm flipH="1" flipV="1">
              <a:off x="3954499" y="5639190"/>
              <a:ext cx="911556" cy="126378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31AFA3C-C91A-CDEA-ACAA-3352375B4A59}"/>
                </a:ext>
              </a:extLst>
            </p:cNvPr>
            <p:cNvCxnSpPr>
              <a:cxnSpLocks/>
              <a:stCxn id="82" idx="0"/>
              <a:endCxn id="83" idx="3"/>
            </p:cNvCxnSpPr>
            <p:nvPr/>
          </p:nvCxnSpPr>
          <p:spPr>
            <a:xfrm flipV="1">
              <a:off x="3954498" y="5198948"/>
              <a:ext cx="687764" cy="440242"/>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D745BA8-4A73-452A-9E27-DF08ED825568}"/>
                </a:ext>
              </a:extLst>
            </p:cNvPr>
            <p:cNvCxnSpPr>
              <a:cxnSpLocks/>
              <a:stCxn id="83" idx="0"/>
              <a:endCxn id="81" idx="4"/>
            </p:cNvCxnSpPr>
            <p:nvPr/>
          </p:nvCxnSpPr>
          <p:spPr>
            <a:xfrm flipH="1" flipV="1">
              <a:off x="4211133" y="3585751"/>
              <a:ext cx="612597" cy="117509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48D2F75-FF97-A6FD-7227-0DCB98A33297}"/>
                </a:ext>
              </a:extLst>
            </p:cNvPr>
            <p:cNvCxnSpPr>
              <a:stCxn id="85" idx="2"/>
              <a:endCxn id="81" idx="5"/>
            </p:cNvCxnSpPr>
            <p:nvPr/>
          </p:nvCxnSpPr>
          <p:spPr>
            <a:xfrm flipH="1" flipV="1">
              <a:off x="4392601" y="3510585"/>
              <a:ext cx="913997" cy="495205"/>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FCD1DC2-563F-2AED-163C-335329BD4AE1}"/>
                </a:ext>
              </a:extLst>
            </p:cNvPr>
            <p:cNvCxnSpPr>
              <a:stCxn id="84" idx="1"/>
              <a:endCxn id="85" idx="5"/>
            </p:cNvCxnSpPr>
            <p:nvPr/>
          </p:nvCxnSpPr>
          <p:spPr>
            <a:xfrm flipH="1" flipV="1">
              <a:off x="5744700" y="4187258"/>
              <a:ext cx="861544" cy="674868"/>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9035A85-5020-B35B-AD20-9E681E5CA401}"/>
                </a:ext>
              </a:extLst>
            </p:cNvPr>
            <p:cNvSpPr txBox="1"/>
            <p:nvPr/>
          </p:nvSpPr>
          <p:spPr>
            <a:xfrm>
              <a:off x="1432702" y="3694097"/>
              <a:ext cx="641186" cy="565580"/>
            </a:xfrm>
            <a:prstGeom prst="rect">
              <a:avLst/>
            </a:prstGeom>
            <a:noFill/>
          </p:spPr>
          <p:txBody>
            <a:bodyPr wrap="none" rtlCol="0">
              <a:spAutoFit/>
            </a:bodyPr>
            <a:lstStyle/>
            <a:p>
              <a:r>
                <a:rPr lang="en-US" dirty="0">
                  <a:solidFill>
                    <a:srgbClr val="00B050"/>
                  </a:solidFill>
                </a:rPr>
                <a:t>10</a:t>
              </a:r>
            </a:p>
          </p:txBody>
        </p:sp>
        <p:sp>
          <p:nvSpPr>
            <p:cNvPr id="63" name="TextBox 62">
              <a:extLst>
                <a:ext uri="{FF2B5EF4-FFF2-40B4-BE49-F238E27FC236}">
                  <a16:creationId xmlns:a16="http://schemas.microsoft.com/office/drawing/2014/main" id="{72230D9B-D3FF-72D2-7566-8CE0A951D8E5}"/>
                </a:ext>
              </a:extLst>
            </p:cNvPr>
            <p:cNvSpPr txBox="1"/>
            <p:nvPr/>
          </p:nvSpPr>
          <p:spPr>
            <a:xfrm>
              <a:off x="6095562" y="4099030"/>
              <a:ext cx="461990" cy="565580"/>
            </a:xfrm>
            <a:prstGeom prst="rect">
              <a:avLst/>
            </a:prstGeom>
            <a:noFill/>
          </p:spPr>
          <p:txBody>
            <a:bodyPr wrap="none" rtlCol="0">
              <a:spAutoFit/>
            </a:bodyPr>
            <a:lstStyle/>
            <a:p>
              <a:r>
                <a:rPr lang="en-US" dirty="0">
                  <a:solidFill>
                    <a:srgbClr val="00B050"/>
                  </a:solidFill>
                </a:rPr>
                <a:t>2</a:t>
              </a:r>
            </a:p>
          </p:txBody>
        </p:sp>
        <p:sp>
          <p:nvSpPr>
            <p:cNvPr id="64" name="TextBox 63">
              <a:extLst>
                <a:ext uri="{FF2B5EF4-FFF2-40B4-BE49-F238E27FC236}">
                  <a16:creationId xmlns:a16="http://schemas.microsoft.com/office/drawing/2014/main" id="{E97089D1-DF55-1B4D-80F6-9E14ECEAC5A0}"/>
                </a:ext>
              </a:extLst>
            </p:cNvPr>
            <p:cNvSpPr txBox="1"/>
            <p:nvPr/>
          </p:nvSpPr>
          <p:spPr>
            <a:xfrm>
              <a:off x="4536221" y="5277579"/>
              <a:ext cx="461991" cy="565580"/>
            </a:xfrm>
            <a:prstGeom prst="rect">
              <a:avLst/>
            </a:prstGeom>
            <a:noFill/>
          </p:spPr>
          <p:txBody>
            <a:bodyPr wrap="none" rtlCol="0">
              <a:spAutoFit/>
            </a:bodyPr>
            <a:lstStyle/>
            <a:p>
              <a:r>
                <a:rPr lang="en-US" dirty="0">
                  <a:solidFill>
                    <a:srgbClr val="00B050"/>
                  </a:solidFill>
                </a:rPr>
                <a:t>6</a:t>
              </a:r>
            </a:p>
          </p:txBody>
        </p:sp>
        <p:sp>
          <p:nvSpPr>
            <p:cNvPr id="67" name="TextBox 66">
              <a:extLst>
                <a:ext uri="{FF2B5EF4-FFF2-40B4-BE49-F238E27FC236}">
                  <a16:creationId xmlns:a16="http://schemas.microsoft.com/office/drawing/2014/main" id="{6896A68C-DC18-069D-8EF1-BF1CAAF70828}"/>
                </a:ext>
              </a:extLst>
            </p:cNvPr>
            <p:cNvSpPr txBox="1"/>
            <p:nvPr/>
          </p:nvSpPr>
          <p:spPr>
            <a:xfrm>
              <a:off x="3909734" y="4009737"/>
              <a:ext cx="461991" cy="565580"/>
            </a:xfrm>
            <a:prstGeom prst="rect">
              <a:avLst/>
            </a:prstGeom>
            <a:noFill/>
          </p:spPr>
          <p:txBody>
            <a:bodyPr wrap="none" rtlCol="0">
              <a:spAutoFit/>
            </a:bodyPr>
            <a:lstStyle/>
            <a:p>
              <a:r>
                <a:rPr lang="en-US" dirty="0">
                  <a:solidFill>
                    <a:srgbClr val="00B050"/>
                  </a:solidFill>
                </a:rPr>
                <a:t>5</a:t>
              </a:r>
            </a:p>
          </p:txBody>
        </p:sp>
        <p:sp>
          <p:nvSpPr>
            <p:cNvPr id="68" name="TextBox 67">
              <a:extLst>
                <a:ext uri="{FF2B5EF4-FFF2-40B4-BE49-F238E27FC236}">
                  <a16:creationId xmlns:a16="http://schemas.microsoft.com/office/drawing/2014/main" id="{91C82AF7-EEF1-367B-4071-91228A4BA732}"/>
                </a:ext>
              </a:extLst>
            </p:cNvPr>
            <p:cNvSpPr txBox="1"/>
            <p:nvPr/>
          </p:nvSpPr>
          <p:spPr>
            <a:xfrm>
              <a:off x="4738592" y="3105602"/>
              <a:ext cx="461991" cy="565580"/>
            </a:xfrm>
            <a:prstGeom prst="rect">
              <a:avLst/>
            </a:prstGeom>
            <a:noFill/>
          </p:spPr>
          <p:txBody>
            <a:bodyPr wrap="none" rtlCol="0">
              <a:spAutoFit/>
            </a:bodyPr>
            <a:lstStyle/>
            <a:p>
              <a:r>
                <a:rPr lang="en-US" dirty="0">
                  <a:solidFill>
                    <a:srgbClr val="00B050"/>
                  </a:solidFill>
                </a:rPr>
                <a:t>8</a:t>
              </a:r>
            </a:p>
          </p:txBody>
        </p:sp>
        <p:sp>
          <p:nvSpPr>
            <p:cNvPr id="69" name="TextBox 68">
              <a:extLst>
                <a:ext uri="{FF2B5EF4-FFF2-40B4-BE49-F238E27FC236}">
                  <a16:creationId xmlns:a16="http://schemas.microsoft.com/office/drawing/2014/main" id="{DF100153-71BB-201E-DD9B-1B83D7288D68}"/>
                </a:ext>
              </a:extLst>
            </p:cNvPr>
            <p:cNvSpPr txBox="1"/>
            <p:nvPr/>
          </p:nvSpPr>
          <p:spPr>
            <a:xfrm>
              <a:off x="3854912" y="6131659"/>
              <a:ext cx="461991" cy="565580"/>
            </a:xfrm>
            <a:prstGeom prst="rect">
              <a:avLst/>
            </a:prstGeom>
            <a:noFill/>
          </p:spPr>
          <p:txBody>
            <a:bodyPr wrap="none" rtlCol="0">
              <a:spAutoFit/>
            </a:bodyPr>
            <a:lstStyle/>
            <a:p>
              <a:r>
                <a:rPr lang="en-US" dirty="0">
                  <a:solidFill>
                    <a:srgbClr val="00B050"/>
                  </a:solidFill>
                </a:rPr>
                <a:t>3</a:t>
              </a:r>
            </a:p>
          </p:txBody>
        </p:sp>
        <p:sp>
          <p:nvSpPr>
            <p:cNvPr id="72" name="TextBox 71">
              <a:extLst>
                <a:ext uri="{FF2B5EF4-FFF2-40B4-BE49-F238E27FC236}">
                  <a16:creationId xmlns:a16="http://schemas.microsoft.com/office/drawing/2014/main" id="{B7D3B4F1-3D28-4241-4D3D-ACC1D26EF3ED}"/>
                </a:ext>
              </a:extLst>
            </p:cNvPr>
            <p:cNvSpPr txBox="1"/>
            <p:nvPr/>
          </p:nvSpPr>
          <p:spPr>
            <a:xfrm>
              <a:off x="2710541" y="5534614"/>
              <a:ext cx="461991" cy="565580"/>
            </a:xfrm>
            <a:prstGeom prst="rect">
              <a:avLst/>
            </a:prstGeom>
            <a:noFill/>
          </p:spPr>
          <p:txBody>
            <a:bodyPr wrap="none" rtlCol="0">
              <a:spAutoFit/>
            </a:bodyPr>
            <a:lstStyle/>
            <a:p>
              <a:r>
                <a:rPr lang="en-US" dirty="0">
                  <a:solidFill>
                    <a:srgbClr val="00B050"/>
                  </a:solidFill>
                </a:rPr>
                <a:t>1</a:t>
              </a:r>
            </a:p>
          </p:txBody>
        </p:sp>
        <p:sp>
          <p:nvSpPr>
            <p:cNvPr id="73" name="TextBox 72">
              <a:extLst>
                <a:ext uri="{FF2B5EF4-FFF2-40B4-BE49-F238E27FC236}">
                  <a16:creationId xmlns:a16="http://schemas.microsoft.com/office/drawing/2014/main" id="{3FC12340-5B23-53AD-68B9-3680DE43A753}"/>
                </a:ext>
              </a:extLst>
            </p:cNvPr>
            <p:cNvSpPr txBox="1"/>
            <p:nvPr/>
          </p:nvSpPr>
          <p:spPr>
            <a:xfrm>
              <a:off x="2830979" y="2862182"/>
              <a:ext cx="461990" cy="565580"/>
            </a:xfrm>
            <a:prstGeom prst="rect">
              <a:avLst/>
            </a:prstGeom>
            <a:noFill/>
          </p:spPr>
          <p:txBody>
            <a:bodyPr wrap="none" rtlCol="0">
              <a:spAutoFit/>
            </a:bodyPr>
            <a:lstStyle/>
            <a:p>
              <a:r>
                <a:rPr lang="en-US" dirty="0">
                  <a:solidFill>
                    <a:srgbClr val="00B050"/>
                  </a:solidFill>
                </a:rPr>
                <a:t>8</a:t>
              </a:r>
            </a:p>
          </p:txBody>
        </p:sp>
        <p:sp>
          <p:nvSpPr>
            <p:cNvPr id="77" name="Oval 76">
              <a:extLst>
                <a:ext uri="{FF2B5EF4-FFF2-40B4-BE49-F238E27FC236}">
                  <a16:creationId xmlns:a16="http://schemas.microsoft.com/office/drawing/2014/main" id="{D9736B80-672C-C04B-9780-CA42CA5B6B80}"/>
                </a:ext>
              </a:extLst>
            </p:cNvPr>
            <p:cNvSpPr/>
            <p:nvPr/>
          </p:nvSpPr>
          <p:spPr>
            <a:xfrm>
              <a:off x="1477834" y="4685680"/>
              <a:ext cx="513267" cy="51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8" name="Oval 77">
              <a:extLst>
                <a:ext uri="{FF2B5EF4-FFF2-40B4-BE49-F238E27FC236}">
                  <a16:creationId xmlns:a16="http://schemas.microsoft.com/office/drawing/2014/main" id="{40E8B5E5-D8AF-9E8D-0807-7036E6AB40A8}"/>
                </a:ext>
              </a:extLst>
            </p:cNvPr>
            <p:cNvSpPr/>
            <p:nvPr/>
          </p:nvSpPr>
          <p:spPr>
            <a:xfrm>
              <a:off x="2776190" y="3827989"/>
              <a:ext cx="513267" cy="51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9" name="Oval 78">
              <a:extLst>
                <a:ext uri="{FF2B5EF4-FFF2-40B4-BE49-F238E27FC236}">
                  <a16:creationId xmlns:a16="http://schemas.microsoft.com/office/drawing/2014/main" id="{1C702440-AE84-0B68-ADB0-B32BC6A29136}"/>
                </a:ext>
              </a:extLst>
            </p:cNvPr>
            <p:cNvSpPr/>
            <p:nvPr/>
          </p:nvSpPr>
          <p:spPr>
            <a:xfrm>
              <a:off x="2821411" y="6380566"/>
              <a:ext cx="513267" cy="51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0" name="Oval 79">
              <a:extLst>
                <a:ext uri="{FF2B5EF4-FFF2-40B4-BE49-F238E27FC236}">
                  <a16:creationId xmlns:a16="http://schemas.microsoft.com/office/drawing/2014/main" id="{312E0FF9-FFA2-AE93-FB5F-F5FF6F537C6A}"/>
                </a:ext>
              </a:extLst>
            </p:cNvPr>
            <p:cNvSpPr/>
            <p:nvPr/>
          </p:nvSpPr>
          <p:spPr>
            <a:xfrm>
              <a:off x="4427954" y="6464870"/>
              <a:ext cx="513267" cy="51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1" name="Oval 80">
              <a:extLst>
                <a:ext uri="{FF2B5EF4-FFF2-40B4-BE49-F238E27FC236}">
                  <a16:creationId xmlns:a16="http://schemas.microsoft.com/office/drawing/2014/main" id="{B79F8115-BE43-37A0-9FF2-7B4FA47DB6F1}"/>
                </a:ext>
              </a:extLst>
            </p:cNvPr>
            <p:cNvSpPr/>
            <p:nvPr/>
          </p:nvSpPr>
          <p:spPr>
            <a:xfrm>
              <a:off x="3954499" y="3072483"/>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2" name="Oval 81">
              <a:extLst>
                <a:ext uri="{FF2B5EF4-FFF2-40B4-BE49-F238E27FC236}">
                  <a16:creationId xmlns:a16="http://schemas.microsoft.com/office/drawing/2014/main" id="{72A56ACB-13B5-892C-2F2F-A7DC5A3F0B05}"/>
                </a:ext>
              </a:extLst>
            </p:cNvPr>
            <p:cNvSpPr/>
            <p:nvPr/>
          </p:nvSpPr>
          <p:spPr>
            <a:xfrm>
              <a:off x="3697864" y="5639190"/>
              <a:ext cx="513267" cy="51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3" name="Oval 82">
              <a:extLst>
                <a:ext uri="{FF2B5EF4-FFF2-40B4-BE49-F238E27FC236}">
                  <a16:creationId xmlns:a16="http://schemas.microsoft.com/office/drawing/2014/main" id="{BDA74340-C69D-11B5-05AA-510AD29F8B7F}"/>
                </a:ext>
              </a:extLst>
            </p:cNvPr>
            <p:cNvSpPr/>
            <p:nvPr/>
          </p:nvSpPr>
          <p:spPr>
            <a:xfrm>
              <a:off x="4567096" y="4760847"/>
              <a:ext cx="513267" cy="51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4" name="Oval 83">
              <a:extLst>
                <a:ext uri="{FF2B5EF4-FFF2-40B4-BE49-F238E27FC236}">
                  <a16:creationId xmlns:a16="http://schemas.microsoft.com/office/drawing/2014/main" id="{2907B891-FA67-28DA-A775-33D2EB40722A}"/>
                </a:ext>
              </a:extLst>
            </p:cNvPr>
            <p:cNvSpPr/>
            <p:nvPr/>
          </p:nvSpPr>
          <p:spPr>
            <a:xfrm>
              <a:off x="6531078" y="4786960"/>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5" name="Oval 84">
              <a:extLst>
                <a:ext uri="{FF2B5EF4-FFF2-40B4-BE49-F238E27FC236}">
                  <a16:creationId xmlns:a16="http://schemas.microsoft.com/office/drawing/2014/main" id="{BC402565-3583-0D56-D32B-78A89581E3AF}"/>
                </a:ext>
              </a:extLst>
            </p:cNvPr>
            <p:cNvSpPr/>
            <p:nvPr/>
          </p:nvSpPr>
          <p:spPr>
            <a:xfrm>
              <a:off x="5306598" y="3749156"/>
              <a:ext cx="513268" cy="513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grpSp>
      <p:cxnSp>
        <p:nvCxnSpPr>
          <p:cNvPr id="102" name="Straight Arrow Connector 101">
            <a:extLst>
              <a:ext uri="{FF2B5EF4-FFF2-40B4-BE49-F238E27FC236}">
                <a16:creationId xmlns:a16="http://schemas.microsoft.com/office/drawing/2014/main" id="{A0D96096-B668-BCED-AFCA-D174D94FAD09}"/>
              </a:ext>
            </a:extLst>
          </p:cNvPr>
          <p:cNvCxnSpPr>
            <a:cxnSpLocks/>
          </p:cNvCxnSpPr>
          <p:nvPr/>
        </p:nvCxnSpPr>
        <p:spPr>
          <a:xfrm>
            <a:off x="5678896" y="4180475"/>
            <a:ext cx="1560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4178988F-28B9-6EB1-7F46-3F25C3DD6855}"/>
              </a:ext>
            </a:extLst>
          </p:cNvPr>
          <p:cNvSpPr txBox="1"/>
          <p:nvPr/>
        </p:nvSpPr>
        <p:spPr>
          <a:xfrm>
            <a:off x="5399973" y="4348596"/>
            <a:ext cx="2015433" cy="923330"/>
          </a:xfrm>
          <a:prstGeom prst="rect">
            <a:avLst/>
          </a:prstGeom>
          <a:noFill/>
        </p:spPr>
        <p:txBody>
          <a:bodyPr wrap="square" rtlCol="0">
            <a:spAutoFit/>
          </a:bodyPr>
          <a:lstStyle/>
          <a:p>
            <a:pPr algn="ctr"/>
            <a:r>
              <a:rPr lang="en-US" dirty="0"/>
              <a:t>Pick some arbitrary root node and rearrange tree</a:t>
            </a:r>
          </a:p>
        </p:txBody>
      </p:sp>
    </p:spTree>
    <p:extLst>
      <p:ext uri="{BB962C8B-B14F-4D97-AF65-F5344CB8AC3E}">
        <p14:creationId xmlns:p14="http://schemas.microsoft.com/office/powerpoint/2010/main" val="226818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4" grpId="0" animBg="1"/>
      <p:bldP spid="47" grpId="0" animBg="1"/>
      <p:bldP spid="10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31950</TotalTime>
  <Words>4677</Words>
  <Application>Microsoft Office PowerPoint</Application>
  <PresentationFormat>Widescreen</PresentationFormat>
  <Paragraphs>1193</Paragraphs>
  <Slides>48</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Arial</vt:lpstr>
      <vt:lpstr>Calibri</vt:lpstr>
      <vt:lpstr>Calibri Light</vt:lpstr>
      <vt:lpstr>Cambria Math</vt:lpstr>
      <vt:lpstr>Office Theme</vt:lpstr>
      <vt:lpstr>Retrospect</vt:lpstr>
      <vt:lpstr>Minimum Spanning Trees (MST)</vt:lpstr>
      <vt:lpstr>ARPANET</vt:lpstr>
      <vt:lpstr>Problem</vt:lpstr>
      <vt:lpstr>Undirected Graphs</vt:lpstr>
      <vt:lpstr>Definition: Path</vt:lpstr>
      <vt:lpstr>Definition: Connected Graph</vt:lpstr>
      <vt:lpstr>Definition: Tree</vt:lpstr>
      <vt:lpstr>Definition: Tree</vt:lpstr>
      <vt:lpstr>Definition: Spanning Tree</vt:lpstr>
      <vt:lpstr>Definition: Minimum Spanning Tree</vt:lpstr>
      <vt:lpstr>Greedy Algorithms</vt:lpstr>
      <vt:lpstr>Kruskal’s Algorithm</vt:lpstr>
      <vt:lpstr>Kruskal’s Algorithm</vt:lpstr>
      <vt:lpstr>Kruskal’s Algorithm</vt:lpstr>
      <vt:lpstr>Kruskal’s Algorithm</vt:lpstr>
      <vt:lpstr>Kruskal’s Algorithm</vt:lpstr>
      <vt:lpstr>Kruskal’s Algorithm</vt:lpstr>
      <vt:lpstr>Definition: Cut</vt:lpstr>
      <vt:lpstr>Exchange argument</vt:lpstr>
      <vt:lpstr>Cut Theorem</vt:lpstr>
      <vt:lpstr>Cut Theorem</vt:lpstr>
      <vt:lpstr>Cut Theorem</vt:lpstr>
      <vt:lpstr>Cut Theorem</vt:lpstr>
      <vt:lpstr>Cut Theorem</vt:lpstr>
      <vt:lpstr>Proof of Cut Theorem</vt:lpstr>
      <vt:lpstr>Proof of Cut Theorem</vt:lpstr>
      <vt:lpstr>Proof of Cut Theorem</vt:lpstr>
      <vt:lpstr>Proof of Cut Theorem</vt:lpstr>
      <vt:lpstr>Proof of Cut Theorem</vt:lpstr>
      <vt:lpstr>Proof of Cut Theorem</vt:lpstr>
      <vt:lpstr>Proof of Cut Theorem</vt:lpstr>
      <vt:lpstr>Proof of Cut Theorem</vt:lpstr>
      <vt:lpstr>Proof of Cut Theorem</vt:lpstr>
      <vt:lpstr>Proof of Cut Theorem</vt:lpstr>
      <vt:lpstr>Proof of Kruskal’s Algorithm</vt:lpstr>
      <vt:lpstr>Kruskal’s Algorithm Runtime</vt:lpstr>
      <vt:lpstr>General MST Algorithm</vt:lpstr>
      <vt:lpstr>Prim’s Algorithm</vt:lpstr>
      <vt:lpstr>Prim’s Algorithm</vt:lpstr>
      <vt:lpstr>Prim’s Algorithm</vt:lpstr>
      <vt:lpstr>Prim’s Algorithm</vt:lpstr>
      <vt:lpstr>Prim’s Algorithm</vt:lpstr>
      <vt:lpstr>Prim’s Algorithm</vt:lpstr>
      <vt:lpstr>Dijkstra’s Algorithm</vt:lpstr>
      <vt:lpstr>Dijkstra’s Algorithm</vt:lpstr>
      <vt:lpstr>Dijkstra’s Algorithm</vt:lpstr>
      <vt:lpstr>Prim’s Algorithm</vt:lpstr>
      <vt:lpstr>Summary of MST results</vt:lpstr>
    </vt:vector>
  </TitlesOfParts>
  <Company>UVA SEAS 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CS4102 Algorithms</dc:title>
  <dc:creator>njb2b</dc:creator>
  <cp:lastModifiedBy>Ethan Blaser</cp:lastModifiedBy>
  <cp:revision>371</cp:revision>
  <cp:lastPrinted>2018-08-27T15:04:20Z</cp:lastPrinted>
  <dcterms:created xsi:type="dcterms:W3CDTF">2017-08-20T14:36:13Z</dcterms:created>
  <dcterms:modified xsi:type="dcterms:W3CDTF">2023-03-16T05:50:54Z</dcterms:modified>
</cp:coreProperties>
</file>