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1" r:id="rId2"/>
  </p:sldMasterIdLst>
  <p:notesMasterIdLst>
    <p:notesMasterId r:id="rId31"/>
  </p:notesMasterIdLst>
  <p:sldIdLst>
    <p:sldId id="642" r:id="rId3"/>
    <p:sldId id="257" r:id="rId4"/>
    <p:sldId id="712" r:id="rId5"/>
    <p:sldId id="709" r:id="rId6"/>
    <p:sldId id="710" r:id="rId7"/>
    <p:sldId id="711" r:id="rId8"/>
    <p:sldId id="714" r:id="rId9"/>
    <p:sldId id="713" r:id="rId10"/>
    <p:sldId id="706" r:id="rId11"/>
    <p:sldId id="718" r:id="rId12"/>
    <p:sldId id="704" r:id="rId13"/>
    <p:sldId id="452" r:id="rId14"/>
    <p:sldId id="453" r:id="rId15"/>
    <p:sldId id="533" r:id="rId16"/>
    <p:sldId id="685" r:id="rId17"/>
    <p:sldId id="686" r:id="rId18"/>
    <p:sldId id="487" r:id="rId19"/>
    <p:sldId id="657" r:id="rId20"/>
    <p:sldId id="715" r:id="rId21"/>
    <p:sldId id="716" r:id="rId22"/>
    <p:sldId id="653" r:id="rId23"/>
    <p:sldId id="717" r:id="rId24"/>
    <p:sldId id="688" r:id="rId25"/>
    <p:sldId id="724" r:id="rId26"/>
    <p:sldId id="534" r:id="rId27"/>
    <p:sldId id="722" r:id="rId28"/>
    <p:sldId id="721" r:id="rId29"/>
    <p:sldId id="72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257"/>
            <p14:sldId id="712"/>
            <p14:sldId id="709"/>
            <p14:sldId id="710"/>
            <p14:sldId id="711"/>
            <p14:sldId id="714"/>
            <p14:sldId id="713"/>
            <p14:sldId id="706"/>
            <p14:sldId id="718"/>
            <p14:sldId id="704"/>
            <p14:sldId id="452"/>
            <p14:sldId id="453"/>
            <p14:sldId id="533"/>
            <p14:sldId id="685"/>
            <p14:sldId id="686"/>
            <p14:sldId id="487"/>
            <p14:sldId id="657"/>
            <p14:sldId id="715"/>
            <p14:sldId id="716"/>
            <p14:sldId id="653"/>
            <p14:sldId id="717"/>
            <p14:sldId id="688"/>
            <p14:sldId id="724"/>
            <p14:sldId id="534"/>
            <p14:sldId id="722"/>
            <p14:sldId id="721"/>
            <p14:sldId id="7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00"/>
    <a:srgbClr val="FF6600"/>
    <a:srgbClr val="FF33CC"/>
    <a:srgbClr val="CC0000"/>
    <a:srgbClr val="C57F70"/>
    <a:srgbClr val="FFFF66"/>
    <a:srgbClr val="FF99FF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28127-9AA0-4884-8848-F2B78F36264F}" v="1593" dt="2023-03-14T13:31:11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0"/>
    <p:restoredTop sz="92857" autoAdjust="0"/>
  </p:normalViewPr>
  <p:slideViewPr>
    <p:cSldViewPr>
      <p:cViewPr varScale="1">
        <p:scale>
          <a:sx n="90" d="100"/>
          <a:sy n="90" d="100"/>
        </p:scale>
        <p:origin x="44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 problems are some of the most common problems in 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6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4E15-75B0-4406-8EA0-04A92F9DB8D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1E99-27F9-4DB2-A809-46578C803F9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5D85-145E-499E-8534-B3F3F62E2169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2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410-3B52-3313-2DA9-F1C2F156B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E51BA-71E0-B9F2-BF80-8482B23A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BF67-9CDA-297D-26E3-965DE64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FC87-E6C4-519D-901F-BB7369EB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C284-0E15-B080-C7F3-614366CF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1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E12A-90A1-AAF1-C4F0-7D891AB0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AF2B-BFE1-3EC5-FF22-53721F9A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5F55-0436-8808-0494-C7701249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5298-49C1-E2FD-EEF2-7993DE28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15A4-0437-36A0-F82B-5EA5664F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4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D362-BA03-8DCE-03C8-D38E8652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DBBD-4AC3-385C-AB16-36C4FF5E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27DA-0B4E-B42C-4781-B90F2521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70E3-F5E8-ED8F-E7EC-A18E4E46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E20F-D911-BD8C-9898-A797BC2C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DEE2-83C9-62F8-D2B5-6686081D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291-740C-B06D-F9D4-D106F3DD5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7005-471A-C969-886B-74719738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613B5-EC4B-C545-7BEC-BB8E14BB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9B71-31E6-A242-B5F8-9DB8AD60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F0D5-D959-BAE9-7142-6CA4C333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1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6C73-C6DC-3237-6B76-21BD312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7D867-2325-31B3-B182-C54BCFD6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AA46D-3D41-38FD-836C-915AC7F6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3C4D-D02E-5091-82FE-777C75DA3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3B3A9-438A-3742-9B01-C75B172D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D3EED-51E2-0EA7-7B69-27C679E3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1C790-708A-C94D-89CD-1679963A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7582B-A4AB-94EC-84A6-0FA47FF8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1199-809D-6033-4DA7-3DEA6D0B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FC1F6-60B7-1F46-AFF5-5CECE535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26B9D-460E-76B5-0295-A9C43DD7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A0CBE-51C4-A974-8143-85D3BC43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25168-28E3-0062-0E77-F930EA20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6D7CE-3360-9B50-AB9A-55AB9340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A4A30-E2B7-33E9-D448-203E1550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5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F9C4-5037-608F-F7AF-3F476469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8B5B-C932-C478-293F-4A9BB8F7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61523-166B-D42B-DAD2-ABBE9145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89AC9-BE6F-C5DD-EE69-17E636F1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A82C-B51F-7D07-5087-F148A882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DE26-6667-21AF-C8D0-D57202F8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C5E1-C4D3-4868-A785-A18EF6306E99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3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73DE-1E42-AFD1-7980-D7D1A5E4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18466-DF2F-AE1A-698E-BECCFC969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21906-41C0-A145-ADF5-E09851BC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8C922-D1ED-8010-CF59-ECD16860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A447-D4B7-8C5B-1D8E-971F1901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1E6C8-D882-B35C-307B-40A90136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8870-59AA-E235-D654-05BF5766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E190C-8CA2-0273-F0DF-557047F1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227-6CEC-6646-06A5-F6F008E5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1BD8-06EF-011B-0EB5-2A3F770D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657D-372A-69A2-91C9-1BDDDF74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3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CAEBE-C400-03CF-51EA-E9BD59559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9319A-3925-BCC1-7734-29F2871E6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3271-3234-4337-B82F-DC8010D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CE33-CA83-F160-BC46-B073F2E4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7E80-2E97-498F-BCE3-488E01AA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3DF8-23F6-48CD-8C33-8FF0F5B992D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5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326-071E-4A61-BAA6-1A747F350B7A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8DDB-8884-4BFF-A357-E63A37538828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F7D5-4F62-47FC-9300-538DED30CE07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894F-593B-4A0C-AB5A-675DB4F8056E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DSA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988B27-CBE5-4BFA-8E26-19EA98472DFF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DSA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E173-8E42-417F-AB48-67F76A86ECC3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642914-A1FE-4163-AFA7-2583E3EAE616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5DCB0-221D-2C23-B09F-55A0FDAE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C347-382D-32DD-7D3D-EAF90BCB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CD17-9A42-46FF-E46B-407C17454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EFAC-3787-7E8B-CCCB-CFBBE89DC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91E9-7561-556D-EAA2-FD8A7A720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87641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sz="8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Greedy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40784"/>
            <a:ext cx="10210800" cy="2514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3100 – DSA2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Ethan Blaser (Grad TA)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 adopted from Prof. Brunelle and Prof. Floryan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B0B11-EEC4-D721-8825-80148BD55CE7}"/>
              </a:ext>
            </a:extLst>
          </p:cNvPr>
          <p:cNvSpPr txBox="1"/>
          <p:nvPr/>
        </p:nvSpPr>
        <p:spPr>
          <a:xfrm>
            <a:off x="990600" y="2505767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Weighted Knapsack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5FC9AD-F7E7-1708-57BA-A1F543B5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9D31F7-EEF3-26F5-2CFC-696BDD4E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8136"/>
            <a:ext cx="10972800" cy="1465997"/>
          </a:xfrm>
        </p:spPr>
        <p:txBody>
          <a:bodyPr/>
          <a:lstStyle/>
          <a:p>
            <a:r>
              <a:rPr lang="en-US" dirty="0"/>
              <a:t>Optimization Problem Solving Tree (Reality)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96383"/>
            <a:ext cx="314162" cy="8565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2752562" y="2858965"/>
            <a:ext cx="25908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676362" y="4954512"/>
            <a:ext cx="26670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63C219-6E82-161E-2587-582D2997E17A}"/>
              </a:ext>
            </a:extLst>
          </p:cNvPr>
          <p:cNvSpPr/>
          <p:nvPr/>
        </p:nvSpPr>
        <p:spPr>
          <a:xfrm>
            <a:off x="6049067" y="3581399"/>
            <a:ext cx="2971800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an approximation algorithm good enough?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9825200" y="3139362"/>
            <a:ext cx="2028133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 **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237962" cy="12390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5343362" y="2596720"/>
            <a:ext cx="777038" cy="6996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0EDF28-EFF7-A520-9D12-B64F3D7567B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343362" y="3296383"/>
            <a:ext cx="705705" cy="8011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1838162" y="32963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1838162" y="4788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287067" y="267283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47E1E-89AC-FBBF-8CD8-F53C5DAD7306}"/>
              </a:ext>
            </a:extLst>
          </p:cNvPr>
          <p:cNvSpPr txBox="1"/>
          <p:nvPr/>
        </p:nvSpPr>
        <p:spPr>
          <a:xfrm>
            <a:off x="5226986" y="36055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BB27816C-C2F8-E82C-DD01-3DA8B37EC437}"/>
              </a:ext>
            </a:extLst>
          </p:cNvPr>
          <p:cNvSpPr/>
          <p:nvPr/>
        </p:nvSpPr>
        <p:spPr>
          <a:xfrm>
            <a:off x="9160200" y="2139387"/>
            <a:ext cx="647700" cy="53391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DF6CFF-0A07-464C-FCC0-6922C0458936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>
            <a:off x="9020867" y="4097581"/>
            <a:ext cx="738085" cy="9296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00DC591-5B55-0E1D-CB6B-34A8D925DA1A}"/>
              </a:ext>
            </a:extLst>
          </p:cNvPr>
          <p:cNvSpPr/>
          <p:nvPr/>
        </p:nvSpPr>
        <p:spPr>
          <a:xfrm>
            <a:off x="9758952" y="4511002"/>
            <a:ext cx="2160628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Programming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C18DAC-23C1-0897-94DE-4D6F61B2FF72}"/>
              </a:ext>
            </a:extLst>
          </p:cNvPr>
          <p:cNvSpPr txBox="1"/>
          <p:nvPr/>
        </p:nvSpPr>
        <p:spPr>
          <a:xfrm>
            <a:off x="9020867" y="35067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16964B-6EDF-76D8-5F5E-E0A4260BFAE2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9020867" y="3672762"/>
            <a:ext cx="804333" cy="42481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56DFE2D-E018-364D-B6FE-AFBAECC0443F}"/>
              </a:ext>
            </a:extLst>
          </p:cNvPr>
          <p:cNvSpPr/>
          <p:nvPr/>
        </p:nvSpPr>
        <p:spPr>
          <a:xfrm>
            <a:off x="6120400" y="2063320"/>
            <a:ext cx="2971800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4CDB1E-46D9-2B0D-0D04-AA51973820B4}"/>
              </a:ext>
            </a:extLst>
          </p:cNvPr>
          <p:cNvSpPr txBox="1"/>
          <p:nvPr/>
        </p:nvSpPr>
        <p:spPr>
          <a:xfrm>
            <a:off x="8928548" y="44833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99776D-C113-089D-B5C3-F1BB2E2EBD18}"/>
              </a:ext>
            </a:extLst>
          </p:cNvPr>
          <p:cNvSpPr txBox="1"/>
          <p:nvPr/>
        </p:nvSpPr>
        <p:spPr>
          <a:xfrm>
            <a:off x="5753769" y="5046813"/>
            <a:ext cx="3742981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 In practice, Greedy Algorithms can be good approximators for optimal solutions, but it is often hard to prove how good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4604B5-A735-8B0E-2AF3-5EF2BFB9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E69E09-9DD5-9F7B-9115-0679AF8F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Knapsack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B983-B8C9-781C-336B-90A8DA10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B9BA7-0E39-1B8B-CC89-839860E7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966757"/>
            <a:ext cx="8001000" cy="4508500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3273" y="2667000"/>
            <a:ext cx="2264228" cy="213360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9E7D2-C458-7CE2-E246-61B88068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BDAB-834D-A3FE-ABFC-7E99A1F6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</a:t>
            </a:r>
          </a:p>
          <a:p>
            <a:pPr lvl="2"/>
            <a:r>
              <a:rPr lang="en-US" sz="2000" dirty="0">
                <a:ea typeface="ＭＳ Ｐゴシック" charset="0"/>
              </a:rPr>
              <a:t>Each x</a:t>
            </a:r>
            <a:r>
              <a:rPr lang="en-US" sz="2000" baseline="-25000" dirty="0">
                <a:ea typeface="ＭＳ Ｐゴシック" charset="0"/>
              </a:rPr>
              <a:t>i</a:t>
            </a:r>
            <a:r>
              <a:rPr lang="en-US" sz="20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weighted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7631B-E24C-620C-B06A-2BB9D8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A6401-0066-AB2D-5971-798D3DBE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1887243-4881-DAE5-BAEE-82A886D7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45" y="2968096"/>
            <a:ext cx="3697355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Fractional Knapsack Problem Statement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62000" y="2156618"/>
            <a:ext cx="10515600" cy="33067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Calibri" charset="0"/>
              </a:rPr>
              <a:t>Given </a:t>
            </a:r>
            <a:r>
              <a:rPr lang="en-US" sz="2400" i="1" dirty="0">
                <a:latin typeface="Calibri" charset="0"/>
              </a:rPr>
              <a:t>n</a:t>
            </a:r>
            <a:r>
              <a:rPr lang="en-US" sz="2400" dirty="0">
                <a:latin typeface="Calibri" charset="0"/>
              </a:rPr>
              <a:t> objects and a knapsack of capacity </a:t>
            </a:r>
            <a:r>
              <a:rPr lang="en-US" sz="2400" i="1" dirty="0">
                <a:latin typeface="Calibri" charset="0"/>
              </a:rPr>
              <a:t>C</a:t>
            </a:r>
            <a:r>
              <a:rPr lang="en-US" sz="2400" dirty="0">
                <a:latin typeface="Calibri" charset="0"/>
              </a:rPr>
              <a:t>, where object </a:t>
            </a:r>
            <a:r>
              <a:rPr lang="en-US" sz="2400" i="1" dirty="0" err="1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has total weight </a:t>
            </a:r>
            <a:r>
              <a:rPr lang="en-US" sz="2400" i="1" dirty="0" err="1">
                <a:latin typeface="Calibri" charset="0"/>
              </a:rPr>
              <a:t>w</a:t>
            </a:r>
            <a:r>
              <a:rPr lang="en-US" sz="2400" i="1" baseline="-25000" dirty="0" err="1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and earns profit </a:t>
            </a:r>
            <a:r>
              <a:rPr lang="en-US" sz="2400" i="1" dirty="0">
                <a:latin typeface="Calibri" charset="0"/>
              </a:rPr>
              <a:t>p</a:t>
            </a:r>
            <a:r>
              <a:rPr lang="en-US" sz="2400" i="1" baseline="-25000" dirty="0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, find values </a:t>
            </a:r>
            <a:r>
              <a:rPr lang="en-US" sz="2400" i="1" dirty="0">
                <a:latin typeface="Calibri" charset="0"/>
              </a:rPr>
              <a:t>x</a:t>
            </a:r>
            <a:r>
              <a:rPr lang="en-US" sz="2400" i="1" baseline="-25000" dirty="0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that maximize the total profit (objective function): </a:t>
            </a:r>
            <a:br>
              <a:rPr lang="en-US" sz="2400" dirty="0">
                <a:latin typeface="Calibri" charset="0"/>
              </a:rPr>
            </a:br>
            <a:br>
              <a:rPr lang="en-US" sz="2400" dirty="0">
                <a:latin typeface="Calibri" charset="0"/>
              </a:rPr>
            </a:br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alibri" charset="0"/>
              </a:rPr>
              <a:t> subject to the constraints:</a:t>
            </a:r>
          </a:p>
        </p:txBody>
      </p:sp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89561"/>
              </p:ext>
            </p:extLst>
          </p:nvPr>
        </p:nvGraphicFramePr>
        <p:xfrm>
          <a:off x="4106822" y="4859943"/>
          <a:ext cx="3327400" cy="107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457200" progId="Equation.3">
                  <p:embed/>
                </p:oleObj>
              </mc:Choice>
              <mc:Fallback>
                <p:oleObj name="Equation" r:id="rId4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22" y="4859943"/>
                        <a:ext cx="3327400" cy="107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AB4EE4A-5F94-C911-29A3-01937B350C06}"/>
              </a:ext>
            </a:extLst>
          </p:cNvPr>
          <p:cNvSpPr/>
          <p:nvPr/>
        </p:nvSpPr>
        <p:spPr>
          <a:xfrm>
            <a:off x="5770522" y="2968096"/>
            <a:ext cx="1316078" cy="1295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2781-A29D-FEB3-BCC3-A1DAAE95A96F}"/>
              </a:ext>
            </a:extLst>
          </p:cNvPr>
          <p:cNvSpPr txBox="1"/>
          <p:nvPr/>
        </p:nvSpPr>
        <p:spPr>
          <a:xfrm>
            <a:off x="8458200" y="3088054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Objective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857FD3-24DE-D863-7EE6-E1AAE724E86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162800" y="3200400"/>
            <a:ext cx="1295400" cy="14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C88212-F1DC-5795-5551-2263136CDFE0}"/>
              </a:ext>
            </a:extLst>
          </p:cNvPr>
          <p:cNvSpPr/>
          <p:nvPr/>
        </p:nvSpPr>
        <p:spPr>
          <a:xfrm>
            <a:off x="685800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1494B-7522-9C10-D281-B1EAB3501335}"/>
              </a:ext>
            </a:extLst>
          </p:cNvPr>
          <p:cNvSpPr/>
          <p:nvPr/>
        </p:nvSpPr>
        <p:spPr>
          <a:xfrm>
            <a:off x="1143000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3053D-66CB-FA48-E743-7FAD8ECE854C}"/>
              </a:ext>
            </a:extLst>
          </p:cNvPr>
          <p:cNvSpPr/>
          <p:nvPr/>
        </p:nvSpPr>
        <p:spPr>
          <a:xfrm>
            <a:off x="1597574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347C5-6802-ED9D-0C7B-607DAA268AD0}"/>
              </a:ext>
            </a:extLst>
          </p:cNvPr>
          <p:cNvSpPr/>
          <p:nvPr/>
        </p:nvSpPr>
        <p:spPr>
          <a:xfrm>
            <a:off x="685800" y="3371910"/>
            <a:ext cx="26670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6FAE03-F7F1-1C02-9B4A-14C644490471}"/>
              </a:ext>
            </a:extLst>
          </p:cNvPr>
          <p:cNvSpPr/>
          <p:nvPr/>
        </p:nvSpPr>
        <p:spPr>
          <a:xfrm>
            <a:off x="2895600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3A998F-5F61-04C0-C68C-79FCDCB9BA96}"/>
              </a:ext>
            </a:extLst>
          </p:cNvPr>
          <p:cNvSpPr txBox="1"/>
          <p:nvPr/>
        </p:nvSpPr>
        <p:spPr>
          <a:xfrm>
            <a:off x="1752600" y="2893932"/>
            <a:ext cx="45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FF07A1-5ECE-93EB-20D9-D5A275726A49}"/>
                  </a:ext>
                </a:extLst>
              </p:cNvPr>
              <p:cNvSpPr txBox="1"/>
              <p:nvPr/>
            </p:nvSpPr>
            <p:spPr>
              <a:xfrm>
                <a:off x="685799" y="3371909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FF07A1-5ECE-93EB-20D9-D5A275726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3371909"/>
                <a:ext cx="4571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F4FF85-A905-1126-DAD4-E0FFC195A46F}"/>
                  </a:ext>
                </a:extLst>
              </p:cNvPr>
              <p:cNvSpPr txBox="1"/>
              <p:nvPr/>
            </p:nvSpPr>
            <p:spPr>
              <a:xfrm>
                <a:off x="1146427" y="3394964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F4FF85-A905-1126-DAD4-E0FFC195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27" y="3394964"/>
                <a:ext cx="457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54ED65-ACC1-97F5-FA80-A84CFAACC81B}"/>
                  </a:ext>
                </a:extLst>
              </p:cNvPr>
              <p:cNvSpPr txBox="1"/>
              <p:nvPr/>
            </p:nvSpPr>
            <p:spPr>
              <a:xfrm>
                <a:off x="1615968" y="3392741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54ED65-ACC1-97F5-FA80-A84CFAACC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68" y="3392741"/>
                <a:ext cx="4571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AB7D52-BC85-30C1-1660-373673BE5E2A}"/>
                  </a:ext>
                </a:extLst>
              </p:cNvPr>
              <p:cNvSpPr txBox="1"/>
              <p:nvPr/>
            </p:nvSpPr>
            <p:spPr>
              <a:xfrm>
                <a:off x="2894289" y="3393937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AB7D52-BC85-30C1-1660-373673BE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89" y="3393937"/>
                <a:ext cx="4571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95C2E-474D-68A1-84C0-71BA5044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478C-4424-6462-9E1B-1368377D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Optimal Substructure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286000"/>
                <a:ext cx="10058400" cy="38401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First, let’s show that </a:t>
                </a:r>
                <a:r>
                  <a:rPr lang="en-US" i="1" u="sng" dirty="0"/>
                  <a:t>fractional knapsack</a:t>
                </a:r>
                <a:r>
                  <a:rPr lang="en-US" dirty="0"/>
                  <a:t> has the </a:t>
                </a:r>
                <a:r>
                  <a:rPr lang="en-US" b="1" i="1" u="sng" dirty="0"/>
                  <a:t>optimal substructure property</a:t>
                </a:r>
              </a:p>
              <a:p>
                <a:endParaRPr lang="en-US" b="1" i="1" u="sng" dirty="0"/>
              </a:p>
              <a:p>
                <a:r>
                  <a:rPr lang="en-US" b="1" dirty="0"/>
                  <a:t>Formally</a:t>
                </a:r>
                <a:r>
                  <a:rPr lang="en-US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amount taken of each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dirty="0"/>
                  <a:t>Then</a:t>
                </a:r>
                <a:r>
                  <a:rPr lang="en-US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286000"/>
                <a:ext cx="10058400" cy="3840163"/>
              </a:xfrm>
              <a:blipFill>
                <a:blip r:embed="rId3"/>
                <a:stretch>
                  <a:fillRect l="-60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B952-D6A7-6864-0DFE-091F7105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C1663-78FD-E9F8-E278-AC478C44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Optimal Substructure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3000" y="1981200"/>
                <a:ext cx="10287000" cy="4191000"/>
              </a:xfrm>
            </p:spPr>
            <p:txBody>
              <a:bodyPr anchor="t"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dirty="0"/>
                  <a:t>Formally</a:t>
                </a:r>
                <a:r>
                  <a:rPr lang="en-US" sz="2400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sz="24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amount taken of each of the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i="1" dirty="0"/>
                  <a:t>Then</a:t>
                </a:r>
                <a:r>
                  <a:rPr lang="en-US" sz="2400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b="1" i="1" u="sng" dirty="0"/>
                  <a:t>Proof Outline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Let V() be a function that computes the value of an item or of an entire solution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and recall that S is optimal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Suppose S’ is NOT optimal, then some better solution S’’ exists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capacity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400" dirty="0"/>
                  <a:t>But now there is a better overall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the original S is not actually optimal.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Contradiction!!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3000" y="1981200"/>
                <a:ext cx="10287000" cy="4191000"/>
              </a:xfrm>
              <a:blipFill>
                <a:blip r:embed="rId2"/>
                <a:stretch>
                  <a:fillRect l="-1541" t="-1163" r="-1482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522BC-EA68-051B-BD32-CE8999E2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4ED9-80F3-77C7-BC1F-87B06B31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Greedy Approach for Fractional Knapsack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3000" y="1905000"/>
            <a:ext cx="10439400" cy="42211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0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6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choice?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Let’s try several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40754"/>
              </p:ext>
            </p:extLst>
          </p:nvPr>
        </p:nvGraphicFramePr>
        <p:xfrm>
          <a:off x="3248266" y="4447828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1524000" y="498691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DC74A-9899-5007-0D21-3D0247A2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74CC-4F99-0974-8D2D-6DEC3E8D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4145" y="1895640"/>
            <a:ext cx="9906000" cy="141697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20393"/>
              </p:ext>
            </p:extLst>
          </p:nvPr>
        </p:nvGraphicFramePr>
        <p:xfrm>
          <a:off x="842612" y="2955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1346200" y="253993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609600" y="5136230"/>
            <a:ext cx="3604940" cy="1015663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item 1 first, then item 2, then item 3.</a:t>
            </a:r>
            <a:br>
              <a:rPr lang="en-US" sz="2000" dirty="0"/>
            </a:br>
            <a:r>
              <a:rPr lang="en-US" sz="20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8064" y="389405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46664" y="3422009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663187" y="2735147"/>
            <a:ext cx="7110140" cy="33696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 = [1, .133, 0]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3340F-4959-0803-7903-697DEFE8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705B9-7855-CE31-3614-A5C99DF5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4145" y="1895640"/>
            <a:ext cx="9906000" cy="141697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42612" y="2955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1346200" y="253993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609600" y="5136230"/>
            <a:ext cx="3604940" cy="1015663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item 3 first, then item 2, then item 1.</a:t>
            </a:r>
            <a:br>
              <a:rPr lang="en-US" sz="2000" dirty="0"/>
            </a:br>
            <a:r>
              <a:rPr lang="en-US" sz="20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412070" y="3962400"/>
            <a:ext cx="178730" cy="117383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49392" y="3447004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26595" y="2539930"/>
            <a:ext cx="7110140" cy="37846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557AD30-4879-ED01-3B9F-41391C76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02BE69-E43C-1A16-C9E4-8C48DDCB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A69B-C9C9-5A5E-FFB9-84DF9E34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7A54-2B22-0F05-9ED6-005492EC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Brunelle out of town this week</a:t>
            </a:r>
          </a:p>
          <a:p>
            <a:pPr lvl="1"/>
            <a:r>
              <a:rPr lang="en-US" dirty="0"/>
              <a:t>Office hours will be over Discord</a:t>
            </a:r>
          </a:p>
          <a:p>
            <a:pPr lvl="1"/>
            <a:r>
              <a:rPr lang="en-US" dirty="0"/>
              <a:t>Time TBA</a:t>
            </a:r>
          </a:p>
          <a:p>
            <a:r>
              <a:rPr lang="en-US" dirty="0"/>
              <a:t>PS2 Due 3/16</a:t>
            </a:r>
          </a:p>
          <a:p>
            <a:r>
              <a:rPr lang="en-US" dirty="0"/>
              <a:t>PA5 Due 3/21</a:t>
            </a:r>
          </a:p>
          <a:p>
            <a:pPr lvl="1"/>
            <a:r>
              <a:rPr lang="en-US" dirty="0"/>
              <a:t>Penalty-free late submission until 3/23</a:t>
            </a:r>
          </a:p>
          <a:p>
            <a:r>
              <a:rPr lang="en-US" dirty="0"/>
              <a:t>Q2 Due 3/23</a:t>
            </a:r>
          </a:p>
          <a:p>
            <a:pPr lvl="1"/>
            <a:r>
              <a:rPr lang="en-US" dirty="0"/>
              <a:t>Released Friday</a:t>
            </a:r>
          </a:p>
          <a:p>
            <a:pPr lvl="1"/>
            <a:r>
              <a:rPr lang="en-US" dirty="0"/>
              <a:t>On Recurrence relations and Divide and Conquer</a:t>
            </a:r>
          </a:p>
          <a:p>
            <a:pPr lvl="2"/>
            <a:r>
              <a:rPr lang="en-US" dirty="0"/>
              <a:t>Not purposefully cumulative (but some problems may assume familiarity of past content)</a:t>
            </a:r>
          </a:p>
          <a:p>
            <a:pPr lvl="1"/>
            <a:r>
              <a:rPr lang="en-US" dirty="0"/>
              <a:t>We will provide a guide similar to that for Q1</a:t>
            </a:r>
          </a:p>
          <a:p>
            <a:pPr lvl="1"/>
            <a:r>
              <a:rPr lang="en-US" dirty="0"/>
              <a:t>Remember to leave sufficient time to upload your paper solutions!</a:t>
            </a:r>
          </a:p>
          <a:p>
            <a:r>
              <a:rPr lang="en-US" dirty="0"/>
              <a:t>PA6 Due 3/28</a:t>
            </a:r>
          </a:p>
          <a:p>
            <a:pPr lvl="1"/>
            <a:r>
              <a:rPr lang="en-US" dirty="0"/>
              <a:t>Penalty-free late submission until 3/30</a:t>
            </a:r>
          </a:p>
        </p:txBody>
      </p:sp>
    </p:spTree>
    <p:extLst>
      <p:ext uri="{BB962C8B-B14F-4D97-AF65-F5344CB8AC3E}">
        <p14:creationId xmlns:p14="http://schemas.microsoft.com/office/powerpoint/2010/main" val="201870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4145" y="1895640"/>
            <a:ext cx="9906000" cy="141697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609600" y="5136230"/>
            <a:ext cx="3604940" cy="1015663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item 2 first, then item 3, then item 1.</a:t>
            </a:r>
            <a:br>
              <a:rPr lang="en-US" sz="2000" dirty="0"/>
            </a:br>
            <a:r>
              <a:rPr lang="en-US" sz="2000" dirty="0"/>
              <a:t>Take as much of each as fits!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26595" y="2539930"/>
            <a:ext cx="7110140" cy="37846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0F39B6-33CD-E47B-70F5-1EA697EF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75063"/>
              </p:ext>
            </p:extLst>
          </p:nvPr>
        </p:nvGraphicFramePr>
        <p:xfrm>
          <a:off x="544846" y="2973377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F03AC2-080E-97AA-034D-E90C5F5C9D86}"/>
              </a:ext>
            </a:extLst>
          </p:cNvPr>
          <p:cNvSpPr txBox="1"/>
          <p:nvPr/>
        </p:nvSpPr>
        <p:spPr>
          <a:xfrm>
            <a:off x="1684948" y="25205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5649C0B-C944-2ABF-65CD-3A0D2174A389}"/>
              </a:ext>
            </a:extLst>
          </p:cNvPr>
          <p:cNvSpPr/>
          <p:nvPr/>
        </p:nvSpPr>
        <p:spPr>
          <a:xfrm>
            <a:off x="3340705" y="342525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8064" y="4339650"/>
            <a:ext cx="2192641" cy="7965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AA85-A6B7-3E74-9630-272193B5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3BAA6-0411-1EA6-3B15-D273CF1B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Greedy Choice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990930"/>
                <a:ext cx="10744200" cy="45720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r>
                  <a:rPr lang="en-US" sz="2400" b="1" i="1" u="sng" dirty="0"/>
                  <a:t>Terms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Items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each item has a value and weight field (like an object)</a:t>
                </a:r>
              </a:p>
              <a:p>
                <a:r>
                  <a:rPr lang="en-US" sz="2400" dirty="0"/>
                  <a:t>Assume ratios of items sorted.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 is capacity of knapsack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Formally: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990930"/>
                <a:ext cx="10744200" cy="4572000"/>
              </a:xfrm>
              <a:blipFill>
                <a:blip r:embed="rId2"/>
                <a:stretch>
                  <a:fillRect l="-1759" t="-1867" r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3787-E334-84A4-50AD-4D06999C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1A0B0-5545-E9BC-B988-001C5881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CCC3A-D79C-2A30-0FCF-FCCF199348A6}"/>
              </a:ext>
            </a:extLst>
          </p:cNvPr>
          <p:cNvSpPr/>
          <p:nvPr/>
        </p:nvSpPr>
        <p:spPr>
          <a:xfrm>
            <a:off x="3543300" y="5410200"/>
            <a:ext cx="571500" cy="7960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9EFD44-342D-3128-0312-4A12D4D722CB}"/>
                  </a:ext>
                </a:extLst>
              </p:cNvPr>
              <p:cNvSpPr txBox="1"/>
              <p:nvPr/>
            </p:nvSpPr>
            <p:spPr>
              <a:xfrm>
                <a:off x="4914900" y="4941483"/>
                <a:ext cx="3733800" cy="64633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Accounts for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(when item is bigger than the capacity)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9EFD44-342D-3128-0312-4A12D4D7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4941483"/>
                <a:ext cx="3733800" cy="646331"/>
              </a:xfrm>
              <a:prstGeom prst="rect">
                <a:avLst/>
              </a:prstGeom>
              <a:blipFill>
                <a:blip r:embed="rId3"/>
                <a:stretch>
                  <a:fillRect l="-808" t="-2679" b="-107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C5E8FE8-EFD4-A088-D99A-F07541EBF2D4}"/>
              </a:ext>
            </a:extLst>
          </p:cNvPr>
          <p:cNvSpPr txBox="1"/>
          <p:nvPr/>
        </p:nvSpPr>
        <p:spPr>
          <a:xfrm>
            <a:off x="4922120" y="5823799"/>
            <a:ext cx="319318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Otherwise, take the whole item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EDE9C-7014-1701-4C31-D2E1534B3B8C}"/>
              </a:ext>
            </a:extLst>
          </p:cNvPr>
          <p:cNvSpPr/>
          <p:nvPr/>
        </p:nvSpPr>
        <p:spPr>
          <a:xfrm>
            <a:off x="4267200" y="5397117"/>
            <a:ext cx="228600" cy="7960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3EA1-13B5-929F-C066-E332844E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 Proof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29D30-B63D-7C33-FFBC-26D9CA10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0" y="1789749"/>
            <a:ext cx="10691019" cy="1656283"/>
          </a:xfrm>
        </p:spPr>
        <p:txBody>
          <a:bodyPr anchor="t">
            <a:normAutofit/>
          </a:bodyPr>
          <a:lstStyle/>
          <a:p>
            <a:r>
              <a:rPr lang="en-US" b="1" i="1" u="sng" dirty="0"/>
              <a:t>Greedy Choice Property</a:t>
            </a:r>
            <a:r>
              <a:rPr lang="en-US" dirty="0"/>
              <a:t>: The item with the largest value-to-weight ratio, filled to its max possible amount </a:t>
            </a:r>
            <a:r>
              <a:rPr lang="en-US" dirty="0" err="1"/>
              <a:t>w.r.t.</a:t>
            </a:r>
            <a:r>
              <a:rPr lang="en-US" dirty="0"/>
              <a:t> knapsack capacity, must be in some optimal solution.</a:t>
            </a:r>
          </a:p>
          <a:p>
            <a:r>
              <a:rPr lang="en-US" b="1" i="1" u="sng" dirty="0"/>
              <a:t>Proof (Exchange Argument):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2E3D62-8BD5-8696-1411-F66F583E88B5}"/>
                  </a:ext>
                </a:extLst>
              </p:cNvPr>
              <p:cNvSpPr txBox="1"/>
              <p:nvPr/>
            </p:nvSpPr>
            <p:spPr>
              <a:xfrm>
                <a:off x="815181" y="2799783"/>
                <a:ext cx="8862219" cy="3544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Assume claim is false and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is NOT in optimal solution its maximum amount</a:t>
                </a:r>
              </a:p>
              <a:p>
                <a:pPr marL="800100" lvl="1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There exists some other optimal solution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was NOT taken to its maximum amount</a:t>
                </a:r>
              </a:p>
              <a:p>
                <a:pPr marL="342900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We COULD have taken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some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sz="2000" dirty="0"/>
                  <a:t>, but optimal solution O has strictly less than this amount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342900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2000" dirty="0"/>
                  <a:t> be the extra amount of weight of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that was NOT taken by this optimal solution</a:t>
                </a:r>
              </a:p>
              <a:p>
                <a:pPr marL="800100" lvl="1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 (There must be at least some extra weight AND knapsack is not full)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2E3D62-8BD5-8696-1411-F66F583E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1" y="2799783"/>
                <a:ext cx="8862219" cy="3544432"/>
              </a:xfrm>
              <a:prstGeom prst="rect">
                <a:avLst/>
              </a:prstGeom>
              <a:blipFill>
                <a:blip r:embed="rId3"/>
                <a:stretch>
                  <a:fillRect l="-688" t="-859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8FE81B8-AFAF-C486-A49C-D5D07DEF9378}"/>
              </a:ext>
            </a:extLst>
          </p:cNvPr>
          <p:cNvSpPr/>
          <p:nvPr/>
        </p:nvSpPr>
        <p:spPr>
          <a:xfrm>
            <a:off x="10641330" y="3733800"/>
            <a:ext cx="98298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A2D78-A766-5B44-3938-F80B71208DBB}"/>
              </a:ext>
            </a:extLst>
          </p:cNvPr>
          <p:cNvSpPr/>
          <p:nvPr/>
        </p:nvSpPr>
        <p:spPr>
          <a:xfrm>
            <a:off x="10641330" y="4572000"/>
            <a:ext cx="982980" cy="152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F7A40-C6A8-4864-9A7D-34656F6C4DFB}"/>
              </a:ext>
            </a:extLst>
          </p:cNvPr>
          <p:cNvSpPr txBox="1"/>
          <p:nvPr/>
        </p:nvSpPr>
        <p:spPr>
          <a:xfrm>
            <a:off x="10537507" y="5181600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Optimally Filled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B46E44-A847-B648-D600-E5A4CC902727}"/>
                  </a:ext>
                </a:extLst>
              </p:cNvPr>
              <p:cNvSpPr/>
              <p:nvPr/>
            </p:nvSpPr>
            <p:spPr>
              <a:xfrm>
                <a:off x="10641330" y="4122885"/>
                <a:ext cx="982980" cy="44911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B46E44-A847-B648-D600-E5A4CC902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330" y="4122885"/>
                <a:ext cx="982980" cy="449114"/>
              </a:xfrm>
              <a:prstGeom prst="rect">
                <a:avLst/>
              </a:prstGeom>
              <a:blipFill>
                <a:blip r:embed="rId4"/>
                <a:stretch>
                  <a:fillRect l="-670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5EE1D2F-B702-188F-06AF-2C39B287F192}"/>
              </a:ext>
            </a:extLst>
          </p:cNvPr>
          <p:cNvSpPr txBox="1"/>
          <p:nvPr/>
        </p:nvSpPr>
        <p:spPr>
          <a:xfrm>
            <a:off x="10058400" y="32646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 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14FF66C-6884-D2A4-7E9F-5921C17E13FC}"/>
              </a:ext>
            </a:extLst>
          </p:cNvPr>
          <p:cNvSpPr/>
          <p:nvPr/>
        </p:nvSpPr>
        <p:spPr>
          <a:xfrm>
            <a:off x="10363200" y="3733800"/>
            <a:ext cx="160020" cy="838199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A5C645-6085-4925-2649-7A9E5DCB891F}"/>
                  </a:ext>
                </a:extLst>
              </p:cNvPr>
              <p:cNvSpPr txBox="1"/>
              <p:nvPr/>
            </p:nvSpPr>
            <p:spPr>
              <a:xfrm>
                <a:off x="9249435" y="3931585"/>
                <a:ext cx="1190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A5C645-6085-4925-2649-7A9E5DCB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435" y="3931585"/>
                <a:ext cx="11906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1149F6-CCC8-5ECD-E156-8DBB94440CC0}"/>
                  </a:ext>
                </a:extLst>
              </p:cNvPr>
              <p:cNvSpPr txBox="1"/>
              <p:nvPr/>
            </p:nvSpPr>
            <p:spPr>
              <a:xfrm>
                <a:off x="10892709" y="3735251"/>
                <a:ext cx="48021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1149F6-CCC8-5ECD-E156-8DBB94440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09" y="3735251"/>
                <a:ext cx="480219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D54196C-74FE-5851-A0A1-5E37E830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1C5B652-3024-F72F-DE85-494A542C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3" grpId="0" animBg="1"/>
      <p:bldP spid="11" grpId="0" animBg="1"/>
      <p:bldP spid="12" grpId="0"/>
      <p:bldP spid="13" grpId="0" animBg="1"/>
      <p:bldP spid="15" grpId="0"/>
      <p:bldP spid="16" grpId="0" animBg="1"/>
      <p:bldP spid="17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Greedy Choice Property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981200"/>
                <a:ext cx="9330690" cy="4375150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2400" b="1" i="1" u="sng" dirty="0"/>
                  <a:t>Proof (continued):</a:t>
                </a:r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extra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be taken by some other arbitrary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optimal solution</a:t>
                </a:r>
              </a:p>
              <a:p>
                <a:pPr lvl="1"/>
                <a:r>
                  <a:rPr lang="en-US" sz="2000" dirty="0"/>
                  <a:t>Note that the ratio of item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is the same or worse than item 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*by definition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So, let’s swap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that was used to fill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,with more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 (V is the objective function again) to make a new solution O’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Contradiction!!!!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981200"/>
                <a:ext cx="9330690" cy="4375150"/>
              </a:xfrm>
              <a:blipFill>
                <a:blip r:embed="rId2"/>
                <a:stretch>
                  <a:fillRect l="-719" t="-2507" r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59FF434-B0C6-A10D-0928-E75581F34EC2}"/>
              </a:ext>
            </a:extLst>
          </p:cNvPr>
          <p:cNvSpPr/>
          <p:nvPr/>
        </p:nvSpPr>
        <p:spPr>
          <a:xfrm>
            <a:off x="10717530" y="3593390"/>
            <a:ext cx="98298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70EB8-6FE2-66FF-D96E-7B7B21907429}"/>
              </a:ext>
            </a:extLst>
          </p:cNvPr>
          <p:cNvSpPr/>
          <p:nvPr/>
        </p:nvSpPr>
        <p:spPr>
          <a:xfrm>
            <a:off x="10717530" y="4431590"/>
            <a:ext cx="982980" cy="152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11A6D-AA1F-531A-8EEF-D92FB92D604E}"/>
              </a:ext>
            </a:extLst>
          </p:cNvPr>
          <p:cNvSpPr txBox="1"/>
          <p:nvPr/>
        </p:nvSpPr>
        <p:spPr>
          <a:xfrm>
            <a:off x="10613707" y="5041190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Optimally Filled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8E0D77-9DD4-4166-C0D7-7CCAAE0A596C}"/>
                  </a:ext>
                </a:extLst>
              </p:cNvPr>
              <p:cNvSpPr/>
              <p:nvPr/>
            </p:nvSpPr>
            <p:spPr>
              <a:xfrm>
                <a:off x="10717530" y="3982475"/>
                <a:ext cx="982980" cy="44911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8E0D77-9DD4-4166-C0D7-7CCAAE0A5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530" y="3982475"/>
                <a:ext cx="982980" cy="449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510FD00-331B-F6F4-8F40-6DC9F13A790E}"/>
              </a:ext>
            </a:extLst>
          </p:cNvPr>
          <p:cNvSpPr txBox="1"/>
          <p:nvPr/>
        </p:nvSpPr>
        <p:spPr>
          <a:xfrm>
            <a:off x="10134600" y="288082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846B0A-6BF3-93B6-F083-DE6EFA2DBCF0}"/>
                  </a:ext>
                </a:extLst>
              </p:cNvPr>
              <p:cNvSpPr txBox="1"/>
              <p:nvPr/>
            </p:nvSpPr>
            <p:spPr>
              <a:xfrm>
                <a:off x="10968909" y="3594841"/>
                <a:ext cx="48021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846B0A-6BF3-93B6-F083-DE6EFA2DB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909" y="3594841"/>
                <a:ext cx="480219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E698330-B6C3-13B6-91D5-67FE285E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5EEAC70-60DA-B2F7-4FEA-67DE445C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7DB1E0-2A48-2560-7B12-4F9E51197181}"/>
                  </a:ext>
                </a:extLst>
              </p:cNvPr>
              <p:cNvSpPr/>
              <p:nvPr/>
            </p:nvSpPr>
            <p:spPr>
              <a:xfrm>
                <a:off x="10717530" y="3593390"/>
                <a:ext cx="982980" cy="3693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7DB1E0-2A48-2560-7B12-4F9E51197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530" y="3593390"/>
                <a:ext cx="982980" cy="369332"/>
              </a:xfrm>
              <a:prstGeom prst="rect">
                <a:avLst/>
              </a:prstGeom>
              <a:blipFill>
                <a:blip r:embed="rId5"/>
                <a:stretch>
                  <a:fillRect b="-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896F2870-1459-C21B-E125-31480946A359}"/>
              </a:ext>
            </a:extLst>
          </p:cNvPr>
          <p:cNvSpPr/>
          <p:nvPr/>
        </p:nvSpPr>
        <p:spPr>
          <a:xfrm>
            <a:off x="10448707" y="3593390"/>
            <a:ext cx="76200" cy="404337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423799-F31F-0AEF-D66C-C0FB81982E71}"/>
                  </a:ext>
                </a:extLst>
              </p:cNvPr>
              <p:cNvSpPr txBox="1"/>
              <p:nvPr/>
            </p:nvSpPr>
            <p:spPr>
              <a:xfrm>
                <a:off x="9829800" y="3505200"/>
                <a:ext cx="7424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423799-F31F-0AEF-D66C-C0FB81982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3505200"/>
                <a:ext cx="74246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8C5F2D-C6E2-7AC4-3BC4-DA2D96F4D4EC}"/>
                  </a:ext>
                </a:extLst>
              </p:cNvPr>
              <p:cNvSpPr/>
              <p:nvPr/>
            </p:nvSpPr>
            <p:spPr>
              <a:xfrm>
                <a:off x="10717528" y="3626585"/>
                <a:ext cx="982980" cy="80500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8C5F2D-C6E2-7AC4-3BC4-DA2D96F4D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528" y="3626585"/>
                <a:ext cx="982980" cy="805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B92F633-B76F-7D90-92DA-8541E785D4EB}"/>
              </a:ext>
            </a:extLst>
          </p:cNvPr>
          <p:cNvSpPr txBox="1"/>
          <p:nvPr/>
        </p:nvSpPr>
        <p:spPr>
          <a:xfrm>
            <a:off x="10119360" y="28741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 O’</a:t>
            </a:r>
          </a:p>
        </p:txBody>
      </p:sp>
    </p:spTree>
    <p:extLst>
      <p:ext uri="{BB962C8B-B14F-4D97-AF65-F5344CB8AC3E}">
        <p14:creationId xmlns:p14="http://schemas.microsoft.com/office/powerpoint/2010/main" val="423180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21" grpId="0" animBg="1"/>
      <p:bldP spid="22" grpId="0" animBg="1"/>
      <p:bldP spid="23" grpId="0"/>
      <p:bldP spid="24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1620-92E9-293C-74A6-0B1237A9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97BC6-6731-05A9-4009-3785B4809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743200"/>
                <a:ext cx="10058400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Toward Contradiction: Suppose there is some optimal solution O that does NOT have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filled to its max possible amount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Then there must be some space in the knapsack where some other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used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could have been used instead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We can exchange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with more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which has a higher value-to-weight ratio giving a new solution O’ to the problem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We showed that this new solution O’ has a larger overall profit than the original “optimal solution” O.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Contradiction! Therefore, the largest weight value item must be in the optimal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97BC6-6731-05A9-4009-3785B4809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743200"/>
                <a:ext cx="10058400" cy="4023360"/>
              </a:xfrm>
              <a:blipFill>
                <a:blip r:embed="rId2"/>
                <a:stretch>
                  <a:fillRect l="-1576" t="-1818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CE4BE-B1BD-9474-D2C8-2581FE8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AF462-8AEC-2555-52A9-BBAFCB2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A06EC-4918-40A8-1F76-85B7CD1FB52F}"/>
              </a:ext>
            </a:extLst>
          </p:cNvPr>
          <p:cNvSpPr txBox="1"/>
          <p:nvPr/>
        </p:nvSpPr>
        <p:spPr>
          <a:xfrm>
            <a:off x="1066800" y="1981200"/>
            <a:ext cx="1005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dirty="0"/>
              <a:t>Greedy Choice Property</a:t>
            </a:r>
            <a:r>
              <a:rPr lang="en-US" sz="2000" dirty="0"/>
              <a:t>: The item with the largest value-to-weight ratio, filled to its max possible amount </a:t>
            </a:r>
            <a:r>
              <a:rPr lang="en-US" sz="2000" dirty="0" err="1"/>
              <a:t>w.r.t.</a:t>
            </a:r>
            <a:r>
              <a:rPr lang="en-US" sz="2000" dirty="0"/>
              <a:t> knapsack capacity, must be in some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48701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9202" y="58096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066800" y="1810255"/>
            <a:ext cx="653203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   n = </a:t>
            </a:r>
            <a:r>
              <a:rPr lang="en-US" dirty="0" err="1">
                <a:latin typeface="Tahoma"/>
                <a:cs typeface="Tahoma"/>
              </a:rPr>
              <a:t>a.last</a:t>
            </a:r>
            <a:endParaRPr lang="en-US" dirty="0">
              <a:latin typeface="Tahoma"/>
              <a:cs typeface="Tahoma"/>
            </a:endParaRP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2   for 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3       ratio[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 =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].p /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6   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= n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7   while (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&gt;= 0 and weight &lt; C)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8       if (weight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9           </a:t>
            </a:r>
            <a:r>
              <a:rPr lang="en-US" dirty="0" err="1">
                <a:latin typeface="Tahoma"/>
                <a:cs typeface="Tahoma"/>
              </a:rPr>
              <a:t>println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select all of object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10         weight = weight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12         r = (C – weight) /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13         </a:t>
            </a:r>
            <a:r>
              <a:rPr lang="en-US" dirty="0" err="1">
                <a:latin typeface="Tahoma"/>
                <a:cs typeface="Tahoma"/>
              </a:rPr>
              <a:t>println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select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+ r +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of object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15     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= i-1</a:t>
            </a:r>
          </a:p>
          <a:p>
            <a:pPr eaLnBrk="1" hangingPunct="1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98834" y="4568352"/>
                <a:ext cx="4250266" cy="11387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latin typeface="Calibri" charset="0"/>
                  </a:rPr>
                  <a:t>Greedy Algorithm: </a:t>
                </a:r>
                <a:r>
                  <a:rPr lang="el-GR" sz="2400" b="1" dirty="0">
                    <a:latin typeface="Calibri" charset="0"/>
                  </a:rPr>
                  <a:t>θ</a:t>
                </a:r>
                <a:r>
                  <a:rPr lang="en-US" sz="2400" b="1" dirty="0">
                    <a:latin typeface="Calibri" charset="0"/>
                  </a:rPr>
                  <a:t>(</a:t>
                </a:r>
                <a:r>
                  <a:rPr lang="en-US" sz="2400" b="1" dirty="0" err="1">
                    <a:latin typeface="Calibri" charset="0"/>
                  </a:rPr>
                  <a:t>nlogn</a:t>
                </a:r>
                <a:r>
                  <a:rPr lang="en-US" sz="2400" b="1" dirty="0">
                    <a:latin typeface="Calibri" charset="0"/>
                  </a:rPr>
                  <a:t>) </a:t>
                </a:r>
                <a:r>
                  <a:rPr lang="en-US" sz="2400" dirty="0">
                    <a:latin typeface="Calibri" charset="0"/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libri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34" y="4568352"/>
                <a:ext cx="4250266" cy="1138773"/>
              </a:xfrm>
              <a:prstGeom prst="rect">
                <a:avLst/>
              </a:prstGeom>
              <a:blipFill>
                <a:blip r:embed="rId2"/>
                <a:stretch>
                  <a:fillRect l="-2146" t="-37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2530D-4F3C-521F-0243-7E0E53A7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CA448-83AD-089B-45F3-15208A8E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2047A-5F91-9C75-5A16-376EBDF66E2A}"/>
              </a:ext>
            </a:extLst>
          </p:cNvPr>
          <p:cNvSpPr txBox="1"/>
          <p:nvPr/>
        </p:nvSpPr>
        <p:spPr>
          <a:xfrm>
            <a:off x="7010400" y="325514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loop and while loop take </a:t>
            </a:r>
            <a:r>
              <a:rPr lang="el-GR" sz="2400" dirty="0"/>
              <a:t>θ</a:t>
            </a:r>
            <a:r>
              <a:rPr lang="en-US" sz="2400" dirty="0"/>
              <a:t>(n) time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016715-5F14-CF88-E4E6-FB5E634E0F40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H="1" flipV="1">
            <a:off x="4419600" y="2781300"/>
            <a:ext cx="2590800" cy="7046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CFDB5-301C-4A50-E550-B4813A3D339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4200" y="3485979"/>
            <a:ext cx="76200" cy="1467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04AB312-6003-DEDF-14A7-CD8D441B7DBA}"/>
              </a:ext>
            </a:extLst>
          </p:cNvPr>
          <p:cNvSpPr/>
          <p:nvPr/>
        </p:nvSpPr>
        <p:spPr>
          <a:xfrm>
            <a:off x="4191000" y="2514600"/>
            <a:ext cx="228600" cy="533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5437D9C-150F-59ED-41D6-524687258BEB}"/>
              </a:ext>
            </a:extLst>
          </p:cNvPr>
          <p:cNvSpPr/>
          <p:nvPr/>
        </p:nvSpPr>
        <p:spPr>
          <a:xfrm>
            <a:off x="6553200" y="3776909"/>
            <a:ext cx="342900" cy="241116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5F9C2-BF3F-A5FB-3A1B-AE6E64D80681}"/>
              </a:ext>
            </a:extLst>
          </p:cNvPr>
          <p:cNvSpPr txBox="1"/>
          <p:nvPr/>
        </p:nvSpPr>
        <p:spPr>
          <a:xfrm>
            <a:off x="6934200" y="2377983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Sorting is </a:t>
            </a:r>
            <a:r>
              <a:rPr lang="el-GR" sz="2400" dirty="0">
                <a:latin typeface="Calibri" charset="0"/>
              </a:rPr>
              <a:t>θ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dirty="0" err="1">
                <a:latin typeface="Calibri" charset="0"/>
              </a:rPr>
              <a:t>nlogn</a:t>
            </a:r>
            <a:r>
              <a:rPr lang="en-US" sz="2400" dirty="0">
                <a:latin typeface="Calibri" charset="0"/>
              </a:rPr>
              <a:t>)</a:t>
            </a:r>
            <a:r>
              <a:rPr lang="en-US" sz="2400" dirty="0"/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9CAB7-6671-AD3E-0E0A-B4947DE32B86}"/>
              </a:ext>
            </a:extLst>
          </p:cNvPr>
          <p:cNvCxnSpPr>
            <a:stCxn id="19" idx="1"/>
          </p:cNvCxnSpPr>
          <p:nvPr/>
        </p:nvCxnSpPr>
        <p:spPr>
          <a:xfrm flipH="1">
            <a:off x="2971800" y="2608816"/>
            <a:ext cx="3962400" cy="4950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BC62B80-B08A-861E-5EEA-7E940C13EF20}"/>
              </a:ext>
            </a:extLst>
          </p:cNvPr>
          <p:cNvSpPr/>
          <p:nvPr/>
        </p:nvSpPr>
        <p:spPr>
          <a:xfrm>
            <a:off x="2743200" y="2913402"/>
            <a:ext cx="228600" cy="38100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4" grpId="0" animBg="1"/>
      <p:bldP spid="17" grpId="0" animBg="1"/>
      <p:bldP spid="19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DCC0-5E7D-E0E6-B28E-D1C2A36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Knapsack Example to Try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C54DBC-4025-BF7A-2868-BD5385FE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7E8E8D7-B528-14B4-2863-98669DFA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908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51A8834-7A76-589D-E9E1-1086C77BA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62672"/>
              </p:ext>
            </p:extLst>
          </p:nvPr>
        </p:nvGraphicFramePr>
        <p:xfrm>
          <a:off x="4191000" y="1713802"/>
          <a:ext cx="990600" cy="75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457200" progId="Equation.3">
                  <p:embed/>
                </p:oleObj>
              </mc:Choice>
              <mc:Fallback>
                <p:oleObj name="Equation" r:id="rId2" imgW="596900" imgH="4572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51A8834-7A76-589D-E9E1-1086C77BA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13802"/>
                        <a:ext cx="990600" cy="759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F26915-86B5-D15A-E8CC-FDB3AC51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D0927E-2336-C6E6-D25D-A22A38CF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0/1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2209800"/>
            <a:ext cx="10058400" cy="40386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46714"/>
              </p:ext>
            </p:extLst>
          </p:nvPr>
        </p:nvGraphicFramePr>
        <p:xfrm>
          <a:off x="8534400" y="228600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8458200" y="182544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FA68B-19BE-6827-0378-A3866522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B9B24-5379-1B86-1EBB-A0C0EF8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39B4-3758-3D80-F86A-B03CB0F9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80C3-48C5-3E9C-05FC-5C4AC524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4023360"/>
          </a:xfrm>
        </p:spPr>
        <p:txBody>
          <a:bodyPr>
            <a:normAutofit/>
          </a:bodyPr>
          <a:lstStyle/>
          <a:p>
            <a:r>
              <a:rPr lang="en-US" sz="2200" dirty="0"/>
              <a:t>Optimization problems can sometimes be solved by Greedy Algorithms</a:t>
            </a:r>
          </a:p>
          <a:p>
            <a:pPr lvl="1"/>
            <a:r>
              <a:rPr lang="en-US" sz="2200" dirty="0"/>
              <a:t>Discussed “Optimization Problem Solving Tree” to determine which algorithmic approach best suits your problem</a:t>
            </a:r>
          </a:p>
          <a:p>
            <a:r>
              <a:rPr lang="en-US" sz="2200" dirty="0"/>
              <a:t>Greedy Algorithms require the problem to have:</a:t>
            </a:r>
          </a:p>
          <a:p>
            <a:pPr lvl="1"/>
            <a:r>
              <a:rPr lang="en-US" sz="2200" dirty="0"/>
              <a:t>Optimal Substructure</a:t>
            </a:r>
          </a:p>
          <a:p>
            <a:pPr lvl="1"/>
            <a:r>
              <a:rPr lang="en-US" sz="2200" dirty="0"/>
              <a:t>Greedy Choice Property</a:t>
            </a:r>
          </a:p>
          <a:p>
            <a:r>
              <a:rPr lang="en-US" sz="2200" dirty="0"/>
              <a:t>Weighted Knapsack Problem</a:t>
            </a:r>
          </a:p>
          <a:p>
            <a:pPr lvl="1"/>
            <a:r>
              <a:rPr lang="en-US" sz="2200" dirty="0"/>
              <a:t>Proved optimal substructure</a:t>
            </a:r>
          </a:p>
          <a:p>
            <a:pPr lvl="1"/>
            <a:r>
              <a:rPr lang="en-US" sz="2200" dirty="0"/>
              <a:t>Formulated the Greedy Choice function</a:t>
            </a:r>
          </a:p>
          <a:p>
            <a:pPr lvl="1"/>
            <a:r>
              <a:rPr lang="en-US" sz="2200" dirty="0"/>
              <a:t>Proved the greedy choice function is optimal via Exchange Argument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DB742-5682-24A8-1CE9-69C91926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A9A98-415F-86DA-CCFF-EBD6AC80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028" name="Picture 4" descr="Knapsack problem - Wikipedia">
            <a:extLst>
              <a:ext uri="{FF2B5EF4-FFF2-40B4-BE49-F238E27FC236}">
                <a16:creationId xmlns:a16="http://schemas.microsoft.com/office/drawing/2014/main" id="{B4D52ADB-EF85-EB77-FE89-C843FC30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124200"/>
            <a:ext cx="2620310" cy="22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8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FE21-806E-26C3-CFE4-5BBA658B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2ADA-8EAC-B923-EFFB-2A5FF648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05000"/>
            <a:ext cx="11094720" cy="43434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 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Examples you’ve already seen: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/>
            <a:r>
              <a:rPr lang="en-US" dirty="0">
                <a:ea typeface="ＭＳ Ｐゴシック" charset="0"/>
              </a:rPr>
              <a:t>Find the maximum depth (PA4)</a:t>
            </a:r>
          </a:p>
          <a:p>
            <a:pPr lvl="1"/>
            <a:r>
              <a:rPr lang="en-US" dirty="0">
                <a:ea typeface="ＭＳ Ｐゴシック" charset="0"/>
              </a:rPr>
              <a:t>Making Change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1B29D-2507-4250-FF69-C60667CB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4572000"/>
            <a:ext cx="2286000" cy="125054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BCB17-4C96-427A-4512-F36E1641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 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AC194C-A54C-3099-DF78-69A0DC3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1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17651-4068-CFE6-B87B-C69A359D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2122472"/>
            <a:ext cx="8503920" cy="3059128"/>
          </a:xfrm>
        </p:spPr>
        <p:txBody>
          <a:bodyPr>
            <a:norm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Q: Does our optimization problem have optimal substructure? Can we prove it?</a:t>
            </a: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Optimal Substructure: </a:t>
            </a:r>
            <a:r>
              <a:rPr lang="en-US" dirty="0">
                <a:ea typeface="ＭＳ Ｐゴシック" charset="0"/>
                <a:cs typeface="ＭＳ Ｐゴシック" charset="0"/>
              </a:rPr>
              <a:t>If given an optimal solution to the larger problem, it can be seen to be made up of optimal solutions to smaller versions of the same problem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If 𝐴 is an optimal solution to a problem, then the components of 𝐴 are optimal solutions to subproblems (pg. 379 of CLRS)</a:t>
            </a:r>
          </a:p>
          <a:p>
            <a:r>
              <a:rPr lang="en-US" sz="2200" dirty="0">
                <a:ea typeface="ＭＳ Ｐゴシック" charset="0"/>
                <a:cs typeface="ＭＳ Ｐゴシック" charset="0"/>
              </a:rPr>
              <a:t>Ex. Coin Change from prev. lecture</a:t>
            </a:r>
          </a:p>
          <a:p>
            <a:endParaRPr lang="en-US" sz="22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Image result for dime">
            <a:extLst>
              <a:ext uri="{FF2B5EF4-FFF2-40B4-BE49-F238E27FC236}">
                <a16:creationId xmlns:a16="http://schemas.microsoft.com/office/drawing/2014/main" id="{3693C256-3747-99B4-4624-0EBE71BC4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962400" y="4938740"/>
            <a:ext cx="738159" cy="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7E1CF-FD83-0F4C-0B36-583952E4AD48}"/>
              </a:ext>
            </a:extLst>
          </p:cNvPr>
          <p:cNvSpPr txBox="1"/>
          <p:nvPr/>
        </p:nvSpPr>
        <p:spPr>
          <a:xfrm>
            <a:off x="4419600" y="579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cents</a:t>
            </a:r>
          </a:p>
        </p:txBody>
      </p:sp>
      <p:pic>
        <p:nvPicPr>
          <p:cNvPr id="10" name="Picture 4" descr="Image result for nickel">
            <a:extLst>
              <a:ext uri="{FF2B5EF4-FFF2-40B4-BE49-F238E27FC236}">
                <a16:creationId xmlns:a16="http://schemas.microsoft.com/office/drawing/2014/main" id="{686EA566-049F-7342-D2AE-A25065C82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845191" y="4651714"/>
            <a:ext cx="1082336" cy="108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E3555-B7EE-4B4B-C56A-9EF397B021CB}"/>
              </a:ext>
            </a:extLst>
          </p:cNvPr>
          <p:cNvSpPr txBox="1"/>
          <p:nvPr/>
        </p:nvSpPr>
        <p:spPr>
          <a:xfrm>
            <a:off x="6400383" y="4837435"/>
            <a:ext cx="686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pic>
        <p:nvPicPr>
          <p:cNvPr id="12" name="Picture 11" descr="Image result for dime">
            <a:extLst>
              <a:ext uri="{FF2B5EF4-FFF2-40B4-BE49-F238E27FC236}">
                <a16:creationId xmlns:a16="http://schemas.microsoft.com/office/drawing/2014/main" id="{E7D2BFC3-5736-E821-ECFB-01406CEFB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543800" y="4900640"/>
            <a:ext cx="738159" cy="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829628-129C-DE1C-B6AF-1477F4C34E75}"/>
              </a:ext>
            </a:extLst>
          </p:cNvPr>
          <p:cNvSpPr txBox="1"/>
          <p:nvPr/>
        </p:nvSpPr>
        <p:spPr>
          <a:xfrm>
            <a:off x="7372807" y="5636681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cents subproblem</a:t>
            </a:r>
          </a:p>
        </p:txBody>
      </p:sp>
      <p:pic>
        <p:nvPicPr>
          <p:cNvPr id="14" name="Picture 4" descr="Image result for nickel">
            <a:extLst>
              <a:ext uri="{FF2B5EF4-FFF2-40B4-BE49-F238E27FC236}">
                <a16:creationId xmlns:a16="http://schemas.microsoft.com/office/drawing/2014/main" id="{23BE7C7D-B508-FCCE-CD0C-7BF707BCE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064480" y="4651714"/>
            <a:ext cx="1082336" cy="108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C6B29D-33DA-49DB-9005-A1807AB45D48}"/>
              </a:ext>
            </a:extLst>
          </p:cNvPr>
          <p:cNvSpPr txBox="1"/>
          <p:nvPr/>
        </p:nvSpPr>
        <p:spPr>
          <a:xfrm>
            <a:off x="9047547" y="5683249"/>
            <a:ext cx="131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cents subproblem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A762-56B8-EAFB-D2F9-DFFD8EEC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CD17CAD-37D8-1D96-D319-2E6AD84E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3013435" y="4915179"/>
            <a:ext cx="26670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75035" cy="119969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33600" y="46796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65EA0-FA93-B680-1EB7-D98CFB9B8F69}"/>
              </a:ext>
            </a:extLst>
          </p:cNvPr>
          <p:cNvSpPr txBox="1"/>
          <p:nvPr/>
        </p:nvSpPr>
        <p:spPr>
          <a:xfrm>
            <a:off x="6682222" y="3659428"/>
            <a:ext cx="5052578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Divide and Conquer (We saw this already)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Quadratic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Machine Learning (We will see this later!)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B9FC2-2A7E-A9AC-9CF2-EEA04880E299}"/>
              </a:ext>
            </a:extLst>
          </p:cNvPr>
          <p:cNvCxnSpPr>
            <a:cxnSpLocks/>
            <a:stCxn id="3" idx="1"/>
            <a:endCxn id="18" idx="6"/>
          </p:cNvCxnSpPr>
          <p:nvPr/>
        </p:nvCxnSpPr>
        <p:spPr>
          <a:xfrm flipH="1">
            <a:off x="5680435" y="4628924"/>
            <a:ext cx="1001787" cy="723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925153-85FC-5FB0-EF31-0002CAFF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9EC408-F2B7-C011-A719-88F62DC5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896E4-A2F4-DB67-17D0-13EE4F9C58B2}"/>
              </a:ext>
            </a:extLst>
          </p:cNvPr>
          <p:cNvSpPr txBox="1"/>
          <p:nvPr/>
        </p:nvSpPr>
        <p:spPr>
          <a:xfrm>
            <a:off x="8509729" y="1998412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Divide and Conquer does NOT require optimal substructure!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A92319-0021-AC06-1B68-3A420725E9AA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flipH="1">
            <a:off x="9208511" y="3014075"/>
            <a:ext cx="825218" cy="6453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7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56818"/>
            <a:ext cx="609600" cy="8960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048000" y="2819400"/>
            <a:ext cx="25908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971800" y="4914947"/>
            <a:ext cx="26670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33400" cy="11994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133600" y="32568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33600" y="47493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EA5C81-D8C0-C637-44BD-E9463D38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1943052"/>
            <a:ext cx="6172200" cy="30861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Q: Does this problem exhibit the greedy choice property? If so, what is the greedy choice function?</a:t>
            </a:r>
          </a:p>
          <a:p>
            <a:r>
              <a:rPr lang="en-US" b="1" dirty="0"/>
              <a:t>Greedy Choice Property: </a:t>
            </a:r>
            <a:r>
              <a:rPr lang="en-US" dirty="0"/>
              <a:t>We can achieve the globally optimal solution by repeatedly making locally optimal choices</a:t>
            </a:r>
          </a:p>
          <a:p>
            <a:r>
              <a:rPr lang="en-US" b="1" dirty="0"/>
              <a:t>Greedy Choice Function: </a:t>
            </a:r>
            <a:r>
              <a:rPr lang="en-US" dirty="0"/>
              <a:t>The rule for how to choose an item guaranteed to be in the optimal solution</a:t>
            </a:r>
            <a:endParaRPr lang="en-US" b="1" dirty="0"/>
          </a:p>
          <a:p>
            <a:pPr lvl="1"/>
            <a:r>
              <a:rPr lang="en-US" dirty="0"/>
              <a:t>Locally optimal: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r>
              <a:rPr lang="en-US" dirty="0"/>
              <a:t>Must prove optimality for a given problem and greedy choice function!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089EA-91B2-DC8F-5542-3731611F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67" y="4955243"/>
            <a:ext cx="4538229" cy="126527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6F16-6AB8-0F0E-02A9-B0EB8579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71AEB0-E5EE-5952-C16A-9D92AD5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96383"/>
            <a:ext cx="622199" cy="8565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060599" y="2858965"/>
            <a:ext cx="25908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984399" y="4954512"/>
            <a:ext cx="26670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6705600" y="2190017"/>
            <a:ext cx="2971800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45999" cy="12390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651399" y="2723417"/>
            <a:ext cx="1054201" cy="5729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146199" y="32963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46199" y="4788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873699" y="26405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20B6-FC9D-2CCD-4D33-95701185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F3C6-A401-0904-5A9F-B7D27AF2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0D44-2121-BCAD-EDCF-912E7A3C9EE2}"/>
              </a:ext>
            </a:extLst>
          </p:cNvPr>
          <p:cNvSpPr txBox="1"/>
          <p:nvPr/>
        </p:nvSpPr>
        <p:spPr>
          <a:xfrm>
            <a:off x="5943600" y="41148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Greedy Algorithm: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Apply the greedy choice function to make a decision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Identify your subproblem, then solve it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(repeat)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56818"/>
            <a:ext cx="914400" cy="8960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352800" y="2819400"/>
            <a:ext cx="25908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3276600" y="4914947"/>
            <a:ext cx="26670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63C219-6E82-161E-2587-582D2997E17A}"/>
              </a:ext>
            </a:extLst>
          </p:cNvPr>
          <p:cNvSpPr/>
          <p:nvPr/>
        </p:nvSpPr>
        <p:spPr>
          <a:xfrm>
            <a:off x="6705600" y="3581400"/>
            <a:ext cx="2971800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Programming Algorithm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6705600" y="2286000"/>
            <a:ext cx="2971800" cy="10668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838200" cy="11994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943600" y="2819400"/>
            <a:ext cx="762000" cy="4374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0EDF28-EFF7-A520-9D12-B64F3D7567B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943600" y="3256818"/>
            <a:ext cx="762000" cy="84076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438400" y="32568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438400" y="47493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943600" y="26728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47E1E-89AC-FBBF-8CD8-F53C5DAD7306}"/>
              </a:ext>
            </a:extLst>
          </p:cNvPr>
          <p:cNvSpPr txBox="1"/>
          <p:nvPr/>
        </p:nvSpPr>
        <p:spPr>
          <a:xfrm>
            <a:off x="5883519" y="36055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4C1B9-1286-66D8-F2EC-BB5EC3F2D8A2}"/>
              </a:ext>
            </a:extLst>
          </p:cNvPr>
          <p:cNvSpPr txBox="1"/>
          <p:nvPr/>
        </p:nvSpPr>
        <p:spPr>
          <a:xfrm>
            <a:off x="6738594" y="4943460"/>
            <a:ext cx="484380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a problem has optimal structure, then there ALWAYS exists a Dynamic Programming solution to the problem. We will cover this next unit!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4A0629-5463-0070-03FB-E2F4891A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8A72E0-D73F-5CA9-4524-31B2CED7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3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96383"/>
            <a:ext cx="622199" cy="8565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060599" y="2858965"/>
            <a:ext cx="25908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984399" y="4954512"/>
            <a:ext cx="26670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63C219-6E82-161E-2587-582D2997E17A}"/>
              </a:ext>
            </a:extLst>
          </p:cNvPr>
          <p:cNvSpPr/>
          <p:nvPr/>
        </p:nvSpPr>
        <p:spPr>
          <a:xfrm>
            <a:off x="6705599" y="3581400"/>
            <a:ext cx="3124201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Programming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6705600" y="2190017"/>
            <a:ext cx="3124200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45999" cy="12390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651399" y="2723417"/>
            <a:ext cx="1054201" cy="5729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0EDF28-EFF7-A520-9D12-B64F3D7567B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651399" y="3296383"/>
            <a:ext cx="1054200" cy="8011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146199" y="32963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46199" y="4788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943600" y="26728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47E1E-89AC-FBBF-8CD8-F53C5DAD7306}"/>
              </a:ext>
            </a:extLst>
          </p:cNvPr>
          <p:cNvSpPr txBox="1"/>
          <p:nvPr/>
        </p:nvSpPr>
        <p:spPr>
          <a:xfrm>
            <a:off x="5883519" y="36055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BB27816C-C2F8-E82C-DD01-3DA8B37EC437}"/>
              </a:ext>
            </a:extLst>
          </p:cNvPr>
          <p:cNvSpPr/>
          <p:nvPr/>
        </p:nvSpPr>
        <p:spPr>
          <a:xfrm>
            <a:off x="9934325" y="2376243"/>
            <a:ext cx="647700" cy="53391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D3442-9487-D357-E8DE-6E3883CAE4EF}"/>
              </a:ext>
            </a:extLst>
          </p:cNvPr>
          <p:cNvSpPr txBox="1"/>
          <p:nvPr/>
        </p:nvSpPr>
        <p:spPr>
          <a:xfrm>
            <a:off x="10515600" y="240025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focus this unit!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315B-FD81-63FC-8265-3679CE03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9B0F-D2EB-07F9-5E41-74A2D8D8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4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9900"/>
      </a:accent1>
      <a:accent2>
        <a:srgbClr val="0F4C7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35032</TotalTime>
  <Words>2827</Words>
  <Application>Microsoft Office PowerPoint</Application>
  <PresentationFormat>Widescreen</PresentationFormat>
  <Paragraphs>435</Paragraphs>
  <Slides>28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Helvetica Neue</vt:lpstr>
      <vt:lpstr>Tahoma</vt:lpstr>
      <vt:lpstr>Retrospect</vt:lpstr>
      <vt:lpstr>Office Theme</vt:lpstr>
      <vt:lpstr>Equation</vt:lpstr>
      <vt:lpstr>Greedy Algorithms Greedy Algorithms</vt:lpstr>
      <vt:lpstr>Announcements</vt:lpstr>
      <vt:lpstr>Optimization Problems</vt:lpstr>
      <vt:lpstr>Optimization Problem Solving Tree</vt:lpstr>
      <vt:lpstr>Optimization Problem Solving Tree</vt:lpstr>
      <vt:lpstr>Optimization Problem Solving Tree</vt:lpstr>
      <vt:lpstr>Optimization Problem Solving Tree</vt:lpstr>
      <vt:lpstr>Optimization Problem Solving Tree</vt:lpstr>
      <vt:lpstr>Optimization Problem Solving Tree</vt:lpstr>
      <vt:lpstr>Optimization Problem Solving Tree (Reality)</vt:lpstr>
      <vt:lpstr>Weighted Knapsack</vt:lpstr>
      <vt:lpstr>Knapsack Problems</vt:lpstr>
      <vt:lpstr>Two Types of Knapsack Problem</vt:lpstr>
      <vt:lpstr>Fractional Knapsack Problem Statement</vt:lpstr>
      <vt:lpstr>Optimal Substructure Proof</vt:lpstr>
      <vt:lpstr>Optimal Substructure Proof</vt:lpstr>
      <vt:lpstr>Greedy Approach for Fractional Knapsack</vt:lpstr>
      <vt:lpstr>Possible Greedy Choices for Knapsack</vt:lpstr>
      <vt:lpstr>Possible Greedy Choices for Knapsack</vt:lpstr>
      <vt:lpstr>Possible Greedy Choices for Knapsack</vt:lpstr>
      <vt:lpstr>Greedy Choice Property</vt:lpstr>
      <vt:lpstr>Greedy Choice Property Proof</vt:lpstr>
      <vt:lpstr>Greedy Choice Property Proof</vt:lpstr>
      <vt:lpstr>Proof Summary</vt:lpstr>
      <vt:lpstr>Fractional Knapsack Algorithm</vt:lpstr>
      <vt:lpstr>Another Knapsack Example to Try</vt:lpstr>
      <vt:lpstr>0/1 Knapsack</vt:lpstr>
      <vt:lpstr>Recap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Ethan Blaser</cp:lastModifiedBy>
  <cp:revision>1303</cp:revision>
  <dcterms:created xsi:type="dcterms:W3CDTF">2017-08-21T20:54:06Z</dcterms:created>
  <dcterms:modified xsi:type="dcterms:W3CDTF">2023-03-14T14:06:05Z</dcterms:modified>
</cp:coreProperties>
</file>