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8"/>
  </p:notesMasterIdLst>
  <p:sldIdLst>
    <p:sldId id="783" r:id="rId2"/>
    <p:sldId id="784" r:id="rId3"/>
    <p:sldId id="828" r:id="rId4"/>
    <p:sldId id="829" r:id="rId5"/>
    <p:sldId id="830" r:id="rId6"/>
    <p:sldId id="831" r:id="rId7"/>
    <p:sldId id="832" r:id="rId8"/>
    <p:sldId id="833" r:id="rId9"/>
    <p:sldId id="834" r:id="rId10"/>
    <p:sldId id="835" r:id="rId11"/>
    <p:sldId id="836" r:id="rId12"/>
    <p:sldId id="837" r:id="rId13"/>
    <p:sldId id="838" r:id="rId14"/>
    <p:sldId id="839" r:id="rId15"/>
    <p:sldId id="840" r:id="rId16"/>
    <p:sldId id="841" r:id="rId17"/>
    <p:sldId id="842" r:id="rId18"/>
    <p:sldId id="843" r:id="rId19"/>
    <p:sldId id="844" r:id="rId20"/>
    <p:sldId id="845" r:id="rId21"/>
    <p:sldId id="846" r:id="rId22"/>
    <p:sldId id="847" r:id="rId23"/>
    <p:sldId id="848" r:id="rId24"/>
    <p:sldId id="849" r:id="rId25"/>
    <p:sldId id="850" r:id="rId26"/>
    <p:sldId id="851" r:id="rId27"/>
    <p:sldId id="852" r:id="rId28"/>
    <p:sldId id="853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62" r:id="rId38"/>
    <p:sldId id="863" r:id="rId39"/>
    <p:sldId id="864" r:id="rId40"/>
    <p:sldId id="865" r:id="rId41"/>
    <p:sldId id="866" r:id="rId42"/>
    <p:sldId id="867" r:id="rId43"/>
    <p:sldId id="868" r:id="rId44"/>
    <p:sldId id="869" r:id="rId45"/>
    <p:sldId id="870" r:id="rId46"/>
    <p:sldId id="87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CC6600"/>
    <a:srgbClr val="B85808"/>
    <a:srgbClr val="CC3300"/>
    <a:srgbClr val="FF9933"/>
    <a:srgbClr val="FF33CC"/>
    <a:srgbClr val="6600CC"/>
    <a:srgbClr val="CC99FF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96448" autoAdjust="0"/>
  </p:normalViewPr>
  <p:slideViewPr>
    <p:cSldViewPr>
      <p:cViewPr varScale="1">
        <p:scale>
          <a:sx n="60" d="100"/>
          <a:sy n="60" d="100"/>
        </p:scale>
        <p:origin x="5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034-9F82-8F48-9A83-F58E60F9D938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D9EFC-C18D-9343-8FAC-BB521FE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8AD1-28C6-4DBC-B0D5-638143145F9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12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95.png"/><Relationship Id="rId9" Type="http://schemas.openxmlformats.org/officeDocument/2006/relationships/image" Target="../media/image4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6.png"/><Relationship Id="rId10" Type="http://schemas.openxmlformats.org/officeDocument/2006/relationships/image" Target="../media/image34.png"/><Relationship Id="rId4" Type="http://schemas.openxmlformats.org/officeDocument/2006/relationships/image" Target="../media/image95.png"/><Relationship Id="rId9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5.png"/><Relationship Id="rId7" Type="http://schemas.openxmlformats.org/officeDocument/2006/relationships/image" Target="../media/image9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5.png"/><Relationship Id="rId7" Type="http://schemas.openxmlformats.org/officeDocument/2006/relationships/image" Target="../media/image9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30.png"/><Relationship Id="rId7" Type="http://schemas.openxmlformats.org/officeDocument/2006/relationships/image" Target="../media/image9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7500" y="2895600"/>
            <a:ext cx="6477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Warm up:</a:t>
            </a:r>
          </a:p>
          <a:p>
            <a:pPr algn="ctr"/>
            <a:r>
              <a:rPr lang="en-US" sz="3200" dirty="0"/>
              <a:t>Show that no cycle crosses a cut exactly once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38BE68-3EE4-2648-BC06-4227BC87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Summer 2022</a:t>
            </a:r>
          </a:p>
        </p:txBody>
      </p:sp>
    </p:spTree>
    <p:extLst>
      <p:ext uri="{BB962C8B-B14F-4D97-AF65-F5344CB8AC3E}">
        <p14:creationId xmlns:p14="http://schemas.microsoft.com/office/powerpoint/2010/main" val="38807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1" y="4724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3" y="28028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2377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30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06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Keep track of net available flow along each edge</a:t>
                </a:r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dirty="0"/>
                  <a:t>”: weight is equal to available flow along that edge in the flow graph </a:t>
                </a:r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dirty="0"/>
                  <a:t>”: weight is equal to flow along that edge in the flow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  <a:blipFill>
                <a:blip r:embed="rId3"/>
                <a:stretch>
                  <a:fillRect l="-1271" t="-1754" r="-1695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4485538"/>
            <a:ext cx="4441565" cy="2296262"/>
            <a:chOff x="990600" y="3017500"/>
            <a:chExt cx="4785705" cy="2474180"/>
          </a:xfrm>
        </p:grpSpPr>
        <p:cxnSp>
          <p:nvCxnSpPr>
            <p:cNvPr id="22" name="Straight Connector 21"/>
            <p:cNvCxnSpPr>
              <a:stCxn id="35" idx="2"/>
              <a:endCxn id="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7" idx="2"/>
              <a:endCxn id="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6" idx="2"/>
              <a:endCxn id="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7"/>
              <a:endCxn id="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6" idx="6"/>
              <a:endCxn id="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5"/>
              <a:endCxn id="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33" name="Straight Connector 32"/>
            <p:cNvCxnSpPr>
              <a:stCxn id="36" idx="0"/>
              <a:endCxn id="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1235" y="4507469"/>
            <a:ext cx="4441565" cy="1979820"/>
            <a:chOff x="990600" y="3127076"/>
            <a:chExt cx="4785705" cy="2133217"/>
          </a:xfrm>
        </p:grpSpPr>
        <p:cxnSp>
          <p:nvCxnSpPr>
            <p:cNvPr id="51" name="Straight Connector 50"/>
            <p:cNvCxnSpPr>
              <a:stCxn id="64" idx="2"/>
              <a:endCxn id="63" idx="7"/>
            </p:cNvCxnSpPr>
            <p:nvPr/>
          </p:nvCxnSpPr>
          <p:spPr>
            <a:xfrm flipH="1">
              <a:off x="1284342" y="3317968"/>
              <a:ext cx="1344595" cy="45550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2"/>
              <a:endCxn id="64" idx="6"/>
            </p:cNvCxnSpPr>
            <p:nvPr/>
          </p:nvCxnSpPr>
          <p:spPr>
            <a:xfrm flipH="1" flipV="1">
              <a:off x="2973077" y="3317968"/>
              <a:ext cx="1107387" cy="13772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2"/>
              <a:endCxn id="63" idx="5"/>
            </p:cNvCxnSpPr>
            <p:nvPr/>
          </p:nvCxnSpPr>
          <p:spPr>
            <a:xfrm flipH="1" flipV="1">
              <a:off x="1284342" y="4010423"/>
              <a:ext cx="1172525" cy="1033918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33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7"/>
              <a:endCxn id="66" idx="3"/>
            </p:cNvCxnSpPr>
            <p:nvPr/>
          </p:nvCxnSpPr>
          <p:spPr>
            <a:xfrm flipV="1">
              <a:off x="2750609" y="3574164"/>
              <a:ext cx="1380253" cy="135170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6"/>
              <a:endCxn id="68" idx="2"/>
            </p:cNvCxnSpPr>
            <p:nvPr/>
          </p:nvCxnSpPr>
          <p:spPr>
            <a:xfrm>
              <a:off x="2801007" y="5044341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7" idx="1"/>
            </p:cNvCxnSpPr>
            <p:nvPr/>
          </p:nvCxnSpPr>
          <p:spPr>
            <a:xfrm>
              <a:off x="4374206" y="3574164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8" idx="6"/>
            </p:cNvCxnSpPr>
            <p:nvPr/>
          </p:nvCxnSpPr>
          <p:spPr>
            <a:xfrm flipH="1">
              <a:off x="4474785" y="4306456"/>
              <a:ext cx="1007778" cy="7862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5" idx="0"/>
              <a:endCxn id="64" idx="4"/>
            </p:cNvCxnSpPr>
            <p:nvPr/>
          </p:nvCxnSpPr>
          <p:spPr>
            <a:xfrm flipV="1">
              <a:off x="2628937" y="3485514"/>
              <a:ext cx="172070" cy="13912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2628937" y="3150422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456867" y="487679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80464" y="328814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4130644" y="4925201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8" idx="0"/>
              <a:endCxn id="66" idx="4"/>
            </p:cNvCxnSpPr>
            <p:nvPr/>
          </p:nvCxnSpPr>
          <p:spPr>
            <a:xfrm flipH="1" flipV="1">
              <a:off x="4252533" y="3623236"/>
              <a:ext cx="50180" cy="1301965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370266" y="3581397"/>
              <a:ext cx="201734" cy="1364775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90445" y="4093958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4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0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02402" y="427653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983" y="312707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86498" y="409975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7577" y="420338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531" y="406951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27829" y="451027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3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 rot="7272219">
            <a:off x="6791742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76962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Freeform 81"/>
          <p:cNvSpPr/>
          <p:nvPr/>
        </p:nvSpPr>
        <p:spPr>
          <a:xfrm rot="8454450">
            <a:off x="8456142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818979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4" name="Freeform 83"/>
          <p:cNvSpPr/>
          <p:nvPr/>
        </p:nvSpPr>
        <p:spPr>
          <a:xfrm rot="9991492">
            <a:off x="9822704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270592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Freeform 85"/>
          <p:cNvSpPr/>
          <p:nvPr/>
        </p:nvSpPr>
        <p:spPr>
          <a:xfrm rot="17279004">
            <a:off x="9810856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387833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Freeform 88"/>
          <p:cNvSpPr/>
          <p:nvPr/>
        </p:nvSpPr>
        <p:spPr>
          <a:xfrm rot="19173573">
            <a:off x="8180826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625185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Freeform 90"/>
          <p:cNvSpPr/>
          <p:nvPr/>
        </p:nvSpPr>
        <p:spPr>
          <a:xfrm rot="5400000">
            <a:off x="8197188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516537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 rot="4139862">
            <a:off x="7410343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612450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81B3C-E0B3-AB4F-9F68-744664311F6E}"/>
              </a:ext>
            </a:extLst>
          </p:cNvPr>
          <p:cNvSpPr txBox="1"/>
          <p:nvPr/>
        </p:nvSpPr>
        <p:spPr>
          <a:xfrm>
            <a:off x="9767298" y="1983712"/>
            <a:ext cx="22150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add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138AA7-CBF7-8D4B-BD68-0ED4C584E039}"/>
              </a:ext>
            </a:extLst>
          </p:cNvPr>
          <p:cNvSpPr txBox="1"/>
          <p:nvPr/>
        </p:nvSpPr>
        <p:spPr>
          <a:xfrm>
            <a:off x="9296400" y="3124200"/>
            <a:ext cx="26859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remove</a:t>
            </a:r>
          </a:p>
        </p:txBody>
      </p:sp>
    </p:spTree>
    <p:extLst>
      <p:ext uri="{BB962C8B-B14F-4D97-AF65-F5344CB8AC3E}">
        <p14:creationId xmlns:p14="http://schemas.microsoft.com/office/powerpoint/2010/main" val="266869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7618014">
            <a:off x="6200219" y="4539869"/>
            <a:ext cx="1878599" cy="7315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95954"/>
            <a:ext cx="4114800" cy="2480504"/>
            <a:chOff x="1600200" y="2362200"/>
            <a:chExt cx="5297140" cy="3193248"/>
          </a:xfrm>
        </p:grpSpPr>
        <p:cxnSp>
          <p:nvCxnSpPr>
            <p:cNvPr id="5" name="Straight Connector 4"/>
            <p:cNvCxnSpPr>
              <a:stCxn id="13" idx="2"/>
              <a:endCxn id="12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2"/>
              <a:endCxn id="12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15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3"/>
              <a:endCxn id="14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2286866" y="4724400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0632" y="2802807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26515" y="1066800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Flow Graph</a:t>
            </a:r>
          </a:p>
        </p:txBody>
      </p:sp>
      <p:cxnSp>
        <p:nvCxnSpPr>
          <p:cNvPr id="22" name="Straight Connector 21"/>
          <p:cNvCxnSpPr>
            <a:stCxn id="30" idx="2"/>
            <a:endCxn id="29" idx="7"/>
          </p:cNvCxnSpPr>
          <p:nvPr/>
        </p:nvCxnSpPr>
        <p:spPr>
          <a:xfrm flipH="1">
            <a:off x="6400379" y="16885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2"/>
            <a:endCxn id="29" idx="5"/>
          </p:cNvCxnSpPr>
          <p:nvPr/>
        </p:nvCxnSpPr>
        <p:spPr>
          <a:xfrm flipH="1" flipV="1">
            <a:off x="6400378" y="28795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6"/>
            <a:endCxn id="32" idx="1"/>
          </p:cNvCxnSpPr>
          <p:nvPr/>
        </p:nvCxnSpPr>
        <p:spPr>
          <a:xfrm>
            <a:off x="8254362" y="16885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</p:cNvCxnSpPr>
          <p:nvPr/>
        </p:nvCxnSpPr>
        <p:spPr>
          <a:xfrm flipH="1">
            <a:off x="8241208" y="28453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4"/>
            <a:endCxn id="31" idx="0"/>
          </p:cNvCxnSpPr>
          <p:nvPr/>
        </p:nvCxnSpPr>
        <p:spPr>
          <a:xfrm flipH="1">
            <a:off x="8107546" y="18186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7987036" y="15583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73883" y="37785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426947" y="106680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Residual Graph</a:t>
            </a:r>
          </a:p>
        </p:txBody>
      </p:sp>
      <p:sp>
        <p:nvSpPr>
          <p:cNvPr id="38" name="Freeform 37"/>
          <p:cNvSpPr/>
          <p:nvPr/>
        </p:nvSpPr>
        <p:spPr>
          <a:xfrm rot="7272219">
            <a:off x="6283135" y="16989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05864" y="30119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571059">
            <a:off x="8156477" y="30566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1245529">
            <a:off x="8181153" y="17102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4446090">
            <a:off x="7367595" y="23269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864623">
            <a:off x="6346238" y="3120565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17240">
            <a:off x="8288789" y="1939398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7466535" y="2614762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4800" y="2827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7938" y="196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1600" y="314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5400" y="1925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964" y="3220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1547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182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3585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348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2725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96553" y="4377496"/>
            <a:ext cx="4114800" cy="2480504"/>
            <a:chOff x="1600200" y="2362200"/>
            <a:chExt cx="5297140" cy="3193248"/>
          </a:xfrm>
        </p:grpSpPr>
        <p:cxnSp>
          <p:nvCxnSpPr>
            <p:cNvPr id="52" name="Straight Connector 51"/>
            <p:cNvCxnSpPr>
              <a:stCxn id="60" idx="2"/>
              <a:endCxn id="59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1" idx="2"/>
              <a:endCxn id="59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0" idx="6"/>
              <a:endCxn id="62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3"/>
              <a:endCxn id="61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58" name="Straight Connector 57"/>
            <p:cNvCxnSpPr>
              <a:stCxn id="60" idx="4"/>
              <a:endCxn id="61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12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cxnSp>
        <p:nvCxnSpPr>
          <p:cNvPr id="66" name="Straight Connector 65"/>
          <p:cNvCxnSpPr>
            <a:stCxn id="72" idx="2"/>
            <a:endCxn id="71" idx="7"/>
          </p:cNvCxnSpPr>
          <p:nvPr/>
        </p:nvCxnSpPr>
        <p:spPr>
          <a:xfrm flipH="1">
            <a:off x="6400379" y="4483940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3" idx="2"/>
            <a:endCxn id="71" idx="5"/>
          </p:cNvCxnSpPr>
          <p:nvPr/>
        </p:nvCxnSpPr>
        <p:spPr>
          <a:xfrm flipH="1" flipV="1">
            <a:off x="6400378" y="5675012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2" idx="6"/>
            <a:endCxn id="74" idx="1"/>
          </p:cNvCxnSpPr>
          <p:nvPr/>
        </p:nvCxnSpPr>
        <p:spPr>
          <a:xfrm>
            <a:off x="8254362" y="4483940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4" idx="3"/>
            <a:endCxn id="73" idx="6"/>
          </p:cNvCxnSpPr>
          <p:nvPr/>
        </p:nvCxnSpPr>
        <p:spPr>
          <a:xfrm flipH="1">
            <a:off x="8241208" y="5640789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2" idx="4"/>
            <a:endCxn id="73" idx="0"/>
          </p:cNvCxnSpPr>
          <p:nvPr/>
        </p:nvCxnSpPr>
        <p:spPr>
          <a:xfrm flipH="1">
            <a:off x="8107546" y="4614089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87036" y="4353790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73883" y="6573996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>
          <a:xfrm>
            <a:off x="6305864" y="5807339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8571059">
            <a:off x="8156477" y="5872231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1245529">
            <a:off x="8181153" y="450570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4446090">
            <a:off x="7367595" y="5122373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057938" y="4756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1600" y="5940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15400" y="4720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9964" y="601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41884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92630" y="4621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44886" y="6380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7297" y="6281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43504" y="5521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7806" y="548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118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9" grpId="0" animBg="1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EBB379F-FDBB-4B3B-A562-A33FE8360FA9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0120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/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id="{11A13396-EFF9-EE40-9B78-A9B3CDBE799F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651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/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Initially: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blipFill>
                <a:blip r:embed="rId4"/>
                <a:stretch>
                  <a:fillRect l="-26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206B-218A-48CF-AFC0-522E51ECAD18}"/>
                </a:ext>
              </a:extLst>
            </p:cNvPr>
            <p:cNvSpPr txBox="1"/>
            <p:nvPr/>
          </p:nvSpPr>
          <p:spPr>
            <a:xfrm>
              <a:off x="2437466" y="3764175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5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47D420D-2F41-43CD-AF33-93E0CE7675CA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B1E25C-7018-4766-B84B-FF15C3D34433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215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414F14-7003-4297-BF87-E07EB03BD665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17DFD-B8DB-442D-B95C-694009954CCD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96EE2-1A82-468A-B8CB-BE498DB68AEC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05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F862C0-974A-49D2-8194-52AA3ADC128F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8C8A4-A746-40E0-8E2D-E130D15BCF03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2F4299-BA67-40AA-A8D9-5E17C1F70B0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591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8A5B0-D244-4A1F-B873-9EE02405F998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B4415-8553-4E91-817E-98ADD947DC9E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9C88B-0E6A-47C0-808D-1E20452BDD6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055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cycle crosses a cut exactly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8946" y="1219200"/>
                <a:ext cx="10591800" cy="2362199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Assume the </a:t>
                </a:r>
                <a:r>
                  <a:rPr lang="en-US" dirty="0">
                    <a:solidFill>
                      <a:srgbClr val="FF33CC"/>
                    </a:solidFill>
                  </a:rPr>
                  <a:t>cycle</a:t>
                </a:r>
                <a:r>
                  <a:rPr lang="en-US" dirty="0"/>
                  <a:t> crosses the </a:t>
                </a:r>
                <a:r>
                  <a:rPr lang="en-US" dirty="0">
                    <a:solidFill>
                      <a:srgbClr val="0070C0"/>
                    </a:solidFill>
                  </a:rPr>
                  <a:t>cut</a:t>
                </a:r>
                <a:r>
                  <a:rPr lang="en-US" dirty="0"/>
                  <a:t> once</a:t>
                </a:r>
              </a:p>
              <a:p>
                <a:r>
                  <a:rPr lang="en-US" dirty="0"/>
                  <a:t>Consider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𝑢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in the </a:t>
                </a:r>
                <a:r>
                  <a:rPr lang="en-US" dirty="0">
                    <a:solidFill>
                      <a:srgbClr val="FF33CC"/>
                    </a:solidFill>
                  </a:rPr>
                  <a:t>cycle</a:t>
                </a:r>
                <a:r>
                  <a:rPr lang="en-US" dirty="0"/>
                  <a:t> which crosses the </a:t>
                </a:r>
                <a:r>
                  <a:rPr lang="en-US" dirty="0">
                    <a:solidFill>
                      <a:srgbClr val="0070C0"/>
                    </a:solidFill>
                  </a:rPr>
                  <a:t>cut</a:t>
                </a:r>
              </a:p>
              <a:p>
                <a:r>
                  <a:rPr lang="en-US" dirty="0"/>
                  <a:t>If we remove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𝑢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then there is still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which must somewhere cross the cut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8946" y="1219200"/>
                <a:ext cx="10591800" cy="2362199"/>
              </a:xfrm>
              <a:blipFill>
                <a:blip r:embed="rId2"/>
                <a:stretch>
                  <a:fillRect l="-1198" t="-3763" r="-59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438400" y="3588224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8" idx="7"/>
            <a:endCxn id="19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8" idx="4"/>
            <a:endCxn id="20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3"/>
            <a:endCxn id="20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0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3" idx="6"/>
            <a:endCxn id="24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4" idx="1"/>
            <a:endCxn id="22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6" idx="2"/>
            <a:endCxn id="22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4" idx="0"/>
            <a:endCxn id="26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5" idx="1"/>
            <a:endCxn id="26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5" idx="3"/>
            <a:endCxn id="24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  <a:blipFill>
                <a:blip r:embed="rId5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935503" y="4619769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03" y="4619769"/>
                <a:ext cx="41261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2" idx="3"/>
            <a:endCxn id="21" idx="7"/>
          </p:cNvCxnSpPr>
          <p:nvPr/>
        </p:nvCxnSpPr>
        <p:spPr>
          <a:xfrm flipH="1">
            <a:off x="3734120" y="4357160"/>
            <a:ext cx="664259" cy="69030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  <a:endCxn id="21" idx="5"/>
          </p:cNvCxnSpPr>
          <p:nvPr/>
        </p:nvCxnSpPr>
        <p:spPr>
          <a:xfrm flipH="1" flipV="1">
            <a:off x="3734120" y="5284462"/>
            <a:ext cx="59469" cy="956463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2"/>
            <a:endCxn id="19" idx="6"/>
          </p:cNvCxnSpPr>
          <p:nvPr/>
        </p:nvCxnSpPr>
        <p:spPr>
          <a:xfrm flipH="1" flipV="1">
            <a:off x="3363103" y="4204448"/>
            <a:ext cx="986191" cy="34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6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DACBC-01B6-4C55-81B0-4F5B3C8BC77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EDECF3-B53F-4FCE-B7D9-C4714B39DEA7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0AD911-55C1-4E24-A6E0-BB1DA9690AF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178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777541" y="3438574"/>
              <a:ext cx="155198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ADB7C3-15F6-4E22-905B-3E60C1992A0E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49B354-9E15-427D-AC9C-37263F3F81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C5140-83BD-4A23-9361-1BC20AF1A14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081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990600" y="3133349"/>
            <a:chExt cx="4785705" cy="2348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606696" y="37129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4928276" y="339908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DD124-9BAE-4307-ADE8-DF9C5426B23B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10BF48-61AD-40D9-B102-46AAD19ACD0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5018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780682-E7C3-48E0-A87F-AB54DB6FAFE6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E064F7-8E60-4017-8022-11FC9B8B9478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565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F652B6-6CD7-4101-9DF6-3B99DE0EF16F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2823D-BB4D-4DF7-A30A-CD7F4739E9C2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31D48-E9D5-4BF2-90A2-42F9DD8423D0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71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B8A0A4-6A59-4C12-92E1-5833D72F654D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5AC57F-115E-4989-BAE3-2F681DB3F0F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995A96-9C26-43ED-B65C-6537F5407D15}"/>
              </a:ext>
            </a:extLst>
          </p:cNvPr>
          <p:cNvCxnSpPr>
            <a:cxnSpLocks/>
            <a:stCxn id="80" idx="1"/>
            <a:endCxn id="78" idx="6"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3D9F35-87FD-4B07-93CC-F3DFC2B7DA5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699B2-2DD9-457D-ABFA-0782D621EB6E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15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A90789-A7D2-4432-9AE9-C099905EEB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CEC703-8083-46FF-8961-E499E81E89A3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8D6323-5815-4E3E-A3F0-CC2237702E9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22BF4-2D86-4D48-96AE-E76F59995F80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484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DB049D-EF06-4EFF-B73F-381CCA4ECE74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FB032B-32A7-42E3-AC49-0D635EB71CF9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F0657F-B7CC-4D79-AA07-528927D12E5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907F3-A1E7-4111-84AF-7E17F3355CAB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9982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79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525870" y="1607711"/>
            <a:ext cx="359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more augmenting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5D93C-A0FE-4D1A-9457-89C315F9275D}"/>
              </a:ext>
            </a:extLst>
          </p:cNvPr>
          <p:cNvSpPr txBox="1"/>
          <p:nvPr/>
        </p:nvSpPr>
        <p:spPr>
          <a:xfrm>
            <a:off x="399594" y="6133806"/>
            <a:ext cx="28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Maximum flow:</a:t>
            </a:r>
            <a:r>
              <a:rPr lang="en-US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330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1FE9D4-169E-3F42-8F5D-BFCFE7C9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06488"/>
            <a:ext cx="69056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85D308-820F-934B-B71E-C4EC18371EEB}"/>
              </a:ext>
            </a:extLst>
          </p:cNvPr>
          <p:cNvSpPr txBox="1"/>
          <p:nvPr/>
        </p:nvSpPr>
        <p:spPr>
          <a:xfrm>
            <a:off x="6554817" y="6139810"/>
            <a:ext cx="362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Railway map of Western USSR, 1955</a:t>
            </a:r>
          </a:p>
        </p:txBody>
      </p:sp>
    </p:spTree>
    <p:extLst>
      <p:ext uri="{BB962C8B-B14F-4D97-AF65-F5344CB8AC3E}">
        <p14:creationId xmlns:p14="http://schemas.microsoft.com/office/powerpoint/2010/main" val="147330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</p:spTree>
    <p:extLst>
      <p:ext uri="{BB962C8B-B14F-4D97-AF65-F5344CB8AC3E}">
        <p14:creationId xmlns:p14="http://schemas.microsoft.com/office/powerpoint/2010/main" val="77414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/>
              <p:nvPr/>
            </p:nvSpPr>
            <p:spPr>
              <a:xfrm>
                <a:off x="10328852" y="4876800"/>
                <a:ext cx="1855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BFS</m:t>
                      </m:r>
                      <m: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52" y="4876800"/>
                <a:ext cx="1855188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/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/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  <a:blipFill>
                <a:blip r:embed="rId5"/>
                <a:stretch>
                  <a:fillRect r="-23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04F51D-1583-9C41-B68B-BF04CB7AA422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04F51D-1583-9C41-B68B-BF04CB7A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99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161006-2E37-4141-8D94-2ACE1B192D4C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161006-2E37-4141-8D94-2ACE1B19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513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15EE18-32C2-2B49-B3AB-A58E8DCBD483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15EE18-32C2-2B49-B3AB-A58E8DCB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6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02162" y="1776654"/>
            <a:ext cx="318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Each time we increase flow by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280" y="214598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 runs 200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872709-DA3B-8C4A-95D5-7411485C0A74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872709-DA3B-8C4A-95D5-7411485C0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Edmonds-Karp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choose augmenting path with fewest hops</a:t>
                </a:r>
              </a:p>
              <a:p>
                <a:r>
                  <a:rPr lang="en-US" b="1" dirty="0"/>
                  <a:t>Running time: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/>
              <p:nvPr/>
            </p:nvSpPr>
            <p:spPr>
              <a:xfrm>
                <a:off x="990600" y="3274477"/>
                <a:ext cx="10916948" cy="2918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Edmonds-Karp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be the path with fewest hops</a:t>
                </a:r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74477"/>
                <a:ext cx="10916948" cy="2918556"/>
              </a:xfrm>
              <a:prstGeom prst="rect">
                <a:avLst/>
              </a:prstGeom>
              <a:blipFill>
                <a:blip r:embed="rId3"/>
                <a:stretch>
                  <a:fillRect l="-813" t="-173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06CB50-A965-4FC2-874E-DC16291AA816}"/>
              </a:ext>
            </a:extLst>
          </p:cNvPr>
          <p:cNvSpPr txBox="1"/>
          <p:nvPr/>
        </p:nvSpPr>
        <p:spPr>
          <a:xfrm>
            <a:off x="838200" y="6365924"/>
            <a:ext cx="401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Proof:</a:t>
            </a:r>
            <a:r>
              <a:rPr lang="en-US" sz="2400" dirty="0"/>
              <a:t> See CLRS (Chapter 26.2)</a:t>
            </a:r>
          </a:p>
        </p:txBody>
      </p:sp>
    </p:spTree>
    <p:extLst>
      <p:ext uri="{BB962C8B-B14F-4D97-AF65-F5344CB8AC3E}">
        <p14:creationId xmlns:p14="http://schemas.microsoft.com/office/powerpoint/2010/main" val="42800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Edmonds-Karp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choose augmenting path with fewest hops</a:t>
                </a:r>
              </a:p>
              <a:p>
                <a:r>
                  <a:rPr lang="en-US" b="1" dirty="0"/>
                  <a:t>Running time: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/>
              <p:nvPr/>
            </p:nvSpPr>
            <p:spPr>
              <a:xfrm>
                <a:off x="970252" y="3274477"/>
                <a:ext cx="10916948" cy="2918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Edmonds-Karp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be the path with fewest hops</a:t>
                </a:r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52" y="3274477"/>
                <a:ext cx="10916948" cy="2918556"/>
              </a:xfrm>
              <a:prstGeom prst="rect">
                <a:avLst/>
              </a:prstGeom>
              <a:blipFill>
                <a:blip r:embed="rId3"/>
                <a:stretch>
                  <a:fillRect l="-813" t="-173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6B8DC2E-B7F6-4875-B9F1-F2FD290CE78D}"/>
              </a:ext>
            </a:extLst>
          </p:cNvPr>
          <p:cNvSpPr/>
          <p:nvPr/>
        </p:nvSpPr>
        <p:spPr>
          <a:xfrm>
            <a:off x="7780382" y="2438400"/>
            <a:ext cx="4203366" cy="1731804"/>
          </a:xfrm>
          <a:prstGeom prst="wedgeRoundRectCallout">
            <a:avLst>
              <a:gd name="adj1" fmla="val -17872"/>
              <a:gd name="adj2" fmla="val 6001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dirty="0"/>
              <a:t>How to find this? </a:t>
            </a:r>
          </a:p>
          <a:p>
            <a:pPr algn="ctr"/>
            <a:r>
              <a:rPr lang="en-US" sz="2000" b="0" dirty="0"/>
              <a:t>Use breadth-first search (BFS)!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0" dirty="0"/>
              <a:t>Edmonds-Karp = Ford-Fulkerson using BFS to find augmenting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6CB50-A965-4FC2-874E-DC16291AA816}"/>
              </a:ext>
            </a:extLst>
          </p:cNvPr>
          <p:cNvSpPr txBox="1"/>
          <p:nvPr/>
        </p:nvSpPr>
        <p:spPr>
          <a:xfrm>
            <a:off x="838200" y="6365924"/>
            <a:ext cx="401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Proof:</a:t>
            </a:r>
            <a:r>
              <a:rPr lang="en-US" sz="2400" dirty="0"/>
              <a:t> See CLRS (Chapter 26.2)</a:t>
            </a:r>
          </a:p>
        </p:txBody>
      </p:sp>
    </p:spTree>
    <p:extLst>
      <p:ext uri="{BB962C8B-B14F-4D97-AF65-F5344CB8AC3E}">
        <p14:creationId xmlns:p14="http://schemas.microsoft.com/office/powerpoint/2010/main" val="39879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6505904" y="4745422"/>
            <a:ext cx="1952297" cy="2112579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6097" h="2112579">
                <a:moveTo>
                  <a:pt x="1876097" y="1056289"/>
                </a:moveTo>
                <a:lnTo>
                  <a:pt x="1749972" y="677917"/>
                </a:lnTo>
                <a:lnTo>
                  <a:pt x="1040524" y="236482"/>
                </a:lnTo>
                <a:lnTo>
                  <a:pt x="220717" y="0"/>
                </a:lnTo>
                <a:lnTo>
                  <a:pt x="63062" y="173420"/>
                </a:lnTo>
                <a:lnTo>
                  <a:pt x="0" y="2017986"/>
                </a:lnTo>
                <a:lnTo>
                  <a:pt x="268014" y="2112579"/>
                </a:lnTo>
                <a:lnTo>
                  <a:pt x="819807" y="2081048"/>
                </a:lnTo>
                <a:lnTo>
                  <a:pt x="1876097" y="1056289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825767" y="4635062"/>
            <a:ext cx="2238703" cy="214411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8703" h="2144110">
                <a:moveTo>
                  <a:pt x="0" y="677917"/>
                </a:moveTo>
                <a:lnTo>
                  <a:pt x="520262" y="1891862"/>
                </a:lnTo>
                <a:lnTo>
                  <a:pt x="1387365" y="2144110"/>
                </a:lnTo>
                <a:lnTo>
                  <a:pt x="2096813" y="2065283"/>
                </a:lnTo>
                <a:lnTo>
                  <a:pt x="2175641" y="1150883"/>
                </a:lnTo>
                <a:lnTo>
                  <a:pt x="2175641" y="1008993"/>
                </a:lnTo>
                <a:lnTo>
                  <a:pt x="2238703" y="63062"/>
                </a:lnTo>
                <a:lnTo>
                  <a:pt x="1702675" y="0"/>
                </a:lnTo>
                <a:lnTo>
                  <a:pt x="788275" y="94593"/>
                </a:lnTo>
                <a:lnTo>
                  <a:pt x="236482" y="378372"/>
                </a:lnTo>
                <a:lnTo>
                  <a:pt x="0" y="677917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Correctness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Consider cuts which separate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>
                    <a:solidFill>
                      <a:srgbClr val="00CC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 of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</a:t>
                </a:r>
                <a:r>
                  <a:rPr lang="en-US" b="1" dirty="0"/>
                  <a:t>capacities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33CC33"/>
                    </a:solidFill>
                  </a:rPr>
                  <a:t>edges</a:t>
                </a:r>
                <a:r>
                  <a:rPr lang="en-US" dirty="0"/>
                  <a:t> which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example: 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62841" y="4683084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33CC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23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6505904" y="4745422"/>
            <a:ext cx="1952297" cy="2112579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6097" h="2112579">
                <a:moveTo>
                  <a:pt x="1876097" y="1056289"/>
                </a:moveTo>
                <a:lnTo>
                  <a:pt x="1749972" y="677917"/>
                </a:lnTo>
                <a:lnTo>
                  <a:pt x="1040524" y="236482"/>
                </a:lnTo>
                <a:lnTo>
                  <a:pt x="220717" y="0"/>
                </a:lnTo>
                <a:lnTo>
                  <a:pt x="63062" y="173420"/>
                </a:lnTo>
                <a:lnTo>
                  <a:pt x="0" y="2017986"/>
                </a:lnTo>
                <a:lnTo>
                  <a:pt x="268014" y="2112579"/>
                </a:lnTo>
                <a:lnTo>
                  <a:pt x="819807" y="2081048"/>
                </a:lnTo>
                <a:lnTo>
                  <a:pt x="1876097" y="1056289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825767" y="4635062"/>
            <a:ext cx="2238703" cy="214411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8703" h="2144110">
                <a:moveTo>
                  <a:pt x="0" y="677917"/>
                </a:moveTo>
                <a:lnTo>
                  <a:pt x="520262" y="1891862"/>
                </a:lnTo>
                <a:lnTo>
                  <a:pt x="1387365" y="2144110"/>
                </a:lnTo>
                <a:lnTo>
                  <a:pt x="2096813" y="2065283"/>
                </a:lnTo>
                <a:lnTo>
                  <a:pt x="2175641" y="1150883"/>
                </a:lnTo>
                <a:lnTo>
                  <a:pt x="2175641" y="1008993"/>
                </a:lnTo>
                <a:lnTo>
                  <a:pt x="2238703" y="63062"/>
                </a:lnTo>
                <a:lnTo>
                  <a:pt x="1702675" y="0"/>
                </a:lnTo>
                <a:lnTo>
                  <a:pt x="788275" y="94593"/>
                </a:lnTo>
                <a:lnTo>
                  <a:pt x="236482" y="378372"/>
                </a:lnTo>
                <a:lnTo>
                  <a:pt x="0" y="677917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Maxflow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err="1"/>
                  <a:t>MinCut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 flow upper bounded by any cut separating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Why? “Conservation of flow”</a:t>
                </a:r>
              </a:p>
              <a:p>
                <a:pPr lvl="1"/>
                <a:r>
                  <a:rPr lang="en-US" dirty="0"/>
                  <a:t>All flow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must eventually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get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all “tanks” must cross the cut</a:t>
                </a:r>
              </a:p>
              <a:p>
                <a:r>
                  <a:rPr lang="en-US" dirty="0"/>
                  <a:t>Conclusion: If we find the minimum-cost cut, we’ve found the maximum flow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8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62841" y="4683084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33CC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193" y="4572001"/>
                <a:ext cx="4231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428" y="4739047"/>
                <a:ext cx="4430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CCFF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Positive Real numbers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flow 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with given capacities, what is the maximum amount of water which can flow from the faucet to the drain?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1356" y="990600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616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show Ford-Fulkerson is correct:</a:t>
                </a:r>
              </a:p>
              <a:p>
                <a:pPr lvl="1"/>
                <a:r>
                  <a:rPr lang="en-US" dirty="0"/>
                  <a:t>Show that when there are no more augmenting paths, there is a cut with cost equal to the flow</a:t>
                </a:r>
              </a:p>
              <a:p>
                <a:r>
                  <a:rPr lang="en-US" dirty="0"/>
                  <a:t>Conclusion: the maximum flow through a network matches the minimum-cost cut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Duality</a:t>
                </a:r>
              </a:p>
              <a:p>
                <a:pPr lvl="1"/>
                <a:r>
                  <a:rPr lang="en-US" dirty="0"/>
                  <a:t>When we’ve maximized max flow, we’ve minimized min cut (and vice-versa), so we can check when we’ve found one by finding the other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5105400"/>
              </a:xfrm>
              <a:blipFill>
                <a:blip r:embed="rId2"/>
                <a:stretch>
                  <a:fillRect l="-1852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2690649" y="2063537"/>
            <a:ext cx="3578773" cy="2112579"/>
          </a:xfrm>
          <a:custGeom>
            <a:avLst/>
            <a:gdLst>
              <a:gd name="connsiteX0" fmla="*/ 3231931 w 3578773"/>
              <a:gd name="connsiteY0" fmla="*/ 472965 h 2112579"/>
              <a:gd name="connsiteX1" fmla="*/ 3578773 w 3578773"/>
              <a:gd name="connsiteY1" fmla="*/ 993227 h 2112579"/>
              <a:gd name="connsiteX2" fmla="*/ 3326524 w 3578773"/>
              <a:gd name="connsiteY2" fmla="*/ 1434662 h 2112579"/>
              <a:gd name="connsiteX3" fmla="*/ 2758966 w 3578773"/>
              <a:gd name="connsiteY3" fmla="*/ 1939158 h 2112579"/>
              <a:gd name="connsiteX4" fmla="*/ 1608083 w 3578773"/>
              <a:gd name="connsiteY4" fmla="*/ 2112579 h 2112579"/>
              <a:gd name="connsiteX5" fmla="*/ 299545 w 3578773"/>
              <a:gd name="connsiteY5" fmla="*/ 2112579 h 2112579"/>
              <a:gd name="connsiteX6" fmla="*/ 0 w 3578773"/>
              <a:gd name="connsiteY6" fmla="*/ 1702675 h 2112579"/>
              <a:gd name="connsiteX7" fmla="*/ 788276 w 3578773"/>
              <a:gd name="connsiteY7" fmla="*/ 930165 h 2112579"/>
              <a:gd name="connsiteX8" fmla="*/ 1119352 w 3578773"/>
              <a:gd name="connsiteY8" fmla="*/ 520262 h 2112579"/>
              <a:gd name="connsiteX9" fmla="*/ 1734207 w 3578773"/>
              <a:gd name="connsiteY9" fmla="*/ 0 h 2112579"/>
              <a:gd name="connsiteX10" fmla="*/ 2380593 w 3578773"/>
              <a:gd name="connsiteY10" fmla="*/ 15765 h 2112579"/>
              <a:gd name="connsiteX11" fmla="*/ 3231931 w 3578773"/>
              <a:gd name="connsiteY11" fmla="*/ 472965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78773" h="2112579">
                <a:moveTo>
                  <a:pt x="3231931" y="472965"/>
                </a:moveTo>
                <a:lnTo>
                  <a:pt x="3578773" y="993227"/>
                </a:lnTo>
                <a:lnTo>
                  <a:pt x="3326524" y="1434662"/>
                </a:lnTo>
                <a:lnTo>
                  <a:pt x="2758966" y="1939158"/>
                </a:lnTo>
                <a:lnTo>
                  <a:pt x="1608083" y="2112579"/>
                </a:lnTo>
                <a:lnTo>
                  <a:pt x="299545" y="2112579"/>
                </a:lnTo>
                <a:lnTo>
                  <a:pt x="0" y="1702675"/>
                </a:lnTo>
                <a:lnTo>
                  <a:pt x="788276" y="930165"/>
                </a:lnTo>
                <a:lnTo>
                  <a:pt x="1119352" y="520262"/>
                </a:lnTo>
                <a:lnTo>
                  <a:pt x="1734207" y="0"/>
                </a:lnTo>
                <a:lnTo>
                  <a:pt x="2380593" y="15765"/>
                </a:lnTo>
                <a:lnTo>
                  <a:pt x="3231931" y="472965"/>
                </a:lnTo>
                <a:close/>
              </a:path>
            </a:pathLst>
          </a:custGeom>
          <a:solidFill>
            <a:srgbClr val="00CC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555531" y="1915184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24800" y="1419777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419777"/>
                <a:ext cx="1941044" cy="395558"/>
              </a:xfrm>
              <a:prstGeom prst="rect">
                <a:avLst/>
              </a:prstGeom>
              <a:blipFill>
                <a:blip r:embed="rId2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637776" y="1891535"/>
            <a:ext cx="4441565" cy="2296262"/>
            <a:chOff x="990600" y="3017500"/>
            <a:chExt cx="4785705" cy="2474180"/>
          </a:xfrm>
        </p:grpSpPr>
        <p:cxnSp>
          <p:nvCxnSpPr>
            <p:cNvPr id="8" name="Straight Connector 7"/>
            <p:cNvCxnSpPr>
              <a:stCxn id="21" idx="2"/>
              <a:endCxn id="20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2"/>
              <a:endCxn id="21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2" idx="2"/>
              <a:endCxn id="20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2" idx="7"/>
              <a:endCxn id="23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6"/>
              <a:endCxn id="25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3" idx="5"/>
              <a:endCxn id="24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4" idx="3"/>
              <a:endCxn id="25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9" name="Straight Connector 18"/>
            <p:cNvCxnSpPr>
              <a:stCxn id="22" idx="0"/>
              <a:endCxn id="21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>
              <a:stCxn id="25" idx="0"/>
              <a:endCxn id="23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48000" y="1446003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446003"/>
                <a:ext cx="1487202" cy="369332"/>
              </a:xfrm>
              <a:prstGeom prst="rect">
                <a:avLst/>
              </a:prstGeom>
              <a:blipFill>
                <a:blip r:embed="rId6"/>
                <a:stretch>
                  <a:fillRect l="-341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6226436" y="1674603"/>
            <a:ext cx="4441565" cy="2900222"/>
            <a:chOff x="4702435" y="4126468"/>
            <a:chExt cx="4441565" cy="2900222"/>
          </a:xfrm>
        </p:grpSpPr>
        <p:grpSp>
          <p:nvGrpSpPr>
            <p:cNvPr id="38" name="Group 37"/>
            <p:cNvGrpSpPr/>
            <p:nvPr/>
          </p:nvGrpSpPr>
          <p:grpSpPr>
            <a:xfrm>
              <a:off x="4702435" y="4507468"/>
              <a:ext cx="4441565" cy="1979821"/>
              <a:chOff x="990600" y="3127078"/>
              <a:chExt cx="4785705" cy="2133220"/>
            </a:xfrm>
          </p:grpSpPr>
          <p:cxnSp>
            <p:nvCxnSpPr>
              <p:cNvPr id="53" name="Straight Connector 52"/>
              <p:cNvCxnSpPr>
                <a:stCxn id="62" idx="2"/>
                <a:endCxn id="61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64" idx="2"/>
                <a:endCxn id="62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63" idx="2"/>
                <a:endCxn id="61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EDBFF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63" idx="7"/>
                <a:endCxn id="64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3" idx="6"/>
                <a:endCxn id="66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4" idx="5"/>
                <a:endCxn id="65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5" idx="3"/>
                <a:endCxn id="66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63" idx="0"/>
                <a:endCxn id="62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Oval 61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Oval 65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/>
              <p:cNvCxnSpPr>
                <a:stCxn id="66" idx="0"/>
                <a:endCxn id="64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EDBFF0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33CC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77600" y="403022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72079" y="3373391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89892" y="4838693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28143" y="4603399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702402" y="427653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14983" y="3127078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86498" y="409975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37578" y="420338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80535" y="406951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827831" y="451027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777541" y="3619702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9" name="Freeform 38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48163" y="424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1" name="Freeform 40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018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Freeform 42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1793" y="4624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" name="Freeform 44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59034" y="5898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738" y="4999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9" name="Freeform 48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83651" y="5197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Freeform 50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18350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42857" y="4467777"/>
            <a:ext cx="3342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648530" y="4113003"/>
                <a:ext cx="1446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|</m:t>
                      </m:r>
                      <m:r>
                        <a:rPr lang="en-US" sz="2800" i="1" dirty="0">
                          <a:latin typeface="Cambria Math"/>
                        </a:rPr>
                        <m:t>𝑓</m:t>
                      </m:r>
                      <m:r>
                        <a:rPr lang="en-US" sz="2800" i="1" dirty="0">
                          <a:latin typeface="Cambria Math"/>
                        </a:rPr>
                        <m:t>|= 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30" y="4113003"/>
                <a:ext cx="1446293" cy="523220"/>
              </a:xfrm>
              <a:prstGeom prst="rect">
                <a:avLst/>
              </a:prstGeom>
              <a:blipFill>
                <a:blip r:embed="rId9"/>
                <a:stretch>
                  <a:fillRect l="-173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597031" y="4755315"/>
                <a:ext cx="193931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31" y="4755315"/>
                <a:ext cx="1939313" cy="578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1982830" y="5790825"/>
            <a:ext cx="8487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Idea: When there are no more augmenting paths, there exists a cut in the graph with cost matching the flow</a:t>
            </a:r>
          </a:p>
        </p:txBody>
      </p:sp>
    </p:spTree>
    <p:extLst>
      <p:ext uri="{BB962C8B-B14F-4D97-AF65-F5344CB8AC3E}">
        <p14:creationId xmlns:p14="http://schemas.microsoft.com/office/powerpoint/2010/main" val="247277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</a:t>
            </a:r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|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/>
                  <a:t> is a max flow,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has no augmenting path</a:t>
                </a:r>
              </a:p>
              <a:p>
                <a:pPr lvl="1"/>
                <a:r>
                  <a:rPr lang="en-US" sz="2400" dirty="0"/>
                  <a:t>Otherwise, use that augmenting path to “push” more flow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10972800" cy="4525963"/>
              </a:xfrm>
              <a:blipFill>
                <a:blip r:embed="rId2"/>
                <a:stretch>
                  <a:fillRect l="-10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924800" y="38716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71642"/>
                <a:ext cx="1941044" cy="395558"/>
              </a:xfrm>
              <a:prstGeom prst="rect">
                <a:avLst/>
              </a:prstGeom>
              <a:blipFill>
                <a:blip r:embed="rId3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26436" y="4126468"/>
            <a:ext cx="4441565" cy="2900222"/>
            <a:chOff x="4702435" y="4126468"/>
            <a:chExt cx="4441565" cy="2900222"/>
          </a:xfrm>
        </p:grpSpPr>
        <p:grpSp>
          <p:nvGrpSpPr>
            <p:cNvPr id="34" name="Group 33"/>
            <p:cNvGrpSpPr/>
            <p:nvPr/>
          </p:nvGrpSpPr>
          <p:grpSpPr>
            <a:xfrm>
              <a:off x="4702435" y="4507468"/>
              <a:ext cx="4441565" cy="1979821"/>
              <a:chOff x="990600" y="3127078"/>
              <a:chExt cx="4785705" cy="2133220"/>
            </a:xfrm>
          </p:grpSpPr>
          <p:cxnSp>
            <p:nvCxnSpPr>
              <p:cNvPr id="35" name="Straight Connector 34"/>
              <p:cNvCxnSpPr>
                <a:stCxn id="44" idx="2"/>
                <a:endCxn id="43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6" idx="2"/>
                <a:endCxn id="44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5" idx="2"/>
                <a:endCxn id="43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EDBFF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5" idx="7"/>
                <a:endCxn id="46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5" idx="6"/>
                <a:endCxn id="48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6" idx="5"/>
                <a:endCxn id="47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7" idx="3"/>
                <a:endCxn id="48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5" idx="0"/>
                <a:endCxn id="44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8" idx="0"/>
                <a:endCxn id="46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EDBFF0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33CC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77600" y="403022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72079" y="3373391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89892" y="4838693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28143" y="4603399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702402" y="427653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14983" y="3127078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186498" y="409975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137578" y="420338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80535" y="406951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827831" y="451027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77541" y="3619702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3" name="Freeform 62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48163" y="424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5" name="Freeform 64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9018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7" name="Freeform 66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41793" y="4624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9" name="Freeform 68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59034" y="5898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Freeform 71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87738" y="4999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Freeform 74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83651" y="5197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7" name="Freeform 76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18350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37776" y="4343400"/>
            <a:ext cx="4441565" cy="2296262"/>
            <a:chOff x="990600" y="3017500"/>
            <a:chExt cx="4785705" cy="2474180"/>
          </a:xfrm>
        </p:grpSpPr>
        <p:cxnSp>
          <p:nvCxnSpPr>
            <p:cNvPr id="80" name="Straight Connector 79"/>
            <p:cNvCxnSpPr>
              <a:stCxn id="93" idx="2"/>
              <a:endCxn id="92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5" idx="2"/>
              <a:endCxn id="93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4" idx="2"/>
              <a:endCxn id="92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4" idx="7"/>
              <a:endCxn id="95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4" idx="6"/>
              <a:endCxn id="97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5"/>
              <a:endCxn id="96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6" idx="3"/>
              <a:endCxn id="97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91" name="Straight Connector 90"/>
            <p:cNvCxnSpPr>
              <a:stCxn id="94" idx="0"/>
              <a:endCxn id="93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Connector 97"/>
            <p:cNvCxnSpPr>
              <a:stCxn id="97" idx="0"/>
              <a:endCxn id="95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98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41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5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109"/>
          <p:cNvSpPr/>
          <p:nvPr/>
        </p:nvSpPr>
        <p:spPr>
          <a:xfrm>
            <a:off x="6037313" y="4372304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1548787" y="4360636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</a:t>
            </a:r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|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/>
                  <a:t> is a max flow,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has no augmenting path</a:t>
                </a:r>
              </a:p>
              <a:p>
                <a:pPr lvl="1"/>
                <a:r>
                  <a:rPr lang="en-US" sz="2400" dirty="0"/>
                  <a:t>Otherwise, use that augmenting path to “push” more flow</a:t>
                </a:r>
              </a:p>
              <a:p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nodes reachable from source node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/>
                  <a:t> by positive-weight edges in the residual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separates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(otherwise there’s an augmenting path)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10972800" cy="4525963"/>
              </a:xfrm>
              <a:blipFill>
                <a:blip r:embed="rId2"/>
                <a:stretch>
                  <a:fillRect l="-10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924800" y="38716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71642"/>
                <a:ext cx="1941044" cy="395558"/>
              </a:xfrm>
              <a:prstGeom prst="rect">
                <a:avLst/>
              </a:prstGeom>
              <a:blipFill>
                <a:blip r:embed="rId3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26436" y="4126468"/>
            <a:ext cx="4441565" cy="2900222"/>
            <a:chOff x="4702435" y="4126468"/>
            <a:chExt cx="4441565" cy="2900222"/>
          </a:xfrm>
        </p:grpSpPr>
        <p:grpSp>
          <p:nvGrpSpPr>
            <p:cNvPr id="34" name="Group 33"/>
            <p:cNvGrpSpPr/>
            <p:nvPr/>
          </p:nvGrpSpPr>
          <p:grpSpPr>
            <a:xfrm>
              <a:off x="4702435" y="4507468"/>
              <a:ext cx="4441565" cy="1979821"/>
              <a:chOff x="990600" y="3127078"/>
              <a:chExt cx="4785705" cy="2133220"/>
            </a:xfrm>
          </p:grpSpPr>
          <p:cxnSp>
            <p:nvCxnSpPr>
              <p:cNvPr id="35" name="Straight Connector 34"/>
              <p:cNvCxnSpPr>
                <a:stCxn id="44" idx="2"/>
                <a:endCxn id="43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6" idx="2"/>
                <a:endCxn id="44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5" idx="2"/>
                <a:endCxn id="43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EDBFF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5" idx="7"/>
                <a:endCxn id="46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5" idx="6"/>
                <a:endCxn id="48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6" idx="5"/>
                <a:endCxn id="47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7" idx="3"/>
                <a:endCxn id="48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5" idx="0"/>
                <a:endCxn id="44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8" idx="0"/>
                <a:endCxn id="46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EDBFF0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33CC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77600" y="403022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72079" y="3373391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89892" y="4838693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28143" y="4603399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702402" y="427653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14983" y="3127078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186498" y="409975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137578" y="420338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80535" y="406951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827831" y="451027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77541" y="3619702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3" name="Freeform 62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48163" y="424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5" name="Freeform 64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9018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7" name="Freeform 66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41793" y="4624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9" name="Freeform 68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59034" y="5898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Freeform 71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87738" y="4999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Freeform 74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83651" y="5197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7" name="Freeform 76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18350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37776" y="4343400"/>
            <a:ext cx="4441565" cy="2296262"/>
            <a:chOff x="990600" y="3017500"/>
            <a:chExt cx="4785705" cy="2474180"/>
          </a:xfrm>
        </p:grpSpPr>
        <p:cxnSp>
          <p:nvCxnSpPr>
            <p:cNvPr id="80" name="Straight Connector 79"/>
            <p:cNvCxnSpPr>
              <a:stCxn id="93" idx="2"/>
              <a:endCxn id="92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5" idx="2"/>
              <a:endCxn id="93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4" idx="2"/>
              <a:endCxn id="92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4" idx="7"/>
              <a:endCxn id="95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4" idx="6"/>
              <a:endCxn id="97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5"/>
              <a:endCxn id="96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6" idx="3"/>
              <a:endCxn id="97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91" name="Straight Connector 90"/>
            <p:cNvCxnSpPr>
              <a:stCxn id="94" idx="0"/>
              <a:endCxn id="93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Connector 97"/>
            <p:cNvCxnSpPr>
              <a:stCxn id="97" idx="0"/>
              <a:endCxn id="95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98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97868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41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4" grpId="0"/>
      <p:bldP spid="74" grpId="0"/>
      <p:bldP spid="10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</a:t>
            </a:r>
            <a:r>
              <a:rPr lang="en-US" dirty="0" err="1"/>
              <a:t>Maxflow</a:t>
            </a:r>
            <a:r>
              <a:rPr lang="en-US" dirty="0"/>
              <a:t>/</a:t>
            </a:r>
            <a:r>
              <a:rPr lang="en-US" dirty="0" err="1"/>
              <a:t>Mincut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89037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To show: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=|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/>
                  <a:t>Weight of the cut matches the flow across the cut</a:t>
                </a:r>
              </a:p>
              <a:p>
                <a:r>
                  <a:rPr lang="en-US" sz="2400" dirty="0"/>
                  <a:t>Consider edge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𝑢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>
                        <a:solidFill>
                          <a:srgbClr val="0099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99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99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9900"/>
                        </a:solidFill>
                        <a:latin typeface="Cambria Math"/>
                      </a:rPr>
                      <m:t>𝑢</m:t>
                    </m:r>
                    <m:r>
                      <a:rPr lang="en-US" sz="2000" i="1">
                        <a:solidFill>
                          <a:srgbClr val="00990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990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0099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because otherwise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990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, which would mean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Consider edge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966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996600"/>
                        </a:solidFill>
                        <a:latin typeface="Cambria Math"/>
                      </a:rPr>
                      <m:t>𝑦</m:t>
                    </m:r>
                    <m:r>
                      <a:rPr lang="en-US" sz="2400" i="1">
                        <a:solidFill>
                          <a:srgbClr val="996600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996600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srgbClr val="9966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, because otherwise the back edge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C660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C66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rgbClr val="CC66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C66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, which would mean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89037"/>
                <a:ext cx="10972800" cy="4525963"/>
              </a:xfrm>
              <a:blipFill>
                <a:blip r:embed="rId2"/>
                <a:stretch>
                  <a:fillRect l="-81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037313" y="4386862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48787" y="4375194"/>
            <a:ext cx="2222938" cy="1418897"/>
          </a:xfrm>
          <a:custGeom>
            <a:avLst/>
            <a:gdLst>
              <a:gd name="connsiteX0" fmla="*/ 2222938 w 2222938"/>
              <a:gd name="connsiteY0" fmla="*/ 141890 h 1418897"/>
              <a:gd name="connsiteX1" fmla="*/ 1923393 w 2222938"/>
              <a:gd name="connsiteY1" fmla="*/ 977462 h 1418897"/>
              <a:gd name="connsiteX2" fmla="*/ 1182414 w 2222938"/>
              <a:gd name="connsiteY2" fmla="*/ 1418897 h 1418897"/>
              <a:gd name="connsiteX3" fmla="*/ 252248 w 2222938"/>
              <a:gd name="connsiteY3" fmla="*/ 1403131 h 1418897"/>
              <a:gd name="connsiteX4" fmla="*/ 0 w 2222938"/>
              <a:gd name="connsiteY4" fmla="*/ 961697 h 1418897"/>
              <a:gd name="connsiteX5" fmla="*/ 31531 w 2222938"/>
              <a:gd name="connsiteY5" fmla="*/ 472966 h 1418897"/>
              <a:gd name="connsiteX6" fmla="*/ 614855 w 2222938"/>
              <a:gd name="connsiteY6" fmla="*/ 31531 h 1418897"/>
              <a:gd name="connsiteX7" fmla="*/ 1481959 w 2222938"/>
              <a:gd name="connsiteY7" fmla="*/ 0 h 1418897"/>
              <a:gd name="connsiteX8" fmla="*/ 2128345 w 2222938"/>
              <a:gd name="connsiteY8" fmla="*/ 15766 h 1418897"/>
              <a:gd name="connsiteX9" fmla="*/ 2222938 w 2222938"/>
              <a:gd name="connsiteY9" fmla="*/ 14189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2938" h="1418897">
                <a:moveTo>
                  <a:pt x="2222938" y="141890"/>
                </a:moveTo>
                <a:lnTo>
                  <a:pt x="1923393" y="977462"/>
                </a:lnTo>
                <a:lnTo>
                  <a:pt x="1182414" y="1418897"/>
                </a:lnTo>
                <a:lnTo>
                  <a:pt x="252248" y="1403131"/>
                </a:lnTo>
                <a:lnTo>
                  <a:pt x="0" y="961697"/>
                </a:lnTo>
                <a:lnTo>
                  <a:pt x="31531" y="472966"/>
                </a:lnTo>
                <a:lnTo>
                  <a:pt x="614855" y="31531"/>
                </a:lnTo>
                <a:lnTo>
                  <a:pt x="1481959" y="0"/>
                </a:lnTo>
                <a:lnTo>
                  <a:pt x="2128345" y="15766"/>
                </a:lnTo>
                <a:lnTo>
                  <a:pt x="2222938" y="141890"/>
                </a:lnTo>
                <a:close/>
              </a:path>
            </a:pathLst>
          </a:custGeom>
          <a:solidFill>
            <a:srgbClr val="FFA7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4800" y="3886200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86200"/>
                <a:ext cx="1941044" cy="395558"/>
              </a:xfrm>
              <a:prstGeom prst="rect">
                <a:avLst/>
              </a:prstGeom>
              <a:blipFill>
                <a:blip r:embed="rId3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226436" y="4141026"/>
            <a:ext cx="4441565" cy="2900222"/>
            <a:chOff x="4702435" y="4126468"/>
            <a:chExt cx="4441565" cy="2900222"/>
          </a:xfrm>
        </p:grpSpPr>
        <p:grpSp>
          <p:nvGrpSpPr>
            <p:cNvPr id="9" name="Group 8"/>
            <p:cNvGrpSpPr/>
            <p:nvPr/>
          </p:nvGrpSpPr>
          <p:grpSpPr>
            <a:xfrm>
              <a:off x="4702435" y="4507468"/>
              <a:ext cx="4441565" cy="1979821"/>
              <a:chOff x="990600" y="3127078"/>
              <a:chExt cx="4785705" cy="2133220"/>
            </a:xfrm>
          </p:grpSpPr>
          <p:cxnSp>
            <p:nvCxnSpPr>
              <p:cNvPr id="24" name="Straight Connector 23"/>
              <p:cNvCxnSpPr>
                <a:stCxn id="33" idx="2"/>
                <a:endCxn id="32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973077" y="3317971"/>
                <a:ext cx="1107387" cy="137723"/>
              </a:xfrm>
              <a:prstGeom prst="line">
                <a:avLst/>
              </a:prstGeom>
              <a:ln w="57150">
                <a:solidFill>
                  <a:srgbClr val="33CC3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4" idx="2"/>
                <a:endCxn id="32" idx="5"/>
              </p:cNvCxnSpPr>
              <p:nvPr/>
            </p:nvCxnSpPr>
            <p:spPr>
              <a:xfrm flipH="1" flipV="1">
                <a:off x="1284342" y="4010427"/>
                <a:ext cx="1172525" cy="1033919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34" idx="7"/>
                <a:endCxn id="35" idx="3"/>
              </p:cNvCxnSpPr>
              <p:nvPr/>
            </p:nvCxnSpPr>
            <p:spPr>
              <a:xfrm flipV="1">
                <a:off x="2750609" y="3574167"/>
                <a:ext cx="1380253" cy="13517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4" idx="6"/>
                <a:endCxn id="37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35" idx="5"/>
                <a:endCxn id="36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36" idx="3"/>
                <a:endCxn id="37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4" idx="0"/>
                <a:endCxn id="33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rgbClr val="996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Oval 32"/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rgbClr val="00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36"/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>
                <a:stCxn id="37" idx="0"/>
                <a:endCxn id="35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EDBFF0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33CC"/>
                    </a:gs>
                    <a:gs pos="50000">
                      <a:srgbClr val="FF6600"/>
                    </a:gs>
                    <a:gs pos="100000">
                      <a:srgbClr val="FF6600"/>
                    </a:gs>
                  </a:gsLst>
                  <a:lin ang="5400000" scaled="0"/>
                </a:gra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FF6600"/>
                    </a:gs>
                    <a:gs pos="50000">
                      <a:srgbClr val="FF6600"/>
                    </a:gs>
                    <a:gs pos="100000">
                      <a:srgbClr val="FF33CC"/>
                    </a:gs>
                  </a:gsLst>
                  <a:lin ang="5400000" scaled="0"/>
                </a:gra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77600" y="403022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672079" y="3373391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289892" y="4838693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428143" y="4603399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02402" y="427653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14983" y="3127078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186498" y="409975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137578" y="4203386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80535" y="4069514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27831" y="4510275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77541" y="3619702"/>
                <a:ext cx="325061" cy="39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" name="Freeform 9"/>
            <p:cNvSpPr/>
            <p:nvPr/>
          </p:nvSpPr>
          <p:spPr>
            <a:xfrm rot="7272219">
              <a:off x="4962943" y="4283723"/>
              <a:ext cx="1200914" cy="988077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8163" y="424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8454450">
              <a:off x="6627343" y="4147099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9018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Freeform 13"/>
            <p:cNvSpPr/>
            <p:nvPr/>
          </p:nvSpPr>
          <p:spPr>
            <a:xfrm rot="9991492">
              <a:off x="7993905" y="4613720"/>
              <a:ext cx="895776" cy="79486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1793" y="4624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Freeform 15"/>
            <p:cNvSpPr/>
            <p:nvPr/>
          </p:nvSpPr>
          <p:spPr>
            <a:xfrm rot="17279004">
              <a:off x="7982057" y="5661396"/>
              <a:ext cx="998108" cy="7616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59034" y="5898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Freeform 17"/>
            <p:cNvSpPr/>
            <p:nvPr/>
          </p:nvSpPr>
          <p:spPr>
            <a:xfrm rot="5400000">
              <a:off x="6368388" y="4903002"/>
              <a:ext cx="1183985" cy="1219452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87738" y="4999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Freeform 19"/>
            <p:cNvSpPr/>
            <p:nvPr/>
          </p:nvSpPr>
          <p:spPr>
            <a:xfrm rot="4139862">
              <a:off x="5581543" y="5154649"/>
              <a:ext cx="1182599" cy="720109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3651" y="5197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Freeform 21"/>
            <p:cNvSpPr/>
            <p:nvPr/>
          </p:nvSpPr>
          <p:spPr>
            <a:xfrm rot="19173573">
              <a:off x="6373991" y="6008656"/>
              <a:ext cx="1100794" cy="10180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18350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37776" y="4357958"/>
            <a:ext cx="4441565" cy="2296262"/>
            <a:chOff x="990600" y="3017500"/>
            <a:chExt cx="4785705" cy="2474180"/>
          </a:xfrm>
        </p:grpSpPr>
        <p:cxnSp>
          <p:nvCxnSpPr>
            <p:cNvPr id="53" name="Straight Connector 52"/>
            <p:cNvCxnSpPr>
              <a:stCxn id="66" idx="2"/>
              <a:endCxn id="65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2"/>
              <a:endCxn id="66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7" idx="2"/>
              <a:endCxn id="65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7" idx="7"/>
              <a:endCxn id="68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6"/>
              <a:endCxn id="70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8" idx="5"/>
              <a:endCxn id="69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9" idx="3"/>
              <a:endCxn id="70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90445" y="474054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64" name="Straight Connector 63"/>
            <p:cNvCxnSpPr>
              <a:stCxn id="67" idx="0"/>
              <a:endCxn id="66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rgbClr val="99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/>
            <p:cNvCxnSpPr>
              <a:stCxn id="70" idx="0"/>
              <a:endCxn id="68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048000" y="391242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91242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41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8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is upper-bounded by the sum of capacities of edges crossing any cut separating 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and sink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When Ford-Fulkerson terminates, there are no more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When there are no more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then we can define a cut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nodes reachable from source node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by positive-weight edges in the residual graph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sum of edge capacities crossing this cut must match the flow of the graph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this flow is maximal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Maxflow</a:t>
            </a:r>
            <a:r>
              <a:rPr lang="en-US" dirty="0"/>
              <a:t>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Ford-Fulkerson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Edmonds-Karp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𝜣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𝑽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Push-Relabel (</a:t>
                </a:r>
                <a:r>
                  <a:rPr lang="en-US" dirty="0" err="1"/>
                  <a:t>Tarjan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Faster Push-Relabel (also </a:t>
                </a:r>
                <a:r>
                  <a:rPr lang="en-US" dirty="0" err="1"/>
                  <a:t>Tarjan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Assignment of values to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Amount of water going through that pipe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Flow cannot exceed capacity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𝑜𝑢𝑡𝑓𝑙𝑜𝑤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  <a:blipFill>
                <a:blip r:embed="rId3"/>
                <a:stretch>
                  <a:fillRect l="-924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19800" y="457200"/>
            <a:ext cx="5638800" cy="304800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64889" y="3930036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4944" y="3203721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0445" y="474054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402" y="409385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1495" y="390446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452" y="42430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1132" y="4147887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143395" y="3637178"/>
            <a:ext cx="1517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Flow/</a:t>
            </a:r>
            <a:r>
              <a:rPr lang="en-US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8668" y="5781424"/>
            <a:ext cx="1997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in example above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 all valid flows through the graph, find the one which maximizes: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12807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7389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0" y="4724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Saturate Highest Capacity Path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71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31695</TotalTime>
  <Words>2925</Words>
  <Application>Microsoft Office PowerPoint</Application>
  <PresentationFormat>Widescreen</PresentationFormat>
  <Paragraphs>1122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Helvetica Neue</vt:lpstr>
      <vt:lpstr>Office Theme</vt:lpstr>
      <vt:lpstr>CS4102 Algorithms Summer 2022</vt:lpstr>
      <vt:lpstr>no cycle crosses a cut exactly once</vt:lpstr>
      <vt:lpstr>PowerPoint Presentation</vt:lpstr>
      <vt:lpstr>Flow Network</vt:lpstr>
      <vt:lpstr>Flow</vt:lpstr>
      <vt:lpstr>Max Flow</vt:lpstr>
      <vt:lpstr>Greedy doesn’t work</vt:lpstr>
      <vt:lpstr>Greedy doesn’t work</vt:lpstr>
      <vt:lpstr>Greedy doesn’t work</vt:lpstr>
      <vt:lpstr>Greedy doesn’t work</vt:lpstr>
      <vt:lpstr>Residual Graph G_f</vt:lpstr>
      <vt:lpstr>Residual Graphs Example</vt:lpstr>
      <vt:lpstr>Ford-Fulkerson Algorithm</vt:lpstr>
      <vt:lpstr>Ford-Fulkerson Algorithm</vt:lpstr>
      <vt:lpstr>Ford-Fulkerson Algorithm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Algorithm - Runtime</vt:lpstr>
      <vt:lpstr>Ford-Fulkerson Algorithm - Runtime</vt:lpstr>
      <vt:lpstr>Why might we loop |f| times?</vt:lpstr>
      <vt:lpstr>Why might we loop |f| times?</vt:lpstr>
      <vt:lpstr>Why might we loop |f| times?</vt:lpstr>
      <vt:lpstr>Why might we loop |f| times?</vt:lpstr>
      <vt:lpstr>Can We Avoid this?</vt:lpstr>
      <vt:lpstr>Can We Avoid this?</vt:lpstr>
      <vt:lpstr>Showing Correctness of Ford-Fulkerson</vt:lpstr>
      <vt:lpstr>Maxflow≤MinCut</vt:lpstr>
      <vt:lpstr>Maxflow/Mincut Theorem</vt:lpstr>
      <vt:lpstr>Example: Maxflow/Mincut</vt:lpstr>
      <vt:lpstr>Proof: Maxflow/Mincut Theorem</vt:lpstr>
      <vt:lpstr>Proof: Maxflow/Mincut Theorem</vt:lpstr>
      <vt:lpstr>Proof: Maxflow/Mincut Theorem</vt:lpstr>
      <vt:lpstr>Proof Summary</vt:lpstr>
      <vt:lpstr>Other Maxflow algorithms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</dc:title>
  <dc:creator>njb2b</dc:creator>
  <cp:lastModifiedBy>Nathan Brunelle</cp:lastModifiedBy>
  <cp:revision>379</cp:revision>
  <cp:lastPrinted>2018-08-27T15:04:20Z</cp:lastPrinted>
  <dcterms:created xsi:type="dcterms:W3CDTF">2017-08-20T14:36:13Z</dcterms:created>
  <dcterms:modified xsi:type="dcterms:W3CDTF">2022-07-07T17:42:39Z</dcterms:modified>
</cp:coreProperties>
</file>