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390" r:id="rId3"/>
    <p:sldId id="392" r:id="rId4"/>
    <p:sldId id="404" r:id="rId5"/>
    <p:sldId id="415" r:id="rId6"/>
    <p:sldId id="418" r:id="rId7"/>
    <p:sldId id="419" r:id="rId8"/>
    <p:sldId id="403" r:id="rId9"/>
    <p:sldId id="416" r:id="rId10"/>
    <p:sldId id="417" r:id="rId11"/>
    <p:sldId id="393" r:id="rId12"/>
    <p:sldId id="396" r:id="rId13"/>
    <p:sldId id="397" r:id="rId14"/>
    <p:sldId id="398" r:id="rId15"/>
    <p:sldId id="400" r:id="rId16"/>
    <p:sldId id="399" r:id="rId17"/>
    <p:sldId id="401" r:id="rId18"/>
    <p:sldId id="402" r:id="rId19"/>
    <p:sldId id="394" r:id="rId20"/>
    <p:sldId id="406" r:id="rId21"/>
    <p:sldId id="408" r:id="rId22"/>
    <p:sldId id="395" r:id="rId23"/>
    <p:sldId id="410" r:id="rId24"/>
    <p:sldId id="407" r:id="rId25"/>
    <p:sldId id="409" r:id="rId26"/>
    <p:sldId id="411" r:id="rId27"/>
    <p:sldId id="412" r:id="rId28"/>
    <p:sldId id="413" r:id="rId29"/>
    <p:sldId id="414" r:id="rId30"/>
    <p:sldId id="387" r:id="rId31"/>
    <p:sldId id="388" r:id="rId32"/>
    <p:sldId id="391" r:id="rId33"/>
    <p:sldId id="389" r:id="rId34"/>
    <p:sldId id="30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8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84"/>
    <p:restoredTop sz="94648"/>
  </p:normalViewPr>
  <p:slideViewPr>
    <p:cSldViewPr snapToGrid="0">
      <p:cViewPr>
        <p:scale>
          <a:sx n="57" d="100"/>
          <a:sy n="57" d="100"/>
        </p:scale>
        <p:origin x="768" y="1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FFABE-B212-5F4F-8C26-F539B2DEA913}" type="datetimeFigureOut">
              <a:rPr lang="en-US" smtClean="0"/>
              <a:t>10/13/25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AF9BE-9FCA-D64E-8150-DC197F2F325E}" type="slidenum">
              <a:rPr lang="en-US" smtClean="0"/>
              <a:t>‹#›</a:t>
            </a:fld>
            <a:endParaRPr lang="en-US"/>
          </a:p>
        </p:txBody>
      </p:sp>
    </p:spTree>
    <p:extLst>
      <p:ext uri="{BB962C8B-B14F-4D97-AF65-F5344CB8AC3E}">
        <p14:creationId xmlns:p14="http://schemas.microsoft.com/office/powerpoint/2010/main" val="1178257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7D9D1-095B-4DBA-8DEC-E405CB58DA29}"/>
              </a:ext>
            </a:extLst>
          </p:cNvPr>
          <p:cNvSpPr>
            <a:spLocks noGrp="1"/>
          </p:cNvSpPr>
          <p:nvPr>
            <p:ph type="ctrTitle"/>
          </p:nvPr>
        </p:nvSpPr>
        <p:spPr>
          <a:xfrm>
            <a:off x="838200" y="2885598"/>
            <a:ext cx="10515600" cy="1086803"/>
          </a:xfrm>
        </p:spPr>
        <p:txBody>
          <a:bodyPr anchor="ctr" anchorCtr="0">
            <a:normAutofit/>
          </a:bodyPr>
          <a:lstStyle>
            <a:lvl1pPr algn="ctr">
              <a:defRPr sz="4000" b="1" i="0">
                <a:latin typeface="Lato" panose="020F0502020204030203" pitchFamily="34" charset="77"/>
                <a:ea typeface="Inter SemiBold" panose="02000503000000020004"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48867FBA-33D2-60ED-ED3B-6705E765909A}"/>
              </a:ext>
            </a:extLst>
          </p:cNvPr>
          <p:cNvSpPr>
            <a:spLocks noGrp="1"/>
          </p:cNvSpPr>
          <p:nvPr>
            <p:ph type="subTitle" idx="1"/>
          </p:nvPr>
        </p:nvSpPr>
        <p:spPr>
          <a:xfrm>
            <a:off x="1524000" y="4568925"/>
            <a:ext cx="9144000" cy="1086803"/>
          </a:xfrm>
        </p:spPr>
        <p:txBody>
          <a:bodyPr anchor="ctr" anchorCtr="0">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930065E-44D0-1DE1-F746-2E1483108821}"/>
              </a:ext>
            </a:extLst>
          </p:cNvPr>
          <p:cNvSpPr>
            <a:spLocks noGrp="1"/>
          </p:cNvSpPr>
          <p:nvPr>
            <p:ph type="dt" sz="half" idx="10"/>
          </p:nvPr>
        </p:nvSpPr>
        <p:spPr/>
        <p:txBody>
          <a:bodyPr/>
          <a:lstStyle/>
          <a:p>
            <a:fld id="{A3AF8295-1801-B44D-A758-12B66076D675}" type="datetimeFigureOut">
              <a:rPr lang="en-US" smtClean="0"/>
              <a:t>10/13/25</a:t>
            </a:fld>
            <a:endParaRPr lang="en-US"/>
          </a:p>
        </p:txBody>
      </p:sp>
      <p:sp>
        <p:nvSpPr>
          <p:cNvPr id="5" name="Footer Placeholder 4">
            <a:extLst>
              <a:ext uri="{FF2B5EF4-FFF2-40B4-BE49-F238E27FC236}">
                <a16:creationId xmlns:a16="http://schemas.microsoft.com/office/drawing/2014/main" id="{B1899D50-6C11-F355-3907-B7B6AA7C0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F60BC-AE1C-EF77-D52C-0018765BE3ED}"/>
              </a:ext>
            </a:extLst>
          </p:cNvPr>
          <p:cNvSpPr>
            <a:spLocks noGrp="1"/>
          </p:cNvSpPr>
          <p:nvPr>
            <p:ph type="sldNum" sz="quarter" idx="12"/>
          </p:nvPr>
        </p:nvSpPr>
        <p:spPr/>
        <p:txBody>
          <a:bodyPr/>
          <a:lstStyle/>
          <a:p>
            <a:fld id="{A974DDEB-A76E-7746-9D36-92A1AD476462}" type="slidenum">
              <a:rPr lang="en-US" smtClean="0"/>
              <a:t>‹#›</a:t>
            </a:fld>
            <a:endParaRPr lang="en-US"/>
          </a:p>
        </p:txBody>
      </p:sp>
      <p:sp>
        <p:nvSpPr>
          <p:cNvPr id="7" name="TextBox 6">
            <a:extLst>
              <a:ext uri="{FF2B5EF4-FFF2-40B4-BE49-F238E27FC236}">
                <a16:creationId xmlns:a16="http://schemas.microsoft.com/office/drawing/2014/main" id="{3D4DA4AD-1443-FFD1-A456-D7CE21E5D5CE}"/>
              </a:ext>
            </a:extLst>
          </p:cNvPr>
          <p:cNvSpPr txBox="1"/>
          <p:nvPr userDrawn="1"/>
        </p:nvSpPr>
        <p:spPr>
          <a:xfrm>
            <a:off x="3940603" y="1600201"/>
            <a:ext cx="4310795" cy="584775"/>
          </a:xfrm>
          <a:prstGeom prst="rect">
            <a:avLst/>
          </a:prstGeom>
          <a:noFill/>
        </p:spPr>
        <p:txBody>
          <a:bodyPr wrap="none" rtlCol="0">
            <a:spAutoFit/>
          </a:bodyPr>
          <a:lstStyle/>
          <a:p>
            <a:pPr algn="ctr"/>
            <a:r>
              <a:rPr lang="en-US" sz="3200" b="1" i="0" dirty="0">
                <a:latin typeface="Lato" panose="020F0502020204030203" pitchFamily="34" charset="77"/>
                <a:ea typeface="Inter SemiBold" panose="02000503000000020004" pitchFamily="2" charset="0"/>
              </a:rPr>
              <a:t>CSE 417 Autumn 2025</a:t>
            </a:r>
          </a:p>
        </p:txBody>
      </p:sp>
    </p:spTree>
    <p:extLst>
      <p:ext uri="{BB962C8B-B14F-4D97-AF65-F5344CB8AC3E}">
        <p14:creationId xmlns:p14="http://schemas.microsoft.com/office/powerpoint/2010/main" val="64004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2EDD-30A1-34B8-6560-7715E9F90555}"/>
              </a:ext>
            </a:extLst>
          </p:cNvPr>
          <p:cNvSpPr>
            <a:spLocks noGrp="1"/>
          </p:cNvSpPr>
          <p:nvPr>
            <p:ph type="title"/>
          </p:nvPr>
        </p:nvSpPr>
        <p:spPr>
          <a:xfrm>
            <a:off x="831850" y="1709738"/>
            <a:ext cx="10515600" cy="2852737"/>
          </a:xfrm>
        </p:spPr>
        <p:txBody>
          <a:bodyPr anchor="b">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5BFD3F6-B915-CECB-2EBB-967DB805B0DF}"/>
              </a:ext>
            </a:extLst>
          </p:cNvPr>
          <p:cNvSpPr>
            <a:spLocks noGrp="1"/>
          </p:cNvSpPr>
          <p:nvPr>
            <p:ph type="body" idx="1"/>
          </p:nvPr>
        </p:nvSpPr>
        <p:spPr>
          <a:xfrm>
            <a:off x="831850" y="4589463"/>
            <a:ext cx="10515600" cy="1500187"/>
          </a:xfrm>
        </p:spPr>
        <p:txBody>
          <a:bodyPr>
            <a:normAutofit/>
          </a:bodyPr>
          <a:lstStyle>
            <a:lvl1pPr marL="0" indent="0">
              <a:buNone/>
              <a:defRPr sz="2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0C9FACB-40A3-1E43-7806-281B8F17C884}"/>
              </a:ext>
            </a:extLst>
          </p:cNvPr>
          <p:cNvSpPr>
            <a:spLocks noGrp="1"/>
          </p:cNvSpPr>
          <p:nvPr>
            <p:ph type="dt" sz="half" idx="10"/>
          </p:nvPr>
        </p:nvSpPr>
        <p:spPr/>
        <p:txBody>
          <a:bodyPr/>
          <a:lstStyle/>
          <a:p>
            <a:fld id="{A3AF8295-1801-B44D-A758-12B66076D675}" type="datetimeFigureOut">
              <a:rPr lang="en-US" smtClean="0"/>
              <a:t>10/13/25</a:t>
            </a:fld>
            <a:endParaRPr lang="en-US"/>
          </a:p>
        </p:txBody>
      </p:sp>
      <p:sp>
        <p:nvSpPr>
          <p:cNvPr id="5" name="Footer Placeholder 4">
            <a:extLst>
              <a:ext uri="{FF2B5EF4-FFF2-40B4-BE49-F238E27FC236}">
                <a16:creationId xmlns:a16="http://schemas.microsoft.com/office/drawing/2014/main" id="{1825C21D-E7FF-5E85-A629-A0BD669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C9E00-A09D-5695-0775-2A8AC61F9625}"/>
              </a:ext>
            </a:extLst>
          </p:cNvPr>
          <p:cNvSpPr>
            <a:spLocks noGrp="1"/>
          </p:cNvSpPr>
          <p:nvPr>
            <p:ph type="sldNum" sz="quarter" idx="12"/>
          </p:nvPr>
        </p:nvSpPr>
        <p:spPr/>
        <p:txBody>
          <a:bodyPr/>
          <a:lstStyle/>
          <a:p>
            <a:fld id="{A974DDEB-A76E-7746-9D36-92A1AD476462}" type="slidenum">
              <a:rPr lang="en-US" smtClean="0"/>
              <a:t>‹#›</a:t>
            </a:fld>
            <a:endParaRPr lang="en-US"/>
          </a:p>
        </p:txBody>
      </p:sp>
    </p:spTree>
    <p:extLst>
      <p:ext uri="{BB962C8B-B14F-4D97-AF65-F5344CB8AC3E}">
        <p14:creationId xmlns:p14="http://schemas.microsoft.com/office/powerpoint/2010/main" val="2410263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7894-C6F1-AC56-86B3-B35DACFC26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09B395-EE52-4464-D0E0-2553F2680998}"/>
              </a:ext>
            </a:extLst>
          </p:cNvPr>
          <p:cNvSpPr>
            <a:spLocks noGrp="1"/>
          </p:cNvSpPr>
          <p:nvPr>
            <p:ph idx="1"/>
          </p:nvPr>
        </p:nvSpPr>
        <p:spPr>
          <a:xfrm>
            <a:off x="838200" y="1363980"/>
            <a:ext cx="10515600" cy="4812983"/>
          </a:xfrm>
        </p:spPr>
        <p:txBody>
          <a:bodyPr/>
          <a:lstStyle/>
          <a:p>
            <a:pPr lvl="0"/>
            <a:r>
              <a:rPr lang="en-US" dirty="0"/>
              <a:t>Click to edit Master text styles</a:t>
            </a:r>
          </a:p>
        </p:txBody>
      </p:sp>
      <p:sp>
        <p:nvSpPr>
          <p:cNvPr id="4" name="Date Placeholder 3">
            <a:extLst>
              <a:ext uri="{FF2B5EF4-FFF2-40B4-BE49-F238E27FC236}">
                <a16:creationId xmlns:a16="http://schemas.microsoft.com/office/drawing/2014/main" id="{9576F0D2-D541-330E-58FA-8B1E1FC79189}"/>
              </a:ext>
            </a:extLst>
          </p:cNvPr>
          <p:cNvSpPr>
            <a:spLocks noGrp="1"/>
          </p:cNvSpPr>
          <p:nvPr>
            <p:ph type="dt" sz="half" idx="10"/>
          </p:nvPr>
        </p:nvSpPr>
        <p:spPr/>
        <p:txBody>
          <a:bodyPr/>
          <a:lstStyle/>
          <a:p>
            <a:fld id="{A3AF8295-1801-B44D-A758-12B66076D675}" type="datetimeFigureOut">
              <a:rPr lang="en-US" smtClean="0"/>
              <a:t>10/13/25</a:t>
            </a:fld>
            <a:endParaRPr lang="en-US"/>
          </a:p>
        </p:txBody>
      </p:sp>
      <p:sp>
        <p:nvSpPr>
          <p:cNvPr id="5" name="Footer Placeholder 4">
            <a:extLst>
              <a:ext uri="{FF2B5EF4-FFF2-40B4-BE49-F238E27FC236}">
                <a16:creationId xmlns:a16="http://schemas.microsoft.com/office/drawing/2014/main" id="{3F5230DC-F558-FF50-2FAE-AFA122056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EA433-6FA7-2A8B-4EB7-521456F3C94A}"/>
              </a:ext>
            </a:extLst>
          </p:cNvPr>
          <p:cNvSpPr>
            <a:spLocks noGrp="1"/>
          </p:cNvSpPr>
          <p:nvPr>
            <p:ph type="sldNum" sz="quarter" idx="12"/>
          </p:nvPr>
        </p:nvSpPr>
        <p:spPr/>
        <p:txBody>
          <a:bodyPr/>
          <a:lstStyle/>
          <a:p>
            <a:fld id="{A974DDEB-A76E-7746-9D36-92A1AD476462}" type="slidenum">
              <a:rPr lang="en-US" smtClean="0"/>
              <a:t>‹#›</a:t>
            </a:fld>
            <a:endParaRPr lang="en-US"/>
          </a:p>
        </p:txBody>
      </p:sp>
    </p:spTree>
    <p:extLst>
      <p:ext uri="{BB962C8B-B14F-4D97-AF65-F5344CB8AC3E}">
        <p14:creationId xmlns:p14="http://schemas.microsoft.com/office/powerpoint/2010/main" val="1115458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A062F-FC3F-83E5-372F-ECBCF5967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A806A1-86B4-A582-ADBA-03ECDB5854CB}"/>
              </a:ext>
            </a:extLst>
          </p:cNvPr>
          <p:cNvSpPr>
            <a:spLocks noGrp="1"/>
          </p:cNvSpPr>
          <p:nvPr>
            <p:ph sz="half" idx="1"/>
          </p:nvPr>
        </p:nvSpPr>
        <p:spPr>
          <a:xfrm>
            <a:off x="838200" y="1363980"/>
            <a:ext cx="5181600" cy="4812983"/>
          </a:xfrm>
        </p:spPr>
        <p:txBody>
          <a:bodyPr/>
          <a:lstStyle/>
          <a:p>
            <a:pPr lvl="0"/>
            <a:r>
              <a:rPr lang="en-US" dirty="0"/>
              <a:t>Click to edit Master text styles</a:t>
            </a:r>
          </a:p>
        </p:txBody>
      </p:sp>
      <p:sp>
        <p:nvSpPr>
          <p:cNvPr id="4" name="Content Placeholder 3">
            <a:extLst>
              <a:ext uri="{FF2B5EF4-FFF2-40B4-BE49-F238E27FC236}">
                <a16:creationId xmlns:a16="http://schemas.microsoft.com/office/drawing/2014/main" id="{66D7F8CB-33E9-5CEA-DA3F-BAA907678426}"/>
              </a:ext>
            </a:extLst>
          </p:cNvPr>
          <p:cNvSpPr>
            <a:spLocks noGrp="1"/>
          </p:cNvSpPr>
          <p:nvPr>
            <p:ph sz="half" idx="2"/>
          </p:nvPr>
        </p:nvSpPr>
        <p:spPr>
          <a:xfrm>
            <a:off x="6172200" y="1363980"/>
            <a:ext cx="5181600" cy="4812983"/>
          </a:xfrm>
        </p:spPr>
        <p:txBody>
          <a:bodyPr/>
          <a:lstStyle/>
          <a:p>
            <a:pPr lvl="0"/>
            <a:r>
              <a:rPr lang="en-US" dirty="0"/>
              <a:t>Click to edit Master text styles</a:t>
            </a:r>
          </a:p>
        </p:txBody>
      </p:sp>
      <p:sp>
        <p:nvSpPr>
          <p:cNvPr id="5" name="Date Placeholder 4">
            <a:extLst>
              <a:ext uri="{FF2B5EF4-FFF2-40B4-BE49-F238E27FC236}">
                <a16:creationId xmlns:a16="http://schemas.microsoft.com/office/drawing/2014/main" id="{78F4E091-4E25-8F22-6B24-C7AB8376B85F}"/>
              </a:ext>
            </a:extLst>
          </p:cNvPr>
          <p:cNvSpPr>
            <a:spLocks noGrp="1"/>
          </p:cNvSpPr>
          <p:nvPr>
            <p:ph type="dt" sz="half" idx="10"/>
          </p:nvPr>
        </p:nvSpPr>
        <p:spPr/>
        <p:txBody>
          <a:bodyPr/>
          <a:lstStyle/>
          <a:p>
            <a:fld id="{A3AF8295-1801-B44D-A758-12B66076D675}" type="datetimeFigureOut">
              <a:rPr lang="en-US" smtClean="0"/>
              <a:t>10/13/25</a:t>
            </a:fld>
            <a:endParaRPr lang="en-US"/>
          </a:p>
        </p:txBody>
      </p:sp>
      <p:sp>
        <p:nvSpPr>
          <p:cNvPr id="6" name="Footer Placeholder 5">
            <a:extLst>
              <a:ext uri="{FF2B5EF4-FFF2-40B4-BE49-F238E27FC236}">
                <a16:creationId xmlns:a16="http://schemas.microsoft.com/office/drawing/2014/main" id="{5E024DED-0F57-84CE-062B-1EA5CCCE9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C6A2E-186F-8737-38C9-291609A1C7A2}"/>
              </a:ext>
            </a:extLst>
          </p:cNvPr>
          <p:cNvSpPr>
            <a:spLocks noGrp="1"/>
          </p:cNvSpPr>
          <p:nvPr>
            <p:ph type="sldNum" sz="quarter" idx="12"/>
          </p:nvPr>
        </p:nvSpPr>
        <p:spPr/>
        <p:txBody>
          <a:bodyPr/>
          <a:lstStyle/>
          <a:p>
            <a:fld id="{A974DDEB-A76E-7746-9D36-92A1AD476462}" type="slidenum">
              <a:rPr lang="en-US" smtClean="0"/>
              <a:t>‹#›</a:t>
            </a:fld>
            <a:endParaRPr lang="en-US"/>
          </a:p>
        </p:txBody>
      </p:sp>
    </p:spTree>
    <p:extLst>
      <p:ext uri="{BB962C8B-B14F-4D97-AF65-F5344CB8AC3E}">
        <p14:creationId xmlns:p14="http://schemas.microsoft.com/office/powerpoint/2010/main" val="4239509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AB506-5F4A-20D8-140E-E2B46B27DB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1BFBFF-35D0-B220-7FEC-9D3F73B06007}"/>
              </a:ext>
            </a:extLst>
          </p:cNvPr>
          <p:cNvSpPr>
            <a:spLocks noGrp="1"/>
          </p:cNvSpPr>
          <p:nvPr>
            <p:ph type="dt" sz="half" idx="10"/>
          </p:nvPr>
        </p:nvSpPr>
        <p:spPr/>
        <p:txBody>
          <a:bodyPr/>
          <a:lstStyle/>
          <a:p>
            <a:fld id="{A3AF8295-1801-B44D-A758-12B66076D675}" type="datetimeFigureOut">
              <a:rPr lang="en-US" smtClean="0"/>
              <a:t>10/13/25</a:t>
            </a:fld>
            <a:endParaRPr lang="en-US"/>
          </a:p>
        </p:txBody>
      </p:sp>
      <p:sp>
        <p:nvSpPr>
          <p:cNvPr id="4" name="Footer Placeholder 3">
            <a:extLst>
              <a:ext uri="{FF2B5EF4-FFF2-40B4-BE49-F238E27FC236}">
                <a16:creationId xmlns:a16="http://schemas.microsoft.com/office/drawing/2014/main" id="{5103640E-124C-7CA1-38E1-C4AAE73C17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7D5502-7B2E-4E30-9922-E894EFFC0C92}"/>
              </a:ext>
            </a:extLst>
          </p:cNvPr>
          <p:cNvSpPr>
            <a:spLocks noGrp="1"/>
          </p:cNvSpPr>
          <p:nvPr>
            <p:ph type="sldNum" sz="quarter" idx="12"/>
          </p:nvPr>
        </p:nvSpPr>
        <p:spPr/>
        <p:txBody>
          <a:bodyPr/>
          <a:lstStyle/>
          <a:p>
            <a:fld id="{A974DDEB-A76E-7746-9D36-92A1AD476462}" type="slidenum">
              <a:rPr lang="en-US" smtClean="0"/>
              <a:t>‹#›</a:t>
            </a:fld>
            <a:endParaRPr lang="en-US"/>
          </a:p>
        </p:txBody>
      </p:sp>
    </p:spTree>
    <p:extLst>
      <p:ext uri="{BB962C8B-B14F-4D97-AF65-F5344CB8AC3E}">
        <p14:creationId xmlns:p14="http://schemas.microsoft.com/office/powerpoint/2010/main" val="333080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6A9A7C-3F21-A78F-2566-746E2026CED9}"/>
              </a:ext>
            </a:extLst>
          </p:cNvPr>
          <p:cNvSpPr>
            <a:spLocks noGrp="1"/>
          </p:cNvSpPr>
          <p:nvPr>
            <p:ph type="dt" sz="half" idx="10"/>
          </p:nvPr>
        </p:nvSpPr>
        <p:spPr/>
        <p:txBody>
          <a:bodyPr/>
          <a:lstStyle/>
          <a:p>
            <a:fld id="{A3AF8295-1801-B44D-A758-12B66076D675}" type="datetimeFigureOut">
              <a:rPr lang="en-US" smtClean="0"/>
              <a:t>10/13/25</a:t>
            </a:fld>
            <a:endParaRPr lang="en-US"/>
          </a:p>
        </p:txBody>
      </p:sp>
      <p:sp>
        <p:nvSpPr>
          <p:cNvPr id="3" name="Footer Placeholder 2">
            <a:extLst>
              <a:ext uri="{FF2B5EF4-FFF2-40B4-BE49-F238E27FC236}">
                <a16:creationId xmlns:a16="http://schemas.microsoft.com/office/drawing/2014/main" id="{3D49725F-FEBB-B0DA-62A4-49A5734E55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441549-BD27-5919-F7C5-449AE0555C4F}"/>
              </a:ext>
            </a:extLst>
          </p:cNvPr>
          <p:cNvSpPr>
            <a:spLocks noGrp="1"/>
          </p:cNvSpPr>
          <p:nvPr>
            <p:ph type="sldNum" sz="quarter" idx="12"/>
          </p:nvPr>
        </p:nvSpPr>
        <p:spPr/>
        <p:txBody>
          <a:bodyPr/>
          <a:lstStyle/>
          <a:p>
            <a:fld id="{A974DDEB-A76E-7746-9D36-92A1AD476462}" type="slidenum">
              <a:rPr lang="en-US" smtClean="0"/>
              <a:t>‹#›</a:t>
            </a:fld>
            <a:endParaRPr lang="en-US"/>
          </a:p>
        </p:txBody>
      </p:sp>
    </p:spTree>
    <p:extLst>
      <p:ext uri="{BB962C8B-B14F-4D97-AF65-F5344CB8AC3E}">
        <p14:creationId xmlns:p14="http://schemas.microsoft.com/office/powerpoint/2010/main" val="24220388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100000">
              <a:srgbClr val="EDE8F4"/>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D7BD56-5061-2105-B4B6-29A382E67982}"/>
              </a:ext>
            </a:extLst>
          </p:cNvPr>
          <p:cNvSpPr>
            <a:spLocks noGrp="1"/>
          </p:cNvSpPr>
          <p:nvPr>
            <p:ph type="title"/>
          </p:nvPr>
        </p:nvSpPr>
        <p:spPr>
          <a:xfrm>
            <a:off x="838200" y="365125"/>
            <a:ext cx="10515600" cy="99885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49E0FB9-3549-BB78-BBE6-EF2A3F35B10E}"/>
              </a:ext>
            </a:extLst>
          </p:cNvPr>
          <p:cNvSpPr>
            <a:spLocks noGrp="1"/>
          </p:cNvSpPr>
          <p:nvPr>
            <p:ph type="body" idx="1"/>
          </p:nvPr>
        </p:nvSpPr>
        <p:spPr>
          <a:xfrm>
            <a:off x="838200" y="1363980"/>
            <a:ext cx="10515600" cy="4812984"/>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a:extLst>
              <a:ext uri="{FF2B5EF4-FFF2-40B4-BE49-F238E27FC236}">
                <a16:creationId xmlns:a16="http://schemas.microsoft.com/office/drawing/2014/main" id="{5BE1243B-7CDA-B4EB-323F-390D84821A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AF8295-1801-B44D-A758-12B66076D675}" type="datetimeFigureOut">
              <a:rPr lang="en-US" smtClean="0"/>
              <a:t>10/13/25</a:t>
            </a:fld>
            <a:endParaRPr lang="en-US"/>
          </a:p>
        </p:txBody>
      </p:sp>
      <p:sp>
        <p:nvSpPr>
          <p:cNvPr id="5" name="Footer Placeholder 4">
            <a:extLst>
              <a:ext uri="{FF2B5EF4-FFF2-40B4-BE49-F238E27FC236}">
                <a16:creationId xmlns:a16="http://schemas.microsoft.com/office/drawing/2014/main" id="{08DDE083-9D53-4F3A-3533-F85192BB2E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068EBF9-3C79-3B56-88AE-383BAE3CCE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74DDEB-A76E-7746-9D36-92A1AD476462}" type="slidenum">
              <a:rPr lang="en-US" smtClean="0"/>
              <a:t>‹#›</a:t>
            </a:fld>
            <a:endParaRPr lang="en-US"/>
          </a:p>
        </p:txBody>
      </p:sp>
    </p:spTree>
    <p:extLst>
      <p:ext uri="{BB962C8B-B14F-4D97-AF65-F5344CB8AC3E}">
        <p14:creationId xmlns:p14="http://schemas.microsoft.com/office/powerpoint/2010/main" val="198844825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4" r:id="rId5"/>
    <p:sldLayoutId id="2147483655" r:id="rId6"/>
  </p:sldLayoutIdLst>
  <p:txStyles>
    <p:titleStyle>
      <a:lvl1pPr algn="l" defTabSz="914400" rtl="0" eaLnBrk="1" latinLnBrk="0" hangingPunct="1">
        <a:lnSpc>
          <a:spcPct val="90000"/>
        </a:lnSpc>
        <a:spcBef>
          <a:spcPct val="0"/>
        </a:spcBef>
        <a:buNone/>
        <a:defRPr sz="4000" b="1" i="0" kern="1200">
          <a:solidFill>
            <a:schemeClr val="tx1"/>
          </a:solidFill>
          <a:latin typeface="Lato" panose="020F0502020204030203" pitchFamily="34" charset="77"/>
          <a:ea typeface="Inter SemiBold" panose="02000503000000020004" pitchFamily="2" charset="0"/>
          <a:cs typeface="+mj-cs"/>
        </a:defRPr>
      </a:lvl1pPr>
    </p:titleStyle>
    <p:bodyStyle>
      <a:lvl1pPr marL="0" indent="0" algn="l" defTabSz="914400" rtl="0" eaLnBrk="1" latinLnBrk="0" hangingPunct="1">
        <a:lnSpc>
          <a:spcPct val="125000"/>
        </a:lnSpc>
        <a:spcBef>
          <a:spcPts val="2400"/>
        </a:spcBef>
        <a:spcAft>
          <a:spcPts val="0"/>
        </a:spcAft>
        <a:buFont typeface="Arial" panose="020B0604020202020204" pitchFamily="34" charset="0"/>
        <a:buNone/>
        <a:tabLst/>
        <a:defRPr sz="2800" kern="1200">
          <a:solidFill>
            <a:schemeClr val="tx1"/>
          </a:solidFill>
          <a:latin typeface="Lato" panose="020F0502020204030203" pitchFamily="34" charset="77"/>
          <a:ea typeface="Inter" panose="02000503000000020004" pitchFamily="2" charset="0"/>
          <a:cs typeface="+mn-cs"/>
        </a:defRPr>
      </a:lvl1pPr>
      <a:lvl2pPr marL="133350" indent="0" algn="l" defTabSz="914400" rtl="0" eaLnBrk="1" latinLnBrk="0" hangingPunct="1">
        <a:lnSpc>
          <a:spcPct val="125000"/>
        </a:lnSpc>
        <a:spcBef>
          <a:spcPts val="2400"/>
        </a:spcBef>
        <a:spcAft>
          <a:spcPts val="0"/>
        </a:spcAft>
        <a:buFont typeface="Arial" panose="020B0604020202020204" pitchFamily="34" charset="0"/>
        <a:buNone/>
        <a:tabLst/>
        <a:defRPr sz="2800" kern="1200">
          <a:solidFill>
            <a:schemeClr val="tx1"/>
          </a:solidFill>
          <a:latin typeface="Lato" panose="020F0502020204030203" pitchFamily="34" charset="77"/>
          <a:ea typeface="Inter" panose="02000503000000020004" pitchFamily="2" charset="0"/>
          <a:cs typeface="+mn-cs"/>
        </a:defRPr>
      </a:lvl2pPr>
      <a:lvl3pPr marL="923925" indent="-346075" algn="l" defTabSz="914400" rtl="0" eaLnBrk="1" latinLnBrk="0" hangingPunct="1">
        <a:lnSpc>
          <a:spcPct val="125000"/>
        </a:lnSpc>
        <a:spcBef>
          <a:spcPts val="2400"/>
        </a:spcBef>
        <a:spcAft>
          <a:spcPts val="0"/>
        </a:spcAft>
        <a:buFont typeface="Arial" panose="020B0604020202020204" pitchFamily="34" charset="0"/>
        <a:buChar char="•"/>
        <a:tabLst/>
        <a:defRPr sz="2800" kern="1200">
          <a:solidFill>
            <a:schemeClr val="tx1"/>
          </a:solidFill>
          <a:latin typeface="Lato" panose="020F0502020204030203" pitchFamily="34" charset="77"/>
          <a:ea typeface="Inter" panose="02000503000000020004" pitchFamily="2" charset="0"/>
          <a:cs typeface="+mn-cs"/>
        </a:defRPr>
      </a:lvl3pPr>
      <a:lvl4pPr marL="1381125" indent="-346075" algn="l" defTabSz="914400" rtl="0" eaLnBrk="1" latinLnBrk="0" hangingPunct="1">
        <a:lnSpc>
          <a:spcPct val="125000"/>
        </a:lnSpc>
        <a:spcBef>
          <a:spcPts val="2400"/>
        </a:spcBef>
        <a:spcAft>
          <a:spcPts val="0"/>
        </a:spcAft>
        <a:buFont typeface="Arial" panose="020B0604020202020204" pitchFamily="34" charset="0"/>
        <a:buChar char="•"/>
        <a:tabLst/>
        <a:defRPr sz="2800" kern="1200">
          <a:solidFill>
            <a:schemeClr val="tx1"/>
          </a:solidFill>
          <a:latin typeface="Lato" panose="020F0502020204030203" pitchFamily="34" charset="77"/>
          <a:ea typeface="Inter" panose="02000503000000020004" pitchFamily="2" charset="0"/>
          <a:cs typeface="+mn-cs"/>
        </a:defRPr>
      </a:lvl4pPr>
      <a:lvl5pPr marL="1836738" indent="-344488" algn="l" defTabSz="914400" rtl="0" eaLnBrk="1" latinLnBrk="0" hangingPunct="1">
        <a:lnSpc>
          <a:spcPct val="125000"/>
        </a:lnSpc>
        <a:spcBef>
          <a:spcPts val="2400"/>
        </a:spcBef>
        <a:spcAft>
          <a:spcPts val="0"/>
        </a:spcAft>
        <a:buFont typeface="Arial" panose="020B0604020202020204" pitchFamily="34" charset="0"/>
        <a:buChar char="•"/>
        <a:tabLst/>
        <a:defRPr sz="2800" kern="1200">
          <a:solidFill>
            <a:schemeClr val="tx1"/>
          </a:solidFill>
          <a:latin typeface="Lato" panose="020F0502020204030203" pitchFamily="34" charset="77"/>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3" Type="http://schemas.openxmlformats.org/officeDocument/2006/relationships/hyperlink" Target="https://www.google.com/url?q=https%3A%2F%2Fwashington.zoom.us%2Fmy%2Fnathanbrunelle&amp;sa=D&amp;source=calendar&amp;ust=1759256220000000&amp;usg=AOvVaw3W5pW0Thw9yLT1eqiMRXM6" TargetMode="Externa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EF43-76C4-4A20-1A86-6CE0FD267AE8}"/>
              </a:ext>
            </a:extLst>
          </p:cNvPr>
          <p:cNvSpPr>
            <a:spLocks noGrp="1"/>
          </p:cNvSpPr>
          <p:nvPr>
            <p:ph type="ctrTitle"/>
          </p:nvPr>
        </p:nvSpPr>
        <p:spPr/>
        <p:txBody>
          <a:bodyPr/>
          <a:lstStyle/>
          <a:p>
            <a:r>
              <a:rPr lang="en-US" dirty="0"/>
              <a:t>Lecture 10: Directed graphs</a:t>
            </a:r>
          </a:p>
        </p:txBody>
      </p:sp>
      <p:sp>
        <p:nvSpPr>
          <p:cNvPr id="3" name="Subtitle 2">
            <a:extLst>
              <a:ext uri="{FF2B5EF4-FFF2-40B4-BE49-F238E27FC236}">
                <a16:creationId xmlns:a16="http://schemas.microsoft.com/office/drawing/2014/main" id="{D727621A-E45C-6CF2-1FF4-A38CEC2D49B5}"/>
              </a:ext>
            </a:extLst>
          </p:cNvPr>
          <p:cNvSpPr>
            <a:spLocks noGrp="1"/>
          </p:cNvSpPr>
          <p:nvPr>
            <p:ph type="subTitle" idx="1"/>
          </p:nvPr>
        </p:nvSpPr>
        <p:spPr/>
        <p:txBody>
          <a:bodyPr/>
          <a:lstStyle/>
          <a:p>
            <a:r>
              <a:rPr lang="en-US" dirty="0"/>
              <a:t>Glenn Sun</a:t>
            </a:r>
          </a:p>
        </p:txBody>
      </p:sp>
    </p:spTree>
    <p:custDataLst>
      <p:tags r:id="rId1"/>
    </p:custDataLst>
    <p:extLst>
      <p:ext uri="{BB962C8B-B14F-4D97-AF65-F5344CB8AC3E}">
        <p14:creationId xmlns:p14="http://schemas.microsoft.com/office/powerpoint/2010/main" val="77742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9AB02-DA5C-C7A3-B71C-D6D21E6702CF}"/>
              </a:ext>
            </a:extLst>
          </p:cNvPr>
          <p:cNvSpPr>
            <a:spLocks noGrp="1"/>
          </p:cNvSpPr>
          <p:nvPr>
            <p:ph type="title"/>
          </p:nvPr>
        </p:nvSpPr>
        <p:spPr/>
        <p:txBody>
          <a:bodyPr/>
          <a:lstStyle/>
          <a:p>
            <a:r>
              <a:rPr lang="en-US" dirty="0"/>
              <a:t>Topological sort via DFS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A64604-2912-565B-C9E2-5DDA7D28D5CC}"/>
                  </a:ext>
                </a:extLst>
              </p:cNvPr>
              <p:cNvSpPr>
                <a:spLocks noGrp="1"/>
              </p:cNvSpPr>
              <p:nvPr>
                <p:ph idx="1"/>
              </p:nvPr>
            </p:nvSpPr>
            <p:spPr/>
            <p:txBody>
              <a:bodyPr/>
              <a:lstStyle/>
              <a:p>
                <a:r>
                  <a:rPr lang="en-US" b="1" dirty="0">
                    <a:solidFill>
                      <a:schemeClr val="accent3"/>
                    </a:solidFill>
                  </a:rPr>
                  <a:t>Claim. </a:t>
                </a:r>
                <a:r>
                  <a:rPr lang="en-US" dirty="0"/>
                  <a:t>If </a:t>
                </a:r>
                <a14:m>
                  <m:oMath xmlns:m="http://schemas.openxmlformats.org/officeDocument/2006/math">
                    <m:r>
                      <a:rPr lang="en-US" b="1" i="1" dirty="0" smtClean="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𝒂</m:t>
                    </m:r>
                    <m:r>
                      <a:rPr lang="en-US" b="1" i="1" dirty="0" smtClean="0">
                        <a:solidFill>
                          <a:schemeClr val="accent1"/>
                        </a:solidFill>
                        <a:latin typeface="Cambria Math" panose="02040503050406030204" pitchFamily="18" charset="0"/>
                      </a:rPr>
                      <m:t>, </m:t>
                    </m:r>
                    <m:r>
                      <a:rPr lang="en-US" b="1" i="1" dirty="0" smtClean="0">
                        <a:solidFill>
                          <a:schemeClr val="accent1"/>
                        </a:solidFill>
                        <a:latin typeface="Cambria Math" panose="02040503050406030204" pitchFamily="18" charset="0"/>
                      </a:rPr>
                      <m:t>𝒃</m:t>
                    </m:r>
                    <m:r>
                      <a:rPr lang="en-US" b="1" i="1" dirty="0" smtClean="0">
                        <a:solidFill>
                          <a:schemeClr val="accent1"/>
                        </a:solidFill>
                        <a:latin typeface="Cambria Math" panose="02040503050406030204" pitchFamily="18" charset="0"/>
                      </a:rPr>
                      <m:t>)</m:t>
                    </m:r>
                  </m:oMath>
                </a14:m>
                <a:r>
                  <a:rPr lang="en-US" dirty="0"/>
                  <a:t> is an edge, then </a:t>
                </a:r>
                <a14:m>
                  <m:oMath xmlns:m="http://schemas.openxmlformats.org/officeDocument/2006/math">
                    <m:r>
                      <a:rPr lang="en-US" b="1" i="1" dirty="0" smtClean="0">
                        <a:solidFill>
                          <a:schemeClr val="accent1"/>
                        </a:solidFill>
                        <a:latin typeface="Cambria Math" panose="02040503050406030204" pitchFamily="18" charset="0"/>
                      </a:rPr>
                      <m:t>𝒃</m:t>
                    </m:r>
                  </m:oMath>
                </a14:m>
                <a:r>
                  <a:rPr lang="en-US" dirty="0"/>
                  <a:t> finishes before </a:t>
                </a:r>
                <a14:m>
                  <m:oMath xmlns:m="http://schemas.openxmlformats.org/officeDocument/2006/math">
                    <m:r>
                      <a:rPr lang="en-US" b="1" i="1" dirty="0" smtClean="0">
                        <a:solidFill>
                          <a:schemeClr val="accent1"/>
                        </a:solidFill>
                        <a:latin typeface="Cambria Math" panose="02040503050406030204" pitchFamily="18" charset="0"/>
                      </a:rPr>
                      <m:t>𝒂</m:t>
                    </m:r>
                  </m:oMath>
                </a14:m>
                <a:r>
                  <a:rPr lang="en-US" dirty="0"/>
                  <a:t>.</a:t>
                </a:r>
              </a:p>
              <a:p>
                <a:r>
                  <a:rPr lang="en-US" i="1" dirty="0"/>
                  <a:t>Proof. </a:t>
                </a:r>
                <a:r>
                  <a:rPr lang="en-US" dirty="0"/>
                  <a:t>Take 3 cases for </a:t>
                </a:r>
                <a14:m>
                  <m:oMath xmlns:m="http://schemas.openxmlformats.org/officeDocument/2006/math">
                    <m:r>
                      <a:rPr lang="en-US" b="1" i="1" dirty="0">
                        <a:solidFill>
                          <a:schemeClr val="accent1"/>
                        </a:solidFill>
                        <a:latin typeface="Cambria Math" panose="02040503050406030204" pitchFamily="18" charset="0"/>
                      </a:rPr>
                      <m:t>𝒃</m:t>
                    </m:r>
                  </m:oMath>
                </a14:m>
                <a:r>
                  <a:rPr lang="en-US" dirty="0"/>
                  <a:t>’s status when DFS looked at it from </a:t>
                </a:r>
                <a14:m>
                  <m:oMath xmlns:m="http://schemas.openxmlformats.org/officeDocument/2006/math">
                    <m:r>
                      <a:rPr lang="en-US" b="1" i="1" dirty="0">
                        <a:solidFill>
                          <a:schemeClr val="accent1"/>
                        </a:solidFill>
                        <a:latin typeface="Cambria Math" panose="02040503050406030204" pitchFamily="18" charset="0"/>
                      </a:rPr>
                      <m:t>𝒂</m:t>
                    </m:r>
                  </m:oMath>
                </a14:m>
                <a:r>
                  <a:rPr lang="en-US" dirty="0"/>
                  <a:t>, which must be in-progress.</a:t>
                </a:r>
              </a:p>
              <a:p>
                <a:r>
                  <a:rPr lang="en-US" b="1" dirty="0"/>
                  <a:t>Case 1: </a:t>
                </a:r>
                <a14:m>
                  <m:oMath xmlns:m="http://schemas.openxmlformats.org/officeDocument/2006/math">
                    <m:r>
                      <a:rPr lang="en-US" b="1" i="1" dirty="0">
                        <a:solidFill>
                          <a:schemeClr val="accent1"/>
                        </a:solidFill>
                        <a:latin typeface="Cambria Math" panose="02040503050406030204" pitchFamily="18" charset="0"/>
                      </a:rPr>
                      <m:t>𝒃</m:t>
                    </m:r>
                  </m:oMath>
                </a14:m>
                <a:r>
                  <a:rPr lang="en-US" dirty="0"/>
                  <a:t> was </a:t>
                </a:r>
                <a:r>
                  <a:rPr lang="en-US" dirty="0" err="1"/>
                  <a:t>unstarted</a:t>
                </a:r>
                <a:r>
                  <a:rPr lang="en-US" dirty="0"/>
                  <a:t>. Then</a:t>
                </a:r>
                <a:r>
                  <a:rPr lang="en-US" b="1" dirty="0">
                    <a:solidFill>
                      <a:schemeClr val="accent1"/>
                    </a:solidFill>
                  </a:rPr>
                  <a:t> </a:t>
                </a:r>
                <a14:m>
                  <m:oMath xmlns:m="http://schemas.openxmlformats.org/officeDocument/2006/math">
                    <m:r>
                      <a:rPr lang="en-US" b="1" i="1" dirty="0">
                        <a:solidFill>
                          <a:schemeClr val="accent1"/>
                        </a:solidFill>
                        <a:latin typeface="Cambria Math" panose="02040503050406030204" pitchFamily="18" charset="0"/>
                      </a:rPr>
                      <m:t>𝒃</m:t>
                    </m:r>
                  </m:oMath>
                </a14:m>
                <a:r>
                  <a:rPr lang="en-US" dirty="0"/>
                  <a:t> gets explored and </a:t>
                </a:r>
                <a14:m>
                  <m:oMath xmlns:m="http://schemas.openxmlformats.org/officeDocument/2006/math">
                    <m:r>
                      <a:rPr lang="en-US"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𝒃</m:t>
                    </m:r>
                    <m:r>
                      <a:rPr lang="en-US" b="1" i="1" dirty="0">
                        <a:solidFill>
                          <a:schemeClr val="accent1"/>
                        </a:solidFill>
                        <a:latin typeface="Cambria Math" panose="02040503050406030204" pitchFamily="18" charset="0"/>
                      </a:rPr>
                      <m:t>,“</m:t>
                    </m:r>
                    <m:r>
                      <a:rPr lang="en-US" b="1" dirty="0">
                        <a:solidFill>
                          <a:schemeClr val="accent1"/>
                        </a:solidFill>
                        <a:latin typeface="Cambria Math" panose="02040503050406030204" pitchFamily="18" charset="0"/>
                      </a:rPr>
                      <m:t>𝐞𝐧𝐝</m:t>
                    </m:r>
                    <m:r>
                      <a:rPr lang="en-US" b="1" i="1" dirty="0">
                        <a:solidFill>
                          <a:schemeClr val="accent1"/>
                        </a:solidFill>
                        <a:latin typeface="Cambria Math" panose="02040503050406030204" pitchFamily="18" charset="0"/>
                      </a:rPr>
                      <m:t>”)</m:t>
                    </m:r>
                  </m:oMath>
                </a14:m>
                <a:r>
                  <a:rPr lang="en-US" dirty="0"/>
                  <a:t> is now added to the stack after </a:t>
                </a:r>
                <a14:m>
                  <m:oMath xmlns:m="http://schemas.openxmlformats.org/officeDocument/2006/math">
                    <m:r>
                      <a:rPr lang="en-US" dirty="0">
                        <a:solidFill>
                          <a:schemeClr val="accent1"/>
                        </a:solidFill>
                        <a:latin typeface="Cambria Math" panose="02040503050406030204" pitchFamily="18" charset="0"/>
                      </a:rPr>
                      <m:t>(</m:t>
                    </m:r>
                    <m:r>
                      <a:rPr lang="en-US" b="1" i="1" dirty="0" smtClean="0">
                        <a:solidFill>
                          <a:schemeClr val="accent1"/>
                        </a:solidFill>
                        <a:latin typeface="Cambria Math" panose="02040503050406030204" pitchFamily="18" charset="0"/>
                      </a:rPr>
                      <m:t>𝒂</m:t>
                    </m:r>
                    <m:r>
                      <a:rPr lang="en-US" b="1" i="1" dirty="0">
                        <a:solidFill>
                          <a:schemeClr val="accent1"/>
                        </a:solidFill>
                        <a:latin typeface="Cambria Math" panose="02040503050406030204" pitchFamily="18" charset="0"/>
                      </a:rPr>
                      <m:t>,“</m:t>
                    </m:r>
                    <m:r>
                      <a:rPr lang="en-US" b="1" dirty="0">
                        <a:solidFill>
                          <a:schemeClr val="accent1"/>
                        </a:solidFill>
                        <a:latin typeface="Cambria Math" panose="02040503050406030204" pitchFamily="18" charset="0"/>
                      </a:rPr>
                      <m:t>𝐞𝐧𝐝</m:t>
                    </m:r>
                    <m:r>
                      <a:rPr lang="en-US" b="1" i="1" dirty="0">
                        <a:solidFill>
                          <a:schemeClr val="accent1"/>
                        </a:solidFill>
                        <a:latin typeface="Cambria Math" panose="02040503050406030204" pitchFamily="18" charset="0"/>
                      </a:rPr>
                      <m:t>”)</m:t>
                    </m:r>
                  </m:oMath>
                </a14:m>
                <a:r>
                  <a:rPr lang="en-US" dirty="0"/>
                  <a:t>, so </a:t>
                </a:r>
                <a14:m>
                  <m:oMath xmlns:m="http://schemas.openxmlformats.org/officeDocument/2006/math">
                    <m:r>
                      <a:rPr lang="en-US" b="1" i="1" dirty="0">
                        <a:solidFill>
                          <a:schemeClr val="accent1"/>
                        </a:solidFill>
                        <a:latin typeface="Cambria Math" panose="02040503050406030204" pitchFamily="18" charset="0"/>
                      </a:rPr>
                      <m:t>𝒃</m:t>
                    </m:r>
                  </m:oMath>
                </a14:m>
                <a:r>
                  <a:rPr lang="en-US" dirty="0"/>
                  <a:t> finishes earlier .</a:t>
                </a:r>
              </a:p>
              <a:p>
                <a:r>
                  <a:rPr lang="en-US" b="1" dirty="0"/>
                  <a:t>Case 2: </a:t>
                </a:r>
                <a14:m>
                  <m:oMath xmlns:m="http://schemas.openxmlformats.org/officeDocument/2006/math">
                    <m:r>
                      <a:rPr lang="en-US" b="1" i="1" dirty="0">
                        <a:solidFill>
                          <a:schemeClr val="accent1"/>
                        </a:solidFill>
                        <a:latin typeface="Cambria Math" panose="02040503050406030204" pitchFamily="18" charset="0"/>
                      </a:rPr>
                      <m:t>𝒃</m:t>
                    </m:r>
                  </m:oMath>
                </a14:m>
                <a:r>
                  <a:rPr lang="en-US" dirty="0"/>
                  <a:t> was in-progress. Impossible because the graph is acyclic.</a:t>
                </a:r>
              </a:p>
              <a:p>
                <a:r>
                  <a:rPr lang="en-US" b="1" dirty="0"/>
                  <a:t>Case 3:</a:t>
                </a:r>
                <a:r>
                  <a:rPr lang="en-US" dirty="0"/>
                  <a:t> </a:t>
                </a:r>
                <a14:m>
                  <m:oMath xmlns:m="http://schemas.openxmlformats.org/officeDocument/2006/math">
                    <m:r>
                      <a:rPr lang="en-US" b="1" i="1" dirty="0">
                        <a:solidFill>
                          <a:schemeClr val="accent1"/>
                        </a:solidFill>
                        <a:latin typeface="Cambria Math" panose="02040503050406030204" pitchFamily="18" charset="0"/>
                      </a:rPr>
                      <m:t>𝒃</m:t>
                    </m:r>
                  </m:oMath>
                </a14:m>
                <a:r>
                  <a:rPr lang="en-US" dirty="0"/>
                  <a:t> was finished. Then obviously </a:t>
                </a:r>
                <a14:m>
                  <m:oMath xmlns:m="http://schemas.openxmlformats.org/officeDocument/2006/math">
                    <m:r>
                      <a:rPr lang="en-US" b="1" i="1" dirty="0">
                        <a:solidFill>
                          <a:schemeClr val="accent1"/>
                        </a:solidFill>
                        <a:latin typeface="Cambria Math" panose="02040503050406030204" pitchFamily="18" charset="0"/>
                      </a:rPr>
                      <m:t>𝒃</m:t>
                    </m:r>
                  </m:oMath>
                </a14:m>
                <a:r>
                  <a:rPr lang="en-US" dirty="0"/>
                  <a:t> finishes before </a:t>
                </a:r>
                <a14:m>
                  <m:oMath xmlns:m="http://schemas.openxmlformats.org/officeDocument/2006/math">
                    <m:r>
                      <a:rPr lang="en-US" b="1" i="1" dirty="0">
                        <a:solidFill>
                          <a:schemeClr val="accent1"/>
                        </a:solidFill>
                        <a:latin typeface="Cambria Math" panose="02040503050406030204" pitchFamily="18" charset="0"/>
                      </a:rPr>
                      <m:t>𝒂</m:t>
                    </m:r>
                  </m:oMath>
                </a14:m>
                <a:r>
                  <a:rPr lang="en-US" dirty="0"/>
                  <a:t>.</a:t>
                </a:r>
              </a:p>
              <a:p>
                <a:endParaRPr lang="en-US" dirty="0"/>
              </a:p>
            </p:txBody>
          </p:sp>
        </mc:Choice>
        <mc:Fallback>
          <p:sp>
            <p:nvSpPr>
              <p:cNvPr id="3" name="Content Placeholder 2">
                <a:extLst>
                  <a:ext uri="{FF2B5EF4-FFF2-40B4-BE49-F238E27FC236}">
                    <a16:creationId xmlns:a16="http://schemas.microsoft.com/office/drawing/2014/main" id="{DFA64604-2912-565B-C9E2-5DDA7D28D5CC}"/>
                  </a:ext>
                </a:extLst>
              </p:cNvPr>
              <p:cNvSpPr>
                <a:spLocks noGrp="1" noRot="1" noChangeAspect="1" noMove="1" noResize="1" noEditPoints="1" noAdjustHandles="1" noChangeArrowheads="1" noChangeShapeType="1" noTextEdit="1"/>
              </p:cNvSpPr>
              <p:nvPr>
                <p:ph idx="1"/>
              </p:nvPr>
            </p:nvSpPr>
            <p:spPr>
              <a:blipFill>
                <a:blip r:embed="rId2"/>
                <a:stretch>
                  <a:fillRect l="-1206" t="-263" b="-24737"/>
                </a:stretch>
              </a:blipFill>
            </p:spPr>
            <p:txBody>
              <a:bodyPr/>
              <a:lstStyle/>
              <a:p>
                <a:r>
                  <a:rPr lang="en-US">
                    <a:noFill/>
                  </a:rPr>
                  <a:t> </a:t>
                </a:r>
              </a:p>
            </p:txBody>
          </p:sp>
        </mc:Fallback>
      </mc:AlternateContent>
    </p:spTree>
    <p:extLst>
      <p:ext uri="{BB962C8B-B14F-4D97-AF65-F5344CB8AC3E}">
        <p14:creationId xmlns:p14="http://schemas.microsoft.com/office/powerpoint/2010/main" val="22055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2A9D-1DE4-09FC-03D0-6B3A522958C2}"/>
              </a:ext>
            </a:extLst>
          </p:cNvPr>
          <p:cNvSpPr>
            <a:spLocks noGrp="1"/>
          </p:cNvSpPr>
          <p:nvPr>
            <p:ph type="title"/>
          </p:nvPr>
        </p:nvSpPr>
        <p:spPr/>
        <p:txBody>
          <a:bodyPr/>
          <a:lstStyle/>
          <a:p>
            <a:r>
              <a:rPr lang="en-US" dirty="0"/>
              <a:t>Strongly connected components</a:t>
            </a:r>
          </a:p>
        </p:txBody>
      </p:sp>
      <p:sp>
        <p:nvSpPr>
          <p:cNvPr id="3" name="Text Placeholder 2">
            <a:extLst>
              <a:ext uri="{FF2B5EF4-FFF2-40B4-BE49-F238E27FC236}">
                <a16:creationId xmlns:a16="http://schemas.microsoft.com/office/drawing/2014/main" id="{8274478E-6C6E-AA24-5F5D-D0EDC700B63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85204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65C4B2-165D-EF10-8D57-4E7236E64DE5}"/>
              </a:ext>
            </a:extLst>
          </p:cNvPr>
          <p:cNvSpPr>
            <a:spLocks noGrp="1"/>
          </p:cNvSpPr>
          <p:nvPr>
            <p:ph type="title"/>
          </p:nvPr>
        </p:nvSpPr>
        <p:spPr/>
        <p:txBody>
          <a:bodyPr/>
          <a:lstStyle/>
          <a:p>
            <a:r>
              <a:rPr lang="en-US" dirty="0"/>
              <a:t>Strongly connected graphs</a:t>
            </a:r>
          </a:p>
        </p:txBody>
      </p:sp>
      <p:sp>
        <p:nvSpPr>
          <p:cNvPr id="5" name="Content Placeholder 4">
            <a:extLst>
              <a:ext uri="{FF2B5EF4-FFF2-40B4-BE49-F238E27FC236}">
                <a16:creationId xmlns:a16="http://schemas.microsoft.com/office/drawing/2014/main" id="{644B3E5A-7D98-597C-52AB-ADBF9EBAC538}"/>
              </a:ext>
            </a:extLst>
          </p:cNvPr>
          <p:cNvSpPr>
            <a:spLocks noGrp="1"/>
          </p:cNvSpPr>
          <p:nvPr>
            <p:ph idx="1"/>
          </p:nvPr>
        </p:nvSpPr>
        <p:spPr/>
        <p:txBody>
          <a:bodyPr/>
          <a:lstStyle/>
          <a:p>
            <a:r>
              <a:rPr lang="en-US" dirty="0"/>
              <a:t>An undirected graph is “connected” if you can go from any vertex to any other vertex. What does this look like in directed graphs?</a:t>
            </a:r>
          </a:p>
        </p:txBody>
      </p:sp>
      <p:sp>
        <p:nvSpPr>
          <p:cNvPr id="6" name="Oval 5">
            <a:extLst>
              <a:ext uri="{FF2B5EF4-FFF2-40B4-BE49-F238E27FC236}">
                <a16:creationId xmlns:a16="http://schemas.microsoft.com/office/drawing/2014/main" id="{77222158-74B9-4814-2395-D9A86D2A3FE5}"/>
              </a:ext>
            </a:extLst>
          </p:cNvPr>
          <p:cNvSpPr/>
          <p:nvPr/>
        </p:nvSpPr>
        <p:spPr>
          <a:xfrm>
            <a:off x="8769831" y="292109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7" name="Oval 6">
            <a:extLst>
              <a:ext uri="{FF2B5EF4-FFF2-40B4-BE49-F238E27FC236}">
                <a16:creationId xmlns:a16="http://schemas.microsoft.com/office/drawing/2014/main" id="{C9F078CC-2781-9C89-9B08-8C1151907A13}"/>
              </a:ext>
            </a:extLst>
          </p:cNvPr>
          <p:cNvSpPr/>
          <p:nvPr/>
        </p:nvSpPr>
        <p:spPr>
          <a:xfrm>
            <a:off x="6913720" y="3438459"/>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8" name="Oval 7">
            <a:extLst>
              <a:ext uri="{FF2B5EF4-FFF2-40B4-BE49-F238E27FC236}">
                <a16:creationId xmlns:a16="http://schemas.microsoft.com/office/drawing/2014/main" id="{BDCC690B-61C6-A4F2-97BA-1CF7094199FA}"/>
              </a:ext>
            </a:extLst>
          </p:cNvPr>
          <p:cNvSpPr/>
          <p:nvPr/>
        </p:nvSpPr>
        <p:spPr>
          <a:xfrm>
            <a:off x="9510049" y="4642816"/>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9" name="Oval 8">
            <a:extLst>
              <a:ext uri="{FF2B5EF4-FFF2-40B4-BE49-F238E27FC236}">
                <a16:creationId xmlns:a16="http://schemas.microsoft.com/office/drawing/2014/main" id="{BA372E5A-D7EB-0AF0-6134-BCAD95BCAB04}"/>
              </a:ext>
            </a:extLst>
          </p:cNvPr>
          <p:cNvSpPr/>
          <p:nvPr/>
        </p:nvSpPr>
        <p:spPr>
          <a:xfrm>
            <a:off x="7887584" y="515365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sp>
        <p:nvSpPr>
          <p:cNvPr id="10" name="Oval 9">
            <a:extLst>
              <a:ext uri="{FF2B5EF4-FFF2-40B4-BE49-F238E27FC236}">
                <a16:creationId xmlns:a16="http://schemas.microsoft.com/office/drawing/2014/main" id="{ED6358AD-6F84-8196-0630-7D72C637C28B}"/>
              </a:ext>
            </a:extLst>
          </p:cNvPr>
          <p:cNvSpPr/>
          <p:nvPr/>
        </p:nvSpPr>
        <p:spPr>
          <a:xfrm>
            <a:off x="10541129" y="317292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5</a:t>
            </a:r>
            <a:endParaRPr lang="en-US" b="1" dirty="0">
              <a:solidFill>
                <a:schemeClr val="accent1"/>
              </a:solidFill>
              <a:latin typeface="Lato" panose="020F0502020204030203" pitchFamily="34" charset="77"/>
            </a:endParaRPr>
          </a:p>
        </p:txBody>
      </p:sp>
      <p:cxnSp>
        <p:nvCxnSpPr>
          <p:cNvPr id="11" name="Straight Connector 10">
            <a:extLst>
              <a:ext uri="{FF2B5EF4-FFF2-40B4-BE49-F238E27FC236}">
                <a16:creationId xmlns:a16="http://schemas.microsoft.com/office/drawing/2014/main" id="{053224F7-00FE-2495-C88A-D6D0E5C3CE74}"/>
              </a:ext>
            </a:extLst>
          </p:cNvPr>
          <p:cNvCxnSpPr>
            <a:cxnSpLocks/>
          </p:cNvCxnSpPr>
          <p:nvPr/>
        </p:nvCxnSpPr>
        <p:spPr>
          <a:xfrm flipV="1">
            <a:off x="7742891" y="3492964"/>
            <a:ext cx="965016" cy="11937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181CEB5-1297-8229-741E-FA7824B57493}"/>
              </a:ext>
            </a:extLst>
          </p:cNvPr>
          <p:cNvCxnSpPr>
            <a:cxnSpLocks/>
          </p:cNvCxnSpPr>
          <p:nvPr/>
        </p:nvCxnSpPr>
        <p:spPr>
          <a:xfrm>
            <a:off x="7454038" y="4151361"/>
            <a:ext cx="500833" cy="924144"/>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EFAFE7F9-87CA-B385-087F-EF45FE163DCF}"/>
              </a:ext>
            </a:extLst>
          </p:cNvPr>
          <p:cNvCxnSpPr>
            <a:cxnSpLocks/>
          </p:cNvCxnSpPr>
          <p:nvPr/>
        </p:nvCxnSpPr>
        <p:spPr>
          <a:xfrm flipV="1">
            <a:off x="8642338" y="5153654"/>
            <a:ext cx="767573" cy="28926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0A86911-ADE4-6756-33AE-C8849BBAA385}"/>
              </a:ext>
            </a:extLst>
          </p:cNvPr>
          <p:cNvCxnSpPr>
            <a:cxnSpLocks/>
          </p:cNvCxnSpPr>
          <p:nvPr/>
        </p:nvCxnSpPr>
        <p:spPr>
          <a:xfrm>
            <a:off x="9506159" y="3256714"/>
            <a:ext cx="946023" cy="13701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B4B5DF0-475A-9234-CB60-8C5803DB1596}"/>
              </a:ext>
            </a:extLst>
          </p:cNvPr>
          <p:cNvCxnSpPr>
            <a:cxnSpLocks/>
          </p:cNvCxnSpPr>
          <p:nvPr/>
        </p:nvCxnSpPr>
        <p:spPr>
          <a:xfrm flipH="1" flipV="1">
            <a:off x="9173372" y="3674580"/>
            <a:ext cx="487355" cy="83958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2A95DC4-68A9-E8EB-2358-F48CBFFAA599}"/>
              </a:ext>
            </a:extLst>
          </p:cNvPr>
          <p:cNvCxnSpPr>
            <a:cxnSpLocks/>
          </p:cNvCxnSpPr>
          <p:nvPr/>
        </p:nvCxnSpPr>
        <p:spPr>
          <a:xfrm flipV="1">
            <a:off x="10102042" y="3873495"/>
            <a:ext cx="541070" cy="769321"/>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E476B19B-542C-A6A7-E513-3A675557F66B}"/>
              </a:ext>
            </a:extLst>
          </p:cNvPr>
          <p:cNvSpPr/>
          <p:nvPr/>
        </p:nvSpPr>
        <p:spPr>
          <a:xfrm>
            <a:off x="3286311" y="298930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21" name="Oval 20">
            <a:extLst>
              <a:ext uri="{FF2B5EF4-FFF2-40B4-BE49-F238E27FC236}">
                <a16:creationId xmlns:a16="http://schemas.microsoft.com/office/drawing/2014/main" id="{1C0A4BEB-F62E-D8B1-6370-4D9F7014F3E9}"/>
              </a:ext>
            </a:extLst>
          </p:cNvPr>
          <p:cNvSpPr/>
          <p:nvPr/>
        </p:nvSpPr>
        <p:spPr>
          <a:xfrm>
            <a:off x="1430200" y="3506669"/>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22" name="Oval 21">
            <a:extLst>
              <a:ext uri="{FF2B5EF4-FFF2-40B4-BE49-F238E27FC236}">
                <a16:creationId xmlns:a16="http://schemas.microsoft.com/office/drawing/2014/main" id="{9E87C314-F023-821B-CC94-07D5FC04615D}"/>
              </a:ext>
            </a:extLst>
          </p:cNvPr>
          <p:cNvSpPr/>
          <p:nvPr/>
        </p:nvSpPr>
        <p:spPr>
          <a:xfrm>
            <a:off x="4026529" y="4711026"/>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23" name="Oval 22">
            <a:extLst>
              <a:ext uri="{FF2B5EF4-FFF2-40B4-BE49-F238E27FC236}">
                <a16:creationId xmlns:a16="http://schemas.microsoft.com/office/drawing/2014/main" id="{05F22B98-75A7-1641-8485-034298B13D8F}"/>
              </a:ext>
            </a:extLst>
          </p:cNvPr>
          <p:cNvSpPr/>
          <p:nvPr/>
        </p:nvSpPr>
        <p:spPr>
          <a:xfrm>
            <a:off x="2404064" y="522186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sp>
        <p:nvSpPr>
          <p:cNvPr id="24" name="Oval 23">
            <a:extLst>
              <a:ext uri="{FF2B5EF4-FFF2-40B4-BE49-F238E27FC236}">
                <a16:creationId xmlns:a16="http://schemas.microsoft.com/office/drawing/2014/main" id="{FA64B123-CD79-2691-CA0C-A7CA35D15EB7}"/>
              </a:ext>
            </a:extLst>
          </p:cNvPr>
          <p:cNvSpPr/>
          <p:nvPr/>
        </p:nvSpPr>
        <p:spPr>
          <a:xfrm>
            <a:off x="5057609" y="324113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5</a:t>
            </a:r>
            <a:endParaRPr lang="en-US" b="1" dirty="0">
              <a:solidFill>
                <a:schemeClr val="accent1"/>
              </a:solidFill>
              <a:latin typeface="Lato" panose="020F0502020204030203" pitchFamily="34" charset="77"/>
            </a:endParaRPr>
          </a:p>
        </p:txBody>
      </p:sp>
      <p:cxnSp>
        <p:nvCxnSpPr>
          <p:cNvPr id="25" name="Straight Connector 24">
            <a:extLst>
              <a:ext uri="{FF2B5EF4-FFF2-40B4-BE49-F238E27FC236}">
                <a16:creationId xmlns:a16="http://schemas.microsoft.com/office/drawing/2014/main" id="{A87F036B-E9D1-EC86-D465-4714DFBBADAD}"/>
              </a:ext>
            </a:extLst>
          </p:cNvPr>
          <p:cNvCxnSpPr>
            <a:cxnSpLocks/>
          </p:cNvCxnSpPr>
          <p:nvPr/>
        </p:nvCxnSpPr>
        <p:spPr>
          <a:xfrm flipV="1">
            <a:off x="2259371" y="3561174"/>
            <a:ext cx="965016" cy="11937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ED2ECBC-ABA1-391C-3DF9-5CD2C1369238}"/>
              </a:ext>
            </a:extLst>
          </p:cNvPr>
          <p:cNvCxnSpPr>
            <a:cxnSpLocks/>
          </p:cNvCxnSpPr>
          <p:nvPr/>
        </p:nvCxnSpPr>
        <p:spPr>
          <a:xfrm>
            <a:off x="1970518" y="4219571"/>
            <a:ext cx="500833" cy="924144"/>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0175080-205A-5515-BAB2-669B56C48A7C}"/>
              </a:ext>
            </a:extLst>
          </p:cNvPr>
          <p:cNvCxnSpPr>
            <a:cxnSpLocks/>
          </p:cNvCxnSpPr>
          <p:nvPr/>
        </p:nvCxnSpPr>
        <p:spPr>
          <a:xfrm flipV="1">
            <a:off x="3158818" y="5221864"/>
            <a:ext cx="767573" cy="28926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C1CA881-8E32-1305-DCEF-F9D401F1F063}"/>
              </a:ext>
            </a:extLst>
          </p:cNvPr>
          <p:cNvCxnSpPr>
            <a:cxnSpLocks/>
          </p:cNvCxnSpPr>
          <p:nvPr/>
        </p:nvCxnSpPr>
        <p:spPr>
          <a:xfrm>
            <a:off x="4022639" y="3324924"/>
            <a:ext cx="946023" cy="13701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84C04A8-7E62-BFCD-27E7-D2358BBF0184}"/>
              </a:ext>
            </a:extLst>
          </p:cNvPr>
          <p:cNvCxnSpPr>
            <a:cxnSpLocks/>
          </p:cNvCxnSpPr>
          <p:nvPr/>
        </p:nvCxnSpPr>
        <p:spPr>
          <a:xfrm flipH="1" flipV="1">
            <a:off x="3689852" y="3742790"/>
            <a:ext cx="487355" cy="83958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A0508307-46FA-0E64-67AA-24FE8147C06C}"/>
              </a:ext>
            </a:extLst>
          </p:cNvPr>
          <p:cNvCxnSpPr>
            <a:cxnSpLocks/>
          </p:cNvCxnSpPr>
          <p:nvPr/>
        </p:nvCxnSpPr>
        <p:spPr>
          <a:xfrm flipV="1">
            <a:off x="4618522" y="3941705"/>
            <a:ext cx="541070" cy="769321"/>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916FFE61-117D-3D91-F765-D3CAD5A3B8FD}"/>
              </a:ext>
            </a:extLst>
          </p:cNvPr>
          <p:cNvCxnSpPr>
            <a:cxnSpLocks/>
          </p:cNvCxnSpPr>
          <p:nvPr/>
        </p:nvCxnSpPr>
        <p:spPr>
          <a:xfrm flipH="1" flipV="1">
            <a:off x="7773177" y="3963201"/>
            <a:ext cx="1635697" cy="83958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99922BC7-A802-32CF-036C-6FD5E18729E7}"/>
              </a:ext>
            </a:extLst>
          </p:cNvPr>
          <p:cNvSpPr txBox="1"/>
          <p:nvPr/>
        </p:nvSpPr>
        <p:spPr>
          <a:xfrm>
            <a:off x="3470925" y="6008194"/>
            <a:ext cx="543739" cy="593047"/>
          </a:xfrm>
          <a:prstGeom prst="rect">
            <a:avLst/>
          </a:prstGeom>
          <a:noFill/>
        </p:spPr>
        <p:txBody>
          <a:bodyPr wrap="none" rtlCol="0">
            <a:spAutoFit/>
          </a:bodyPr>
          <a:lstStyle/>
          <a:p>
            <a:pPr>
              <a:lnSpc>
                <a:spcPct val="125000"/>
              </a:lnSpc>
              <a:spcBef>
                <a:spcPts val="2400"/>
              </a:spcBef>
            </a:pPr>
            <a:r>
              <a:rPr lang="en-US" sz="2800" dirty="0">
                <a:latin typeface="Lato" panose="020F0502020204030203" pitchFamily="34" charset="77"/>
                <a:ea typeface="Inter" panose="02000503000000020004" pitchFamily="2" charset="0"/>
              </a:rPr>
              <a:t>❌</a:t>
            </a:r>
          </a:p>
        </p:txBody>
      </p:sp>
      <p:sp>
        <p:nvSpPr>
          <p:cNvPr id="35" name="TextBox 34">
            <a:extLst>
              <a:ext uri="{FF2B5EF4-FFF2-40B4-BE49-F238E27FC236}">
                <a16:creationId xmlns:a16="http://schemas.microsoft.com/office/drawing/2014/main" id="{49665398-6A23-A760-8AB0-F0DAE4836156}"/>
              </a:ext>
            </a:extLst>
          </p:cNvPr>
          <p:cNvSpPr txBox="1"/>
          <p:nvPr/>
        </p:nvSpPr>
        <p:spPr>
          <a:xfrm>
            <a:off x="9145179" y="6008193"/>
            <a:ext cx="543739" cy="593047"/>
          </a:xfrm>
          <a:prstGeom prst="rect">
            <a:avLst/>
          </a:prstGeom>
          <a:noFill/>
        </p:spPr>
        <p:txBody>
          <a:bodyPr wrap="none" rtlCol="0">
            <a:spAutoFit/>
          </a:bodyPr>
          <a:lstStyle/>
          <a:p>
            <a:pPr>
              <a:lnSpc>
                <a:spcPct val="125000"/>
              </a:lnSpc>
              <a:spcBef>
                <a:spcPts val="2400"/>
              </a:spcBef>
            </a:pPr>
            <a:r>
              <a:rPr lang="en-US" sz="2800" dirty="0">
                <a:latin typeface="Lato" panose="020F0502020204030203" pitchFamily="34" charset="77"/>
                <a:ea typeface="Inter" panose="02000503000000020004" pitchFamily="2" charset="0"/>
              </a:rPr>
              <a:t>✅</a:t>
            </a:r>
          </a:p>
        </p:txBody>
      </p:sp>
    </p:spTree>
    <p:extLst>
      <p:ext uri="{BB962C8B-B14F-4D97-AF65-F5344CB8AC3E}">
        <p14:creationId xmlns:p14="http://schemas.microsoft.com/office/powerpoint/2010/main" val="276479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4FA2-A6ED-B788-DD99-5E4795157193}"/>
              </a:ext>
            </a:extLst>
          </p:cNvPr>
          <p:cNvSpPr>
            <a:spLocks noGrp="1"/>
          </p:cNvSpPr>
          <p:nvPr>
            <p:ph type="title"/>
          </p:nvPr>
        </p:nvSpPr>
        <p:spPr/>
        <p:txBody>
          <a:bodyPr/>
          <a:lstStyle/>
          <a:p>
            <a:r>
              <a:rPr lang="en-US" dirty="0"/>
              <a:t>Strongly connected graphs</a:t>
            </a:r>
          </a:p>
        </p:txBody>
      </p:sp>
      <p:sp>
        <p:nvSpPr>
          <p:cNvPr id="3" name="Content Placeholder 2">
            <a:extLst>
              <a:ext uri="{FF2B5EF4-FFF2-40B4-BE49-F238E27FC236}">
                <a16:creationId xmlns:a16="http://schemas.microsoft.com/office/drawing/2014/main" id="{98347E4F-124F-0C65-2E23-7FA3F20E61CB}"/>
              </a:ext>
            </a:extLst>
          </p:cNvPr>
          <p:cNvSpPr>
            <a:spLocks noGrp="1"/>
          </p:cNvSpPr>
          <p:nvPr>
            <p:ph idx="1"/>
          </p:nvPr>
        </p:nvSpPr>
        <p:spPr/>
        <p:txBody>
          <a:bodyPr/>
          <a:lstStyle/>
          <a:p>
            <a:r>
              <a:rPr lang="en-US" dirty="0"/>
              <a:t>Because directed graphs can still look “connected” in the English sense without satisfying the definition, we use the phrase “strongly connected” to avoid ambiguity.</a:t>
            </a:r>
          </a:p>
          <a:p>
            <a:r>
              <a:rPr lang="en-US" dirty="0"/>
              <a:t>To summarize:</a:t>
            </a:r>
          </a:p>
          <a:p>
            <a:pPr marL="457200" indent="-457200">
              <a:spcBef>
                <a:spcPts val="0"/>
              </a:spcBef>
              <a:buFont typeface="Arial" panose="020B0604020202020204" pitchFamily="34" charset="0"/>
              <a:buChar char="•"/>
            </a:pPr>
            <a:r>
              <a:rPr lang="en-US" dirty="0"/>
              <a:t>A directed graph is </a:t>
            </a:r>
            <a:r>
              <a:rPr lang="en-US" b="1" dirty="0">
                <a:solidFill>
                  <a:schemeClr val="accent2"/>
                </a:solidFill>
              </a:rPr>
              <a:t>strongly connected </a:t>
            </a:r>
            <a:r>
              <a:rPr lang="en-US" dirty="0"/>
              <a:t>if you can go from any vertex to any other vertex.</a:t>
            </a:r>
          </a:p>
          <a:p>
            <a:pPr marL="457200" indent="-457200">
              <a:spcBef>
                <a:spcPts val="0"/>
              </a:spcBef>
              <a:buFont typeface="Arial" panose="020B0604020202020204" pitchFamily="34" charset="0"/>
              <a:buChar char="•"/>
            </a:pPr>
            <a:r>
              <a:rPr lang="en-US" dirty="0"/>
              <a:t>A </a:t>
            </a:r>
            <a:r>
              <a:rPr lang="en-US" b="1" dirty="0">
                <a:solidFill>
                  <a:schemeClr val="accent2"/>
                </a:solidFill>
              </a:rPr>
              <a:t>strongly connected component </a:t>
            </a:r>
            <a:r>
              <a:rPr lang="en-US" dirty="0"/>
              <a:t>is a maximal strongly connected subgraph.</a:t>
            </a:r>
          </a:p>
        </p:txBody>
      </p:sp>
    </p:spTree>
    <p:extLst>
      <p:ext uri="{BB962C8B-B14F-4D97-AF65-F5344CB8AC3E}">
        <p14:creationId xmlns:p14="http://schemas.microsoft.com/office/powerpoint/2010/main" val="15177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59A26-1667-A649-8FE3-AE13B29B5FCF}"/>
              </a:ext>
            </a:extLst>
          </p:cNvPr>
          <p:cNvSpPr>
            <a:spLocks noGrp="1"/>
          </p:cNvSpPr>
          <p:nvPr>
            <p:ph type="title"/>
          </p:nvPr>
        </p:nvSpPr>
        <p:spPr/>
        <p:txBody>
          <a:bodyPr/>
          <a:lstStyle/>
          <a:p>
            <a:r>
              <a:rPr lang="en-US" dirty="0"/>
              <a:t>Strongly connected components</a:t>
            </a:r>
          </a:p>
        </p:txBody>
      </p:sp>
      <p:sp>
        <p:nvSpPr>
          <p:cNvPr id="4" name="Oval 3">
            <a:extLst>
              <a:ext uri="{FF2B5EF4-FFF2-40B4-BE49-F238E27FC236}">
                <a16:creationId xmlns:a16="http://schemas.microsoft.com/office/drawing/2014/main" id="{53593A65-C7E7-0428-9F2B-A8703E1749C8}"/>
              </a:ext>
            </a:extLst>
          </p:cNvPr>
          <p:cNvSpPr/>
          <p:nvPr/>
        </p:nvSpPr>
        <p:spPr>
          <a:xfrm rot="1922366">
            <a:off x="705429" y="2676658"/>
            <a:ext cx="1162397" cy="1123964"/>
          </a:xfrm>
          <a:prstGeom prst="ellipse">
            <a:avLst/>
          </a:prstGeom>
          <a:solidFill>
            <a:schemeClr val="bg2"/>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09CBBD2-B989-F556-3CE3-FE006309253E}"/>
              </a:ext>
            </a:extLst>
          </p:cNvPr>
          <p:cNvSpPr/>
          <p:nvPr/>
        </p:nvSpPr>
        <p:spPr>
          <a:xfrm rot="1922366">
            <a:off x="4334666" y="5008705"/>
            <a:ext cx="1137603" cy="1163125"/>
          </a:xfrm>
          <a:prstGeom prst="ellipse">
            <a:avLst/>
          </a:prstGeom>
          <a:solidFill>
            <a:schemeClr val="bg2"/>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4073AE4-157D-D470-D16C-802E09364028}"/>
              </a:ext>
            </a:extLst>
          </p:cNvPr>
          <p:cNvSpPr/>
          <p:nvPr/>
        </p:nvSpPr>
        <p:spPr>
          <a:xfrm rot="1922366">
            <a:off x="5368737" y="2173811"/>
            <a:ext cx="2838672" cy="3705993"/>
          </a:xfrm>
          <a:prstGeom prst="ellipse">
            <a:avLst/>
          </a:prstGeom>
          <a:solidFill>
            <a:schemeClr val="bg2"/>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0D44E8A-374F-17DB-603E-8C7CF1D6F469}"/>
              </a:ext>
            </a:extLst>
          </p:cNvPr>
          <p:cNvSpPr/>
          <p:nvPr/>
        </p:nvSpPr>
        <p:spPr>
          <a:xfrm rot="1922366">
            <a:off x="2017985" y="1172483"/>
            <a:ext cx="2885043" cy="5325865"/>
          </a:xfrm>
          <a:prstGeom prst="ellipse">
            <a:avLst/>
          </a:prstGeom>
          <a:solidFill>
            <a:schemeClr val="bg2"/>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7EE463A-62AA-7863-6E51-E98E498D2900}"/>
              </a:ext>
            </a:extLst>
          </p:cNvPr>
          <p:cNvSpPr/>
          <p:nvPr/>
        </p:nvSpPr>
        <p:spPr>
          <a:xfrm>
            <a:off x="2780293" y="243373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9" name="Oval 8">
            <a:extLst>
              <a:ext uri="{FF2B5EF4-FFF2-40B4-BE49-F238E27FC236}">
                <a16:creationId xmlns:a16="http://schemas.microsoft.com/office/drawing/2014/main" id="{B0AF1A29-0245-DEEC-3893-F9616107CA56}"/>
              </a:ext>
            </a:extLst>
          </p:cNvPr>
          <p:cNvSpPr/>
          <p:nvPr/>
        </p:nvSpPr>
        <p:spPr>
          <a:xfrm>
            <a:off x="924182" y="2951099"/>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10" name="Oval 9">
            <a:extLst>
              <a:ext uri="{FF2B5EF4-FFF2-40B4-BE49-F238E27FC236}">
                <a16:creationId xmlns:a16="http://schemas.microsoft.com/office/drawing/2014/main" id="{9445A83C-41DB-4DFC-584A-DD89DF9E9232}"/>
              </a:ext>
            </a:extLst>
          </p:cNvPr>
          <p:cNvSpPr/>
          <p:nvPr/>
        </p:nvSpPr>
        <p:spPr>
          <a:xfrm>
            <a:off x="3520511" y="4155456"/>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11" name="Oval 10">
            <a:extLst>
              <a:ext uri="{FF2B5EF4-FFF2-40B4-BE49-F238E27FC236}">
                <a16:creationId xmlns:a16="http://schemas.microsoft.com/office/drawing/2014/main" id="{C9A421FF-8992-FFED-E3B1-0434B4292E45}"/>
              </a:ext>
            </a:extLst>
          </p:cNvPr>
          <p:cNvSpPr/>
          <p:nvPr/>
        </p:nvSpPr>
        <p:spPr>
          <a:xfrm>
            <a:off x="6599976" y="2484896"/>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8</a:t>
            </a:r>
            <a:endParaRPr lang="en-US" b="1" dirty="0">
              <a:solidFill>
                <a:schemeClr val="accent1"/>
              </a:solidFill>
              <a:latin typeface="Lato" panose="020F0502020204030203" pitchFamily="34" charset="77"/>
            </a:endParaRPr>
          </a:p>
        </p:txBody>
      </p:sp>
      <p:sp>
        <p:nvSpPr>
          <p:cNvPr id="12" name="Oval 11">
            <a:extLst>
              <a:ext uri="{FF2B5EF4-FFF2-40B4-BE49-F238E27FC236}">
                <a16:creationId xmlns:a16="http://schemas.microsoft.com/office/drawing/2014/main" id="{F048B367-3CC0-45E8-756D-AB075B7F246C}"/>
              </a:ext>
            </a:extLst>
          </p:cNvPr>
          <p:cNvSpPr/>
          <p:nvPr/>
        </p:nvSpPr>
        <p:spPr>
          <a:xfrm>
            <a:off x="5399761" y="427814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7</a:t>
            </a:r>
            <a:endParaRPr lang="en-US" b="1" dirty="0">
              <a:solidFill>
                <a:schemeClr val="accent1"/>
              </a:solidFill>
              <a:latin typeface="Lato" panose="020F0502020204030203" pitchFamily="34" charset="77"/>
            </a:endParaRPr>
          </a:p>
        </p:txBody>
      </p:sp>
      <p:sp>
        <p:nvSpPr>
          <p:cNvPr id="13" name="Oval 12">
            <a:extLst>
              <a:ext uri="{FF2B5EF4-FFF2-40B4-BE49-F238E27FC236}">
                <a16:creationId xmlns:a16="http://schemas.microsoft.com/office/drawing/2014/main" id="{4F8E7719-C4C1-95AB-92BF-EF26C1B3041C}"/>
              </a:ext>
            </a:extLst>
          </p:cNvPr>
          <p:cNvSpPr/>
          <p:nvPr/>
        </p:nvSpPr>
        <p:spPr>
          <a:xfrm>
            <a:off x="1898046" y="466629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sp>
        <p:nvSpPr>
          <p:cNvPr id="14" name="Oval 13">
            <a:extLst>
              <a:ext uri="{FF2B5EF4-FFF2-40B4-BE49-F238E27FC236}">
                <a16:creationId xmlns:a16="http://schemas.microsoft.com/office/drawing/2014/main" id="{93265CC6-3CCC-9B4B-0518-2076DE640DA9}"/>
              </a:ext>
            </a:extLst>
          </p:cNvPr>
          <p:cNvSpPr/>
          <p:nvPr/>
        </p:nvSpPr>
        <p:spPr>
          <a:xfrm>
            <a:off x="4640538" y="530637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6</a:t>
            </a:r>
            <a:endParaRPr lang="en-US" b="1" dirty="0">
              <a:solidFill>
                <a:schemeClr val="accent1"/>
              </a:solidFill>
              <a:latin typeface="Lato" panose="020F0502020204030203" pitchFamily="34" charset="77"/>
            </a:endParaRPr>
          </a:p>
        </p:txBody>
      </p:sp>
      <p:sp>
        <p:nvSpPr>
          <p:cNvPr id="15" name="Oval 14">
            <a:extLst>
              <a:ext uri="{FF2B5EF4-FFF2-40B4-BE49-F238E27FC236}">
                <a16:creationId xmlns:a16="http://schemas.microsoft.com/office/drawing/2014/main" id="{C46AAF14-2462-F17F-CADE-3824A749F532}"/>
              </a:ext>
            </a:extLst>
          </p:cNvPr>
          <p:cNvSpPr/>
          <p:nvPr/>
        </p:nvSpPr>
        <p:spPr>
          <a:xfrm>
            <a:off x="4551591" y="268556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5</a:t>
            </a:r>
            <a:endParaRPr lang="en-US" b="1" dirty="0">
              <a:solidFill>
                <a:schemeClr val="accent1"/>
              </a:solidFill>
              <a:latin typeface="Lato" panose="020F0502020204030203" pitchFamily="34" charset="77"/>
            </a:endParaRPr>
          </a:p>
        </p:txBody>
      </p:sp>
      <p:sp>
        <p:nvSpPr>
          <p:cNvPr id="16" name="Oval 15">
            <a:extLst>
              <a:ext uri="{FF2B5EF4-FFF2-40B4-BE49-F238E27FC236}">
                <a16:creationId xmlns:a16="http://schemas.microsoft.com/office/drawing/2014/main" id="{A38CA5EB-0093-FF1F-3AEA-5EA1CB8B3888}"/>
              </a:ext>
            </a:extLst>
          </p:cNvPr>
          <p:cNvSpPr/>
          <p:nvPr/>
        </p:nvSpPr>
        <p:spPr>
          <a:xfrm>
            <a:off x="7426601" y="3835416"/>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9</a:t>
            </a:r>
            <a:endParaRPr lang="en-US" b="1" dirty="0">
              <a:solidFill>
                <a:schemeClr val="accent1"/>
              </a:solidFill>
              <a:latin typeface="Lato" panose="020F0502020204030203" pitchFamily="34" charset="77"/>
            </a:endParaRPr>
          </a:p>
        </p:txBody>
      </p:sp>
      <p:cxnSp>
        <p:nvCxnSpPr>
          <p:cNvPr id="17" name="Straight Connector 16">
            <a:extLst>
              <a:ext uri="{FF2B5EF4-FFF2-40B4-BE49-F238E27FC236}">
                <a16:creationId xmlns:a16="http://schemas.microsoft.com/office/drawing/2014/main" id="{03B236B9-532A-DD0A-44FC-F38842F1F270}"/>
              </a:ext>
            </a:extLst>
          </p:cNvPr>
          <p:cNvCxnSpPr>
            <a:cxnSpLocks/>
          </p:cNvCxnSpPr>
          <p:nvPr/>
        </p:nvCxnSpPr>
        <p:spPr>
          <a:xfrm flipV="1">
            <a:off x="1753353" y="3005604"/>
            <a:ext cx="965016" cy="11937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826795B-B4F0-F4FE-ED8F-9AA852A191BF}"/>
              </a:ext>
            </a:extLst>
          </p:cNvPr>
          <p:cNvCxnSpPr>
            <a:cxnSpLocks/>
          </p:cNvCxnSpPr>
          <p:nvPr/>
        </p:nvCxnSpPr>
        <p:spPr>
          <a:xfrm>
            <a:off x="1464500" y="3664001"/>
            <a:ext cx="500833" cy="924144"/>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ACF73EE-AD2C-6807-C9E6-BD8BF44B53FA}"/>
              </a:ext>
            </a:extLst>
          </p:cNvPr>
          <p:cNvCxnSpPr>
            <a:cxnSpLocks/>
          </p:cNvCxnSpPr>
          <p:nvPr/>
        </p:nvCxnSpPr>
        <p:spPr>
          <a:xfrm flipV="1">
            <a:off x="2652800" y="4666294"/>
            <a:ext cx="767573" cy="28926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72178C0-9E48-98F7-BDB8-8F0D655362FE}"/>
              </a:ext>
            </a:extLst>
          </p:cNvPr>
          <p:cNvCxnSpPr>
            <a:cxnSpLocks/>
          </p:cNvCxnSpPr>
          <p:nvPr/>
        </p:nvCxnSpPr>
        <p:spPr>
          <a:xfrm>
            <a:off x="3516621" y="2769354"/>
            <a:ext cx="946023" cy="13701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55B25589-31CE-C81C-CD14-DEDB25BA8CF3}"/>
              </a:ext>
            </a:extLst>
          </p:cNvPr>
          <p:cNvCxnSpPr>
            <a:cxnSpLocks/>
          </p:cNvCxnSpPr>
          <p:nvPr/>
        </p:nvCxnSpPr>
        <p:spPr>
          <a:xfrm flipH="1" flipV="1">
            <a:off x="3183834" y="3187220"/>
            <a:ext cx="487355" cy="83958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144BE4-7042-FA19-855D-3433D4CAFA1D}"/>
              </a:ext>
            </a:extLst>
          </p:cNvPr>
          <p:cNvCxnSpPr>
            <a:cxnSpLocks/>
          </p:cNvCxnSpPr>
          <p:nvPr/>
        </p:nvCxnSpPr>
        <p:spPr>
          <a:xfrm flipV="1">
            <a:off x="4112504" y="3386135"/>
            <a:ext cx="541070" cy="769321"/>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4475341-3615-6DC8-E804-80511E6DD579}"/>
              </a:ext>
            </a:extLst>
          </p:cNvPr>
          <p:cNvCxnSpPr>
            <a:cxnSpLocks/>
          </p:cNvCxnSpPr>
          <p:nvPr/>
        </p:nvCxnSpPr>
        <p:spPr>
          <a:xfrm>
            <a:off x="4209437" y="4538320"/>
            <a:ext cx="1132686" cy="0"/>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DC856DE2-7E64-61A6-4A47-0CF77227D242}"/>
              </a:ext>
            </a:extLst>
          </p:cNvPr>
          <p:cNvCxnSpPr>
            <a:cxnSpLocks/>
          </p:cNvCxnSpPr>
          <p:nvPr/>
        </p:nvCxnSpPr>
        <p:spPr>
          <a:xfrm flipV="1">
            <a:off x="5280618" y="2884043"/>
            <a:ext cx="1187559" cy="55457"/>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22F0EBC-AFAF-8792-50A2-DAAD727A55A4}"/>
              </a:ext>
            </a:extLst>
          </p:cNvPr>
          <p:cNvCxnSpPr>
            <a:cxnSpLocks/>
          </p:cNvCxnSpPr>
          <p:nvPr/>
        </p:nvCxnSpPr>
        <p:spPr>
          <a:xfrm flipV="1">
            <a:off x="5993813" y="3172480"/>
            <a:ext cx="677288" cy="1059781"/>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889D30C-4B85-DCE8-AF06-F1AB5D02D3F4}"/>
              </a:ext>
            </a:extLst>
          </p:cNvPr>
          <p:cNvCxnSpPr>
            <a:cxnSpLocks/>
          </p:cNvCxnSpPr>
          <p:nvPr/>
        </p:nvCxnSpPr>
        <p:spPr>
          <a:xfrm>
            <a:off x="4110485" y="4835761"/>
            <a:ext cx="472434" cy="532371"/>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783D8C2-BE27-C7DB-9D60-09378C30D171}"/>
              </a:ext>
            </a:extLst>
          </p:cNvPr>
          <p:cNvCxnSpPr>
            <a:cxnSpLocks/>
          </p:cNvCxnSpPr>
          <p:nvPr/>
        </p:nvCxnSpPr>
        <p:spPr>
          <a:xfrm>
            <a:off x="7240056" y="3187220"/>
            <a:ext cx="342306" cy="519548"/>
          </a:xfrm>
          <a:prstGeom prst="line">
            <a:avLst/>
          </a:prstGeom>
          <a:ln w="38100">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CC99A9D-ECA5-4EC6-DDBD-45C3911316F1}"/>
              </a:ext>
            </a:extLst>
          </p:cNvPr>
          <p:cNvCxnSpPr>
            <a:cxnSpLocks/>
          </p:cNvCxnSpPr>
          <p:nvPr/>
        </p:nvCxnSpPr>
        <p:spPr>
          <a:xfrm flipV="1">
            <a:off x="2580716" y="4521663"/>
            <a:ext cx="767573" cy="289262"/>
          </a:xfrm>
          <a:prstGeom prst="line">
            <a:avLst/>
          </a:prstGeom>
          <a:ln w="38100">
            <a:headEnd type="triangle" w="lg" len="lg"/>
            <a:tailEnd type="none" w="lg" len="lg"/>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FAAC9C8-923E-C2C0-A0BC-BB23B3997D3B}"/>
              </a:ext>
            </a:extLst>
          </p:cNvPr>
          <p:cNvCxnSpPr>
            <a:cxnSpLocks/>
          </p:cNvCxnSpPr>
          <p:nvPr/>
        </p:nvCxnSpPr>
        <p:spPr>
          <a:xfrm flipH="1">
            <a:off x="6210675" y="4294505"/>
            <a:ext cx="1068336" cy="293640"/>
          </a:xfrm>
          <a:prstGeom prst="line">
            <a:avLst/>
          </a:prstGeom>
          <a:ln w="38100">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30" name="Oval 29">
            <a:extLst>
              <a:ext uri="{FF2B5EF4-FFF2-40B4-BE49-F238E27FC236}">
                <a16:creationId xmlns:a16="http://schemas.microsoft.com/office/drawing/2014/main" id="{D023A8FC-CBAB-35FA-A723-2DFC5D99FB36}"/>
              </a:ext>
            </a:extLst>
          </p:cNvPr>
          <p:cNvSpPr/>
          <p:nvPr/>
        </p:nvSpPr>
        <p:spPr>
          <a:xfrm>
            <a:off x="9397281" y="1443671"/>
            <a:ext cx="640080" cy="640080"/>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1</a:t>
            </a:r>
            <a:endParaRPr lang="en-US" b="1" dirty="0">
              <a:solidFill>
                <a:schemeClr val="tx1"/>
              </a:solidFill>
              <a:latin typeface="Lato" panose="020F0502020204030203" pitchFamily="34" charset="77"/>
            </a:endParaRPr>
          </a:p>
        </p:txBody>
      </p:sp>
      <p:sp>
        <p:nvSpPr>
          <p:cNvPr id="31" name="Rounded Rectangle 30">
            <a:extLst>
              <a:ext uri="{FF2B5EF4-FFF2-40B4-BE49-F238E27FC236}">
                <a16:creationId xmlns:a16="http://schemas.microsoft.com/office/drawing/2014/main" id="{0C83D001-8249-A983-70EF-16D66FC3C269}"/>
              </a:ext>
            </a:extLst>
          </p:cNvPr>
          <p:cNvSpPr/>
          <p:nvPr/>
        </p:nvSpPr>
        <p:spPr>
          <a:xfrm>
            <a:off x="9691162" y="2687067"/>
            <a:ext cx="1300051" cy="640080"/>
          </a:xfrm>
          <a:prstGeom prst="roundRect">
            <a:avLst>
              <a:gd name="adj" fmla="val 50000"/>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2345</a:t>
            </a:r>
            <a:endParaRPr lang="en-US" b="1" dirty="0">
              <a:solidFill>
                <a:schemeClr val="tx1"/>
              </a:solidFill>
              <a:latin typeface="Lato" panose="020F0502020204030203" pitchFamily="34" charset="77"/>
            </a:endParaRPr>
          </a:p>
        </p:txBody>
      </p:sp>
      <p:sp>
        <p:nvSpPr>
          <p:cNvPr id="32" name="Rounded Rectangle 31">
            <a:extLst>
              <a:ext uri="{FF2B5EF4-FFF2-40B4-BE49-F238E27FC236}">
                <a16:creationId xmlns:a16="http://schemas.microsoft.com/office/drawing/2014/main" id="{E527F4ED-E462-5BCE-5D5B-764135E8658D}"/>
              </a:ext>
            </a:extLst>
          </p:cNvPr>
          <p:cNvSpPr/>
          <p:nvPr/>
        </p:nvSpPr>
        <p:spPr>
          <a:xfrm>
            <a:off x="10546289" y="1467631"/>
            <a:ext cx="1026419" cy="640080"/>
          </a:xfrm>
          <a:prstGeom prst="roundRect">
            <a:avLst>
              <a:gd name="adj" fmla="val 50000"/>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789</a:t>
            </a:r>
            <a:endParaRPr lang="en-US" b="1" dirty="0">
              <a:solidFill>
                <a:schemeClr val="tx1"/>
              </a:solidFill>
              <a:latin typeface="Lato" panose="020F0502020204030203" pitchFamily="34" charset="77"/>
            </a:endParaRPr>
          </a:p>
        </p:txBody>
      </p:sp>
      <p:sp>
        <p:nvSpPr>
          <p:cNvPr id="33" name="Oval 32">
            <a:extLst>
              <a:ext uri="{FF2B5EF4-FFF2-40B4-BE49-F238E27FC236}">
                <a16:creationId xmlns:a16="http://schemas.microsoft.com/office/drawing/2014/main" id="{B6CF81F3-BC29-9CC1-6071-109E9BD4E75C}"/>
              </a:ext>
            </a:extLst>
          </p:cNvPr>
          <p:cNvSpPr/>
          <p:nvPr/>
        </p:nvSpPr>
        <p:spPr>
          <a:xfrm>
            <a:off x="10021147" y="3930463"/>
            <a:ext cx="640080" cy="640080"/>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6</a:t>
            </a:r>
            <a:endParaRPr lang="en-US" b="1" dirty="0">
              <a:solidFill>
                <a:schemeClr val="tx1"/>
              </a:solidFill>
              <a:latin typeface="Lato" panose="020F0502020204030203" pitchFamily="34" charset="77"/>
            </a:endParaRPr>
          </a:p>
        </p:txBody>
      </p:sp>
      <p:cxnSp>
        <p:nvCxnSpPr>
          <p:cNvPr id="34" name="Straight Connector 33">
            <a:extLst>
              <a:ext uri="{FF2B5EF4-FFF2-40B4-BE49-F238E27FC236}">
                <a16:creationId xmlns:a16="http://schemas.microsoft.com/office/drawing/2014/main" id="{95308BD7-61BB-5F5F-DF08-5C8C40814D33}"/>
              </a:ext>
            </a:extLst>
          </p:cNvPr>
          <p:cNvCxnSpPr>
            <a:cxnSpLocks/>
          </p:cNvCxnSpPr>
          <p:nvPr/>
        </p:nvCxnSpPr>
        <p:spPr>
          <a:xfrm>
            <a:off x="9840354" y="2146259"/>
            <a:ext cx="234484" cy="471200"/>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E4B8B69-D73D-0240-4BA2-EFC9C785A4A3}"/>
              </a:ext>
            </a:extLst>
          </p:cNvPr>
          <p:cNvCxnSpPr>
            <a:cxnSpLocks/>
          </p:cNvCxnSpPr>
          <p:nvPr/>
        </p:nvCxnSpPr>
        <p:spPr>
          <a:xfrm flipH="1">
            <a:off x="10675251" y="2161789"/>
            <a:ext cx="234484" cy="471200"/>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08C4F3B5-F64C-CD68-71DB-A4A328859ECF}"/>
              </a:ext>
            </a:extLst>
          </p:cNvPr>
          <p:cNvCxnSpPr>
            <a:cxnSpLocks/>
          </p:cNvCxnSpPr>
          <p:nvPr/>
        </p:nvCxnSpPr>
        <p:spPr>
          <a:xfrm>
            <a:off x="10341187" y="3382784"/>
            <a:ext cx="0" cy="501786"/>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7243158E-D3AB-D2BD-2984-4BA7810F0C21}"/>
              </a:ext>
            </a:extLst>
          </p:cNvPr>
          <p:cNvSpPr txBox="1"/>
          <p:nvPr/>
        </p:nvSpPr>
        <p:spPr>
          <a:xfrm>
            <a:off x="8981923" y="5173859"/>
            <a:ext cx="2709930" cy="1111394"/>
          </a:xfrm>
          <a:prstGeom prst="rect">
            <a:avLst/>
          </a:prstGeom>
          <a:noFill/>
        </p:spPr>
        <p:txBody>
          <a:bodyPr wrap="square" rtlCol="0">
            <a:spAutoFit/>
          </a:bodyPr>
          <a:lstStyle/>
          <a:p>
            <a:pPr algn="ctr">
              <a:lnSpc>
                <a:spcPct val="125000"/>
              </a:lnSpc>
              <a:spcBef>
                <a:spcPts val="2400"/>
              </a:spcBef>
            </a:pPr>
            <a:r>
              <a:rPr lang="en-US" sz="2800" b="1" dirty="0">
                <a:solidFill>
                  <a:schemeClr val="accent2"/>
                </a:solidFill>
                <a:latin typeface="Lato" panose="020F0502020204030203" pitchFamily="34" charset="77"/>
                <a:ea typeface="Inter" panose="02000503000000020004" pitchFamily="2" charset="0"/>
              </a:rPr>
              <a:t>“condensation graph”</a:t>
            </a:r>
          </a:p>
        </p:txBody>
      </p:sp>
    </p:spTree>
    <p:extLst>
      <p:ext uri="{BB962C8B-B14F-4D97-AF65-F5344CB8AC3E}">
        <p14:creationId xmlns:p14="http://schemas.microsoft.com/office/powerpoint/2010/main" val="337159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5E537-242D-9845-3141-CB03A75B4B1C}"/>
              </a:ext>
            </a:extLst>
          </p:cNvPr>
          <p:cNvSpPr>
            <a:spLocks noGrp="1"/>
          </p:cNvSpPr>
          <p:nvPr>
            <p:ph type="title"/>
          </p:nvPr>
        </p:nvSpPr>
        <p:spPr/>
        <p:txBody>
          <a:bodyPr/>
          <a:lstStyle/>
          <a:p>
            <a:r>
              <a:rPr lang="en-US" dirty="0"/>
              <a:t>Condensation graph</a:t>
            </a:r>
          </a:p>
        </p:txBody>
      </p:sp>
      <p:sp>
        <p:nvSpPr>
          <p:cNvPr id="3" name="Content Placeholder 2">
            <a:extLst>
              <a:ext uri="{FF2B5EF4-FFF2-40B4-BE49-F238E27FC236}">
                <a16:creationId xmlns:a16="http://schemas.microsoft.com/office/drawing/2014/main" id="{33B7697B-AB63-56C2-D66A-27F9327193DA}"/>
              </a:ext>
            </a:extLst>
          </p:cNvPr>
          <p:cNvSpPr>
            <a:spLocks noGrp="1"/>
          </p:cNvSpPr>
          <p:nvPr>
            <p:ph idx="1"/>
          </p:nvPr>
        </p:nvSpPr>
        <p:spPr/>
        <p:txBody>
          <a:bodyPr/>
          <a:lstStyle/>
          <a:p>
            <a:r>
              <a:rPr lang="en-US" dirty="0"/>
              <a:t>The </a:t>
            </a:r>
            <a:r>
              <a:rPr lang="en-US" b="1" dirty="0">
                <a:solidFill>
                  <a:schemeClr val="accent2"/>
                </a:solidFill>
              </a:rPr>
              <a:t>condensation graph </a:t>
            </a:r>
            <a:r>
              <a:rPr lang="en-US" dirty="0"/>
              <a:t>has a vertex for every SCC, and an edge between SCCs if at least one analogous edge exists in the original.</a:t>
            </a:r>
          </a:p>
          <a:p>
            <a:r>
              <a:rPr lang="en-US" b="1" dirty="0">
                <a:solidFill>
                  <a:schemeClr val="accent3"/>
                </a:solidFill>
              </a:rPr>
              <a:t>Theorem. </a:t>
            </a:r>
            <a:r>
              <a:rPr lang="en-US" dirty="0"/>
              <a:t>Condensation graphs are acyclic.</a:t>
            </a:r>
          </a:p>
          <a:p>
            <a:pPr>
              <a:spcBef>
                <a:spcPts val="0"/>
              </a:spcBef>
            </a:pPr>
            <a:r>
              <a:rPr lang="en-US" i="1" dirty="0"/>
              <a:t>Proof. </a:t>
            </a:r>
            <a:r>
              <a:rPr lang="en-US" dirty="0"/>
              <a:t>If there were a cycle, you could go from any vertex to any other vertex in the cycle, so the SCCs were not maximal.</a:t>
            </a:r>
          </a:p>
        </p:txBody>
      </p:sp>
      <p:sp>
        <p:nvSpPr>
          <p:cNvPr id="4" name="Oval 3">
            <a:extLst>
              <a:ext uri="{FF2B5EF4-FFF2-40B4-BE49-F238E27FC236}">
                <a16:creationId xmlns:a16="http://schemas.microsoft.com/office/drawing/2014/main" id="{EA41A612-BC48-5AA3-5D52-9B71BDEF5961}"/>
              </a:ext>
            </a:extLst>
          </p:cNvPr>
          <p:cNvSpPr/>
          <p:nvPr/>
        </p:nvSpPr>
        <p:spPr>
          <a:xfrm>
            <a:off x="4701504" y="4699452"/>
            <a:ext cx="640080" cy="640080"/>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1</a:t>
            </a:r>
            <a:endParaRPr lang="en-US" b="1" dirty="0">
              <a:solidFill>
                <a:schemeClr val="tx1"/>
              </a:solidFill>
              <a:latin typeface="Lato" panose="020F0502020204030203" pitchFamily="34" charset="77"/>
            </a:endParaRPr>
          </a:p>
        </p:txBody>
      </p:sp>
      <p:sp>
        <p:nvSpPr>
          <p:cNvPr id="5" name="Rounded Rectangle 4">
            <a:extLst>
              <a:ext uri="{FF2B5EF4-FFF2-40B4-BE49-F238E27FC236}">
                <a16:creationId xmlns:a16="http://schemas.microsoft.com/office/drawing/2014/main" id="{3B041E07-CFAE-E8C6-A968-C71CCE106212}"/>
              </a:ext>
            </a:extLst>
          </p:cNvPr>
          <p:cNvSpPr/>
          <p:nvPr/>
        </p:nvSpPr>
        <p:spPr>
          <a:xfrm>
            <a:off x="5341584" y="5949250"/>
            <a:ext cx="1300051" cy="640080"/>
          </a:xfrm>
          <a:prstGeom prst="roundRect">
            <a:avLst>
              <a:gd name="adj" fmla="val 50000"/>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2345</a:t>
            </a:r>
            <a:endParaRPr lang="en-US" b="1" dirty="0">
              <a:solidFill>
                <a:schemeClr val="tx1"/>
              </a:solidFill>
              <a:latin typeface="Lato" panose="020F0502020204030203" pitchFamily="34" charset="77"/>
            </a:endParaRPr>
          </a:p>
        </p:txBody>
      </p:sp>
      <p:sp>
        <p:nvSpPr>
          <p:cNvPr id="6" name="Rounded Rectangle 5">
            <a:extLst>
              <a:ext uri="{FF2B5EF4-FFF2-40B4-BE49-F238E27FC236}">
                <a16:creationId xmlns:a16="http://schemas.microsoft.com/office/drawing/2014/main" id="{50A82C0D-8C2E-3407-C428-9FD93D672B08}"/>
              </a:ext>
            </a:extLst>
          </p:cNvPr>
          <p:cNvSpPr/>
          <p:nvPr/>
        </p:nvSpPr>
        <p:spPr>
          <a:xfrm>
            <a:off x="6560157" y="4691565"/>
            <a:ext cx="1026419" cy="640080"/>
          </a:xfrm>
          <a:prstGeom prst="roundRect">
            <a:avLst>
              <a:gd name="adj" fmla="val 50000"/>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789</a:t>
            </a:r>
            <a:endParaRPr lang="en-US" b="1" dirty="0">
              <a:solidFill>
                <a:schemeClr val="tx1"/>
              </a:solidFill>
              <a:latin typeface="Lato" panose="020F0502020204030203" pitchFamily="34" charset="77"/>
            </a:endParaRPr>
          </a:p>
        </p:txBody>
      </p:sp>
      <p:cxnSp>
        <p:nvCxnSpPr>
          <p:cNvPr id="7" name="Straight Connector 6">
            <a:extLst>
              <a:ext uri="{FF2B5EF4-FFF2-40B4-BE49-F238E27FC236}">
                <a16:creationId xmlns:a16="http://schemas.microsoft.com/office/drawing/2014/main" id="{847E420D-D3CB-3E9C-36A1-FAC03BED2CEC}"/>
              </a:ext>
            </a:extLst>
          </p:cNvPr>
          <p:cNvCxnSpPr>
            <a:cxnSpLocks/>
          </p:cNvCxnSpPr>
          <p:nvPr/>
        </p:nvCxnSpPr>
        <p:spPr>
          <a:xfrm>
            <a:off x="5251622" y="5408791"/>
            <a:ext cx="473638" cy="470851"/>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B709064-BE7C-9821-E476-A003D6E519FD}"/>
              </a:ext>
            </a:extLst>
          </p:cNvPr>
          <p:cNvCxnSpPr>
            <a:cxnSpLocks/>
          </p:cNvCxnSpPr>
          <p:nvPr/>
        </p:nvCxnSpPr>
        <p:spPr>
          <a:xfrm flipV="1">
            <a:off x="6339016" y="5417344"/>
            <a:ext cx="432487" cy="437584"/>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7A9B8F6-0E0F-2739-2520-1A1872D1136E}"/>
              </a:ext>
            </a:extLst>
          </p:cNvPr>
          <p:cNvCxnSpPr>
            <a:cxnSpLocks/>
          </p:cNvCxnSpPr>
          <p:nvPr/>
        </p:nvCxnSpPr>
        <p:spPr>
          <a:xfrm flipH="1" flipV="1">
            <a:off x="5488441" y="5011605"/>
            <a:ext cx="978301" cy="7887"/>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75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76592-95F7-7CEC-E09B-1455C29D8232}"/>
              </a:ext>
            </a:extLst>
          </p:cNvPr>
          <p:cNvSpPr>
            <a:spLocks noGrp="1"/>
          </p:cNvSpPr>
          <p:nvPr>
            <p:ph type="title"/>
          </p:nvPr>
        </p:nvSpPr>
        <p:spPr/>
        <p:txBody>
          <a:bodyPr/>
          <a:lstStyle/>
          <a:p>
            <a:r>
              <a:rPr lang="en-US" dirty="0"/>
              <a:t>Kosaraju’s algorithm</a:t>
            </a:r>
          </a:p>
        </p:txBody>
      </p:sp>
      <p:sp>
        <p:nvSpPr>
          <p:cNvPr id="3" name="Content Placeholder 2">
            <a:extLst>
              <a:ext uri="{FF2B5EF4-FFF2-40B4-BE49-F238E27FC236}">
                <a16:creationId xmlns:a16="http://schemas.microsoft.com/office/drawing/2014/main" id="{91C0203A-2E6C-5FDD-9BE2-2DAEA66F4305}"/>
              </a:ext>
            </a:extLst>
          </p:cNvPr>
          <p:cNvSpPr>
            <a:spLocks noGrp="1"/>
          </p:cNvSpPr>
          <p:nvPr>
            <p:ph idx="1"/>
          </p:nvPr>
        </p:nvSpPr>
        <p:spPr>
          <a:xfrm>
            <a:off x="838200" y="1363980"/>
            <a:ext cx="7119550" cy="4812983"/>
          </a:xfrm>
        </p:spPr>
        <p:txBody>
          <a:bodyPr/>
          <a:lstStyle/>
          <a:p>
            <a:r>
              <a:rPr lang="en-US" b="1" dirty="0"/>
              <a:t>Main idea: </a:t>
            </a:r>
          </a:p>
          <a:p>
            <a:pPr marL="457200" indent="-457200">
              <a:buFont typeface="Arial" panose="020B0604020202020204" pitchFamily="34" charset="0"/>
              <a:buChar char="•"/>
            </a:pPr>
            <a:r>
              <a:rPr lang="en-US" dirty="0"/>
              <a:t>Traverse the condensation graph with BFS/DFS in </a:t>
            </a:r>
            <a:r>
              <a:rPr lang="en-US" b="1" dirty="0"/>
              <a:t>reverse</a:t>
            </a:r>
            <a:r>
              <a:rPr lang="en-US" dirty="0"/>
              <a:t> topological order.</a:t>
            </a:r>
          </a:p>
          <a:p>
            <a:pPr marL="457200" indent="-457200">
              <a:buFont typeface="Arial" panose="020B0604020202020204" pitchFamily="34" charset="0"/>
              <a:buChar char="•"/>
            </a:pPr>
            <a:r>
              <a:rPr lang="en-US" dirty="0"/>
              <a:t>We will discover all of the last SCC and then get stuck. </a:t>
            </a:r>
          </a:p>
          <a:p>
            <a:pPr marL="457200" indent="-457200">
              <a:buFont typeface="Arial" panose="020B0604020202020204" pitchFamily="34" charset="0"/>
              <a:buChar char="•"/>
            </a:pPr>
            <a:r>
              <a:rPr lang="en-US" dirty="0"/>
              <a:t>Thus, every time we get stuck, output all newly discovered vertices as an SCC!</a:t>
            </a:r>
          </a:p>
          <a:p>
            <a:endParaRPr lang="en-US" dirty="0"/>
          </a:p>
        </p:txBody>
      </p:sp>
      <p:sp>
        <p:nvSpPr>
          <p:cNvPr id="4" name="Oval 3">
            <a:extLst>
              <a:ext uri="{FF2B5EF4-FFF2-40B4-BE49-F238E27FC236}">
                <a16:creationId xmlns:a16="http://schemas.microsoft.com/office/drawing/2014/main" id="{8AE04F08-0258-FF65-D06B-1350DF976338}"/>
              </a:ext>
            </a:extLst>
          </p:cNvPr>
          <p:cNvSpPr/>
          <p:nvPr/>
        </p:nvSpPr>
        <p:spPr>
          <a:xfrm>
            <a:off x="9038935" y="2367148"/>
            <a:ext cx="640080" cy="640080"/>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1</a:t>
            </a:r>
            <a:endParaRPr lang="en-US" b="1" dirty="0">
              <a:solidFill>
                <a:schemeClr val="tx1"/>
              </a:solidFill>
              <a:latin typeface="Lato" panose="020F0502020204030203" pitchFamily="34" charset="77"/>
            </a:endParaRPr>
          </a:p>
        </p:txBody>
      </p:sp>
      <p:sp>
        <p:nvSpPr>
          <p:cNvPr id="5" name="Rounded Rectangle 4">
            <a:extLst>
              <a:ext uri="{FF2B5EF4-FFF2-40B4-BE49-F238E27FC236}">
                <a16:creationId xmlns:a16="http://schemas.microsoft.com/office/drawing/2014/main" id="{A3911884-CF9B-5DFC-233C-5F983B699E18}"/>
              </a:ext>
            </a:extLst>
          </p:cNvPr>
          <p:cNvSpPr/>
          <p:nvPr/>
        </p:nvSpPr>
        <p:spPr>
          <a:xfrm>
            <a:off x="9332816" y="3610544"/>
            <a:ext cx="1300051" cy="640080"/>
          </a:xfrm>
          <a:prstGeom prst="roundRect">
            <a:avLst>
              <a:gd name="adj" fmla="val 50000"/>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2345</a:t>
            </a:r>
            <a:endParaRPr lang="en-US" b="1" dirty="0">
              <a:solidFill>
                <a:schemeClr val="tx1"/>
              </a:solidFill>
              <a:latin typeface="Lato" panose="020F0502020204030203" pitchFamily="34" charset="77"/>
            </a:endParaRPr>
          </a:p>
        </p:txBody>
      </p:sp>
      <p:sp>
        <p:nvSpPr>
          <p:cNvPr id="6" name="Rounded Rectangle 5">
            <a:extLst>
              <a:ext uri="{FF2B5EF4-FFF2-40B4-BE49-F238E27FC236}">
                <a16:creationId xmlns:a16="http://schemas.microsoft.com/office/drawing/2014/main" id="{E88EA298-9492-CDC1-CB5D-92F1523F6793}"/>
              </a:ext>
            </a:extLst>
          </p:cNvPr>
          <p:cNvSpPr/>
          <p:nvPr/>
        </p:nvSpPr>
        <p:spPr>
          <a:xfrm>
            <a:off x="10187943" y="2391108"/>
            <a:ext cx="1026419" cy="640080"/>
          </a:xfrm>
          <a:prstGeom prst="roundRect">
            <a:avLst>
              <a:gd name="adj" fmla="val 50000"/>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789</a:t>
            </a:r>
            <a:endParaRPr lang="en-US" b="1" dirty="0">
              <a:solidFill>
                <a:schemeClr val="tx1"/>
              </a:solidFill>
              <a:latin typeface="Lato" panose="020F0502020204030203" pitchFamily="34" charset="77"/>
            </a:endParaRPr>
          </a:p>
        </p:txBody>
      </p:sp>
      <p:sp>
        <p:nvSpPr>
          <p:cNvPr id="7" name="Oval 6">
            <a:extLst>
              <a:ext uri="{FF2B5EF4-FFF2-40B4-BE49-F238E27FC236}">
                <a16:creationId xmlns:a16="http://schemas.microsoft.com/office/drawing/2014/main" id="{D7DA6BC0-A4EF-7073-533D-F05D497E9E19}"/>
              </a:ext>
            </a:extLst>
          </p:cNvPr>
          <p:cNvSpPr/>
          <p:nvPr/>
        </p:nvSpPr>
        <p:spPr>
          <a:xfrm>
            <a:off x="9662801" y="4853940"/>
            <a:ext cx="640080" cy="640080"/>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6</a:t>
            </a:r>
            <a:endParaRPr lang="en-US" b="1" dirty="0">
              <a:solidFill>
                <a:schemeClr val="tx1"/>
              </a:solidFill>
              <a:latin typeface="Lato" panose="020F0502020204030203" pitchFamily="34" charset="77"/>
            </a:endParaRPr>
          </a:p>
        </p:txBody>
      </p:sp>
      <p:cxnSp>
        <p:nvCxnSpPr>
          <p:cNvPr id="8" name="Straight Connector 7">
            <a:extLst>
              <a:ext uri="{FF2B5EF4-FFF2-40B4-BE49-F238E27FC236}">
                <a16:creationId xmlns:a16="http://schemas.microsoft.com/office/drawing/2014/main" id="{4E3A9C5B-C5F1-09C9-91A8-C0E19ABC683A}"/>
              </a:ext>
            </a:extLst>
          </p:cNvPr>
          <p:cNvCxnSpPr>
            <a:cxnSpLocks/>
          </p:cNvCxnSpPr>
          <p:nvPr/>
        </p:nvCxnSpPr>
        <p:spPr>
          <a:xfrm>
            <a:off x="9482008" y="3069736"/>
            <a:ext cx="234484" cy="471200"/>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6874457-5D58-FDDC-9BA2-DC8740C8583A}"/>
              </a:ext>
            </a:extLst>
          </p:cNvPr>
          <p:cNvCxnSpPr>
            <a:cxnSpLocks/>
          </p:cNvCxnSpPr>
          <p:nvPr/>
        </p:nvCxnSpPr>
        <p:spPr>
          <a:xfrm flipH="1">
            <a:off x="10316905" y="3085266"/>
            <a:ext cx="234484" cy="471200"/>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5F88160-9826-1D47-D609-8419F7FF35C1}"/>
              </a:ext>
            </a:extLst>
          </p:cNvPr>
          <p:cNvCxnSpPr>
            <a:cxnSpLocks/>
          </p:cNvCxnSpPr>
          <p:nvPr/>
        </p:nvCxnSpPr>
        <p:spPr>
          <a:xfrm>
            <a:off x="9982841" y="4306261"/>
            <a:ext cx="0" cy="501786"/>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142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5F65-2255-293C-9A8D-CDA2335BFD65}"/>
              </a:ext>
            </a:extLst>
          </p:cNvPr>
          <p:cNvSpPr>
            <a:spLocks noGrp="1"/>
          </p:cNvSpPr>
          <p:nvPr>
            <p:ph type="title"/>
          </p:nvPr>
        </p:nvSpPr>
        <p:spPr/>
        <p:txBody>
          <a:bodyPr/>
          <a:lstStyle/>
          <a:p>
            <a:r>
              <a:rPr lang="en-US" dirty="0"/>
              <a:t>Kosaraju’s algorithm</a:t>
            </a:r>
          </a:p>
        </p:txBody>
      </p:sp>
      <p:sp>
        <p:nvSpPr>
          <p:cNvPr id="3" name="Content Placeholder 2">
            <a:extLst>
              <a:ext uri="{FF2B5EF4-FFF2-40B4-BE49-F238E27FC236}">
                <a16:creationId xmlns:a16="http://schemas.microsoft.com/office/drawing/2014/main" id="{150AEFE5-2712-9603-63C5-A5D393835AFF}"/>
              </a:ext>
            </a:extLst>
          </p:cNvPr>
          <p:cNvSpPr>
            <a:spLocks noGrp="1"/>
          </p:cNvSpPr>
          <p:nvPr>
            <p:ph idx="1"/>
          </p:nvPr>
        </p:nvSpPr>
        <p:spPr>
          <a:xfrm>
            <a:off x="838200" y="1363980"/>
            <a:ext cx="7403752" cy="4812983"/>
          </a:xfrm>
        </p:spPr>
        <p:txBody>
          <a:bodyPr/>
          <a:lstStyle/>
          <a:p>
            <a:r>
              <a:rPr lang="en-US" b="1" dirty="0"/>
              <a:t>Second key idea: </a:t>
            </a:r>
            <a:r>
              <a:rPr lang="en-US" dirty="0"/>
              <a:t>When running DFS with finish times, the </a:t>
            </a:r>
            <a:r>
              <a:rPr lang="en-US" b="1" dirty="0">
                <a:solidFill>
                  <a:schemeClr val="accent3"/>
                </a:solidFill>
              </a:rPr>
              <a:t>list of nodes sorted by finish time is </a:t>
            </a:r>
            <a:r>
              <a:rPr lang="en-US" b="1" i="1" dirty="0">
                <a:solidFill>
                  <a:schemeClr val="accent3"/>
                </a:solidFill>
              </a:rPr>
              <a:t>exactly</a:t>
            </a:r>
            <a:r>
              <a:rPr lang="en-US" b="1" dirty="0">
                <a:solidFill>
                  <a:schemeClr val="accent3"/>
                </a:solidFill>
              </a:rPr>
              <a:t> a reverse topological order of the condensation graph!</a:t>
            </a:r>
          </a:p>
          <a:p>
            <a:r>
              <a:rPr lang="en-US" dirty="0"/>
              <a:t>The previous analysis for DAGs shows that the only edges that can point backwards are those that make cycles. Only edges in the same SCC can make cycles, so we are good!</a:t>
            </a:r>
          </a:p>
        </p:txBody>
      </p:sp>
      <p:sp>
        <p:nvSpPr>
          <p:cNvPr id="4" name="Oval 3">
            <a:extLst>
              <a:ext uri="{FF2B5EF4-FFF2-40B4-BE49-F238E27FC236}">
                <a16:creationId xmlns:a16="http://schemas.microsoft.com/office/drawing/2014/main" id="{C2785200-34C0-7397-9635-00B53368715A}"/>
              </a:ext>
            </a:extLst>
          </p:cNvPr>
          <p:cNvSpPr/>
          <p:nvPr/>
        </p:nvSpPr>
        <p:spPr>
          <a:xfrm>
            <a:off x="9038935" y="2367148"/>
            <a:ext cx="640080" cy="640080"/>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1</a:t>
            </a:r>
            <a:endParaRPr lang="en-US" b="1" dirty="0">
              <a:solidFill>
                <a:schemeClr val="tx1"/>
              </a:solidFill>
              <a:latin typeface="Lato" panose="020F0502020204030203" pitchFamily="34" charset="77"/>
            </a:endParaRPr>
          </a:p>
        </p:txBody>
      </p:sp>
      <p:sp>
        <p:nvSpPr>
          <p:cNvPr id="5" name="Rounded Rectangle 4">
            <a:extLst>
              <a:ext uri="{FF2B5EF4-FFF2-40B4-BE49-F238E27FC236}">
                <a16:creationId xmlns:a16="http://schemas.microsoft.com/office/drawing/2014/main" id="{68CA3E5B-9375-9825-D28E-7CB51ECD6929}"/>
              </a:ext>
            </a:extLst>
          </p:cNvPr>
          <p:cNvSpPr/>
          <p:nvPr/>
        </p:nvSpPr>
        <p:spPr>
          <a:xfrm>
            <a:off x="9332816" y="3610544"/>
            <a:ext cx="1300051" cy="640080"/>
          </a:xfrm>
          <a:prstGeom prst="roundRect">
            <a:avLst>
              <a:gd name="adj" fmla="val 50000"/>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2345</a:t>
            </a:r>
            <a:endParaRPr lang="en-US" b="1" dirty="0">
              <a:solidFill>
                <a:schemeClr val="tx1"/>
              </a:solidFill>
              <a:latin typeface="Lato" panose="020F0502020204030203" pitchFamily="34" charset="77"/>
            </a:endParaRPr>
          </a:p>
        </p:txBody>
      </p:sp>
      <p:sp>
        <p:nvSpPr>
          <p:cNvPr id="6" name="Rounded Rectangle 5">
            <a:extLst>
              <a:ext uri="{FF2B5EF4-FFF2-40B4-BE49-F238E27FC236}">
                <a16:creationId xmlns:a16="http://schemas.microsoft.com/office/drawing/2014/main" id="{D01BD722-0296-8687-1D5D-A1F7E9770258}"/>
              </a:ext>
            </a:extLst>
          </p:cNvPr>
          <p:cNvSpPr/>
          <p:nvPr/>
        </p:nvSpPr>
        <p:spPr>
          <a:xfrm>
            <a:off x="10187943" y="2391108"/>
            <a:ext cx="1026419" cy="640080"/>
          </a:xfrm>
          <a:prstGeom prst="roundRect">
            <a:avLst>
              <a:gd name="adj" fmla="val 50000"/>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789</a:t>
            </a:r>
            <a:endParaRPr lang="en-US" b="1" dirty="0">
              <a:solidFill>
                <a:schemeClr val="tx1"/>
              </a:solidFill>
              <a:latin typeface="Lato" panose="020F0502020204030203" pitchFamily="34" charset="77"/>
            </a:endParaRPr>
          </a:p>
        </p:txBody>
      </p:sp>
      <p:sp>
        <p:nvSpPr>
          <p:cNvPr id="7" name="Oval 6">
            <a:extLst>
              <a:ext uri="{FF2B5EF4-FFF2-40B4-BE49-F238E27FC236}">
                <a16:creationId xmlns:a16="http://schemas.microsoft.com/office/drawing/2014/main" id="{9C153575-12A9-915A-6B76-7AE0BB47E321}"/>
              </a:ext>
            </a:extLst>
          </p:cNvPr>
          <p:cNvSpPr/>
          <p:nvPr/>
        </p:nvSpPr>
        <p:spPr>
          <a:xfrm>
            <a:off x="9662801" y="4853940"/>
            <a:ext cx="640080" cy="640080"/>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6</a:t>
            </a:r>
            <a:endParaRPr lang="en-US" b="1" dirty="0">
              <a:solidFill>
                <a:schemeClr val="tx1"/>
              </a:solidFill>
              <a:latin typeface="Lato" panose="020F0502020204030203" pitchFamily="34" charset="77"/>
            </a:endParaRPr>
          </a:p>
        </p:txBody>
      </p:sp>
      <p:cxnSp>
        <p:nvCxnSpPr>
          <p:cNvPr id="8" name="Straight Connector 7">
            <a:extLst>
              <a:ext uri="{FF2B5EF4-FFF2-40B4-BE49-F238E27FC236}">
                <a16:creationId xmlns:a16="http://schemas.microsoft.com/office/drawing/2014/main" id="{A72DAF86-3B3B-E2FB-6B0F-8B2E76DAC676}"/>
              </a:ext>
            </a:extLst>
          </p:cNvPr>
          <p:cNvCxnSpPr>
            <a:cxnSpLocks/>
          </p:cNvCxnSpPr>
          <p:nvPr/>
        </p:nvCxnSpPr>
        <p:spPr>
          <a:xfrm>
            <a:off x="9482008" y="3069736"/>
            <a:ext cx="234484" cy="471200"/>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F2D698E-7E9B-027F-8857-A274227EFB1A}"/>
              </a:ext>
            </a:extLst>
          </p:cNvPr>
          <p:cNvCxnSpPr>
            <a:cxnSpLocks/>
          </p:cNvCxnSpPr>
          <p:nvPr/>
        </p:nvCxnSpPr>
        <p:spPr>
          <a:xfrm flipH="1">
            <a:off x="10316905" y="3085266"/>
            <a:ext cx="234484" cy="471200"/>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63A2793-8388-102E-F2D4-BC784628C1A9}"/>
              </a:ext>
            </a:extLst>
          </p:cNvPr>
          <p:cNvCxnSpPr>
            <a:cxnSpLocks/>
          </p:cNvCxnSpPr>
          <p:nvPr/>
        </p:nvCxnSpPr>
        <p:spPr>
          <a:xfrm>
            <a:off x="9982841" y="4306261"/>
            <a:ext cx="0" cy="501786"/>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367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76524-2445-A5C6-1EF3-0F928044CFB4}"/>
              </a:ext>
            </a:extLst>
          </p:cNvPr>
          <p:cNvSpPr>
            <a:spLocks noGrp="1"/>
          </p:cNvSpPr>
          <p:nvPr>
            <p:ph type="title"/>
          </p:nvPr>
        </p:nvSpPr>
        <p:spPr/>
        <p:txBody>
          <a:bodyPr/>
          <a:lstStyle/>
          <a:p>
            <a:r>
              <a:rPr lang="en-US" dirty="0"/>
              <a:t>Kosaraju’s algorithm</a:t>
            </a:r>
          </a:p>
        </p:txBody>
      </p:sp>
      <p:sp>
        <p:nvSpPr>
          <p:cNvPr id="3" name="Content Placeholder 2">
            <a:extLst>
              <a:ext uri="{FF2B5EF4-FFF2-40B4-BE49-F238E27FC236}">
                <a16:creationId xmlns:a16="http://schemas.microsoft.com/office/drawing/2014/main" id="{BADD1A78-D177-EF5E-7923-8873F40C499A}"/>
              </a:ext>
            </a:extLst>
          </p:cNvPr>
          <p:cNvSpPr>
            <a:spLocks noGrp="1"/>
          </p:cNvSpPr>
          <p:nvPr>
            <p:ph idx="1"/>
          </p:nvPr>
        </p:nvSpPr>
        <p:spPr/>
        <p:txBody>
          <a:bodyPr/>
          <a:lstStyle/>
          <a:p>
            <a:pPr marL="457200" indent="-446088">
              <a:spcBef>
                <a:spcPts val="0"/>
              </a:spcBef>
              <a:buFont typeface="+mj-lt"/>
              <a:buAutoNum type="arabicPeriod"/>
            </a:pPr>
            <a:r>
              <a:rPr lang="en-US" dirty="0"/>
              <a:t>Run DFS with finish times, record vertices in order of finishing.</a:t>
            </a:r>
          </a:p>
          <a:p>
            <a:pPr marL="457200" indent="-446088">
              <a:spcBef>
                <a:spcPts val="0"/>
              </a:spcBef>
              <a:buFont typeface="+mj-lt"/>
              <a:buAutoNum type="arabicPeriod"/>
            </a:pPr>
            <a:r>
              <a:rPr lang="en-US" dirty="0"/>
              <a:t>Initialize an empty list of SCCs.</a:t>
            </a:r>
          </a:p>
          <a:p>
            <a:pPr marL="457200" indent="-446088">
              <a:spcBef>
                <a:spcPts val="0"/>
              </a:spcBef>
              <a:buFont typeface="+mj-lt"/>
              <a:buAutoNum type="arabicPeriod"/>
            </a:pPr>
            <a:r>
              <a:rPr lang="en-US" dirty="0"/>
              <a:t>Mark all vertices as unseen again.</a:t>
            </a:r>
          </a:p>
          <a:p>
            <a:pPr marL="457200" indent="-446088">
              <a:spcBef>
                <a:spcPts val="0"/>
              </a:spcBef>
              <a:buFont typeface="+mj-lt"/>
              <a:buAutoNum type="arabicPeriod"/>
            </a:pPr>
            <a:r>
              <a:rPr lang="en-US" dirty="0"/>
              <a:t>​</a:t>
            </a:r>
            <a:r>
              <a:rPr lang="en-US" b="1" dirty="0">
                <a:solidFill>
                  <a:schemeClr val="accent3"/>
                </a:solidFill>
              </a:rPr>
              <a:t>for all</a:t>
            </a:r>
            <a:r>
              <a:rPr lang="en-US" dirty="0"/>
              <a:t> vertices in order of finishing </a:t>
            </a:r>
            <a:r>
              <a:rPr lang="en-US" b="1" dirty="0">
                <a:solidFill>
                  <a:schemeClr val="accent3"/>
                </a:solidFill>
              </a:rPr>
              <a:t>do</a:t>
            </a:r>
          </a:p>
          <a:p>
            <a:pPr marL="914400" indent="-903288">
              <a:spcBef>
                <a:spcPts val="0"/>
              </a:spcBef>
              <a:buFont typeface="+mj-lt"/>
              <a:buAutoNum type="arabicPeriod"/>
            </a:pPr>
            <a:r>
              <a:rPr lang="en-US" dirty="0"/>
              <a:t>Run BFS/DFS, mark discovered vertices seen, and add this group to the list of SCCs.</a:t>
            </a:r>
          </a:p>
          <a:p>
            <a:pPr marL="457200" indent="-446088">
              <a:spcBef>
                <a:spcPts val="0"/>
              </a:spcBef>
              <a:buFont typeface="+mj-lt"/>
              <a:buAutoNum type="arabicPeriod"/>
            </a:pPr>
            <a:r>
              <a:rPr lang="en-US" dirty="0"/>
              <a:t>​</a:t>
            </a:r>
            <a:r>
              <a:rPr lang="en-US" b="1" dirty="0">
                <a:solidFill>
                  <a:schemeClr val="accent3"/>
                </a:solidFill>
              </a:rPr>
              <a:t>return</a:t>
            </a:r>
            <a:r>
              <a:rPr lang="en-US" dirty="0"/>
              <a:t> all SCCs</a:t>
            </a:r>
          </a:p>
          <a:p>
            <a:pPr marL="457200" indent="-446088">
              <a:spcBef>
                <a:spcPts val="0"/>
              </a:spcBef>
              <a:buFont typeface="+mj-lt"/>
              <a:buAutoNum type="arabicPeriod"/>
            </a:pPr>
            <a:endParaRPr lang="en-US" dirty="0"/>
          </a:p>
        </p:txBody>
      </p:sp>
    </p:spTree>
    <p:extLst>
      <p:ext uri="{BB962C8B-B14F-4D97-AF65-F5344CB8AC3E}">
        <p14:creationId xmlns:p14="http://schemas.microsoft.com/office/powerpoint/2010/main" val="3036954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6F79AD-A6BD-8488-4893-077BF6CA6F48}"/>
              </a:ext>
            </a:extLst>
          </p:cNvPr>
          <p:cNvSpPr>
            <a:spLocks noGrp="1"/>
          </p:cNvSpPr>
          <p:nvPr>
            <p:ph type="title"/>
          </p:nvPr>
        </p:nvSpPr>
        <p:spPr/>
        <p:txBody>
          <a:bodyPr/>
          <a:lstStyle/>
          <a:p>
            <a:r>
              <a:rPr lang="en-US" dirty="0"/>
              <a:t>2SAT</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EB017A5C-2C6B-2B76-22EC-78502015EAE1}"/>
                  </a:ext>
                </a:extLst>
              </p:cNvPr>
              <p:cNvSpPr>
                <a:spLocks noGrp="1"/>
              </p:cNvSpPr>
              <p:nvPr>
                <p:ph idx="1"/>
              </p:nvPr>
            </p:nvSpPr>
            <p:spPr/>
            <p:txBody>
              <a:bodyPr/>
              <a:lstStyle/>
              <a:p>
                <a:r>
                  <a:rPr lang="en-US" dirty="0"/>
                  <a:t>In many applications, edges </a:t>
                </a:r>
                <a14:m>
                  <m:oMath xmlns:m="http://schemas.openxmlformats.org/officeDocument/2006/math">
                    <m:r>
                      <a:rPr lang="en-US" b="1" i="1" dirty="0" smtClean="0">
                        <a:solidFill>
                          <a:schemeClr val="accent1"/>
                        </a:solidFill>
                        <a:latin typeface="Cambria Math" panose="02040503050406030204" pitchFamily="18" charset="0"/>
                      </a:rPr>
                      <m:t>(</m:t>
                    </m:r>
                    <m:r>
                      <a:rPr lang="en-US" b="1" i="1" dirty="0" err="1" smtClean="0">
                        <a:solidFill>
                          <a:schemeClr val="accent1"/>
                        </a:solidFill>
                        <a:latin typeface="Cambria Math" panose="02040503050406030204" pitchFamily="18" charset="0"/>
                      </a:rPr>
                      <m:t>𝒂</m:t>
                    </m:r>
                    <m:r>
                      <a:rPr lang="en-US" b="1" i="1" dirty="0" err="1" smtClean="0">
                        <a:solidFill>
                          <a:schemeClr val="accent1"/>
                        </a:solidFill>
                        <a:latin typeface="Cambria Math" panose="02040503050406030204" pitchFamily="18" charset="0"/>
                      </a:rPr>
                      <m:t>,</m:t>
                    </m:r>
                    <m:r>
                      <a:rPr lang="en-US" b="1" i="1" dirty="0" err="1" smtClean="0">
                        <a:solidFill>
                          <a:schemeClr val="accent1"/>
                        </a:solidFill>
                        <a:latin typeface="Cambria Math" panose="02040503050406030204" pitchFamily="18" charset="0"/>
                      </a:rPr>
                      <m:t>𝒃</m:t>
                    </m:r>
                    <m:r>
                      <a:rPr lang="en-US" b="1" i="1" dirty="0" smtClean="0">
                        <a:solidFill>
                          <a:schemeClr val="accent1"/>
                        </a:solidFill>
                        <a:latin typeface="Cambria Math" panose="02040503050406030204" pitchFamily="18" charset="0"/>
                      </a:rPr>
                      <m:t>) </m:t>
                    </m:r>
                  </m:oMath>
                </a14:m>
                <a:r>
                  <a:rPr lang="en-US" dirty="0"/>
                  <a:t>mean “if </a:t>
                </a:r>
                <a14:m>
                  <m:oMath xmlns:m="http://schemas.openxmlformats.org/officeDocument/2006/math">
                    <m:r>
                      <a:rPr lang="en-US" b="1" i="1" dirty="0" smtClean="0">
                        <a:solidFill>
                          <a:schemeClr val="accent1"/>
                        </a:solidFill>
                        <a:latin typeface="Cambria Math" panose="02040503050406030204" pitchFamily="18" charset="0"/>
                      </a:rPr>
                      <m:t>𝒂</m:t>
                    </m:r>
                  </m:oMath>
                </a14:m>
                <a:r>
                  <a:rPr lang="en-US" dirty="0"/>
                  <a:t>, then </a:t>
                </a:r>
                <a14:m>
                  <m:oMath xmlns:m="http://schemas.openxmlformats.org/officeDocument/2006/math">
                    <m:r>
                      <a:rPr lang="en-US" b="1" i="1" dirty="0" smtClean="0">
                        <a:solidFill>
                          <a:schemeClr val="accent1"/>
                        </a:solidFill>
                        <a:latin typeface="Cambria Math" panose="02040503050406030204" pitchFamily="18" charset="0"/>
                      </a:rPr>
                      <m:t>𝒃</m:t>
                    </m:r>
                  </m:oMath>
                </a14:m>
                <a:r>
                  <a:rPr lang="en-US" dirty="0"/>
                  <a:t>”. </a:t>
                </a:r>
              </a:p>
              <a:p>
                <a:r>
                  <a:rPr lang="en-US" dirty="0"/>
                  <a:t>Example with package installer:</a:t>
                </a:r>
              </a:p>
              <a:p>
                <a:pPr marL="457200" indent="-457200">
                  <a:spcBef>
                    <a:spcPts val="0"/>
                  </a:spcBef>
                  <a:buFont typeface="Arial" panose="020B0604020202020204" pitchFamily="34" charset="0"/>
                  <a:buChar char="•"/>
                </a:pPr>
                <a:r>
                  <a:rPr lang="en-US" dirty="0"/>
                  <a:t>If </a:t>
                </a:r>
                <a14:m>
                  <m:oMath xmlns:m="http://schemas.openxmlformats.org/officeDocument/2006/math">
                    <m:r>
                      <a:rPr lang="en-US" b="1" i="1" dirty="0" smtClean="0">
                        <a:solidFill>
                          <a:schemeClr val="accent1"/>
                        </a:solidFill>
                        <a:latin typeface="Cambria Math" panose="02040503050406030204" pitchFamily="18" charset="0"/>
                      </a:rPr>
                      <m:t>𝒂</m:t>
                    </m:r>
                  </m:oMath>
                </a14:m>
                <a:r>
                  <a:rPr lang="en-US" dirty="0"/>
                  <a:t> is installed, then dependency </a:t>
                </a:r>
                <a14:m>
                  <m:oMath xmlns:m="http://schemas.openxmlformats.org/officeDocument/2006/math">
                    <m:r>
                      <a:rPr lang="en-US" b="1" i="1" dirty="0" smtClean="0">
                        <a:solidFill>
                          <a:schemeClr val="accent1"/>
                        </a:solidFill>
                        <a:latin typeface="Cambria Math" panose="02040503050406030204" pitchFamily="18" charset="0"/>
                      </a:rPr>
                      <m:t>𝒃</m:t>
                    </m:r>
                  </m:oMath>
                </a14:m>
                <a:r>
                  <a:rPr lang="en-US" dirty="0"/>
                  <a:t> must be installed</a:t>
                </a:r>
              </a:p>
              <a:p>
                <a:pPr marL="457200" indent="-457200">
                  <a:spcBef>
                    <a:spcPts val="0"/>
                  </a:spcBef>
                  <a:buFont typeface="Arial" panose="020B0604020202020204" pitchFamily="34" charset="0"/>
                  <a:buChar char="•"/>
                </a:pPr>
                <a:r>
                  <a:rPr lang="en-US" dirty="0"/>
                  <a:t>If </a:t>
                </a:r>
                <a14:m>
                  <m:oMath xmlns:m="http://schemas.openxmlformats.org/officeDocument/2006/math">
                    <m:r>
                      <a:rPr lang="en-US" b="1" i="1" dirty="0" smtClean="0">
                        <a:solidFill>
                          <a:schemeClr val="accent1"/>
                        </a:solidFill>
                        <a:latin typeface="Cambria Math" panose="02040503050406030204" pitchFamily="18" charset="0"/>
                      </a:rPr>
                      <m:t>𝒄</m:t>
                    </m:r>
                  </m:oMath>
                </a14:m>
                <a:r>
                  <a:rPr lang="en-US" dirty="0"/>
                  <a:t> is installed, then conflicting package </a:t>
                </a:r>
                <a14:m>
                  <m:oMath xmlns:m="http://schemas.openxmlformats.org/officeDocument/2006/math">
                    <m:r>
                      <a:rPr lang="en-US" b="1" i="1" dirty="0" smtClean="0">
                        <a:solidFill>
                          <a:schemeClr val="accent1"/>
                        </a:solidFill>
                        <a:latin typeface="Cambria Math" panose="02040503050406030204" pitchFamily="18" charset="0"/>
                      </a:rPr>
                      <m:t>𝒅</m:t>
                    </m:r>
                  </m:oMath>
                </a14:m>
                <a:r>
                  <a:rPr lang="en-US" dirty="0"/>
                  <a:t> cannot be installed</a:t>
                </a:r>
              </a:p>
              <a:p>
                <a:r>
                  <a:rPr lang="en-US" b="1" dirty="0"/>
                  <a:t>Vertices: </a:t>
                </a:r>
                <a:r>
                  <a:rPr lang="en-US" dirty="0"/>
                  <a:t>statements </a:t>
                </a:r>
                <a:r>
                  <a:rPr lang="en-US" i="1" dirty="0"/>
                  <a:t>and their negations</a:t>
                </a:r>
              </a:p>
              <a:p>
                <a:pPr>
                  <a:spcBef>
                    <a:spcPts val="0"/>
                  </a:spcBef>
                </a:pPr>
                <a:r>
                  <a:rPr lang="en-US" b="1" dirty="0"/>
                  <a:t>Edges: </a:t>
                </a:r>
                <a:r>
                  <a:rPr lang="en-US" dirty="0"/>
                  <a:t>implications </a:t>
                </a:r>
                <a14:m>
                  <m:oMath xmlns:m="http://schemas.openxmlformats.org/officeDocument/2006/math">
                    <m:r>
                      <a:rPr lang="en-US" b="1" i="1" dirty="0">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𝒂</m:t>
                    </m:r>
                    <m:r>
                      <a:rPr lang="en-US" b="1" i="1" dirty="0" err="1">
                        <a:solidFill>
                          <a:schemeClr val="accent1"/>
                        </a:solidFill>
                        <a:latin typeface="Cambria Math" panose="02040503050406030204" pitchFamily="18" charset="0"/>
                      </a:rPr>
                      <m:t>,</m:t>
                    </m:r>
                    <m:r>
                      <a:rPr lang="en-US" b="1" i="1" dirty="0" err="1">
                        <a:solidFill>
                          <a:schemeClr val="accent1"/>
                        </a:solidFill>
                        <a:latin typeface="Cambria Math" panose="02040503050406030204" pitchFamily="18" charset="0"/>
                      </a:rPr>
                      <m:t>𝒃</m:t>
                    </m:r>
                    <m:r>
                      <a:rPr lang="en-US" b="1" i="1" dirty="0">
                        <a:solidFill>
                          <a:schemeClr val="accent1"/>
                        </a:solidFill>
                        <a:latin typeface="Cambria Math" panose="02040503050406030204" pitchFamily="18" charset="0"/>
                      </a:rPr>
                      <m:t>) </m:t>
                    </m:r>
                  </m:oMath>
                </a14:m>
                <a:r>
                  <a:rPr lang="en-US" i="1" dirty="0"/>
                  <a:t>and their contrapositives </a:t>
                </a:r>
                <a14:m>
                  <m:oMath xmlns:m="http://schemas.openxmlformats.org/officeDocument/2006/math">
                    <m:r>
                      <a:rPr lang="en-US" b="1" i="1" smtClean="0">
                        <a:solidFill>
                          <a:schemeClr val="accent1"/>
                        </a:solidFill>
                        <a:latin typeface="Cambria Math" panose="02040503050406030204" pitchFamily="18" charset="0"/>
                      </a:rPr>
                      <m:t>(</m:t>
                    </m:r>
                    <m:r>
                      <a:rPr lang="en-US" b="1" i="1" smtClean="0">
                        <a:solidFill>
                          <a:schemeClr val="accent1"/>
                        </a:solidFill>
                        <a:latin typeface="Cambria Math" panose="02040503050406030204" pitchFamily="18" charset="0"/>
                        <a:ea typeface="Cambria Math" panose="02040503050406030204" pitchFamily="18" charset="0"/>
                      </a:rPr>
                      <m:t>¬</m:t>
                    </m:r>
                    <m:r>
                      <a:rPr lang="en-US" b="1" i="1" smtClean="0">
                        <a:solidFill>
                          <a:schemeClr val="accent1"/>
                        </a:solidFill>
                        <a:latin typeface="Cambria Math" panose="02040503050406030204" pitchFamily="18" charset="0"/>
                        <a:ea typeface="Cambria Math" panose="02040503050406030204" pitchFamily="18" charset="0"/>
                      </a:rPr>
                      <m:t>𝒃</m:t>
                    </m:r>
                    <m:r>
                      <a:rPr lang="en-US" b="1" i="1" smtClean="0">
                        <a:solidFill>
                          <a:schemeClr val="accent1"/>
                        </a:solidFill>
                        <a:latin typeface="Cambria Math" panose="02040503050406030204" pitchFamily="18" charset="0"/>
                        <a:ea typeface="Cambria Math" panose="02040503050406030204" pitchFamily="18" charset="0"/>
                      </a:rPr>
                      <m:t>,¬</m:t>
                    </m:r>
                    <m:r>
                      <a:rPr lang="en-US" b="1" i="1" smtClean="0">
                        <a:solidFill>
                          <a:schemeClr val="accent1"/>
                        </a:solidFill>
                        <a:latin typeface="Cambria Math" panose="02040503050406030204" pitchFamily="18" charset="0"/>
                        <a:ea typeface="Cambria Math" panose="02040503050406030204" pitchFamily="18" charset="0"/>
                      </a:rPr>
                      <m:t>𝒂</m:t>
                    </m:r>
                    <m:r>
                      <a:rPr lang="en-US" b="1" i="1" smtClean="0">
                        <a:solidFill>
                          <a:schemeClr val="accent1"/>
                        </a:solidFill>
                        <a:latin typeface="Cambria Math" panose="02040503050406030204" pitchFamily="18" charset="0"/>
                        <a:ea typeface="Cambria Math" panose="02040503050406030204" pitchFamily="18" charset="0"/>
                      </a:rPr>
                      <m:t>)</m:t>
                    </m:r>
                  </m:oMath>
                </a14:m>
                <a:endParaRPr lang="en-US" b="1" i="1" dirty="0"/>
              </a:p>
              <a:p>
                <a:pPr>
                  <a:spcBef>
                    <a:spcPts val="0"/>
                  </a:spcBef>
                </a:pPr>
                <a:r>
                  <a:rPr lang="en-US" b="1" dirty="0"/>
                  <a:t>Goal: </a:t>
                </a:r>
                <a:r>
                  <a:rPr lang="en-US" dirty="0"/>
                  <a:t>Determine if all the constraints can be simultaneously satisfied by picking each statement to be true or false.</a:t>
                </a:r>
                <a:endParaRPr lang="en-US" b="1" dirty="0"/>
              </a:p>
            </p:txBody>
          </p:sp>
        </mc:Choice>
        <mc:Fallback>
          <p:sp>
            <p:nvSpPr>
              <p:cNvPr id="5" name="Content Placeholder 4">
                <a:extLst>
                  <a:ext uri="{FF2B5EF4-FFF2-40B4-BE49-F238E27FC236}">
                    <a16:creationId xmlns:a16="http://schemas.microsoft.com/office/drawing/2014/main" id="{EB017A5C-2C6B-2B76-22EC-78502015EAE1}"/>
                  </a:ext>
                </a:extLst>
              </p:cNvPr>
              <p:cNvSpPr>
                <a:spLocks noGrp="1" noRot="1" noChangeAspect="1" noMove="1" noResize="1" noEditPoints="1" noAdjustHandles="1" noChangeArrowheads="1" noChangeShapeType="1" noTextEdit="1"/>
              </p:cNvSpPr>
              <p:nvPr>
                <p:ph idx="1"/>
              </p:nvPr>
            </p:nvSpPr>
            <p:spPr>
              <a:blipFill>
                <a:blip r:embed="rId2"/>
                <a:stretch>
                  <a:fillRect l="-1206" t="-263" b="-5789"/>
                </a:stretch>
              </a:blipFill>
            </p:spPr>
            <p:txBody>
              <a:bodyPr/>
              <a:lstStyle/>
              <a:p>
                <a:r>
                  <a:rPr lang="en-US">
                    <a:noFill/>
                  </a:rPr>
                  <a:t> </a:t>
                </a:r>
              </a:p>
            </p:txBody>
          </p:sp>
        </mc:Fallback>
      </mc:AlternateContent>
    </p:spTree>
    <p:extLst>
      <p:ext uri="{BB962C8B-B14F-4D97-AF65-F5344CB8AC3E}">
        <p14:creationId xmlns:p14="http://schemas.microsoft.com/office/powerpoint/2010/main" val="94469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8B382D-7A56-E3D9-2CB9-986D7F20B5E2}"/>
              </a:ext>
            </a:extLst>
          </p:cNvPr>
          <p:cNvSpPr>
            <a:spLocks noGrp="1"/>
          </p:cNvSpPr>
          <p:nvPr>
            <p:ph type="title"/>
          </p:nvPr>
        </p:nvSpPr>
        <p:spPr/>
        <p:txBody>
          <a:bodyPr/>
          <a:lstStyle/>
          <a:p>
            <a:r>
              <a:rPr lang="en-US" dirty="0"/>
              <a:t>Plan for today</a:t>
            </a:r>
          </a:p>
        </p:txBody>
      </p:sp>
      <p:sp>
        <p:nvSpPr>
          <p:cNvPr id="5" name="Content Placeholder 4">
            <a:extLst>
              <a:ext uri="{FF2B5EF4-FFF2-40B4-BE49-F238E27FC236}">
                <a16:creationId xmlns:a16="http://schemas.microsoft.com/office/drawing/2014/main" id="{5D46F394-615D-A2B1-BD29-4ED75EC060FB}"/>
              </a:ext>
            </a:extLst>
          </p:cNvPr>
          <p:cNvSpPr>
            <a:spLocks noGrp="1"/>
          </p:cNvSpPr>
          <p:nvPr>
            <p:ph idx="1"/>
          </p:nvPr>
        </p:nvSpPr>
        <p:spPr/>
        <p:txBody>
          <a:bodyPr/>
          <a:lstStyle/>
          <a:p>
            <a:r>
              <a:rPr lang="en-US" dirty="0"/>
              <a:t>Today, we’ll take a deeper dive into directed graphs.</a:t>
            </a:r>
          </a:p>
          <a:p>
            <a:pPr>
              <a:tabLst>
                <a:tab pos="963613" algn="l"/>
              </a:tabLst>
            </a:pPr>
            <a:r>
              <a:rPr lang="en-US" dirty="0"/>
              <a:t>We’ll talk about two important algorithms: </a:t>
            </a:r>
            <a:r>
              <a:rPr lang="en-US" b="1" dirty="0">
                <a:solidFill>
                  <a:schemeClr val="accent2"/>
                </a:solidFill>
              </a:rPr>
              <a:t>topological sort </a:t>
            </a:r>
            <a:r>
              <a:rPr lang="en-US" dirty="0"/>
              <a:t>and </a:t>
            </a:r>
            <a:r>
              <a:rPr lang="en-US" b="1" dirty="0">
                <a:solidFill>
                  <a:schemeClr val="accent2"/>
                </a:solidFill>
              </a:rPr>
              <a:t>strongly connected components</a:t>
            </a:r>
          </a:p>
          <a:p>
            <a:pPr>
              <a:tabLst>
                <a:tab pos="963613" algn="l"/>
              </a:tabLst>
            </a:pPr>
            <a:r>
              <a:rPr lang="en-US" dirty="0"/>
              <a:t>We’ll apply them to decide a common problem: whether a collection of constraints can all be satisfied.</a:t>
            </a:r>
          </a:p>
        </p:txBody>
      </p:sp>
    </p:spTree>
    <p:extLst>
      <p:ext uri="{BB962C8B-B14F-4D97-AF65-F5344CB8AC3E}">
        <p14:creationId xmlns:p14="http://schemas.microsoft.com/office/powerpoint/2010/main" val="502550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BB26-1C76-4D3E-DB27-76EF283219F3}"/>
              </a:ext>
            </a:extLst>
          </p:cNvPr>
          <p:cNvSpPr>
            <a:spLocks noGrp="1"/>
          </p:cNvSpPr>
          <p:nvPr>
            <p:ph type="title"/>
          </p:nvPr>
        </p:nvSpPr>
        <p:spPr/>
        <p:txBody>
          <a:bodyPr/>
          <a:lstStyle/>
          <a:p>
            <a:r>
              <a:rPr lang="en-US" dirty="0"/>
              <a:t>2SAT example</a:t>
            </a:r>
          </a:p>
        </p:txBody>
      </p:sp>
      <p:sp>
        <p:nvSpPr>
          <p:cNvPr id="36" name="Content Placeholder 35">
            <a:extLst>
              <a:ext uri="{FF2B5EF4-FFF2-40B4-BE49-F238E27FC236}">
                <a16:creationId xmlns:a16="http://schemas.microsoft.com/office/drawing/2014/main" id="{0ADE7CFD-9784-4CAC-1814-E4F09BCDFC9E}"/>
              </a:ext>
            </a:extLst>
          </p:cNvPr>
          <p:cNvSpPr>
            <a:spLocks noGrp="1"/>
          </p:cNvSpPr>
          <p:nvPr>
            <p:ph idx="1"/>
          </p:nvPr>
        </p:nvSpPr>
        <p:spPr>
          <a:xfrm>
            <a:off x="838200" y="1363980"/>
            <a:ext cx="6183748" cy="4812983"/>
          </a:xfrm>
        </p:spPr>
        <p:txBody>
          <a:bodyPr/>
          <a:lstStyle/>
          <a:p>
            <a:r>
              <a:rPr lang="en-US" dirty="0"/>
              <a:t>Four constraints (and their contrapositives):</a:t>
            </a:r>
          </a:p>
          <a:p>
            <a:pPr marL="457200" indent="-457200">
              <a:spcBef>
                <a:spcPts val="0"/>
              </a:spcBef>
              <a:buFont typeface="Arial" panose="020B0604020202020204" pitchFamily="34" charset="0"/>
              <a:buChar char="•"/>
            </a:pPr>
            <a:r>
              <a:rPr lang="en-US" dirty="0"/>
              <a:t>If 1 is true, then 3 is true</a:t>
            </a:r>
          </a:p>
          <a:p>
            <a:pPr marL="457200" indent="-457200">
              <a:spcBef>
                <a:spcPts val="0"/>
              </a:spcBef>
              <a:buFont typeface="Arial" panose="020B0604020202020204" pitchFamily="34" charset="0"/>
              <a:buChar char="•"/>
            </a:pPr>
            <a:r>
              <a:rPr lang="en-US" dirty="0"/>
              <a:t>If 1 is true, then 3 is false</a:t>
            </a:r>
          </a:p>
          <a:p>
            <a:pPr marL="457200" indent="-457200">
              <a:spcBef>
                <a:spcPts val="0"/>
              </a:spcBef>
              <a:buFont typeface="Arial" panose="020B0604020202020204" pitchFamily="34" charset="0"/>
              <a:buChar char="•"/>
            </a:pPr>
            <a:r>
              <a:rPr lang="en-US" dirty="0"/>
              <a:t>If 2 is true, then 3 is false</a:t>
            </a:r>
          </a:p>
          <a:p>
            <a:pPr marL="457200" indent="-457200">
              <a:spcBef>
                <a:spcPts val="0"/>
              </a:spcBef>
              <a:buFont typeface="Arial" panose="020B0604020202020204" pitchFamily="34" charset="0"/>
              <a:buChar char="•"/>
            </a:pPr>
            <a:r>
              <a:rPr lang="en-US" dirty="0"/>
              <a:t>if 2 is false, then 1 is true</a:t>
            </a:r>
          </a:p>
          <a:p>
            <a:r>
              <a:rPr lang="en-US" b="1" dirty="0">
                <a:solidFill>
                  <a:schemeClr val="accent3"/>
                </a:solidFill>
              </a:rPr>
              <a:t>Q: </a:t>
            </a:r>
            <a:r>
              <a:rPr lang="en-US" dirty="0"/>
              <a:t>Can this be satisfied? If so, how?</a:t>
            </a:r>
          </a:p>
          <a:p>
            <a:pPr>
              <a:spcBef>
                <a:spcPts val="0"/>
              </a:spcBef>
            </a:pPr>
            <a:r>
              <a:rPr lang="en-US" b="1" dirty="0">
                <a:solidFill>
                  <a:schemeClr val="accent5"/>
                </a:solidFill>
              </a:rPr>
              <a:t>A: </a:t>
            </a:r>
            <a:r>
              <a:rPr lang="en-US" dirty="0"/>
              <a:t>Take 2 true, 1 and 3 false</a:t>
            </a:r>
          </a:p>
        </p:txBody>
      </p:sp>
      <p:sp>
        <p:nvSpPr>
          <p:cNvPr id="21" name="Oval 20">
            <a:extLst>
              <a:ext uri="{FF2B5EF4-FFF2-40B4-BE49-F238E27FC236}">
                <a16:creationId xmlns:a16="http://schemas.microsoft.com/office/drawing/2014/main" id="{925C943C-8411-3A5D-7B23-BFF0EB36BA5C}"/>
              </a:ext>
            </a:extLst>
          </p:cNvPr>
          <p:cNvSpPr/>
          <p:nvPr/>
        </p:nvSpPr>
        <p:spPr>
          <a:xfrm>
            <a:off x="7684636" y="2627281"/>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1</a:t>
            </a:r>
          </a:p>
        </p:txBody>
      </p:sp>
      <p:sp>
        <p:nvSpPr>
          <p:cNvPr id="22" name="Oval 21">
            <a:extLst>
              <a:ext uri="{FF2B5EF4-FFF2-40B4-BE49-F238E27FC236}">
                <a16:creationId xmlns:a16="http://schemas.microsoft.com/office/drawing/2014/main" id="{10116F1E-9C40-07ED-001D-F98618613CB8}"/>
              </a:ext>
            </a:extLst>
          </p:cNvPr>
          <p:cNvSpPr/>
          <p:nvPr/>
        </p:nvSpPr>
        <p:spPr>
          <a:xfrm>
            <a:off x="10258976" y="4328056"/>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¬1</a:t>
            </a:r>
          </a:p>
        </p:txBody>
      </p:sp>
      <p:sp>
        <p:nvSpPr>
          <p:cNvPr id="23" name="Oval 22">
            <a:extLst>
              <a:ext uri="{FF2B5EF4-FFF2-40B4-BE49-F238E27FC236}">
                <a16:creationId xmlns:a16="http://schemas.microsoft.com/office/drawing/2014/main" id="{E80BEB2A-B7BC-AF28-0247-E4128E549D4A}"/>
              </a:ext>
            </a:extLst>
          </p:cNvPr>
          <p:cNvSpPr/>
          <p:nvPr/>
        </p:nvSpPr>
        <p:spPr>
          <a:xfrm>
            <a:off x="8965931" y="5261343"/>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2</a:t>
            </a:r>
          </a:p>
        </p:txBody>
      </p:sp>
      <p:sp>
        <p:nvSpPr>
          <p:cNvPr id="24" name="Oval 23">
            <a:extLst>
              <a:ext uri="{FF2B5EF4-FFF2-40B4-BE49-F238E27FC236}">
                <a16:creationId xmlns:a16="http://schemas.microsoft.com/office/drawing/2014/main" id="{7B20523D-7852-F172-CEBA-4FC8A7A8555F}"/>
              </a:ext>
            </a:extLst>
          </p:cNvPr>
          <p:cNvSpPr/>
          <p:nvPr/>
        </p:nvSpPr>
        <p:spPr>
          <a:xfrm>
            <a:off x="8954970" y="1616911"/>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¬2</a:t>
            </a:r>
          </a:p>
        </p:txBody>
      </p:sp>
      <p:sp>
        <p:nvSpPr>
          <p:cNvPr id="25" name="Oval 24">
            <a:extLst>
              <a:ext uri="{FF2B5EF4-FFF2-40B4-BE49-F238E27FC236}">
                <a16:creationId xmlns:a16="http://schemas.microsoft.com/office/drawing/2014/main" id="{FC5D0B3F-3C02-81D2-7EBC-6C98BF0B7173}"/>
              </a:ext>
            </a:extLst>
          </p:cNvPr>
          <p:cNvSpPr/>
          <p:nvPr/>
        </p:nvSpPr>
        <p:spPr>
          <a:xfrm>
            <a:off x="10247228" y="2627281"/>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3</a:t>
            </a:r>
          </a:p>
        </p:txBody>
      </p:sp>
      <p:sp>
        <p:nvSpPr>
          <p:cNvPr id="26" name="Oval 25">
            <a:extLst>
              <a:ext uri="{FF2B5EF4-FFF2-40B4-BE49-F238E27FC236}">
                <a16:creationId xmlns:a16="http://schemas.microsoft.com/office/drawing/2014/main" id="{8C63466C-321C-B727-67EC-32D1D5AA57B3}"/>
              </a:ext>
            </a:extLst>
          </p:cNvPr>
          <p:cNvSpPr/>
          <p:nvPr/>
        </p:nvSpPr>
        <p:spPr>
          <a:xfrm>
            <a:off x="7650964" y="4328056"/>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¬3</a:t>
            </a:r>
          </a:p>
        </p:txBody>
      </p:sp>
      <p:cxnSp>
        <p:nvCxnSpPr>
          <p:cNvPr id="27" name="Straight Arrow Connector 26">
            <a:extLst>
              <a:ext uri="{FF2B5EF4-FFF2-40B4-BE49-F238E27FC236}">
                <a16:creationId xmlns:a16="http://schemas.microsoft.com/office/drawing/2014/main" id="{727693BD-29A9-A4FB-F6F6-A005515B59C1}"/>
              </a:ext>
            </a:extLst>
          </p:cNvPr>
          <p:cNvCxnSpPr>
            <a:cxnSpLocks/>
            <a:stCxn id="22" idx="3"/>
            <a:endCxn id="23" idx="6"/>
          </p:cNvCxnSpPr>
          <p:nvPr/>
        </p:nvCxnSpPr>
        <p:spPr>
          <a:xfrm flipH="1">
            <a:off x="9628619" y="4893695"/>
            <a:ext cx="727406" cy="698992"/>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861082E-D266-D14C-39A6-B76B28B6A28A}"/>
              </a:ext>
            </a:extLst>
          </p:cNvPr>
          <p:cNvCxnSpPr>
            <a:cxnSpLocks/>
            <a:stCxn id="24" idx="2"/>
            <a:endCxn id="21" idx="7"/>
          </p:cNvCxnSpPr>
          <p:nvPr/>
        </p:nvCxnSpPr>
        <p:spPr>
          <a:xfrm flipH="1">
            <a:off x="8250276" y="1948255"/>
            <a:ext cx="704694" cy="776074"/>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38113C-B4A6-B0C4-9C98-2E8133AA73CA}"/>
              </a:ext>
            </a:extLst>
          </p:cNvPr>
          <p:cNvCxnSpPr>
            <a:cxnSpLocks/>
            <a:stCxn id="21" idx="4"/>
            <a:endCxn id="26" idx="0"/>
          </p:cNvCxnSpPr>
          <p:nvPr/>
        </p:nvCxnSpPr>
        <p:spPr>
          <a:xfrm flipH="1">
            <a:off x="7982308" y="3289969"/>
            <a:ext cx="33672" cy="1038087"/>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840B7A-A05B-2456-5136-464E9AF785B3}"/>
              </a:ext>
            </a:extLst>
          </p:cNvPr>
          <p:cNvCxnSpPr>
            <a:cxnSpLocks/>
            <a:stCxn id="25" idx="4"/>
            <a:endCxn id="22" idx="0"/>
          </p:cNvCxnSpPr>
          <p:nvPr/>
        </p:nvCxnSpPr>
        <p:spPr>
          <a:xfrm>
            <a:off x="10578573" y="3289969"/>
            <a:ext cx="11748" cy="1038087"/>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8608451-2D15-2BBB-C327-EE283B647AAB}"/>
              </a:ext>
            </a:extLst>
          </p:cNvPr>
          <p:cNvCxnSpPr>
            <a:cxnSpLocks/>
            <a:stCxn id="21" idx="6"/>
            <a:endCxn id="25" idx="2"/>
          </p:cNvCxnSpPr>
          <p:nvPr/>
        </p:nvCxnSpPr>
        <p:spPr>
          <a:xfrm>
            <a:off x="8347324" y="2958625"/>
            <a:ext cx="1899904" cy="0"/>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959BE96-EC4B-2C6A-3C5A-9EFA392F85DE}"/>
              </a:ext>
            </a:extLst>
          </p:cNvPr>
          <p:cNvCxnSpPr>
            <a:stCxn id="26" idx="6"/>
            <a:endCxn id="22" idx="2"/>
          </p:cNvCxnSpPr>
          <p:nvPr/>
        </p:nvCxnSpPr>
        <p:spPr>
          <a:xfrm>
            <a:off x="8313652" y="4659400"/>
            <a:ext cx="1945324" cy="0"/>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3B8D8ED-0DAF-294C-98A2-86008C0D90EE}"/>
              </a:ext>
            </a:extLst>
          </p:cNvPr>
          <p:cNvCxnSpPr>
            <a:cxnSpLocks/>
            <a:stCxn id="23" idx="2"/>
            <a:endCxn id="26" idx="5"/>
          </p:cNvCxnSpPr>
          <p:nvPr/>
        </p:nvCxnSpPr>
        <p:spPr>
          <a:xfrm flipH="1" flipV="1">
            <a:off x="8216604" y="4893695"/>
            <a:ext cx="749328" cy="698992"/>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D366B87-CC29-6386-8F16-FBC28A7502D4}"/>
              </a:ext>
            </a:extLst>
          </p:cNvPr>
          <p:cNvCxnSpPr>
            <a:cxnSpLocks/>
            <a:stCxn id="25" idx="1"/>
            <a:endCxn id="24" idx="6"/>
          </p:cNvCxnSpPr>
          <p:nvPr/>
        </p:nvCxnSpPr>
        <p:spPr>
          <a:xfrm flipH="1" flipV="1">
            <a:off x="9617657" y="1948255"/>
            <a:ext cx="726619" cy="776074"/>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955C3C82-E2BC-674C-690C-A582FB389ED9}"/>
              </a:ext>
            </a:extLst>
          </p:cNvPr>
          <p:cNvSpPr/>
          <p:nvPr/>
        </p:nvSpPr>
        <p:spPr>
          <a:xfrm>
            <a:off x="7021948" y="3603812"/>
            <a:ext cx="4668028" cy="2573151"/>
          </a:xfrm>
          <a:prstGeom prst="ellipse">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093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38413-55C4-8244-1203-8FEE82DD1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B526C-3BF8-5696-B151-9044BCB19A48}"/>
              </a:ext>
            </a:extLst>
          </p:cNvPr>
          <p:cNvSpPr>
            <a:spLocks noGrp="1"/>
          </p:cNvSpPr>
          <p:nvPr>
            <p:ph type="title"/>
          </p:nvPr>
        </p:nvSpPr>
        <p:spPr/>
        <p:txBody>
          <a:bodyPr/>
          <a:lstStyle/>
          <a:p>
            <a:r>
              <a:rPr lang="en-US" dirty="0"/>
              <a:t>2SAT example</a:t>
            </a:r>
          </a:p>
        </p:txBody>
      </p:sp>
      <p:sp>
        <p:nvSpPr>
          <p:cNvPr id="36" name="Content Placeholder 35">
            <a:extLst>
              <a:ext uri="{FF2B5EF4-FFF2-40B4-BE49-F238E27FC236}">
                <a16:creationId xmlns:a16="http://schemas.microsoft.com/office/drawing/2014/main" id="{09B108C3-468D-6420-925B-D0A7F50CCB84}"/>
              </a:ext>
            </a:extLst>
          </p:cNvPr>
          <p:cNvSpPr>
            <a:spLocks noGrp="1"/>
          </p:cNvSpPr>
          <p:nvPr>
            <p:ph idx="1"/>
          </p:nvPr>
        </p:nvSpPr>
        <p:spPr>
          <a:xfrm>
            <a:off x="838200" y="1363980"/>
            <a:ext cx="6183748" cy="4812983"/>
          </a:xfrm>
        </p:spPr>
        <p:txBody>
          <a:bodyPr/>
          <a:lstStyle/>
          <a:p>
            <a:r>
              <a:rPr lang="en-US" dirty="0"/>
              <a:t>Four constraints (and their contrapositives):</a:t>
            </a:r>
          </a:p>
          <a:p>
            <a:pPr marL="457200" indent="-457200">
              <a:spcBef>
                <a:spcPts val="0"/>
              </a:spcBef>
              <a:buFont typeface="Arial" panose="020B0604020202020204" pitchFamily="34" charset="0"/>
              <a:buChar char="•"/>
            </a:pPr>
            <a:r>
              <a:rPr lang="en-US" dirty="0"/>
              <a:t>If 1 is true, then 3 is true</a:t>
            </a:r>
          </a:p>
          <a:p>
            <a:pPr marL="457200" indent="-457200">
              <a:spcBef>
                <a:spcPts val="0"/>
              </a:spcBef>
              <a:buFont typeface="Arial" panose="020B0604020202020204" pitchFamily="34" charset="0"/>
              <a:buChar char="•"/>
            </a:pPr>
            <a:r>
              <a:rPr lang="en-US" dirty="0"/>
              <a:t>If 1 is true, then ¬3 is true</a:t>
            </a:r>
          </a:p>
          <a:p>
            <a:pPr marL="457200" indent="-457200">
              <a:spcBef>
                <a:spcPts val="0"/>
              </a:spcBef>
              <a:buFont typeface="Arial" panose="020B0604020202020204" pitchFamily="34" charset="0"/>
              <a:buChar char="•"/>
            </a:pPr>
            <a:r>
              <a:rPr lang="en-US" dirty="0"/>
              <a:t>If 2 is true, then ¬3 is true</a:t>
            </a:r>
          </a:p>
          <a:p>
            <a:pPr marL="457200" indent="-457200">
              <a:spcBef>
                <a:spcPts val="0"/>
              </a:spcBef>
              <a:buFont typeface="Arial" panose="020B0604020202020204" pitchFamily="34" charset="0"/>
              <a:buChar char="•"/>
            </a:pPr>
            <a:r>
              <a:rPr lang="en-US" dirty="0"/>
              <a:t>if ¬2 is true, then 1 is true</a:t>
            </a:r>
          </a:p>
          <a:p>
            <a:r>
              <a:rPr lang="en-US" b="1" dirty="0">
                <a:solidFill>
                  <a:schemeClr val="accent3"/>
                </a:solidFill>
              </a:rPr>
              <a:t>Q: </a:t>
            </a:r>
            <a:r>
              <a:rPr lang="en-US" dirty="0"/>
              <a:t>Can this be satisfied? If so, how?</a:t>
            </a:r>
          </a:p>
          <a:p>
            <a:pPr>
              <a:spcBef>
                <a:spcPts val="0"/>
              </a:spcBef>
            </a:pPr>
            <a:r>
              <a:rPr lang="en-US" b="1" dirty="0">
                <a:solidFill>
                  <a:schemeClr val="accent5"/>
                </a:solidFill>
              </a:rPr>
              <a:t>A: </a:t>
            </a:r>
            <a:r>
              <a:rPr lang="en-US" dirty="0"/>
              <a:t>Take 2, ¬1, and ¬3 all true.</a:t>
            </a:r>
          </a:p>
        </p:txBody>
      </p:sp>
      <p:sp>
        <p:nvSpPr>
          <p:cNvPr id="21" name="Oval 20">
            <a:extLst>
              <a:ext uri="{FF2B5EF4-FFF2-40B4-BE49-F238E27FC236}">
                <a16:creationId xmlns:a16="http://schemas.microsoft.com/office/drawing/2014/main" id="{BA069246-BFCE-7487-9D4C-AE4EF36051B5}"/>
              </a:ext>
            </a:extLst>
          </p:cNvPr>
          <p:cNvSpPr/>
          <p:nvPr/>
        </p:nvSpPr>
        <p:spPr>
          <a:xfrm>
            <a:off x="7684636" y="2627281"/>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1</a:t>
            </a:r>
          </a:p>
        </p:txBody>
      </p:sp>
      <p:sp>
        <p:nvSpPr>
          <p:cNvPr id="22" name="Oval 21">
            <a:extLst>
              <a:ext uri="{FF2B5EF4-FFF2-40B4-BE49-F238E27FC236}">
                <a16:creationId xmlns:a16="http://schemas.microsoft.com/office/drawing/2014/main" id="{5572576D-E780-1B70-73F6-09A7D0950BAC}"/>
              </a:ext>
            </a:extLst>
          </p:cNvPr>
          <p:cNvSpPr/>
          <p:nvPr/>
        </p:nvSpPr>
        <p:spPr>
          <a:xfrm>
            <a:off x="10258976" y="4328056"/>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¬1</a:t>
            </a:r>
          </a:p>
        </p:txBody>
      </p:sp>
      <p:sp>
        <p:nvSpPr>
          <p:cNvPr id="23" name="Oval 22">
            <a:extLst>
              <a:ext uri="{FF2B5EF4-FFF2-40B4-BE49-F238E27FC236}">
                <a16:creationId xmlns:a16="http://schemas.microsoft.com/office/drawing/2014/main" id="{06191375-3060-07CA-FB1D-6D56DDC660AD}"/>
              </a:ext>
            </a:extLst>
          </p:cNvPr>
          <p:cNvSpPr/>
          <p:nvPr/>
        </p:nvSpPr>
        <p:spPr>
          <a:xfrm>
            <a:off x="8965931" y="5261343"/>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2</a:t>
            </a:r>
          </a:p>
        </p:txBody>
      </p:sp>
      <p:sp>
        <p:nvSpPr>
          <p:cNvPr id="24" name="Oval 23">
            <a:extLst>
              <a:ext uri="{FF2B5EF4-FFF2-40B4-BE49-F238E27FC236}">
                <a16:creationId xmlns:a16="http://schemas.microsoft.com/office/drawing/2014/main" id="{4ED06F2F-1681-936F-7B2E-FFD46ECB0E19}"/>
              </a:ext>
            </a:extLst>
          </p:cNvPr>
          <p:cNvSpPr/>
          <p:nvPr/>
        </p:nvSpPr>
        <p:spPr>
          <a:xfrm>
            <a:off x="8954970" y="1616911"/>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¬2</a:t>
            </a:r>
          </a:p>
        </p:txBody>
      </p:sp>
      <p:sp>
        <p:nvSpPr>
          <p:cNvPr id="25" name="Oval 24">
            <a:extLst>
              <a:ext uri="{FF2B5EF4-FFF2-40B4-BE49-F238E27FC236}">
                <a16:creationId xmlns:a16="http://schemas.microsoft.com/office/drawing/2014/main" id="{0BC723C5-6B0C-2688-6EF7-133DE02DD5F5}"/>
              </a:ext>
            </a:extLst>
          </p:cNvPr>
          <p:cNvSpPr/>
          <p:nvPr/>
        </p:nvSpPr>
        <p:spPr>
          <a:xfrm>
            <a:off x="10247228" y="2627281"/>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3</a:t>
            </a:r>
          </a:p>
        </p:txBody>
      </p:sp>
      <p:sp>
        <p:nvSpPr>
          <p:cNvPr id="26" name="Oval 25">
            <a:extLst>
              <a:ext uri="{FF2B5EF4-FFF2-40B4-BE49-F238E27FC236}">
                <a16:creationId xmlns:a16="http://schemas.microsoft.com/office/drawing/2014/main" id="{1D88AE78-F13B-5EA6-353C-8613EA78C1D9}"/>
              </a:ext>
            </a:extLst>
          </p:cNvPr>
          <p:cNvSpPr/>
          <p:nvPr/>
        </p:nvSpPr>
        <p:spPr>
          <a:xfrm>
            <a:off x="7650964" y="4328056"/>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¬3</a:t>
            </a:r>
          </a:p>
        </p:txBody>
      </p:sp>
      <p:cxnSp>
        <p:nvCxnSpPr>
          <p:cNvPr id="27" name="Straight Arrow Connector 26">
            <a:extLst>
              <a:ext uri="{FF2B5EF4-FFF2-40B4-BE49-F238E27FC236}">
                <a16:creationId xmlns:a16="http://schemas.microsoft.com/office/drawing/2014/main" id="{8C0D9960-6031-F266-1542-E6EDC066C78A}"/>
              </a:ext>
            </a:extLst>
          </p:cNvPr>
          <p:cNvCxnSpPr>
            <a:cxnSpLocks/>
            <a:stCxn id="22" idx="3"/>
            <a:endCxn id="23" idx="6"/>
          </p:cNvCxnSpPr>
          <p:nvPr/>
        </p:nvCxnSpPr>
        <p:spPr>
          <a:xfrm flipH="1">
            <a:off x="9628619" y="4893695"/>
            <a:ext cx="727406" cy="698992"/>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10B74A77-1C1F-B1F5-3A3C-989BC75B8133}"/>
              </a:ext>
            </a:extLst>
          </p:cNvPr>
          <p:cNvCxnSpPr>
            <a:cxnSpLocks/>
            <a:stCxn id="24" idx="2"/>
            <a:endCxn id="21" idx="7"/>
          </p:cNvCxnSpPr>
          <p:nvPr/>
        </p:nvCxnSpPr>
        <p:spPr>
          <a:xfrm flipH="1">
            <a:off x="8250276" y="1948255"/>
            <a:ext cx="704694" cy="776074"/>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C185034-1CA8-59F0-4DCF-BC52F003D6B8}"/>
              </a:ext>
            </a:extLst>
          </p:cNvPr>
          <p:cNvCxnSpPr>
            <a:cxnSpLocks/>
            <a:stCxn id="21" idx="4"/>
            <a:endCxn id="26" idx="0"/>
          </p:cNvCxnSpPr>
          <p:nvPr/>
        </p:nvCxnSpPr>
        <p:spPr>
          <a:xfrm flipH="1">
            <a:off x="7982308" y="3289969"/>
            <a:ext cx="33672" cy="1038087"/>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84BCCC-BB72-4ECA-4F9A-51CC4309ACA2}"/>
              </a:ext>
            </a:extLst>
          </p:cNvPr>
          <p:cNvCxnSpPr>
            <a:cxnSpLocks/>
            <a:stCxn id="25" idx="4"/>
            <a:endCxn id="22" idx="0"/>
          </p:cNvCxnSpPr>
          <p:nvPr/>
        </p:nvCxnSpPr>
        <p:spPr>
          <a:xfrm>
            <a:off x="10578573" y="3289969"/>
            <a:ext cx="11748" cy="1038087"/>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B63EF33-B650-CBB4-6EAC-AA059A113EF5}"/>
              </a:ext>
            </a:extLst>
          </p:cNvPr>
          <p:cNvCxnSpPr>
            <a:cxnSpLocks/>
            <a:stCxn id="21" idx="6"/>
            <a:endCxn id="25" idx="2"/>
          </p:cNvCxnSpPr>
          <p:nvPr/>
        </p:nvCxnSpPr>
        <p:spPr>
          <a:xfrm>
            <a:off x="8347324" y="2958625"/>
            <a:ext cx="1899904" cy="0"/>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4D39D42-8BC1-4AE3-8F5E-82B95FA47264}"/>
              </a:ext>
            </a:extLst>
          </p:cNvPr>
          <p:cNvCxnSpPr>
            <a:stCxn id="26" idx="6"/>
            <a:endCxn id="22" idx="2"/>
          </p:cNvCxnSpPr>
          <p:nvPr/>
        </p:nvCxnSpPr>
        <p:spPr>
          <a:xfrm>
            <a:off x="8313652" y="4659400"/>
            <a:ext cx="1945324" cy="0"/>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8F8BC59-F228-8AA9-32CA-08684B4F07A4}"/>
              </a:ext>
            </a:extLst>
          </p:cNvPr>
          <p:cNvCxnSpPr>
            <a:cxnSpLocks/>
            <a:stCxn id="23" idx="2"/>
            <a:endCxn id="26" idx="5"/>
          </p:cNvCxnSpPr>
          <p:nvPr/>
        </p:nvCxnSpPr>
        <p:spPr>
          <a:xfrm flipH="1" flipV="1">
            <a:off x="8216604" y="4893695"/>
            <a:ext cx="749328" cy="698992"/>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7D3520A-545B-C818-32F0-DF3A1765D8D5}"/>
              </a:ext>
            </a:extLst>
          </p:cNvPr>
          <p:cNvCxnSpPr>
            <a:cxnSpLocks/>
            <a:stCxn id="25" idx="1"/>
            <a:endCxn id="24" idx="6"/>
          </p:cNvCxnSpPr>
          <p:nvPr/>
        </p:nvCxnSpPr>
        <p:spPr>
          <a:xfrm flipH="1" flipV="1">
            <a:off x="9617657" y="1948255"/>
            <a:ext cx="726619" cy="776074"/>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3E9114D7-0E6F-63BA-218B-94BF6D12CAE3}"/>
              </a:ext>
            </a:extLst>
          </p:cNvPr>
          <p:cNvSpPr/>
          <p:nvPr/>
        </p:nvSpPr>
        <p:spPr>
          <a:xfrm>
            <a:off x="7021948" y="3603812"/>
            <a:ext cx="4668028" cy="2573151"/>
          </a:xfrm>
          <a:prstGeom prst="ellipse">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676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CEED9-7131-53B0-6AFD-368ABADBA857}"/>
              </a:ext>
            </a:extLst>
          </p:cNvPr>
          <p:cNvSpPr>
            <a:spLocks noGrp="1"/>
          </p:cNvSpPr>
          <p:nvPr>
            <p:ph type="title"/>
          </p:nvPr>
        </p:nvSpPr>
        <p:spPr/>
        <p:txBody>
          <a:bodyPr/>
          <a:lstStyle/>
          <a:p>
            <a:r>
              <a:rPr lang="en-US" dirty="0"/>
              <a:t>Cycles in implication graphs</a:t>
            </a:r>
          </a:p>
        </p:txBody>
      </p:sp>
      <p:sp>
        <p:nvSpPr>
          <p:cNvPr id="3" name="Content Placeholder 2">
            <a:extLst>
              <a:ext uri="{FF2B5EF4-FFF2-40B4-BE49-F238E27FC236}">
                <a16:creationId xmlns:a16="http://schemas.microsoft.com/office/drawing/2014/main" id="{D2013010-F48B-0AE4-D281-B1576C3ECE82}"/>
              </a:ext>
            </a:extLst>
          </p:cNvPr>
          <p:cNvSpPr>
            <a:spLocks noGrp="1"/>
          </p:cNvSpPr>
          <p:nvPr>
            <p:ph idx="1"/>
          </p:nvPr>
        </p:nvSpPr>
        <p:spPr>
          <a:xfrm>
            <a:off x="838200" y="1363980"/>
            <a:ext cx="7675605" cy="4812983"/>
          </a:xfrm>
        </p:spPr>
        <p:txBody>
          <a:bodyPr/>
          <a:lstStyle/>
          <a:p>
            <a:r>
              <a:rPr lang="en-US" dirty="0"/>
              <a:t>When edges meant prerequisites, a cycle meant “impossible to satisfy requirements”.</a:t>
            </a:r>
          </a:p>
          <a:p>
            <a:r>
              <a:rPr lang="en-US" b="1" dirty="0">
                <a:solidFill>
                  <a:schemeClr val="accent3"/>
                </a:solidFill>
              </a:rPr>
              <a:t>Q: </a:t>
            </a:r>
            <a:r>
              <a:rPr lang="en-US" dirty="0"/>
              <a:t>When edges mean implication, in general, what does a cycle mean?</a:t>
            </a:r>
          </a:p>
          <a:p>
            <a:pPr>
              <a:spcBef>
                <a:spcPts val="0"/>
              </a:spcBef>
            </a:pPr>
            <a:r>
              <a:rPr lang="en-US" b="1" dirty="0">
                <a:solidFill>
                  <a:schemeClr val="accent5"/>
                </a:solidFill>
              </a:rPr>
              <a:t>A: </a:t>
            </a:r>
            <a:r>
              <a:rPr lang="en-US" dirty="0"/>
              <a:t>Either all are true, or all are false.</a:t>
            </a:r>
          </a:p>
        </p:txBody>
      </p:sp>
      <p:sp>
        <p:nvSpPr>
          <p:cNvPr id="15" name="Oval 14">
            <a:extLst>
              <a:ext uri="{FF2B5EF4-FFF2-40B4-BE49-F238E27FC236}">
                <a16:creationId xmlns:a16="http://schemas.microsoft.com/office/drawing/2014/main" id="{E56041AB-D61D-3E10-E7BF-827469957BC7}"/>
              </a:ext>
            </a:extLst>
          </p:cNvPr>
          <p:cNvSpPr/>
          <p:nvPr/>
        </p:nvSpPr>
        <p:spPr>
          <a:xfrm>
            <a:off x="11121817" y="2972484"/>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¬1</a:t>
            </a:r>
          </a:p>
        </p:txBody>
      </p:sp>
      <p:sp>
        <p:nvSpPr>
          <p:cNvPr id="16" name="Oval 15">
            <a:extLst>
              <a:ext uri="{FF2B5EF4-FFF2-40B4-BE49-F238E27FC236}">
                <a16:creationId xmlns:a16="http://schemas.microsoft.com/office/drawing/2014/main" id="{800B286F-843A-1636-0521-5F087449F051}"/>
              </a:ext>
            </a:extLst>
          </p:cNvPr>
          <p:cNvSpPr/>
          <p:nvPr/>
        </p:nvSpPr>
        <p:spPr>
          <a:xfrm>
            <a:off x="9828772" y="3905771"/>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2</a:t>
            </a:r>
          </a:p>
        </p:txBody>
      </p:sp>
      <p:sp>
        <p:nvSpPr>
          <p:cNvPr id="17" name="Oval 16">
            <a:extLst>
              <a:ext uri="{FF2B5EF4-FFF2-40B4-BE49-F238E27FC236}">
                <a16:creationId xmlns:a16="http://schemas.microsoft.com/office/drawing/2014/main" id="{448B9698-D813-A730-DE52-C80CABBF3544}"/>
              </a:ext>
            </a:extLst>
          </p:cNvPr>
          <p:cNvSpPr/>
          <p:nvPr/>
        </p:nvSpPr>
        <p:spPr>
          <a:xfrm>
            <a:off x="8513805" y="2972484"/>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¬3</a:t>
            </a:r>
          </a:p>
        </p:txBody>
      </p:sp>
      <p:cxnSp>
        <p:nvCxnSpPr>
          <p:cNvPr id="18" name="Straight Arrow Connector 17">
            <a:extLst>
              <a:ext uri="{FF2B5EF4-FFF2-40B4-BE49-F238E27FC236}">
                <a16:creationId xmlns:a16="http://schemas.microsoft.com/office/drawing/2014/main" id="{A56BF3F1-434A-4A92-FAB9-FA9C17EA1629}"/>
              </a:ext>
            </a:extLst>
          </p:cNvPr>
          <p:cNvCxnSpPr>
            <a:cxnSpLocks/>
            <a:stCxn id="15" idx="3"/>
            <a:endCxn id="16" idx="6"/>
          </p:cNvCxnSpPr>
          <p:nvPr/>
        </p:nvCxnSpPr>
        <p:spPr>
          <a:xfrm flipH="1">
            <a:off x="10491460" y="3538123"/>
            <a:ext cx="727406" cy="698992"/>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011D789-89D0-B945-74A6-0DC858AB7F87}"/>
              </a:ext>
            </a:extLst>
          </p:cNvPr>
          <p:cNvCxnSpPr>
            <a:stCxn id="17" idx="6"/>
            <a:endCxn id="15" idx="2"/>
          </p:cNvCxnSpPr>
          <p:nvPr/>
        </p:nvCxnSpPr>
        <p:spPr>
          <a:xfrm>
            <a:off x="9176493" y="3303828"/>
            <a:ext cx="1945324" cy="0"/>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3EC2BC-C0C3-6507-82B1-B2C444D8FEE2}"/>
              </a:ext>
            </a:extLst>
          </p:cNvPr>
          <p:cNvCxnSpPr>
            <a:cxnSpLocks/>
            <a:stCxn id="16" idx="2"/>
            <a:endCxn id="17" idx="5"/>
          </p:cNvCxnSpPr>
          <p:nvPr/>
        </p:nvCxnSpPr>
        <p:spPr>
          <a:xfrm flipH="1" flipV="1">
            <a:off x="9079445" y="3538123"/>
            <a:ext cx="749328" cy="698992"/>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687F3D92-B493-043E-23DE-16EB02CECF29}"/>
              </a:ext>
            </a:extLst>
          </p:cNvPr>
          <p:cNvSpPr/>
          <p:nvPr/>
        </p:nvSpPr>
        <p:spPr>
          <a:xfrm>
            <a:off x="7021948" y="3603812"/>
            <a:ext cx="4668028" cy="2573151"/>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BEAA5AA2-76C1-3BBA-E715-38D6090DE9EB}"/>
              </a:ext>
            </a:extLst>
          </p:cNvPr>
          <p:cNvSpPr/>
          <p:nvPr/>
        </p:nvSpPr>
        <p:spPr>
          <a:xfrm>
            <a:off x="6952300" y="1227111"/>
            <a:ext cx="4668028" cy="2573151"/>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AE6E8E-92EC-EA84-A8A8-0DB7433E28DE}"/>
              </a:ext>
            </a:extLst>
          </p:cNvPr>
          <p:cNvSpPr>
            <a:spLocks noGrp="1"/>
          </p:cNvSpPr>
          <p:nvPr>
            <p:ph type="title"/>
          </p:nvPr>
        </p:nvSpPr>
        <p:spPr/>
        <p:txBody>
          <a:bodyPr/>
          <a:lstStyle/>
          <a:p>
            <a:r>
              <a:rPr lang="en-US" dirty="0"/>
              <a:t>SCCs in implication graphs</a:t>
            </a:r>
          </a:p>
        </p:txBody>
      </p:sp>
      <p:sp>
        <p:nvSpPr>
          <p:cNvPr id="3" name="Content Placeholder 2">
            <a:extLst>
              <a:ext uri="{FF2B5EF4-FFF2-40B4-BE49-F238E27FC236}">
                <a16:creationId xmlns:a16="http://schemas.microsoft.com/office/drawing/2014/main" id="{F865DF68-838B-C98D-7729-4D9495FC8305}"/>
              </a:ext>
            </a:extLst>
          </p:cNvPr>
          <p:cNvSpPr>
            <a:spLocks noGrp="1"/>
          </p:cNvSpPr>
          <p:nvPr>
            <p:ph idx="1"/>
          </p:nvPr>
        </p:nvSpPr>
        <p:spPr>
          <a:xfrm>
            <a:off x="838200" y="1363980"/>
            <a:ext cx="6515092" cy="4812983"/>
          </a:xfrm>
        </p:spPr>
        <p:txBody>
          <a:bodyPr/>
          <a:lstStyle/>
          <a:p>
            <a:pPr marL="457200" indent="-457200">
              <a:buFont typeface="Arial" panose="020B0604020202020204" pitchFamily="34" charset="0"/>
              <a:buChar char="•"/>
            </a:pPr>
            <a:r>
              <a:rPr lang="en-US" dirty="0"/>
              <a:t>By the last slide, every SCC must be either all true or all false too!</a:t>
            </a:r>
          </a:p>
          <a:p>
            <a:pPr marL="457200" indent="-457200">
              <a:buFont typeface="Arial" panose="020B0604020202020204" pitchFamily="34" charset="0"/>
              <a:buChar char="•"/>
            </a:pPr>
            <a:r>
              <a:rPr lang="en-US" dirty="0"/>
              <a:t>Furthermore, because we included every contrapositive edge, the SCCs come in pairs.</a:t>
            </a:r>
          </a:p>
          <a:p>
            <a:pPr marL="457200" indent="-457200">
              <a:buFont typeface="Arial" panose="020B0604020202020204" pitchFamily="34" charset="0"/>
              <a:buChar char="•"/>
            </a:pPr>
            <a:r>
              <a:rPr lang="en-US" dirty="0"/>
              <a:t>One SCC is all true ↔ the opposite SCC is all false</a:t>
            </a:r>
          </a:p>
        </p:txBody>
      </p:sp>
      <p:sp>
        <p:nvSpPr>
          <p:cNvPr id="4" name="Oval 3">
            <a:extLst>
              <a:ext uri="{FF2B5EF4-FFF2-40B4-BE49-F238E27FC236}">
                <a16:creationId xmlns:a16="http://schemas.microsoft.com/office/drawing/2014/main" id="{4FB22E7D-002B-F95B-5EEE-C4373C8D14FC}"/>
              </a:ext>
            </a:extLst>
          </p:cNvPr>
          <p:cNvSpPr/>
          <p:nvPr/>
        </p:nvSpPr>
        <p:spPr>
          <a:xfrm>
            <a:off x="7684636" y="2627281"/>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1</a:t>
            </a:r>
          </a:p>
        </p:txBody>
      </p:sp>
      <p:sp>
        <p:nvSpPr>
          <p:cNvPr id="5" name="Oval 4">
            <a:extLst>
              <a:ext uri="{FF2B5EF4-FFF2-40B4-BE49-F238E27FC236}">
                <a16:creationId xmlns:a16="http://schemas.microsoft.com/office/drawing/2014/main" id="{D6151370-E36A-8E9E-2D62-1D7AA3013648}"/>
              </a:ext>
            </a:extLst>
          </p:cNvPr>
          <p:cNvSpPr/>
          <p:nvPr/>
        </p:nvSpPr>
        <p:spPr>
          <a:xfrm>
            <a:off x="10258976" y="4328056"/>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¬1</a:t>
            </a:r>
          </a:p>
        </p:txBody>
      </p:sp>
      <p:sp>
        <p:nvSpPr>
          <p:cNvPr id="6" name="Oval 5">
            <a:extLst>
              <a:ext uri="{FF2B5EF4-FFF2-40B4-BE49-F238E27FC236}">
                <a16:creationId xmlns:a16="http://schemas.microsoft.com/office/drawing/2014/main" id="{5BF8FB9B-D16D-F631-893D-14A26137C09A}"/>
              </a:ext>
            </a:extLst>
          </p:cNvPr>
          <p:cNvSpPr/>
          <p:nvPr/>
        </p:nvSpPr>
        <p:spPr>
          <a:xfrm>
            <a:off x="8965931" y="5261343"/>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2</a:t>
            </a:r>
          </a:p>
        </p:txBody>
      </p:sp>
      <p:sp>
        <p:nvSpPr>
          <p:cNvPr id="7" name="Oval 6">
            <a:extLst>
              <a:ext uri="{FF2B5EF4-FFF2-40B4-BE49-F238E27FC236}">
                <a16:creationId xmlns:a16="http://schemas.microsoft.com/office/drawing/2014/main" id="{F45936F6-5081-FCA1-6A21-CBFA3E09F401}"/>
              </a:ext>
            </a:extLst>
          </p:cNvPr>
          <p:cNvSpPr/>
          <p:nvPr/>
        </p:nvSpPr>
        <p:spPr>
          <a:xfrm>
            <a:off x="8954970" y="1616911"/>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¬2</a:t>
            </a:r>
          </a:p>
        </p:txBody>
      </p:sp>
      <p:sp>
        <p:nvSpPr>
          <p:cNvPr id="8" name="Oval 7">
            <a:extLst>
              <a:ext uri="{FF2B5EF4-FFF2-40B4-BE49-F238E27FC236}">
                <a16:creationId xmlns:a16="http://schemas.microsoft.com/office/drawing/2014/main" id="{7B9A429E-C7EE-92B5-C317-AABC347FB18B}"/>
              </a:ext>
            </a:extLst>
          </p:cNvPr>
          <p:cNvSpPr/>
          <p:nvPr/>
        </p:nvSpPr>
        <p:spPr>
          <a:xfrm>
            <a:off x="10247228" y="2627281"/>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3</a:t>
            </a:r>
          </a:p>
        </p:txBody>
      </p:sp>
      <p:sp>
        <p:nvSpPr>
          <p:cNvPr id="9" name="Oval 8">
            <a:extLst>
              <a:ext uri="{FF2B5EF4-FFF2-40B4-BE49-F238E27FC236}">
                <a16:creationId xmlns:a16="http://schemas.microsoft.com/office/drawing/2014/main" id="{5D660C5E-2A15-9E5B-EBCA-15B0BB3E5E0F}"/>
              </a:ext>
            </a:extLst>
          </p:cNvPr>
          <p:cNvSpPr/>
          <p:nvPr/>
        </p:nvSpPr>
        <p:spPr>
          <a:xfrm>
            <a:off x="7650964" y="4328056"/>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¬3</a:t>
            </a:r>
          </a:p>
        </p:txBody>
      </p:sp>
      <p:cxnSp>
        <p:nvCxnSpPr>
          <p:cNvPr id="10" name="Straight Arrow Connector 9">
            <a:extLst>
              <a:ext uri="{FF2B5EF4-FFF2-40B4-BE49-F238E27FC236}">
                <a16:creationId xmlns:a16="http://schemas.microsoft.com/office/drawing/2014/main" id="{E90FADFB-BD07-3683-E6A7-8958E1619798}"/>
              </a:ext>
            </a:extLst>
          </p:cNvPr>
          <p:cNvCxnSpPr>
            <a:cxnSpLocks/>
            <a:stCxn id="5" idx="3"/>
            <a:endCxn id="6" idx="6"/>
          </p:cNvCxnSpPr>
          <p:nvPr/>
        </p:nvCxnSpPr>
        <p:spPr>
          <a:xfrm flipH="1">
            <a:off x="9628619" y="4893695"/>
            <a:ext cx="727406" cy="698992"/>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8F831E-532A-AA4A-7715-30CAE9A44905}"/>
              </a:ext>
            </a:extLst>
          </p:cNvPr>
          <p:cNvCxnSpPr>
            <a:cxnSpLocks/>
            <a:stCxn id="7" idx="2"/>
            <a:endCxn id="4" idx="7"/>
          </p:cNvCxnSpPr>
          <p:nvPr/>
        </p:nvCxnSpPr>
        <p:spPr>
          <a:xfrm flipH="1">
            <a:off x="8250276" y="1948255"/>
            <a:ext cx="704694" cy="776074"/>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D4D5D7-C5EA-45E1-5224-C666A1F60F98}"/>
              </a:ext>
            </a:extLst>
          </p:cNvPr>
          <p:cNvCxnSpPr>
            <a:cxnSpLocks/>
            <a:stCxn id="4" idx="4"/>
            <a:endCxn id="9" idx="0"/>
          </p:cNvCxnSpPr>
          <p:nvPr/>
        </p:nvCxnSpPr>
        <p:spPr>
          <a:xfrm flipH="1">
            <a:off x="7982308" y="3289969"/>
            <a:ext cx="33672" cy="1038087"/>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CF7199F-D1F2-7EBD-57E9-65A1CF325108}"/>
              </a:ext>
            </a:extLst>
          </p:cNvPr>
          <p:cNvCxnSpPr>
            <a:cxnSpLocks/>
            <a:stCxn id="8" idx="4"/>
            <a:endCxn id="5" idx="0"/>
          </p:cNvCxnSpPr>
          <p:nvPr/>
        </p:nvCxnSpPr>
        <p:spPr>
          <a:xfrm>
            <a:off x="10578573" y="3289969"/>
            <a:ext cx="11748" cy="1038087"/>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28B0ADF-ACC0-1DC6-914C-83F3323BDD61}"/>
              </a:ext>
            </a:extLst>
          </p:cNvPr>
          <p:cNvCxnSpPr>
            <a:cxnSpLocks/>
            <a:stCxn id="4" idx="6"/>
            <a:endCxn id="8" idx="2"/>
          </p:cNvCxnSpPr>
          <p:nvPr/>
        </p:nvCxnSpPr>
        <p:spPr>
          <a:xfrm>
            <a:off x="8347324" y="2958625"/>
            <a:ext cx="1899904" cy="0"/>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E93C1E5-7378-61D5-A4A5-560B5A46896E}"/>
              </a:ext>
            </a:extLst>
          </p:cNvPr>
          <p:cNvCxnSpPr>
            <a:stCxn id="9" idx="6"/>
            <a:endCxn id="5" idx="2"/>
          </p:cNvCxnSpPr>
          <p:nvPr/>
        </p:nvCxnSpPr>
        <p:spPr>
          <a:xfrm>
            <a:off x="8313652" y="4659400"/>
            <a:ext cx="1945324" cy="0"/>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56EE80-2E19-1EFD-F58C-D2F2FB461416}"/>
              </a:ext>
            </a:extLst>
          </p:cNvPr>
          <p:cNvCxnSpPr>
            <a:cxnSpLocks/>
            <a:stCxn id="6" idx="2"/>
            <a:endCxn id="9" idx="5"/>
          </p:cNvCxnSpPr>
          <p:nvPr/>
        </p:nvCxnSpPr>
        <p:spPr>
          <a:xfrm flipH="1" flipV="1">
            <a:off x="8216604" y="4893695"/>
            <a:ext cx="749328" cy="698992"/>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D10BD94-BC9D-014C-47E1-E501AFEFA658}"/>
              </a:ext>
            </a:extLst>
          </p:cNvPr>
          <p:cNvCxnSpPr>
            <a:cxnSpLocks/>
            <a:stCxn id="8" idx="1"/>
            <a:endCxn id="7" idx="6"/>
          </p:cNvCxnSpPr>
          <p:nvPr/>
        </p:nvCxnSpPr>
        <p:spPr>
          <a:xfrm flipH="1" flipV="1">
            <a:off x="9617657" y="1948255"/>
            <a:ext cx="726619" cy="776074"/>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F9B807E-1D87-199F-32E9-C86184BB307E}"/>
              </a:ext>
            </a:extLst>
          </p:cNvPr>
          <p:cNvSpPr txBox="1"/>
          <p:nvPr/>
        </p:nvSpPr>
        <p:spPr>
          <a:xfrm>
            <a:off x="10001156" y="6158326"/>
            <a:ext cx="1285929" cy="572721"/>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all true</a:t>
            </a:r>
          </a:p>
        </p:txBody>
      </p:sp>
      <p:sp>
        <p:nvSpPr>
          <p:cNvPr id="21" name="TextBox 20">
            <a:extLst>
              <a:ext uri="{FF2B5EF4-FFF2-40B4-BE49-F238E27FC236}">
                <a16:creationId xmlns:a16="http://schemas.microsoft.com/office/drawing/2014/main" id="{9CF82964-6BA9-CD63-8B99-B46CBB6A2CA7}"/>
              </a:ext>
            </a:extLst>
          </p:cNvPr>
          <p:cNvSpPr txBox="1"/>
          <p:nvPr/>
        </p:nvSpPr>
        <p:spPr>
          <a:xfrm>
            <a:off x="10382379" y="875528"/>
            <a:ext cx="1356462" cy="572721"/>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all false</a:t>
            </a:r>
          </a:p>
        </p:txBody>
      </p:sp>
    </p:spTree>
    <p:extLst>
      <p:ext uri="{BB962C8B-B14F-4D97-AF65-F5344CB8AC3E}">
        <p14:creationId xmlns:p14="http://schemas.microsoft.com/office/powerpoint/2010/main" val="11062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38942-34E5-8BB2-2B44-2A691B4176E6}"/>
              </a:ext>
            </a:extLst>
          </p:cNvPr>
          <p:cNvSpPr>
            <a:spLocks noGrp="1"/>
          </p:cNvSpPr>
          <p:nvPr>
            <p:ph type="title"/>
          </p:nvPr>
        </p:nvSpPr>
        <p:spPr/>
        <p:txBody>
          <a:bodyPr/>
          <a:lstStyle/>
          <a:p>
            <a:r>
              <a:rPr lang="en-US" dirty="0"/>
              <a:t>Algorithm for deciding 2SAT</a:t>
            </a:r>
          </a:p>
        </p:txBody>
      </p:sp>
      <p:sp>
        <p:nvSpPr>
          <p:cNvPr id="3" name="Content Placeholder 2">
            <a:extLst>
              <a:ext uri="{FF2B5EF4-FFF2-40B4-BE49-F238E27FC236}">
                <a16:creationId xmlns:a16="http://schemas.microsoft.com/office/drawing/2014/main" id="{83946E64-E983-B019-7D43-E756B7BF0112}"/>
              </a:ext>
            </a:extLst>
          </p:cNvPr>
          <p:cNvSpPr>
            <a:spLocks noGrp="1"/>
          </p:cNvSpPr>
          <p:nvPr>
            <p:ph idx="1"/>
          </p:nvPr>
        </p:nvSpPr>
        <p:spPr/>
        <p:txBody>
          <a:bodyPr/>
          <a:lstStyle/>
          <a:p>
            <a:pPr marL="457200" indent="-439738">
              <a:spcBef>
                <a:spcPts val="0"/>
              </a:spcBef>
              <a:buFont typeface="+mj-lt"/>
              <a:buAutoNum type="arabicPeriod"/>
            </a:pPr>
            <a:r>
              <a:rPr lang="en-US" dirty="0"/>
              <a:t>Find all SCCs, and return “impossible” if any SCC contains both a statement and its negation (such as both 1 and ¬1).</a:t>
            </a:r>
          </a:p>
          <a:p>
            <a:pPr marL="457200" indent="-439738">
              <a:spcBef>
                <a:spcPts val="0"/>
              </a:spcBef>
              <a:buFont typeface="+mj-lt"/>
              <a:buAutoNum type="arabicPeriod"/>
            </a:pPr>
            <a:r>
              <a:rPr lang="en-US" dirty="0"/>
              <a:t>​</a:t>
            </a:r>
            <a:r>
              <a:rPr lang="en-US" b="1" dirty="0">
                <a:solidFill>
                  <a:schemeClr val="accent3"/>
                </a:solidFill>
              </a:rPr>
              <a:t>for all</a:t>
            </a:r>
            <a:r>
              <a:rPr lang="en-US" dirty="0"/>
              <a:t> SCCs in reverse topological order of the condensation graph </a:t>
            </a:r>
            <a:r>
              <a:rPr lang="en-US" b="1" dirty="0">
                <a:solidFill>
                  <a:schemeClr val="accent3"/>
                </a:solidFill>
              </a:rPr>
              <a:t>do</a:t>
            </a:r>
          </a:p>
          <a:p>
            <a:pPr marL="928688" indent="-911225">
              <a:spcBef>
                <a:spcPts val="0"/>
              </a:spcBef>
              <a:buFont typeface="+mj-lt"/>
              <a:buAutoNum type="arabicPeriod"/>
            </a:pPr>
            <a:r>
              <a:rPr lang="en-US" dirty="0"/>
              <a:t>​</a:t>
            </a:r>
            <a:r>
              <a:rPr lang="en-US" b="1" dirty="0">
                <a:solidFill>
                  <a:schemeClr val="accent3"/>
                </a:solidFill>
              </a:rPr>
              <a:t>if</a:t>
            </a:r>
            <a:r>
              <a:rPr lang="en-US" dirty="0"/>
              <a:t> the opposite SCC has not been seen yet </a:t>
            </a:r>
            <a:r>
              <a:rPr lang="en-US" b="1" dirty="0">
                <a:solidFill>
                  <a:schemeClr val="accent3"/>
                </a:solidFill>
              </a:rPr>
              <a:t>then</a:t>
            </a:r>
          </a:p>
          <a:p>
            <a:pPr marL="1376363" indent="-1358900">
              <a:spcBef>
                <a:spcPts val="0"/>
              </a:spcBef>
              <a:buFont typeface="+mj-lt"/>
              <a:buAutoNum type="arabicPeriod"/>
            </a:pPr>
            <a:r>
              <a:rPr lang="en-US" dirty="0"/>
              <a:t>Decide the entire SCC to be true.</a:t>
            </a:r>
          </a:p>
        </p:txBody>
      </p:sp>
    </p:spTree>
    <p:extLst>
      <p:ext uri="{BB962C8B-B14F-4D97-AF65-F5344CB8AC3E}">
        <p14:creationId xmlns:p14="http://schemas.microsoft.com/office/powerpoint/2010/main" val="2963982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CA9D-98DA-E13F-53E1-0570E0BCAD12}"/>
              </a:ext>
            </a:extLst>
          </p:cNvPr>
          <p:cNvSpPr>
            <a:spLocks noGrp="1"/>
          </p:cNvSpPr>
          <p:nvPr>
            <p:ph type="title"/>
          </p:nvPr>
        </p:nvSpPr>
        <p:spPr/>
        <p:txBody>
          <a:bodyPr/>
          <a:lstStyle/>
          <a:p>
            <a:r>
              <a:rPr lang="en-US" dirty="0"/>
              <a:t>2SAT example, continued</a:t>
            </a:r>
          </a:p>
        </p:txBody>
      </p:sp>
      <p:sp>
        <p:nvSpPr>
          <p:cNvPr id="19" name="TextBox 18">
            <a:extLst>
              <a:ext uri="{FF2B5EF4-FFF2-40B4-BE49-F238E27FC236}">
                <a16:creationId xmlns:a16="http://schemas.microsoft.com/office/drawing/2014/main" id="{8E46429F-E809-2DC6-59E5-C9C053D4125F}"/>
              </a:ext>
            </a:extLst>
          </p:cNvPr>
          <p:cNvSpPr txBox="1"/>
          <p:nvPr/>
        </p:nvSpPr>
        <p:spPr>
          <a:xfrm>
            <a:off x="6485245" y="4454535"/>
            <a:ext cx="3985531" cy="1649939"/>
          </a:xfrm>
          <a:prstGeom prst="rect">
            <a:avLst/>
          </a:prstGeom>
          <a:noFill/>
        </p:spPr>
        <p:txBody>
          <a:bodyPr wrap="square" rtlCol="0">
            <a:spAutoFit/>
          </a:bodyPr>
          <a:lstStyle/>
          <a:p>
            <a:pPr algn="ctr">
              <a:lnSpc>
                <a:spcPct val="125000"/>
              </a:lnSpc>
              <a:spcBef>
                <a:spcPts val="2400"/>
              </a:spcBef>
            </a:pPr>
            <a:r>
              <a:rPr lang="en-US" sz="2800" dirty="0">
                <a:latin typeface="Lato" panose="020F0502020204030203" pitchFamily="34" charset="77"/>
                <a:ea typeface="Inter" panose="02000503000000020004" pitchFamily="2" charset="0"/>
              </a:rPr>
              <a:t>safe to make these true, because they don’t imply anything</a:t>
            </a:r>
          </a:p>
        </p:txBody>
      </p:sp>
      <p:sp>
        <p:nvSpPr>
          <p:cNvPr id="20" name="Oval 19">
            <a:extLst>
              <a:ext uri="{FF2B5EF4-FFF2-40B4-BE49-F238E27FC236}">
                <a16:creationId xmlns:a16="http://schemas.microsoft.com/office/drawing/2014/main" id="{54A5624F-27D9-A4DD-C8F5-AC0F578498A7}"/>
              </a:ext>
            </a:extLst>
          </p:cNvPr>
          <p:cNvSpPr/>
          <p:nvPr/>
        </p:nvSpPr>
        <p:spPr>
          <a:xfrm>
            <a:off x="1497620" y="3740681"/>
            <a:ext cx="4668028" cy="2573151"/>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93D2515-F846-F8EC-A5A6-F4A133C11A5E}"/>
              </a:ext>
            </a:extLst>
          </p:cNvPr>
          <p:cNvSpPr/>
          <p:nvPr/>
        </p:nvSpPr>
        <p:spPr>
          <a:xfrm>
            <a:off x="1427972" y="1363980"/>
            <a:ext cx="4668028" cy="2573151"/>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55E6D21-B4F6-FB85-15C3-0C85FB2E8DE0}"/>
              </a:ext>
            </a:extLst>
          </p:cNvPr>
          <p:cNvSpPr/>
          <p:nvPr/>
        </p:nvSpPr>
        <p:spPr>
          <a:xfrm>
            <a:off x="2160308" y="2764150"/>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1</a:t>
            </a:r>
          </a:p>
        </p:txBody>
      </p:sp>
      <p:sp>
        <p:nvSpPr>
          <p:cNvPr id="23" name="Oval 22">
            <a:extLst>
              <a:ext uri="{FF2B5EF4-FFF2-40B4-BE49-F238E27FC236}">
                <a16:creationId xmlns:a16="http://schemas.microsoft.com/office/drawing/2014/main" id="{975D7064-2BCA-254A-F334-48D7A3F5C610}"/>
              </a:ext>
            </a:extLst>
          </p:cNvPr>
          <p:cNvSpPr/>
          <p:nvPr/>
        </p:nvSpPr>
        <p:spPr>
          <a:xfrm>
            <a:off x="4734648" y="4464925"/>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¬1</a:t>
            </a:r>
          </a:p>
        </p:txBody>
      </p:sp>
      <p:sp>
        <p:nvSpPr>
          <p:cNvPr id="24" name="Oval 23">
            <a:extLst>
              <a:ext uri="{FF2B5EF4-FFF2-40B4-BE49-F238E27FC236}">
                <a16:creationId xmlns:a16="http://schemas.microsoft.com/office/drawing/2014/main" id="{A383BEF8-5059-EF9E-3751-03AB29732888}"/>
              </a:ext>
            </a:extLst>
          </p:cNvPr>
          <p:cNvSpPr/>
          <p:nvPr/>
        </p:nvSpPr>
        <p:spPr>
          <a:xfrm>
            <a:off x="3441603" y="5398212"/>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2</a:t>
            </a:r>
          </a:p>
        </p:txBody>
      </p:sp>
      <p:sp>
        <p:nvSpPr>
          <p:cNvPr id="25" name="Oval 24">
            <a:extLst>
              <a:ext uri="{FF2B5EF4-FFF2-40B4-BE49-F238E27FC236}">
                <a16:creationId xmlns:a16="http://schemas.microsoft.com/office/drawing/2014/main" id="{900836E8-00CC-CEC8-EC01-30C697B11E0E}"/>
              </a:ext>
            </a:extLst>
          </p:cNvPr>
          <p:cNvSpPr/>
          <p:nvPr/>
        </p:nvSpPr>
        <p:spPr>
          <a:xfrm>
            <a:off x="3430642" y="1753780"/>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¬2</a:t>
            </a:r>
          </a:p>
        </p:txBody>
      </p:sp>
      <p:sp>
        <p:nvSpPr>
          <p:cNvPr id="26" name="Oval 25">
            <a:extLst>
              <a:ext uri="{FF2B5EF4-FFF2-40B4-BE49-F238E27FC236}">
                <a16:creationId xmlns:a16="http://schemas.microsoft.com/office/drawing/2014/main" id="{3B2CBE1E-6893-E8F8-F024-7C1B521ABC7C}"/>
              </a:ext>
            </a:extLst>
          </p:cNvPr>
          <p:cNvSpPr/>
          <p:nvPr/>
        </p:nvSpPr>
        <p:spPr>
          <a:xfrm>
            <a:off x="4722900" y="2764150"/>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ea typeface="Source Sans Pro" panose="020B0503030403020204" pitchFamily="34" charset="0"/>
              </a:rPr>
              <a:t>3</a:t>
            </a:r>
          </a:p>
        </p:txBody>
      </p:sp>
      <p:sp>
        <p:nvSpPr>
          <p:cNvPr id="27" name="Oval 26">
            <a:extLst>
              <a:ext uri="{FF2B5EF4-FFF2-40B4-BE49-F238E27FC236}">
                <a16:creationId xmlns:a16="http://schemas.microsoft.com/office/drawing/2014/main" id="{29953E94-B11A-9FF5-0B9C-0C7BC1C6B31E}"/>
              </a:ext>
            </a:extLst>
          </p:cNvPr>
          <p:cNvSpPr/>
          <p:nvPr/>
        </p:nvSpPr>
        <p:spPr>
          <a:xfrm>
            <a:off x="2126636" y="4464925"/>
            <a:ext cx="662688" cy="662688"/>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accent1"/>
                </a:solidFill>
                <a:latin typeface="Lato" panose="020F0502020204030203" pitchFamily="34" charset="77"/>
                <a:ea typeface="Source Sans Pro" panose="020B0503030403020204" pitchFamily="34" charset="0"/>
              </a:rPr>
              <a:t>¬3</a:t>
            </a:r>
          </a:p>
        </p:txBody>
      </p:sp>
      <p:cxnSp>
        <p:nvCxnSpPr>
          <p:cNvPr id="28" name="Straight Arrow Connector 27">
            <a:extLst>
              <a:ext uri="{FF2B5EF4-FFF2-40B4-BE49-F238E27FC236}">
                <a16:creationId xmlns:a16="http://schemas.microsoft.com/office/drawing/2014/main" id="{50A75A4B-4A00-4CDE-031F-91DEB5BA4A2D}"/>
              </a:ext>
            </a:extLst>
          </p:cNvPr>
          <p:cNvCxnSpPr>
            <a:cxnSpLocks/>
            <a:stCxn id="23" idx="3"/>
            <a:endCxn id="24" idx="6"/>
          </p:cNvCxnSpPr>
          <p:nvPr/>
        </p:nvCxnSpPr>
        <p:spPr>
          <a:xfrm flipH="1">
            <a:off x="4104291" y="5030564"/>
            <a:ext cx="727406" cy="698992"/>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44AC7E7-73A4-3B69-CB48-6C632245DC45}"/>
              </a:ext>
            </a:extLst>
          </p:cNvPr>
          <p:cNvCxnSpPr>
            <a:cxnSpLocks/>
            <a:stCxn id="25" idx="2"/>
            <a:endCxn id="22" idx="7"/>
          </p:cNvCxnSpPr>
          <p:nvPr/>
        </p:nvCxnSpPr>
        <p:spPr>
          <a:xfrm flipH="1">
            <a:off x="2725948" y="2085124"/>
            <a:ext cx="704694" cy="776074"/>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E318208-FCEA-3745-DEE8-E3B935992AD3}"/>
              </a:ext>
            </a:extLst>
          </p:cNvPr>
          <p:cNvCxnSpPr>
            <a:cxnSpLocks/>
            <a:stCxn id="22" idx="4"/>
            <a:endCxn id="27" idx="0"/>
          </p:cNvCxnSpPr>
          <p:nvPr/>
        </p:nvCxnSpPr>
        <p:spPr>
          <a:xfrm flipH="1">
            <a:off x="2457980" y="3426838"/>
            <a:ext cx="33672" cy="1038087"/>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86362A-4DCE-AB2D-0F06-1112A41BCA53}"/>
              </a:ext>
            </a:extLst>
          </p:cNvPr>
          <p:cNvCxnSpPr>
            <a:cxnSpLocks/>
            <a:stCxn id="26" idx="4"/>
            <a:endCxn id="23" idx="0"/>
          </p:cNvCxnSpPr>
          <p:nvPr/>
        </p:nvCxnSpPr>
        <p:spPr>
          <a:xfrm>
            <a:off x="5054245" y="3426838"/>
            <a:ext cx="11748" cy="1038087"/>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B877C76-B429-8923-0208-334D91180050}"/>
              </a:ext>
            </a:extLst>
          </p:cNvPr>
          <p:cNvCxnSpPr>
            <a:cxnSpLocks/>
            <a:stCxn id="22" idx="6"/>
            <a:endCxn id="26" idx="2"/>
          </p:cNvCxnSpPr>
          <p:nvPr/>
        </p:nvCxnSpPr>
        <p:spPr>
          <a:xfrm>
            <a:off x="2822996" y="3095494"/>
            <a:ext cx="1899904" cy="0"/>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69959B-9E5D-AEDE-13DC-775CAFDD6EB5}"/>
              </a:ext>
            </a:extLst>
          </p:cNvPr>
          <p:cNvCxnSpPr>
            <a:stCxn id="27" idx="6"/>
            <a:endCxn id="23" idx="2"/>
          </p:cNvCxnSpPr>
          <p:nvPr/>
        </p:nvCxnSpPr>
        <p:spPr>
          <a:xfrm>
            <a:off x="2789324" y="4796269"/>
            <a:ext cx="1945324" cy="0"/>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58566D5-19C3-F993-68D4-D905C2B55F15}"/>
              </a:ext>
            </a:extLst>
          </p:cNvPr>
          <p:cNvCxnSpPr>
            <a:cxnSpLocks/>
            <a:stCxn id="24" idx="2"/>
            <a:endCxn id="27" idx="5"/>
          </p:cNvCxnSpPr>
          <p:nvPr/>
        </p:nvCxnSpPr>
        <p:spPr>
          <a:xfrm flipH="1" flipV="1">
            <a:off x="2692276" y="5030564"/>
            <a:ext cx="749328" cy="698992"/>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CA04383-98C9-54FD-D15C-0E6E0235B413}"/>
              </a:ext>
            </a:extLst>
          </p:cNvPr>
          <p:cNvCxnSpPr>
            <a:cxnSpLocks/>
            <a:stCxn id="26" idx="1"/>
            <a:endCxn id="25" idx="6"/>
          </p:cNvCxnSpPr>
          <p:nvPr/>
        </p:nvCxnSpPr>
        <p:spPr>
          <a:xfrm flipH="1" flipV="1">
            <a:off x="4093329" y="2085124"/>
            <a:ext cx="726619" cy="776074"/>
          </a:xfrm>
          <a:prstGeom prst="straightConnector1">
            <a:avLst/>
          </a:prstGeom>
          <a:solidFill>
            <a:schemeClr val="accent1">
              <a:lumMod val="20000"/>
              <a:lumOff val="80000"/>
            </a:schemeClr>
          </a:solidFill>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A3A5AFE-7C75-AF1B-FBFD-1E7465D55298}"/>
              </a:ext>
            </a:extLst>
          </p:cNvPr>
          <p:cNvSpPr txBox="1"/>
          <p:nvPr/>
        </p:nvSpPr>
        <p:spPr>
          <a:xfrm>
            <a:off x="6485245" y="1648191"/>
            <a:ext cx="4278783" cy="1649939"/>
          </a:xfrm>
          <a:prstGeom prst="rect">
            <a:avLst/>
          </a:prstGeom>
          <a:noFill/>
        </p:spPr>
        <p:txBody>
          <a:bodyPr wrap="square" rtlCol="0">
            <a:spAutoFit/>
          </a:bodyPr>
          <a:lstStyle/>
          <a:p>
            <a:pPr algn="ctr">
              <a:lnSpc>
                <a:spcPct val="125000"/>
              </a:lnSpc>
              <a:spcBef>
                <a:spcPts val="2400"/>
              </a:spcBef>
            </a:pPr>
            <a:r>
              <a:rPr lang="en-US" sz="2800" dirty="0">
                <a:latin typeface="Lato" panose="020F0502020204030203" pitchFamily="34" charset="77"/>
                <a:ea typeface="Inter" panose="02000503000000020004" pitchFamily="2" charset="0"/>
              </a:rPr>
              <a:t>safe to make these false, because they aren’t implied by anything</a:t>
            </a:r>
          </a:p>
        </p:txBody>
      </p:sp>
    </p:spTree>
    <p:extLst>
      <p:ext uri="{BB962C8B-B14F-4D97-AF65-F5344CB8AC3E}">
        <p14:creationId xmlns:p14="http://schemas.microsoft.com/office/powerpoint/2010/main" val="103063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CAAC1-D16E-54B4-5F1A-E63D72FAA5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7076F-A4CD-6652-7616-A63E6ACD2792}"/>
              </a:ext>
            </a:extLst>
          </p:cNvPr>
          <p:cNvSpPr>
            <a:spLocks noGrp="1"/>
          </p:cNvSpPr>
          <p:nvPr>
            <p:ph type="title"/>
          </p:nvPr>
        </p:nvSpPr>
        <p:spPr/>
        <p:txBody>
          <a:bodyPr/>
          <a:lstStyle/>
          <a:p>
            <a:r>
              <a:rPr lang="en-US" dirty="0"/>
              <a:t>2SAT example, continued</a:t>
            </a:r>
          </a:p>
        </p:txBody>
      </p:sp>
      <p:sp>
        <p:nvSpPr>
          <p:cNvPr id="19" name="TextBox 18">
            <a:extLst>
              <a:ext uri="{FF2B5EF4-FFF2-40B4-BE49-F238E27FC236}">
                <a16:creationId xmlns:a16="http://schemas.microsoft.com/office/drawing/2014/main" id="{53C5A3C0-DEFE-EDE3-7A9F-4F955C3ADC22}"/>
              </a:ext>
            </a:extLst>
          </p:cNvPr>
          <p:cNvSpPr txBox="1"/>
          <p:nvPr/>
        </p:nvSpPr>
        <p:spPr>
          <a:xfrm>
            <a:off x="6485245" y="4454535"/>
            <a:ext cx="3985531" cy="1649939"/>
          </a:xfrm>
          <a:prstGeom prst="rect">
            <a:avLst/>
          </a:prstGeom>
          <a:noFill/>
        </p:spPr>
        <p:txBody>
          <a:bodyPr wrap="square" rtlCol="0">
            <a:spAutoFit/>
          </a:bodyPr>
          <a:lstStyle/>
          <a:p>
            <a:pPr algn="ctr">
              <a:lnSpc>
                <a:spcPct val="125000"/>
              </a:lnSpc>
              <a:spcBef>
                <a:spcPts val="2400"/>
              </a:spcBef>
            </a:pPr>
            <a:r>
              <a:rPr lang="en-US" sz="2800" dirty="0">
                <a:latin typeface="Lato" panose="020F0502020204030203" pitchFamily="34" charset="77"/>
                <a:ea typeface="Inter" panose="02000503000000020004" pitchFamily="2" charset="0"/>
              </a:rPr>
              <a:t>safe to make these true, because they only imply things already true</a:t>
            </a:r>
          </a:p>
        </p:txBody>
      </p:sp>
      <p:sp>
        <p:nvSpPr>
          <p:cNvPr id="38" name="TextBox 37">
            <a:extLst>
              <a:ext uri="{FF2B5EF4-FFF2-40B4-BE49-F238E27FC236}">
                <a16:creationId xmlns:a16="http://schemas.microsoft.com/office/drawing/2014/main" id="{9B885C04-23E7-7681-D90F-B62BA715C4EB}"/>
              </a:ext>
            </a:extLst>
          </p:cNvPr>
          <p:cNvSpPr txBox="1"/>
          <p:nvPr/>
        </p:nvSpPr>
        <p:spPr>
          <a:xfrm>
            <a:off x="6485245" y="1648191"/>
            <a:ext cx="4278783" cy="1649939"/>
          </a:xfrm>
          <a:prstGeom prst="rect">
            <a:avLst/>
          </a:prstGeom>
          <a:noFill/>
        </p:spPr>
        <p:txBody>
          <a:bodyPr wrap="square" rtlCol="0">
            <a:spAutoFit/>
          </a:bodyPr>
          <a:lstStyle/>
          <a:p>
            <a:pPr algn="ctr">
              <a:lnSpc>
                <a:spcPct val="125000"/>
              </a:lnSpc>
              <a:spcBef>
                <a:spcPts val="2400"/>
              </a:spcBef>
            </a:pPr>
            <a:r>
              <a:rPr lang="en-US" sz="2800" dirty="0">
                <a:latin typeface="Lato" panose="020F0502020204030203" pitchFamily="34" charset="77"/>
                <a:ea typeface="Inter" panose="02000503000000020004" pitchFamily="2" charset="0"/>
              </a:rPr>
              <a:t>safe to make these false, because they’re all implied by false things</a:t>
            </a:r>
          </a:p>
        </p:txBody>
      </p:sp>
      <p:sp>
        <p:nvSpPr>
          <p:cNvPr id="3" name="Oval 2">
            <a:extLst>
              <a:ext uri="{FF2B5EF4-FFF2-40B4-BE49-F238E27FC236}">
                <a16:creationId xmlns:a16="http://schemas.microsoft.com/office/drawing/2014/main" id="{59AFAE2E-0F9C-D361-664A-776A78D7001A}"/>
              </a:ext>
            </a:extLst>
          </p:cNvPr>
          <p:cNvSpPr/>
          <p:nvPr/>
        </p:nvSpPr>
        <p:spPr>
          <a:xfrm>
            <a:off x="3430642" y="1753780"/>
            <a:ext cx="662688" cy="662688"/>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tx1"/>
                </a:solidFill>
                <a:latin typeface="Lato" panose="020F0502020204030203" pitchFamily="34" charset="77"/>
                <a:ea typeface="Source Sans Pro" panose="020B0503030403020204" pitchFamily="34" charset="0"/>
              </a:rPr>
              <a:t>F</a:t>
            </a:r>
          </a:p>
        </p:txBody>
      </p:sp>
      <p:sp>
        <p:nvSpPr>
          <p:cNvPr id="4" name="Oval 3">
            <a:extLst>
              <a:ext uri="{FF2B5EF4-FFF2-40B4-BE49-F238E27FC236}">
                <a16:creationId xmlns:a16="http://schemas.microsoft.com/office/drawing/2014/main" id="{41FEA7D8-02D6-8496-54B6-8743E0777278}"/>
              </a:ext>
            </a:extLst>
          </p:cNvPr>
          <p:cNvSpPr/>
          <p:nvPr/>
        </p:nvSpPr>
        <p:spPr>
          <a:xfrm>
            <a:off x="3430642" y="2910093"/>
            <a:ext cx="662688" cy="662688"/>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2800" b="1" dirty="0">
              <a:solidFill>
                <a:schemeClr val="bg2">
                  <a:lumMod val="90000"/>
                </a:schemeClr>
              </a:solidFill>
              <a:latin typeface="Lato" panose="020F0502020204030203" pitchFamily="34" charset="77"/>
              <a:ea typeface="Source Sans Pro" panose="020B0503030403020204" pitchFamily="34" charset="0"/>
            </a:endParaRPr>
          </a:p>
        </p:txBody>
      </p:sp>
      <p:sp>
        <p:nvSpPr>
          <p:cNvPr id="6" name="Oval 5">
            <a:extLst>
              <a:ext uri="{FF2B5EF4-FFF2-40B4-BE49-F238E27FC236}">
                <a16:creationId xmlns:a16="http://schemas.microsoft.com/office/drawing/2014/main" id="{2CC220C6-515B-2AED-FAF2-9381D58F0620}"/>
              </a:ext>
            </a:extLst>
          </p:cNvPr>
          <p:cNvSpPr/>
          <p:nvPr/>
        </p:nvSpPr>
        <p:spPr>
          <a:xfrm>
            <a:off x="3430642" y="4123191"/>
            <a:ext cx="662688" cy="662688"/>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2800" b="1" dirty="0">
              <a:solidFill>
                <a:schemeClr val="bg2">
                  <a:lumMod val="90000"/>
                </a:schemeClr>
              </a:solidFill>
              <a:latin typeface="Lato" panose="020F0502020204030203" pitchFamily="34" charset="77"/>
              <a:ea typeface="Source Sans Pro" panose="020B0503030403020204" pitchFamily="34" charset="0"/>
            </a:endParaRPr>
          </a:p>
        </p:txBody>
      </p:sp>
      <p:sp>
        <p:nvSpPr>
          <p:cNvPr id="8" name="Oval 7">
            <a:extLst>
              <a:ext uri="{FF2B5EF4-FFF2-40B4-BE49-F238E27FC236}">
                <a16:creationId xmlns:a16="http://schemas.microsoft.com/office/drawing/2014/main" id="{A4AE615B-A33C-4E6F-E278-EAF3D0CEBA46}"/>
              </a:ext>
            </a:extLst>
          </p:cNvPr>
          <p:cNvSpPr/>
          <p:nvPr/>
        </p:nvSpPr>
        <p:spPr>
          <a:xfrm>
            <a:off x="3430642" y="5279504"/>
            <a:ext cx="662688" cy="662688"/>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sz="2800" b="1" dirty="0">
                <a:solidFill>
                  <a:schemeClr val="tx1"/>
                </a:solidFill>
                <a:latin typeface="Lato" panose="020F0502020204030203" pitchFamily="34" charset="77"/>
                <a:ea typeface="Source Sans Pro" panose="020B0503030403020204" pitchFamily="34" charset="0"/>
              </a:rPr>
              <a:t>T</a:t>
            </a:r>
          </a:p>
        </p:txBody>
      </p:sp>
      <p:cxnSp>
        <p:nvCxnSpPr>
          <p:cNvPr id="9" name="Straight Arrow Connector 8">
            <a:extLst>
              <a:ext uri="{FF2B5EF4-FFF2-40B4-BE49-F238E27FC236}">
                <a16:creationId xmlns:a16="http://schemas.microsoft.com/office/drawing/2014/main" id="{116E5AC6-F8B0-450A-82C4-55805F722300}"/>
              </a:ext>
            </a:extLst>
          </p:cNvPr>
          <p:cNvCxnSpPr>
            <a:cxnSpLocks/>
            <a:stCxn id="3" idx="4"/>
            <a:endCxn id="4" idx="0"/>
          </p:cNvCxnSpPr>
          <p:nvPr/>
        </p:nvCxnSpPr>
        <p:spPr>
          <a:xfrm>
            <a:off x="3761986" y="2416468"/>
            <a:ext cx="0" cy="493625"/>
          </a:xfrm>
          <a:prstGeom prst="straightConnector1">
            <a:avLst/>
          </a:prstGeom>
          <a:solidFill>
            <a:schemeClr val="accent1">
              <a:lumMod val="20000"/>
              <a:lumOff val="80000"/>
            </a:schemeClr>
          </a:solidFill>
          <a:ln w="381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C78A874-B23E-18B8-CA00-AD1772BCF0BE}"/>
              </a:ext>
            </a:extLst>
          </p:cNvPr>
          <p:cNvCxnSpPr>
            <a:cxnSpLocks/>
          </p:cNvCxnSpPr>
          <p:nvPr/>
        </p:nvCxnSpPr>
        <p:spPr>
          <a:xfrm>
            <a:off x="3761986" y="3629566"/>
            <a:ext cx="0" cy="493625"/>
          </a:xfrm>
          <a:prstGeom prst="straightConnector1">
            <a:avLst/>
          </a:prstGeom>
          <a:solidFill>
            <a:schemeClr val="accent1">
              <a:lumMod val="20000"/>
              <a:lumOff val="80000"/>
            </a:schemeClr>
          </a:solidFill>
          <a:ln w="381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45B547E-5A14-9A46-BAFF-26B4A884E792}"/>
              </a:ext>
            </a:extLst>
          </p:cNvPr>
          <p:cNvCxnSpPr>
            <a:cxnSpLocks/>
          </p:cNvCxnSpPr>
          <p:nvPr/>
        </p:nvCxnSpPr>
        <p:spPr>
          <a:xfrm>
            <a:off x="3761986" y="4785879"/>
            <a:ext cx="0" cy="493625"/>
          </a:xfrm>
          <a:prstGeom prst="straightConnector1">
            <a:avLst/>
          </a:prstGeom>
          <a:solidFill>
            <a:schemeClr val="accent1">
              <a:lumMod val="20000"/>
              <a:lumOff val="80000"/>
            </a:schemeClr>
          </a:solidFill>
          <a:ln w="3810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Freeform 40">
            <a:extLst>
              <a:ext uri="{FF2B5EF4-FFF2-40B4-BE49-F238E27FC236}">
                <a16:creationId xmlns:a16="http://schemas.microsoft.com/office/drawing/2014/main" id="{759034BC-6050-B1FF-F820-00ABD34BDD83}"/>
              </a:ext>
            </a:extLst>
          </p:cNvPr>
          <p:cNvSpPr/>
          <p:nvPr/>
        </p:nvSpPr>
        <p:spPr>
          <a:xfrm rot="5400000">
            <a:off x="3304646" y="3020564"/>
            <a:ext cx="2038277" cy="460911"/>
          </a:xfrm>
          <a:custGeom>
            <a:avLst/>
            <a:gdLst>
              <a:gd name="connsiteX0" fmla="*/ 0 w 1766454"/>
              <a:gd name="connsiteY0" fmla="*/ 426027 h 426027"/>
              <a:gd name="connsiteX1" fmla="*/ 904009 w 1766454"/>
              <a:gd name="connsiteY1" fmla="*/ 0 h 426027"/>
              <a:gd name="connsiteX2" fmla="*/ 1766454 w 1766454"/>
              <a:gd name="connsiteY2" fmla="*/ 426027 h 426027"/>
            </a:gdLst>
            <a:ahLst/>
            <a:cxnLst>
              <a:cxn ang="0">
                <a:pos x="connsiteX0" y="connsiteY0"/>
              </a:cxn>
              <a:cxn ang="0">
                <a:pos x="connsiteX1" y="connsiteY1"/>
              </a:cxn>
              <a:cxn ang="0">
                <a:pos x="connsiteX2" y="connsiteY2"/>
              </a:cxn>
            </a:cxnLst>
            <a:rect l="l" t="t" r="r" b="b"/>
            <a:pathLst>
              <a:path w="1766454" h="426027">
                <a:moveTo>
                  <a:pt x="0" y="426027"/>
                </a:moveTo>
                <a:cubicBezTo>
                  <a:pt x="304800" y="213013"/>
                  <a:pt x="609600" y="0"/>
                  <a:pt x="904009" y="0"/>
                </a:cubicBezTo>
                <a:cubicBezTo>
                  <a:pt x="1198418" y="0"/>
                  <a:pt x="1482436" y="213013"/>
                  <a:pt x="1766454" y="426027"/>
                </a:cubicBezTo>
              </a:path>
            </a:pathLst>
          </a:custGeom>
          <a:noFill/>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2">
                  <a:lumMod val="90000"/>
                </a:schemeClr>
              </a:solidFill>
            </a:endParaRPr>
          </a:p>
        </p:txBody>
      </p:sp>
      <p:sp>
        <p:nvSpPr>
          <p:cNvPr id="42" name="Freeform 41">
            <a:extLst>
              <a:ext uri="{FF2B5EF4-FFF2-40B4-BE49-F238E27FC236}">
                <a16:creationId xmlns:a16="http://schemas.microsoft.com/office/drawing/2014/main" id="{963CA42C-CC5E-5F0F-42B7-53BE9346285B}"/>
              </a:ext>
            </a:extLst>
          </p:cNvPr>
          <p:cNvSpPr/>
          <p:nvPr/>
        </p:nvSpPr>
        <p:spPr>
          <a:xfrm rot="5400000">
            <a:off x="3304646" y="4211077"/>
            <a:ext cx="2038277" cy="460911"/>
          </a:xfrm>
          <a:custGeom>
            <a:avLst/>
            <a:gdLst>
              <a:gd name="connsiteX0" fmla="*/ 0 w 1766454"/>
              <a:gd name="connsiteY0" fmla="*/ 426027 h 426027"/>
              <a:gd name="connsiteX1" fmla="*/ 904009 w 1766454"/>
              <a:gd name="connsiteY1" fmla="*/ 0 h 426027"/>
              <a:gd name="connsiteX2" fmla="*/ 1766454 w 1766454"/>
              <a:gd name="connsiteY2" fmla="*/ 426027 h 426027"/>
            </a:gdLst>
            <a:ahLst/>
            <a:cxnLst>
              <a:cxn ang="0">
                <a:pos x="connsiteX0" y="connsiteY0"/>
              </a:cxn>
              <a:cxn ang="0">
                <a:pos x="connsiteX1" y="connsiteY1"/>
              </a:cxn>
              <a:cxn ang="0">
                <a:pos x="connsiteX2" y="connsiteY2"/>
              </a:cxn>
            </a:cxnLst>
            <a:rect l="l" t="t" r="r" b="b"/>
            <a:pathLst>
              <a:path w="1766454" h="426027">
                <a:moveTo>
                  <a:pt x="0" y="426027"/>
                </a:moveTo>
                <a:cubicBezTo>
                  <a:pt x="304800" y="213013"/>
                  <a:pt x="609600" y="0"/>
                  <a:pt x="904009" y="0"/>
                </a:cubicBezTo>
                <a:cubicBezTo>
                  <a:pt x="1198418" y="0"/>
                  <a:pt x="1482436" y="213013"/>
                  <a:pt x="1766454" y="426027"/>
                </a:cubicBezTo>
              </a:path>
            </a:pathLst>
          </a:custGeom>
          <a:noFill/>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bg2">
                  <a:lumMod val="90000"/>
                </a:schemeClr>
              </a:solidFill>
            </a:endParaRPr>
          </a:p>
        </p:txBody>
      </p:sp>
      <p:cxnSp>
        <p:nvCxnSpPr>
          <p:cNvPr id="44" name="Straight Connector 43">
            <a:extLst>
              <a:ext uri="{FF2B5EF4-FFF2-40B4-BE49-F238E27FC236}">
                <a16:creationId xmlns:a16="http://schemas.microsoft.com/office/drawing/2014/main" id="{B8BE5A84-897A-856B-EC18-830C92E3E7F4}"/>
              </a:ext>
            </a:extLst>
          </p:cNvPr>
          <p:cNvCxnSpPr>
            <a:cxnSpLocks/>
          </p:cNvCxnSpPr>
          <p:nvPr/>
        </p:nvCxnSpPr>
        <p:spPr>
          <a:xfrm flipH="1" flipV="1">
            <a:off x="4242216" y="4454535"/>
            <a:ext cx="1963712" cy="331344"/>
          </a:xfrm>
          <a:prstGeom prst="line">
            <a:avLst/>
          </a:prstGeom>
          <a:ln w="38100">
            <a:solidFill>
              <a:schemeClr val="accent5"/>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873AD72-1533-DD21-3B67-B21BFFD06359}"/>
              </a:ext>
            </a:extLst>
          </p:cNvPr>
          <p:cNvCxnSpPr>
            <a:cxnSpLocks/>
          </p:cNvCxnSpPr>
          <p:nvPr/>
        </p:nvCxnSpPr>
        <p:spPr>
          <a:xfrm flipH="1">
            <a:off x="4216204" y="2513539"/>
            <a:ext cx="2172180" cy="724478"/>
          </a:xfrm>
          <a:prstGeom prst="line">
            <a:avLst/>
          </a:prstGeom>
          <a:ln w="38100">
            <a:solidFill>
              <a:schemeClr val="accent5"/>
            </a:solidFill>
            <a:headEnd type="none" w="med" len="med"/>
            <a:tailEnd type="arrow"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803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30E7-CDEB-75D2-932A-80F483C4A689}"/>
              </a:ext>
            </a:extLst>
          </p:cNvPr>
          <p:cNvSpPr>
            <a:spLocks noGrp="1"/>
          </p:cNvSpPr>
          <p:nvPr>
            <p:ph type="title"/>
          </p:nvPr>
        </p:nvSpPr>
        <p:spPr/>
        <p:txBody>
          <a:bodyPr/>
          <a:lstStyle/>
          <a:p>
            <a:r>
              <a:rPr lang="en-US" dirty="0"/>
              <a:t>2SAT algorithm correctness, more formally</a:t>
            </a:r>
          </a:p>
        </p:txBody>
      </p:sp>
      <p:sp>
        <p:nvSpPr>
          <p:cNvPr id="3" name="Content Placeholder 2">
            <a:extLst>
              <a:ext uri="{FF2B5EF4-FFF2-40B4-BE49-F238E27FC236}">
                <a16:creationId xmlns:a16="http://schemas.microsoft.com/office/drawing/2014/main" id="{8D13FD09-C22A-41F4-BDB1-21EE586DB2D8}"/>
              </a:ext>
            </a:extLst>
          </p:cNvPr>
          <p:cNvSpPr>
            <a:spLocks noGrp="1"/>
          </p:cNvSpPr>
          <p:nvPr>
            <p:ph idx="1"/>
          </p:nvPr>
        </p:nvSpPr>
        <p:spPr/>
        <p:txBody>
          <a:bodyPr/>
          <a:lstStyle/>
          <a:p>
            <a:r>
              <a:rPr lang="en-US" dirty="0"/>
              <a:t>Need to show:</a:t>
            </a:r>
          </a:p>
          <a:p>
            <a:pPr marL="457200" indent="-457200">
              <a:buFont typeface="Arial" panose="020B0604020202020204" pitchFamily="34" charset="0"/>
              <a:buChar char="•"/>
            </a:pPr>
            <a:r>
              <a:rPr lang="en-US" dirty="0"/>
              <a:t>If the constraints are not satisfiable, we say “impossible”.</a:t>
            </a:r>
          </a:p>
          <a:p>
            <a:pPr marL="457200" indent="-457200">
              <a:buFont typeface="Arial" panose="020B0604020202020204" pitchFamily="34" charset="0"/>
              <a:buChar char="•"/>
            </a:pPr>
            <a:r>
              <a:rPr lang="en-US" dirty="0"/>
              <a:t>If the constraints are satisfiable, we output a valid assignment.</a:t>
            </a:r>
          </a:p>
        </p:txBody>
      </p:sp>
    </p:spTree>
    <p:extLst>
      <p:ext uri="{BB962C8B-B14F-4D97-AF65-F5344CB8AC3E}">
        <p14:creationId xmlns:p14="http://schemas.microsoft.com/office/powerpoint/2010/main" val="1059324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3BEEE-1D70-381B-A4BF-4FD37C46C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42309E-F0D9-85D3-31B7-6361A2308C14}"/>
              </a:ext>
            </a:extLst>
          </p:cNvPr>
          <p:cNvSpPr>
            <a:spLocks noGrp="1"/>
          </p:cNvSpPr>
          <p:nvPr>
            <p:ph type="title"/>
          </p:nvPr>
        </p:nvSpPr>
        <p:spPr/>
        <p:txBody>
          <a:bodyPr/>
          <a:lstStyle/>
          <a:p>
            <a:r>
              <a:rPr lang="en-US" dirty="0"/>
              <a:t>2SAT algorithm correctness, more formally</a:t>
            </a:r>
          </a:p>
        </p:txBody>
      </p:sp>
      <p:sp>
        <p:nvSpPr>
          <p:cNvPr id="3" name="Content Placeholder 2">
            <a:extLst>
              <a:ext uri="{FF2B5EF4-FFF2-40B4-BE49-F238E27FC236}">
                <a16:creationId xmlns:a16="http://schemas.microsoft.com/office/drawing/2014/main" id="{233B4D34-46AC-4493-0E2E-09208246332C}"/>
              </a:ext>
            </a:extLst>
          </p:cNvPr>
          <p:cNvSpPr>
            <a:spLocks noGrp="1"/>
          </p:cNvSpPr>
          <p:nvPr>
            <p:ph idx="1"/>
          </p:nvPr>
        </p:nvSpPr>
        <p:spPr/>
        <p:txBody>
          <a:bodyPr/>
          <a:lstStyle/>
          <a:p>
            <a:pPr marL="457200" indent="-457200">
              <a:buFont typeface="Arial" panose="020B0604020202020204" pitchFamily="34" charset="0"/>
              <a:buChar char="•"/>
            </a:pPr>
            <a:r>
              <a:rPr lang="en-US" dirty="0"/>
              <a:t>If the constraints are not satisfiable, we say “impossible”.</a:t>
            </a:r>
          </a:p>
          <a:p>
            <a:r>
              <a:rPr lang="en-US" dirty="0"/>
              <a:t>Contrapositive is easier: If we output an assignment, then the constraints are satisfiable. In fact, our assignment satisfies them. </a:t>
            </a:r>
          </a:p>
          <a:p>
            <a:pPr marL="457200" indent="-457200">
              <a:buFont typeface="Arial" panose="020B0604020202020204" pitchFamily="34" charset="0"/>
              <a:buChar char="•"/>
            </a:pPr>
            <a:r>
              <a:rPr lang="en-US" dirty="0"/>
              <a:t>Constraints inside SCCs: These are set to “true implies true” or “false implies false”, so all good.</a:t>
            </a:r>
          </a:p>
          <a:p>
            <a:pPr marL="457200" indent="-457200">
              <a:buFont typeface="Arial" panose="020B0604020202020204" pitchFamily="34" charset="0"/>
              <a:buChar char="•"/>
            </a:pPr>
            <a:r>
              <a:rPr lang="en-US" dirty="0"/>
              <a:t>Constraints between SCCs: Because we assign the start of the topological order to false and the end to true, there is never “true implies false”, so all good!</a:t>
            </a:r>
          </a:p>
        </p:txBody>
      </p:sp>
    </p:spTree>
    <p:extLst>
      <p:ext uri="{BB962C8B-B14F-4D97-AF65-F5344CB8AC3E}">
        <p14:creationId xmlns:p14="http://schemas.microsoft.com/office/powerpoint/2010/main" val="137386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AB28-A07B-7039-4F52-25F5DAC9A6DB}"/>
              </a:ext>
            </a:extLst>
          </p:cNvPr>
          <p:cNvSpPr>
            <a:spLocks noGrp="1"/>
          </p:cNvSpPr>
          <p:nvPr>
            <p:ph type="title"/>
          </p:nvPr>
        </p:nvSpPr>
        <p:spPr/>
        <p:txBody>
          <a:bodyPr/>
          <a:lstStyle/>
          <a:p>
            <a:r>
              <a:rPr lang="en-US" dirty="0"/>
              <a:t>2SAT algorithm correctness, more formally</a:t>
            </a:r>
          </a:p>
        </p:txBody>
      </p:sp>
      <p:sp>
        <p:nvSpPr>
          <p:cNvPr id="3" name="Content Placeholder 2">
            <a:extLst>
              <a:ext uri="{FF2B5EF4-FFF2-40B4-BE49-F238E27FC236}">
                <a16:creationId xmlns:a16="http://schemas.microsoft.com/office/drawing/2014/main" id="{07FC9062-8FC7-BA23-2447-EC8FC5249DBC}"/>
              </a:ext>
            </a:extLst>
          </p:cNvPr>
          <p:cNvSpPr>
            <a:spLocks noGrp="1"/>
          </p:cNvSpPr>
          <p:nvPr>
            <p:ph idx="1"/>
          </p:nvPr>
        </p:nvSpPr>
        <p:spPr/>
        <p:txBody>
          <a:bodyPr/>
          <a:lstStyle/>
          <a:p>
            <a:pPr marL="457200" indent="-457200">
              <a:buFont typeface="Arial" panose="020B0604020202020204" pitchFamily="34" charset="0"/>
              <a:buChar char="•"/>
            </a:pPr>
            <a:r>
              <a:rPr lang="en-US" dirty="0"/>
              <a:t>If the constraints are satisfiable, we output a valid assignment.</a:t>
            </a:r>
          </a:p>
          <a:p>
            <a:r>
              <a:rPr lang="en-US" dirty="0"/>
              <a:t>We don’t output “impossible” because satisfiable constraints would never force an SCC to have both a variable and its negation.</a:t>
            </a:r>
          </a:p>
          <a:p>
            <a:r>
              <a:rPr lang="en-US" dirty="0"/>
              <a:t>So we output an assignment. By the same reasoning as before, the assignment must be valid. </a:t>
            </a:r>
          </a:p>
        </p:txBody>
      </p:sp>
    </p:spTree>
    <p:extLst>
      <p:ext uri="{BB962C8B-B14F-4D97-AF65-F5344CB8AC3E}">
        <p14:creationId xmlns:p14="http://schemas.microsoft.com/office/powerpoint/2010/main" val="4962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620A-76D6-E58A-7A89-E61F6C773DE5}"/>
              </a:ext>
            </a:extLst>
          </p:cNvPr>
          <p:cNvSpPr>
            <a:spLocks noGrp="1"/>
          </p:cNvSpPr>
          <p:nvPr>
            <p:ph type="title"/>
          </p:nvPr>
        </p:nvSpPr>
        <p:spPr/>
        <p:txBody>
          <a:bodyPr/>
          <a:lstStyle/>
          <a:p>
            <a:r>
              <a:rPr lang="en-US" dirty="0"/>
              <a:t>Topological sort</a:t>
            </a:r>
          </a:p>
        </p:txBody>
      </p:sp>
      <p:sp>
        <p:nvSpPr>
          <p:cNvPr id="3" name="Text Placeholder 2">
            <a:extLst>
              <a:ext uri="{FF2B5EF4-FFF2-40B4-BE49-F238E27FC236}">
                <a16:creationId xmlns:a16="http://schemas.microsoft.com/office/drawing/2014/main" id="{FA48AC08-5C0F-F95A-0045-4BAE86A931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39510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42" name="Oval 41">
            <a:extLst>
              <a:ext uri="{FF2B5EF4-FFF2-40B4-BE49-F238E27FC236}">
                <a16:creationId xmlns:a16="http://schemas.microsoft.com/office/drawing/2014/main" id="{67C2A3A2-40D3-01ED-87EA-B233ED21FC06}"/>
              </a:ext>
            </a:extLst>
          </p:cNvPr>
          <p:cNvSpPr/>
          <p:nvPr/>
        </p:nvSpPr>
        <p:spPr>
          <a:xfrm rot="1922366">
            <a:off x="411006" y="2439565"/>
            <a:ext cx="1162397" cy="1123964"/>
          </a:xfrm>
          <a:prstGeom prst="ellipse">
            <a:avLst/>
          </a:prstGeom>
          <a:solidFill>
            <a:schemeClr val="bg2"/>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2D10595-8FBA-C2E9-FA41-2C13CEDA121A}"/>
              </a:ext>
            </a:extLst>
          </p:cNvPr>
          <p:cNvSpPr/>
          <p:nvPr/>
        </p:nvSpPr>
        <p:spPr>
          <a:xfrm rot="1922366">
            <a:off x="4040243" y="4771612"/>
            <a:ext cx="1137603" cy="1163125"/>
          </a:xfrm>
          <a:prstGeom prst="ellipse">
            <a:avLst/>
          </a:prstGeom>
          <a:solidFill>
            <a:schemeClr val="bg2"/>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311883B5-FFF8-FBEF-5998-7C1C61915E1D}"/>
              </a:ext>
            </a:extLst>
          </p:cNvPr>
          <p:cNvSpPr/>
          <p:nvPr/>
        </p:nvSpPr>
        <p:spPr>
          <a:xfrm rot="1922366">
            <a:off x="5074314" y="1936718"/>
            <a:ext cx="2838672" cy="3705993"/>
          </a:xfrm>
          <a:prstGeom prst="ellipse">
            <a:avLst/>
          </a:prstGeom>
          <a:solidFill>
            <a:schemeClr val="bg2"/>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BAF96C-3286-DD20-C958-EAB0BFCB6CF4}"/>
              </a:ext>
            </a:extLst>
          </p:cNvPr>
          <p:cNvSpPr/>
          <p:nvPr/>
        </p:nvSpPr>
        <p:spPr>
          <a:xfrm rot="1922366">
            <a:off x="1723562" y="935390"/>
            <a:ext cx="2885043" cy="5325865"/>
          </a:xfrm>
          <a:prstGeom prst="ellipse">
            <a:avLst/>
          </a:prstGeom>
          <a:solidFill>
            <a:schemeClr val="bg2"/>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7FEEE37-F5BD-CE35-1964-70499A9AE8E7}"/>
              </a:ext>
            </a:extLst>
          </p:cNvPr>
          <p:cNvSpPr/>
          <p:nvPr/>
        </p:nvSpPr>
        <p:spPr>
          <a:xfrm>
            <a:off x="2485870" y="2196641"/>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5" name="Oval 4">
            <a:extLst>
              <a:ext uri="{FF2B5EF4-FFF2-40B4-BE49-F238E27FC236}">
                <a16:creationId xmlns:a16="http://schemas.microsoft.com/office/drawing/2014/main" id="{6954DA64-A4D2-7533-79D5-432D76D7BC33}"/>
              </a:ext>
            </a:extLst>
          </p:cNvPr>
          <p:cNvSpPr/>
          <p:nvPr/>
        </p:nvSpPr>
        <p:spPr>
          <a:xfrm>
            <a:off x="629759" y="2714006"/>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6" name="Oval 5">
            <a:extLst>
              <a:ext uri="{FF2B5EF4-FFF2-40B4-BE49-F238E27FC236}">
                <a16:creationId xmlns:a16="http://schemas.microsoft.com/office/drawing/2014/main" id="{A3D2FFCA-B74B-215E-4672-136711E4EB84}"/>
              </a:ext>
            </a:extLst>
          </p:cNvPr>
          <p:cNvSpPr/>
          <p:nvPr/>
        </p:nvSpPr>
        <p:spPr>
          <a:xfrm>
            <a:off x="3226088" y="391836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7" name="Oval 6">
            <a:extLst>
              <a:ext uri="{FF2B5EF4-FFF2-40B4-BE49-F238E27FC236}">
                <a16:creationId xmlns:a16="http://schemas.microsoft.com/office/drawing/2014/main" id="{B38FF8D0-657D-FE96-1CB9-9A5FE751C297}"/>
              </a:ext>
            </a:extLst>
          </p:cNvPr>
          <p:cNvSpPr/>
          <p:nvPr/>
        </p:nvSpPr>
        <p:spPr>
          <a:xfrm>
            <a:off x="6305553" y="224780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8</a:t>
            </a:r>
            <a:endParaRPr lang="en-US" b="1" dirty="0">
              <a:solidFill>
                <a:schemeClr val="accent1"/>
              </a:solidFill>
              <a:latin typeface="Lato" panose="020F0502020204030203" pitchFamily="34" charset="77"/>
            </a:endParaRPr>
          </a:p>
        </p:txBody>
      </p:sp>
      <p:sp>
        <p:nvSpPr>
          <p:cNvPr id="8" name="Oval 7">
            <a:extLst>
              <a:ext uri="{FF2B5EF4-FFF2-40B4-BE49-F238E27FC236}">
                <a16:creationId xmlns:a16="http://schemas.microsoft.com/office/drawing/2014/main" id="{BD51AC7B-76A8-2FC1-A685-5002CBF1FC6C}"/>
              </a:ext>
            </a:extLst>
          </p:cNvPr>
          <p:cNvSpPr/>
          <p:nvPr/>
        </p:nvSpPr>
        <p:spPr>
          <a:xfrm>
            <a:off x="5105338" y="404105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7</a:t>
            </a:r>
            <a:endParaRPr lang="en-US" b="1" dirty="0">
              <a:solidFill>
                <a:schemeClr val="accent1"/>
              </a:solidFill>
              <a:latin typeface="Lato" panose="020F0502020204030203" pitchFamily="34" charset="77"/>
            </a:endParaRPr>
          </a:p>
        </p:txBody>
      </p:sp>
      <p:sp>
        <p:nvSpPr>
          <p:cNvPr id="9" name="Oval 8">
            <a:extLst>
              <a:ext uri="{FF2B5EF4-FFF2-40B4-BE49-F238E27FC236}">
                <a16:creationId xmlns:a16="http://schemas.microsoft.com/office/drawing/2014/main" id="{E02BE299-54FB-2EF4-EBED-AE9DD1CF6094}"/>
              </a:ext>
            </a:extLst>
          </p:cNvPr>
          <p:cNvSpPr/>
          <p:nvPr/>
        </p:nvSpPr>
        <p:spPr>
          <a:xfrm>
            <a:off x="1603623" y="4429201"/>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sp>
        <p:nvSpPr>
          <p:cNvPr id="10" name="Oval 9">
            <a:extLst>
              <a:ext uri="{FF2B5EF4-FFF2-40B4-BE49-F238E27FC236}">
                <a16:creationId xmlns:a16="http://schemas.microsoft.com/office/drawing/2014/main" id="{C1B9F4B1-9E70-D6A6-26BE-2C90E34A4474}"/>
              </a:ext>
            </a:extLst>
          </p:cNvPr>
          <p:cNvSpPr/>
          <p:nvPr/>
        </p:nvSpPr>
        <p:spPr>
          <a:xfrm>
            <a:off x="4346115" y="5069281"/>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6</a:t>
            </a:r>
            <a:endParaRPr lang="en-US" b="1" dirty="0">
              <a:solidFill>
                <a:schemeClr val="accent1"/>
              </a:solidFill>
              <a:latin typeface="Lato" panose="020F0502020204030203" pitchFamily="34" charset="77"/>
            </a:endParaRPr>
          </a:p>
        </p:txBody>
      </p:sp>
      <p:sp>
        <p:nvSpPr>
          <p:cNvPr id="11" name="Oval 10">
            <a:extLst>
              <a:ext uri="{FF2B5EF4-FFF2-40B4-BE49-F238E27FC236}">
                <a16:creationId xmlns:a16="http://schemas.microsoft.com/office/drawing/2014/main" id="{F982AA59-193E-E702-89E7-B1CABE927D21}"/>
              </a:ext>
            </a:extLst>
          </p:cNvPr>
          <p:cNvSpPr/>
          <p:nvPr/>
        </p:nvSpPr>
        <p:spPr>
          <a:xfrm>
            <a:off x="4257168" y="2448471"/>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5</a:t>
            </a:r>
            <a:endParaRPr lang="en-US" b="1" dirty="0">
              <a:solidFill>
                <a:schemeClr val="accent1"/>
              </a:solidFill>
              <a:latin typeface="Lato" panose="020F0502020204030203" pitchFamily="34" charset="77"/>
            </a:endParaRPr>
          </a:p>
        </p:txBody>
      </p:sp>
      <p:sp>
        <p:nvSpPr>
          <p:cNvPr id="12" name="Oval 11">
            <a:extLst>
              <a:ext uri="{FF2B5EF4-FFF2-40B4-BE49-F238E27FC236}">
                <a16:creationId xmlns:a16="http://schemas.microsoft.com/office/drawing/2014/main" id="{CE4E7E25-747E-48F1-136E-310AA618EB5E}"/>
              </a:ext>
            </a:extLst>
          </p:cNvPr>
          <p:cNvSpPr/>
          <p:nvPr/>
        </p:nvSpPr>
        <p:spPr>
          <a:xfrm>
            <a:off x="7132178" y="359832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9</a:t>
            </a:r>
            <a:endParaRPr lang="en-US" b="1" dirty="0">
              <a:solidFill>
                <a:schemeClr val="accent1"/>
              </a:solidFill>
              <a:latin typeface="Lato" panose="020F0502020204030203" pitchFamily="34" charset="77"/>
            </a:endParaRPr>
          </a:p>
        </p:txBody>
      </p:sp>
      <p:cxnSp>
        <p:nvCxnSpPr>
          <p:cNvPr id="13" name="Straight Connector 12">
            <a:extLst>
              <a:ext uri="{FF2B5EF4-FFF2-40B4-BE49-F238E27FC236}">
                <a16:creationId xmlns:a16="http://schemas.microsoft.com/office/drawing/2014/main" id="{093D197E-0D2A-B5BD-7BDB-F8B92921C05D}"/>
              </a:ext>
            </a:extLst>
          </p:cNvPr>
          <p:cNvCxnSpPr>
            <a:cxnSpLocks/>
          </p:cNvCxnSpPr>
          <p:nvPr/>
        </p:nvCxnSpPr>
        <p:spPr>
          <a:xfrm flipV="1">
            <a:off x="1458930" y="2768511"/>
            <a:ext cx="965016" cy="11937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D7A233C-5BDB-0E07-22B7-8E6426A51619}"/>
              </a:ext>
            </a:extLst>
          </p:cNvPr>
          <p:cNvCxnSpPr>
            <a:cxnSpLocks/>
          </p:cNvCxnSpPr>
          <p:nvPr/>
        </p:nvCxnSpPr>
        <p:spPr>
          <a:xfrm>
            <a:off x="1170077" y="3426908"/>
            <a:ext cx="500833" cy="924144"/>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72FD05B-4857-ED4F-4F60-C3C607EF90F2}"/>
              </a:ext>
            </a:extLst>
          </p:cNvPr>
          <p:cNvCxnSpPr>
            <a:cxnSpLocks/>
          </p:cNvCxnSpPr>
          <p:nvPr/>
        </p:nvCxnSpPr>
        <p:spPr>
          <a:xfrm flipV="1">
            <a:off x="2358377" y="4429201"/>
            <a:ext cx="767573" cy="28926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0BCEC98-FDEE-AE03-0472-66B3D0670A47}"/>
              </a:ext>
            </a:extLst>
          </p:cNvPr>
          <p:cNvCxnSpPr>
            <a:cxnSpLocks/>
          </p:cNvCxnSpPr>
          <p:nvPr/>
        </p:nvCxnSpPr>
        <p:spPr>
          <a:xfrm>
            <a:off x="3222198" y="2532261"/>
            <a:ext cx="946023" cy="13701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045B827-B3A6-E7D4-0463-CAA511B11B07}"/>
              </a:ext>
            </a:extLst>
          </p:cNvPr>
          <p:cNvCxnSpPr>
            <a:cxnSpLocks/>
          </p:cNvCxnSpPr>
          <p:nvPr/>
        </p:nvCxnSpPr>
        <p:spPr>
          <a:xfrm flipH="1" flipV="1">
            <a:off x="2889411" y="2950127"/>
            <a:ext cx="487355" cy="83958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117F202A-FAE4-C42B-4E17-68C85A740D4B}"/>
              </a:ext>
            </a:extLst>
          </p:cNvPr>
          <p:cNvCxnSpPr>
            <a:cxnSpLocks/>
          </p:cNvCxnSpPr>
          <p:nvPr/>
        </p:nvCxnSpPr>
        <p:spPr>
          <a:xfrm flipV="1">
            <a:off x="3818081" y="3149042"/>
            <a:ext cx="541070" cy="769321"/>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12F5C212-627F-0ADC-D019-184AB60CEEA5}"/>
              </a:ext>
            </a:extLst>
          </p:cNvPr>
          <p:cNvCxnSpPr>
            <a:cxnSpLocks/>
          </p:cNvCxnSpPr>
          <p:nvPr/>
        </p:nvCxnSpPr>
        <p:spPr>
          <a:xfrm>
            <a:off x="3915014" y="4301227"/>
            <a:ext cx="1132686" cy="0"/>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47E9F9D-6570-0B2B-663B-B78FB51C1BBD}"/>
              </a:ext>
            </a:extLst>
          </p:cNvPr>
          <p:cNvCxnSpPr>
            <a:cxnSpLocks/>
          </p:cNvCxnSpPr>
          <p:nvPr/>
        </p:nvCxnSpPr>
        <p:spPr>
          <a:xfrm flipV="1">
            <a:off x="4986195" y="2646950"/>
            <a:ext cx="1187559" cy="55457"/>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E9AA3D5-75BF-661C-5521-34E85AD24A83}"/>
              </a:ext>
            </a:extLst>
          </p:cNvPr>
          <p:cNvCxnSpPr>
            <a:cxnSpLocks/>
          </p:cNvCxnSpPr>
          <p:nvPr/>
        </p:nvCxnSpPr>
        <p:spPr>
          <a:xfrm flipV="1">
            <a:off x="5699390" y="2935387"/>
            <a:ext cx="677288" cy="1059781"/>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3DE7A73-DEF9-BDB5-14D3-C87ACF7BD7E9}"/>
              </a:ext>
            </a:extLst>
          </p:cNvPr>
          <p:cNvCxnSpPr>
            <a:cxnSpLocks/>
          </p:cNvCxnSpPr>
          <p:nvPr/>
        </p:nvCxnSpPr>
        <p:spPr>
          <a:xfrm>
            <a:off x="3816062" y="4598668"/>
            <a:ext cx="472434" cy="532371"/>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2052828-CD58-2A4E-F89F-6623410D49A9}"/>
              </a:ext>
            </a:extLst>
          </p:cNvPr>
          <p:cNvCxnSpPr>
            <a:cxnSpLocks/>
          </p:cNvCxnSpPr>
          <p:nvPr/>
        </p:nvCxnSpPr>
        <p:spPr>
          <a:xfrm>
            <a:off x="6945633" y="2950127"/>
            <a:ext cx="342306" cy="519548"/>
          </a:xfrm>
          <a:prstGeom prst="line">
            <a:avLst/>
          </a:prstGeom>
          <a:ln w="38100">
            <a:headEnd type="none" w="lg" len="lg"/>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79FBF4A-9DFA-AFFD-0F8C-5BBF9AAAE941}"/>
              </a:ext>
            </a:extLst>
          </p:cNvPr>
          <p:cNvCxnSpPr>
            <a:cxnSpLocks/>
          </p:cNvCxnSpPr>
          <p:nvPr/>
        </p:nvCxnSpPr>
        <p:spPr>
          <a:xfrm flipV="1">
            <a:off x="2286293" y="4284570"/>
            <a:ext cx="767573" cy="289262"/>
          </a:xfrm>
          <a:prstGeom prst="line">
            <a:avLst/>
          </a:prstGeom>
          <a:ln w="38100">
            <a:headEnd type="triangle" w="lg" len="lg"/>
            <a:tailEnd type="none" w="lg" len="lg"/>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74CE7B6-76E6-7218-B93D-244F20505585}"/>
              </a:ext>
            </a:extLst>
          </p:cNvPr>
          <p:cNvCxnSpPr>
            <a:cxnSpLocks/>
          </p:cNvCxnSpPr>
          <p:nvPr/>
        </p:nvCxnSpPr>
        <p:spPr>
          <a:xfrm flipH="1">
            <a:off x="5916252" y="4057412"/>
            <a:ext cx="1068336" cy="293640"/>
          </a:xfrm>
          <a:prstGeom prst="line">
            <a:avLst/>
          </a:prstGeom>
          <a:ln w="38100">
            <a:headEnd type="none" w="lg" len="lg"/>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D8028CD7-753D-3B1B-916F-35BD386B451A}"/>
              </a:ext>
            </a:extLst>
          </p:cNvPr>
          <p:cNvSpPr/>
          <p:nvPr/>
        </p:nvSpPr>
        <p:spPr>
          <a:xfrm>
            <a:off x="9489498" y="2247803"/>
            <a:ext cx="640080" cy="640080"/>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1</a:t>
            </a:r>
            <a:endParaRPr lang="en-US" b="1" dirty="0">
              <a:solidFill>
                <a:schemeClr val="tx1"/>
              </a:solidFill>
              <a:latin typeface="Lato" panose="020F0502020204030203" pitchFamily="34" charset="77"/>
            </a:endParaRPr>
          </a:p>
        </p:txBody>
      </p:sp>
      <p:sp>
        <p:nvSpPr>
          <p:cNvPr id="46" name="Rounded Rectangle 45">
            <a:extLst>
              <a:ext uri="{FF2B5EF4-FFF2-40B4-BE49-F238E27FC236}">
                <a16:creationId xmlns:a16="http://schemas.microsoft.com/office/drawing/2014/main" id="{6CA0AA62-5187-0E50-D237-089001726070}"/>
              </a:ext>
            </a:extLst>
          </p:cNvPr>
          <p:cNvSpPr/>
          <p:nvPr/>
        </p:nvSpPr>
        <p:spPr>
          <a:xfrm>
            <a:off x="9783379" y="3491199"/>
            <a:ext cx="1300051" cy="640080"/>
          </a:xfrm>
          <a:prstGeom prst="roundRect">
            <a:avLst>
              <a:gd name="adj" fmla="val 50000"/>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2345</a:t>
            </a:r>
            <a:endParaRPr lang="en-US" b="1" dirty="0">
              <a:solidFill>
                <a:schemeClr val="tx1"/>
              </a:solidFill>
              <a:latin typeface="Lato" panose="020F0502020204030203" pitchFamily="34" charset="77"/>
            </a:endParaRPr>
          </a:p>
        </p:txBody>
      </p:sp>
      <p:sp>
        <p:nvSpPr>
          <p:cNvPr id="47" name="Rounded Rectangle 46">
            <a:extLst>
              <a:ext uri="{FF2B5EF4-FFF2-40B4-BE49-F238E27FC236}">
                <a16:creationId xmlns:a16="http://schemas.microsoft.com/office/drawing/2014/main" id="{66705381-1F0D-879B-71DA-204ED06DCFAA}"/>
              </a:ext>
            </a:extLst>
          </p:cNvPr>
          <p:cNvSpPr/>
          <p:nvPr/>
        </p:nvSpPr>
        <p:spPr>
          <a:xfrm>
            <a:off x="10638506" y="2271763"/>
            <a:ext cx="1026419" cy="640080"/>
          </a:xfrm>
          <a:prstGeom prst="roundRect">
            <a:avLst>
              <a:gd name="adj" fmla="val 50000"/>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789</a:t>
            </a:r>
            <a:endParaRPr lang="en-US" b="1" dirty="0">
              <a:solidFill>
                <a:schemeClr val="tx1"/>
              </a:solidFill>
              <a:latin typeface="Lato" panose="020F0502020204030203" pitchFamily="34" charset="77"/>
            </a:endParaRPr>
          </a:p>
        </p:txBody>
      </p:sp>
      <p:sp>
        <p:nvSpPr>
          <p:cNvPr id="48" name="Oval 47">
            <a:extLst>
              <a:ext uri="{FF2B5EF4-FFF2-40B4-BE49-F238E27FC236}">
                <a16:creationId xmlns:a16="http://schemas.microsoft.com/office/drawing/2014/main" id="{0167F1F6-4B29-8F31-295B-9DCF535D0529}"/>
              </a:ext>
            </a:extLst>
          </p:cNvPr>
          <p:cNvSpPr/>
          <p:nvPr/>
        </p:nvSpPr>
        <p:spPr>
          <a:xfrm>
            <a:off x="10113364" y="4734595"/>
            <a:ext cx="640080" cy="640080"/>
          </a:xfrm>
          <a:prstGeom prst="ellipse">
            <a:avLst/>
          </a:prstGeom>
          <a:solidFill>
            <a:schemeClr val="bg2"/>
          </a:solidFill>
          <a:ln w="3810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Lato" panose="020F0502020204030203" pitchFamily="34" charset="77"/>
              </a:rPr>
              <a:t>6</a:t>
            </a:r>
            <a:endParaRPr lang="en-US" b="1" dirty="0">
              <a:solidFill>
                <a:schemeClr val="tx1"/>
              </a:solidFill>
              <a:latin typeface="Lato" panose="020F0502020204030203" pitchFamily="34" charset="77"/>
            </a:endParaRPr>
          </a:p>
        </p:txBody>
      </p:sp>
      <p:cxnSp>
        <p:nvCxnSpPr>
          <p:cNvPr id="49" name="Straight Connector 48">
            <a:extLst>
              <a:ext uri="{FF2B5EF4-FFF2-40B4-BE49-F238E27FC236}">
                <a16:creationId xmlns:a16="http://schemas.microsoft.com/office/drawing/2014/main" id="{F66D27C2-0519-D988-D83E-7FDE7B37F6E1}"/>
              </a:ext>
            </a:extLst>
          </p:cNvPr>
          <p:cNvCxnSpPr>
            <a:cxnSpLocks/>
          </p:cNvCxnSpPr>
          <p:nvPr/>
        </p:nvCxnSpPr>
        <p:spPr>
          <a:xfrm>
            <a:off x="9932571" y="2950391"/>
            <a:ext cx="234484" cy="471200"/>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1AF0805A-305D-6739-C6E6-9DB021BAECB3}"/>
              </a:ext>
            </a:extLst>
          </p:cNvPr>
          <p:cNvCxnSpPr>
            <a:cxnSpLocks/>
          </p:cNvCxnSpPr>
          <p:nvPr/>
        </p:nvCxnSpPr>
        <p:spPr>
          <a:xfrm flipH="1">
            <a:off x="10767468" y="2965921"/>
            <a:ext cx="234484" cy="471200"/>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BD672B7-6D05-8D92-0CB6-3034F35F1A40}"/>
              </a:ext>
            </a:extLst>
          </p:cNvPr>
          <p:cNvCxnSpPr>
            <a:cxnSpLocks/>
          </p:cNvCxnSpPr>
          <p:nvPr/>
        </p:nvCxnSpPr>
        <p:spPr>
          <a:xfrm>
            <a:off x="10433404" y="4186916"/>
            <a:ext cx="0" cy="501786"/>
          </a:xfrm>
          <a:prstGeom prst="line">
            <a:avLst/>
          </a:prstGeom>
          <a:ln w="38100">
            <a:solidFill>
              <a:schemeClr val="tx1">
                <a:lumMod val="50000"/>
                <a:lumOff val="50000"/>
              </a:schemeClr>
            </a:solidFill>
            <a:tailEnd type="triangle" w="lg" len="lg"/>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653678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01B30729-4795-1686-F4CE-1229E48BE239}"/>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1780D835-B323-922F-6BD6-B140CF372CDE}"/>
              </a:ext>
            </a:extLst>
          </p:cNvPr>
          <p:cNvSpPr/>
          <p:nvPr/>
        </p:nvSpPr>
        <p:spPr>
          <a:xfrm>
            <a:off x="3294666" y="74372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5" name="Oval 4">
            <a:extLst>
              <a:ext uri="{FF2B5EF4-FFF2-40B4-BE49-F238E27FC236}">
                <a16:creationId xmlns:a16="http://schemas.microsoft.com/office/drawing/2014/main" id="{E39A240A-E681-FAC5-BA56-C7E6CB3A857D}"/>
              </a:ext>
            </a:extLst>
          </p:cNvPr>
          <p:cNvSpPr/>
          <p:nvPr/>
        </p:nvSpPr>
        <p:spPr>
          <a:xfrm>
            <a:off x="1438555" y="1261088"/>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6" name="Oval 5">
            <a:extLst>
              <a:ext uri="{FF2B5EF4-FFF2-40B4-BE49-F238E27FC236}">
                <a16:creationId xmlns:a16="http://schemas.microsoft.com/office/drawing/2014/main" id="{D880BEA3-6962-D02A-38BE-153CB96E4F69}"/>
              </a:ext>
            </a:extLst>
          </p:cNvPr>
          <p:cNvSpPr/>
          <p:nvPr/>
        </p:nvSpPr>
        <p:spPr>
          <a:xfrm>
            <a:off x="4034884" y="2465445"/>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7" name="Oval 6">
            <a:extLst>
              <a:ext uri="{FF2B5EF4-FFF2-40B4-BE49-F238E27FC236}">
                <a16:creationId xmlns:a16="http://schemas.microsoft.com/office/drawing/2014/main" id="{71BA2DC6-4322-3F24-C3A5-5D284C07F8C4}"/>
              </a:ext>
            </a:extLst>
          </p:cNvPr>
          <p:cNvSpPr/>
          <p:nvPr/>
        </p:nvSpPr>
        <p:spPr>
          <a:xfrm>
            <a:off x="7114349" y="794885"/>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8</a:t>
            </a:r>
            <a:endParaRPr lang="en-US" b="1" dirty="0">
              <a:solidFill>
                <a:schemeClr val="accent1"/>
              </a:solidFill>
              <a:latin typeface="Lato" panose="020F0502020204030203" pitchFamily="34" charset="77"/>
            </a:endParaRPr>
          </a:p>
        </p:txBody>
      </p:sp>
      <p:sp>
        <p:nvSpPr>
          <p:cNvPr id="8" name="Oval 7">
            <a:extLst>
              <a:ext uri="{FF2B5EF4-FFF2-40B4-BE49-F238E27FC236}">
                <a16:creationId xmlns:a16="http://schemas.microsoft.com/office/drawing/2014/main" id="{2F5D231C-6156-C9AC-DB10-2250D4602E47}"/>
              </a:ext>
            </a:extLst>
          </p:cNvPr>
          <p:cNvSpPr/>
          <p:nvPr/>
        </p:nvSpPr>
        <p:spPr>
          <a:xfrm>
            <a:off x="5914134" y="2588132"/>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7</a:t>
            </a:r>
            <a:endParaRPr lang="en-US" b="1" dirty="0">
              <a:solidFill>
                <a:schemeClr val="accent1"/>
              </a:solidFill>
              <a:latin typeface="Lato" panose="020F0502020204030203" pitchFamily="34" charset="77"/>
            </a:endParaRPr>
          </a:p>
        </p:txBody>
      </p:sp>
      <p:sp>
        <p:nvSpPr>
          <p:cNvPr id="9" name="Oval 8">
            <a:extLst>
              <a:ext uri="{FF2B5EF4-FFF2-40B4-BE49-F238E27FC236}">
                <a16:creationId xmlns:a16="http://schemas.microsoft.com/office/drawing/2014/main" id="{382649CC-F98E-A98D-C034-2A763672BAB6}"/>
              </a:ext>
            </a:extLst>
          </p:cNvPr>
          <p:cNvSpPr/>
          <p:nvPr/>
        </p:nvSpPr>
        <p:spPr>
          <a:xfrm>
            <a:off x="2412419" y="297628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sp>
        <p:nvSpPr>
          <p:cNvPr id="10" name="Oval 9">
            <a:extLst>
              <a:ext uri="{FF2B5EF4-FFF2-40B4-BE49-F238E27FC236}">
                <a16:creationId xmlns:a16="http://schemas.microsoft.com/office/drawing/2014/main" id="{CB77CA46-3923-38CB-CA44-5409D25B83A2}"/>
              </a:ext>
            </a:extLst>
          </p:cNvPr>
          <p:cNvSpPr/>
          <p:nvPr/>
        </p:nvSpPr>
        <p:spPr>
          <a:xfrm>
            <a:off x="5154911" y="361636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6</a:t>
            </a:r>
            <a:endParaRPr lang="en-US" b="1" dirty="0">
              <a:solidFill>
                <a:schemeClr val="accent1"/>
              </a:solidFill>
              <a:latin typeface="Lato" panose="020F0502020204030203" pitchFamily="34" charset="77"/>
            </a:endParaRPr>
          </a:p>
        </p:txBody>
      </p:sp>
      <p:sp>
        <p:nvSpPr>
          <p:cNvPr id="11" name="Oval 10">
            <a:extLst>
              <a:ext uri="{FF2B5EF4-FFF2-40B4-BE49-F238E27FC236}">
                <a16:creationId xmlns:a16="http://schemas.microsoft.com/office/drawing/2014/main" id="{996CB7DC-B321-D82C-C176-F9CE2FDCFB7F}"/>
              </a:ext>
            </a:extLst>
          </p:cNvPr>
          <p:cNvSpPr/>
          <p:nvPr/>
        </p:nvSpPr>
        <p:spPr>
          <a:xfrm>
            <a:off x="5065964" y="99555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5</a:t>
            </a:r>
            <a:endParaRPr lang="en-US" b="1" dirty="0">
              <a:solidFill>
                <a:schemeClr val="accent1"/>
              </a:solidFill>
              <a:latin typeface="Lato" panose="020F0502020204030203" pitchFamily="34" charset="77"/>
            </a:endParaRPr>
          </a:p>
        </p:txBody>
      </p:sp>
      <p:sp>
        <p:nvSpPr>
          <p:cNvPr id="12" name="Oval 11">
            <a:extLst>
              <a:ext uri="{FF2B5EF4-FFF2-40B4-BE49-F238E27FC236}">
                <a16:creationId xmlns:a16="http://schemas.microsoft.com/office/drawing/2014/main" id="{E15C6715-FC8C-4487-AD03-22AAA5E632DC}"/>
              </a:ext>
            </a:extLst>
          </p:cNvPr>
          <p:cNvSpPr/>
          <p:nvPr/>
        </p:nvSpPr>
        <p:spPr>
          <a:xfrm>
            <a:off x="7940974" y="2145405"/>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9</a:t>
            </a:r>
            <a:endParaRPr lang="en-US" b="1" dirty="0">
              <a:solidFill>
                <a:schemeClr val="accent1"/>
              </a:solidFill>
              <a:latin typeface="Lato" panose="020F0502020204030203" pitchFamily="34" charset="77"/>
            </a:endParaRPr>
          </a:p>
        </p:txBody>
      </p:sp>
      <p:cxnSp>
        <p:nvCxnSpPr>
          <p:cNvPr id="13" name="Straight Connector 12">
            <a:extLst>
              <a:ext uri="{FF2B5EF4-FFF2-40B4-BE49-F238E27FC236}">
                <a16:creationId xmlns:a16="http://schemas.microsoft.com/office/drawing/2014/main" id="{FF736335-4F98-950D-70C9-C72953118453}"/>
              </a:ext>
            </a:extLst>
          </p:cNvPr>
          <p:cNvCxnSpPr>
            <a:cxnSpLocks/>
          </p:cNvCxnSpPr>
          <p:nvPr/>
        </p:nvCxnSpPr>
        <p:spPr>
          <a:xfrm flipV="1">
            <a:off x="2267726" y="1194032"/>
            <a:ext cx="899447" cy="240933"/>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BD129507-1675-7268-6871-1B81B708C1A7}"/>
              </a:ext>
            </a:extLst>
          </p:cNvPr>
          <p:cNvCxnSpPr>
            <a:cxnSpLocks/>
          </p:cNvCxnSpPr>
          <p:nvPr/>
        </p:nvCxnSpPr>
        <p:spPr>
          <a:xfrm>
            <a:off x="1978873" y="1973990"/>
            <a:ext cx="500833" cy="924144"/>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A679888-00AA-9815-C134-B6A9BE404202}"/>
              </a:ext>
            </a:extLst>
          </p:cNvPr>
          <p:cNvCxnSpPr>
            <a:cxnSpLocks/>
          </p:cNvCxnSpPr>
          <p:nvPr/>
        </p:nvCxnSpPr>
        <p:spPr>
          <a:xfrm flipV="1">
            <a:off x="3167173" y="2976283"/>
            <a:ext cx="767573" cy="28926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D7D3ACF-A811-6969-1511-9476727EE994}"/>
              </a:ext>
            </a:extLst>
          </p:cNvPr>
          <p:cNvCxnSpPr>
            <a:cxnSpLocks/>
          </p:cNvCxnSpPr>
          <p:nvPr/>
        </p:nvCxnSpPr>
        <p:spPr>
          <a:xfrm>
            <a:off x="4030994" y="1079343"/>
            <a:ext cx="946023" cy="13701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9803E76-AA8C-9907-A96A-BC068BBE3BEE}"/>
              </a:ext>
            </a:extLst>
          </p:cNvPr>
          <p:cNvCxnSpPr>
            <a:cxnSpLocks/>
          </p:cNvCxnSpPr>
          <p:nvPr/>
        </p:nvCxnSpPr>
        <p:spPr>
          <a:xfrm flipH="1" flipV="1">
            <a:off x="3698207" y="1497209"/>
            <a:ext cx="487355" cy="83958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03DA095-19AA-AD02-D2E6-4AE931F6AA22}"/>
              </a:ext>
            </a:extLst>
          </p:cNvPr>
          <p:cNvCxnSpPr>
            <a:cxnSpLocks/>
          </p:cNvCxnSpPr>
          <p:nvPr/>
        </p:nvCxnSpPr>
        <p:spPr>
          <a:xfrm>
            <a:off x="4723810" y="2848309"/>
            <a:ext cx="1132686" cy="0"/>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58562D44-7F4A-5272-EB78-99C0E53D8B42}"/>
              </a:ext>
            </a:extLst>
          </p:cNvPr>
          <p:cNvCxnSpPr>
            <a:cxnSpLocks/>
          </p:cNvCxnSpPr>
          <p:nvPr/>
        </p:nvCxnSpPr>
        <p:spPr>
          <a:xfrm flipV="1">
            <a:off x="5794991" y="1194032"/>
            <a:ext cx="1187559" cy="55457"/>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9AC2171-7498-980E-68E8-ACB5A7E3E797}"/>
              </a:ext>
            </a:extLst>
          </p:cNvPr>
          <p:cNvCxnSpPr>
            <a:cxnSpLocks/>
          </p:cNvCxnSpPr>
          <p:nvPr/>
        </p:nvCxnSpPr>
        <p:spPr>
          <a:xfrm flipV="1">
            <a:off x="6508186" y="1482469"/>
            <a:ext cx="677288" cy="1059781"/>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A7BD42EE-FC0B-C70B-F6CA-BAB6A27DFDFF}"/>
              </a:ext>
            </a:extLst>
          </p:cNvPr>
          <p:cNvCxnSpPr>
            <a:cxnSpLocks/>
          </p:cNvCxnSpPr>
          <p:nvPr/>
        </p:nvCxnSpPr>
        <p:spPr>
          <a:xfrm>
            <a:off x="4624858" y="3145750"/>
            <a:ext cx="472434" cy="532371"/>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0C03FE6-DB50-A990-84B9-291B42116264}"/>
              </a:ext>
            </a:extLst>
          </p:cNvPr>
          <p:cNvCxnSpPr>
            <a:cxnSpLocks/>
          </p:cNvCxnSpPr>
          <p:nvPr/>
        </p:nvCxnSpPr>
        <p:spPr>
          <a:xfrm>
            <a:off x="7754429" y="1497209"/>
            <a:ext cx="342306" cy="519548"/>
          </a:xfrm>
          <a:prstGeom prst="line">
            <a:avLst/>
          </a:prstGeom>
          <a:ln w="38100">
            <a:headEnd type="none" w="lg" len="lg"/>
            <a:tailEnd type="triangle" w="lg" len="lg"/>
          </a:ln>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3882444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363954E4-3BAF-A562-BDA9-C86641B21FAC}"/>
              </a:ext>
            </a:extLst>
          </p:cNvPr>
          <p:cNvSpPr/>
          <p:nvPr/>
        </p:nvSpPr>
        <p:spPr>
          <a:xfrm>
            <a:off x="3294666" y="74372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3" name="Oval 2">
            <a:extLst>
              <a:ext uri="{FF2B5EF4-FFF2-40B4-BE49-F238E27FC236}">
                <a16:creationId xmlns:a16="http://schemas.microsoft.com/office/drawing/2014/main" id="{263DAD80-6169-C083-807E-2A396E6C573E}"/>
              </a:ext>
            </a:extLst>
          </p:cNvPr>
          <p:cNvSpPr/>
          <p:nvPr/>
        </p:nvSpPr>
        <p:spPr>
          <a:xfrm>
            <a:off x="1438555" y="1261088"/>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4" name="Oval 3">
            <a:extLst>
              <a:ext uri="{FF2B5EF4-FFF2-40B4-BE49-F238E27FC236}">
                <a16:creationId xmlns:a16="http://schemas.microsoft.com/office/drawing/2014/main" id="{C9E17234-F150-9ED1-FF02-5F0563BF975F}"/>
              </a:ext>
            </a:extLst>
          </p:cNvPr>
          <p:cNvSpPr/>
          <p:nvPr/>
        </p:nvSpPr>
        <p:spPr>
          <a:xfrm>
            <a:off x="4034884" y="2465445"/>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5" name="Oval 4">
            <a:extLst>
              <a:ext uri="{FF2B5EF4-FFF2-40B4-BE49-F238E27FC236}">
                <a16:creationId xmlns:a16="http://schemas.microsoft.com/office/drawing/2014/main" id="{D22057BD-636B-1D8C-1276-6EC9119094BE}"/>
              </a:ext>
            </a:extLst>
          </p:cNvPr>
          <p:cNvSpPr/>
          <p:nvPr/>
        </p:nvSpPr>
        <p:spPr>
          <a:xfrm>
            <a:off x="7114349" y="794885"/>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6" name="Oval 5">
            <a:extLst>
              <a:ext uri="{FF2B5EF4-FFF2-40B4-BE49-F238E27FC236}">
                <a16:creationId xmlns:a16="http://schemas.microsoft.com/office/drawing/2014/main" id="{5889A70C-8D1F-927F-A826-667FFEFE6C40}"/>
              </a:ext>
            </a:extLst>
          </p:cNvPr>
          <p:cNvSpPr/>
          <p:nvPr/>
        </p:nvSpPr>
        <p:spPr>
          <a:xfrm>
            <a:off x="5914134" y="2588132"/>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7" name="Oval 6">
            <a:extLst>
              <a:ext uri="{FF2B5EF4-FFF2-40B4-BE49-F238E27FC236}">
                <a16:creationId xmlns:a16="http://schemas.microsoft.com/office/drawing/2014/main" id="{0A0E3840-DB2D-D0A4-CEEF-C350985A93E5}"/>
              </a:ext>
            </a:extLst>
          </p:cNvPr>
          <p:cNvSpPr/>
          <p:nvPr/>
        </p:nvSpPr>
        <p:spPr>
          <a:xfrm>
            <a:off x="2412419" y="297628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8" name="Oval 7">
            <a:extLst>
              <a:ext uri="{FF2B5EF4-FFF2-40B4-BE49-F238E27FC236}">
                <a16:creationId xmlns:a16="http://schemas.microsoft.com/office/drawing/2014/main" id="{3458EAFC-3D27-0F42-6BBF-EAA2B122F8A8}"/>
              </a:ext>
            </a:extLst>
          </p:cNvPr>
          <p:cNvSpPr/>
          <p:nvPr/>
        </p:nvSpPr>
        <p:spPr>
          <a:xfrm>
            <a:off x="5154911" y="361636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9" name="Oval 8">
            <a:extLst>
              <a:ext uri="{FF2B5EF4-FFF2-40B4-BE49-F238E27FC236}">
                <a16:creationId xmlns:a16="http://schemas.microsoft.com/office/drawing/2014/main" id="{9C10FF14-2541-7DCB-C99F-7D520D3D237C}"/>
              </a:ext>
            </a:extLst>
          </p:cNvPr>
          <p:cNvSpPr/>
          <p:nvPr/>
        </p:nvSpPr>
        <p:spPr>
          <a:xfrm>
            <a:off x="5065964" y="99555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10" name="Oval 9">
            <a:extLst>
              <a:ext uri="{FF2B5EF4-FFF2-40B4-BE49-F238E27FC236}">
                <a16:creationId xmlns:a16="http://schemas.microsoft.com/office/drawing/2014/main" id="{9E4D6452-3BD7-F55E-82CB-999A06E7E841}"/>
              </a:ext>
            </a:extLst>
          </p:cNvPr>
          <p:cNvSpPr/>
          <p:nvPr/>
        </p:nvSpPr>
        <p:spPr>
          <a:xfrm>
            <a:off x="7940974" y="2145405"/>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cxnSp>
        <p:nvCxnSpPr>
          <p:cNvPr id="11" name="Straight Connector 10">
            <a:extLst>
              <a:ext uri="{FF2B5EF4-FFF2-40B4-BE49-F238E27FC236}">
                <a16:creationId xmlns:a16="http://schemas.microsoft.com/office/drawing/2014/main" id="{79940DED-4093-A1ED-2003-96173B28B412}"/>
              </a:ext>
            </a:extLst>
          </p:cNvPr>
          <p:cNvCxnSpPr>
            <a:cxnSpLocks/>
          </p:cNvCxnSpPr>
          <p:nvPr/>
        </p:nvCxnSpPr>
        <p:spPr>
          <a:xfrm flipV="1">
            <a:off x="2267726" y="1194032"/>
            <a:ext cx="899447" cy="240933"/>
          </a:xfrm>
          <a:prstGeom prst="line">
            <a:avLst/>
          </a:prstGeom>
          <a:ln w="76200">
            <a:solidFill>
              <a:schemeClr val="accent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CE6A513-A677-2FDE-7BBC-417763A378FD}"/>
              </a:ext>
            </a:extLst>
          </p:cNvPr>
          <p:cNvCxnSpPr>
            <a:cxnSpLocks/>
          </p:cNvCxnSpPr>
          <p:nvPr/>
        </p:nvCxnSpPr>
        <p:spPr>
          <a:xfrm>
            <a:off x="1978873" y="1973990"/>
            <a:ext cx="500833" cy="924144"/>
          </a:xfrm>
          <a:prstGeom prst="line">
            <a:avLst/>
          </a:prstGeom>
          <a:ln w="76200">
            <a:solidFill>
              <a:schemeClr val="accent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1505389-92DB-2C32-21F2-51B06F96A0C2}"/>
              </a:ext>
            </a:extLst>
          </p:cNvPr>
          <p:cNvCxnSpPr>
            <a:cxnSpLocks/>
          </p:cNvCxnSpPr>
          <p:nvPr/>
        </p:nvCxnSpPr>
        <p:spPr>
          <a:xfrm flipV="1">
            <a:off x="3167173" y="2976283"/>
            <a:ext cx="767573" cy="289262"/>
          </a:xfrm>
          <a:prstGeom prst="line">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2CD11EA-422E-710C-8DBB-9CAF1C048E31}"/>
              </a:ext>
            </a:extLst>
          </p:cNvPr>
          <p:cNvCxnSpPr>
            <a:cxnSpLocks/>
          </p:cNvCxnSpPr>
          <p:nvPr/>
        </p:nvCxnSpPr>
        <p:spPr>
          <a:xfrm>
            <a:off x="4030994" y="1079343"/>
            <a:ext cx="946023" cy="137018"/>
          </a:xfrm>
          <a:prstGeom prst="line">
            <a:avLst/>
          </a:prstGeom>
          <a:ln w="76200">
            <a:solidFill>
              <a:schemeClr val="accent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0986C90-0DC1-C7F6-C338-CE8A0A6BDC46}"/>
              </a:ext>
            </a:extLst>
          </p:cNvPr>
          <p:cNvCxnSpPr>
            <a:cxnSpLocks/>
          </p:cNvCxnSpPr>
          <p:nvPr/>
        </p:nvCxnSpPr>
        <p:spPr>
          <a:xfrm flipH="1" flipV="1">
            <a:off x="3698207" y="1497209"/>
            <a:ext cx="487355" cy="839588"/>
          </a:xfrm>
          <a:prstGeom prst="line">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B772FD3-F287-692E-408F-9E630F213E9B}"/>
              </a:ext>
            </a:extLst>
          </p:cNvPr>
          <p:cNvCxnSpPr>
            <a:cxnSpLocks/>
          </p:cNvCxnSpPr>
          <p:nvPr/>
        </p:nvCxnSpPr>
        <p:spPr>
          <a:xfrm>
            <a:off x="4723810" y="2848309"/>
            <a:ext cx="1132686" cy="0"/>
          </a:xfrm>
          <a:prstGeom prst="line">
            <a:avLst/>
          </a:prstGeom>
          <a:ln w="76200">
            <a:solidFill>
              <a:schemeClr val="accent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574C898C-404F-B2A6-50C9-996E3DC7CFCA}"/>
              </a:ext>
            </a:extLst>
          </p:cNvPr>
          <p:cNvCxnSpPr>
            <a:cxnSpLocks/>
          </p:cNvCxnSpPr>
          <p:nvPr/>
        </p:nvCxnSpPr>
        <p:spPr>
          <a:xfrm flipV="1">
            <a:off x="5794991" y="1194032"/>
            <a:ext cx="1187559" cy="55457"/>
          </a:xfrm>
          <a:prstGeom prst="line">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001F8C1-E7A1-5878-0B6D-A4D9CDE90670}"/>
              </a:ext>
            </a:extLst>
          </p:cNvPr>
          <p:cNvCxnSpPr>
            <a:cxnSpLocks/>
          </p:cNvCxnSpPr>
          <p:nvPr/>
        </p:nvCxnSpPr>
        <p:spPr>
          <a:xfrm flipV="1">
            <a:off x="6508186" y="1482469"/>
            <a:ext cx="677288" cy="1059781"/>
          </a:xfrm>
          <a:prstGeom prst="line">
            <a:avLst/>
          </a:prstGeom>
          <a:ln w="76200">
            <a:solidFill>
              <a:schemeClr val="accent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591BBE8-92BA-2DD0-FE81-E5E73F50E1A2}"/>
              </a:ext>
            </a:extLst>
          </p:cNvPr>
          <p:cNvCxnSpPr>
            <a:cxnSpLocks/>
          </p:cNvCxnSpPr>
          <p:nvPr/>
        </p:nvCxnSpPr>
        <p:spPr>
          <a:xfrm>
            <a:off x="4624858" y="3145750"/>
            <a:ext cx="472434" cy="532371"/>
          </a:xfrm>
          <a:prstGeom prst="line">
            <a:avLst/>
          </a:prstGeom>
          <a:ln w="76200">
            <a:solidFill>
              <a:schemeClr val="accent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FA03110-0F63-8DF4-6F65-99259852C129}"/>
              </a:ext>
            </a:extLst>
          </p:cNvPr>
          <p:cNvCxnSpPr>
            <a:cxnSpLocks/>
          </p:cNvCxnSpPr>
          <p:nvPr/>
        </p:nvCxnSpPr>
        <p:spPr>
          <a:xfrm>
            <a:off x="7754429" y="1497209"/>
            <a:ext cx="342306" cy="519548"/>
          </a:xfrm>
          <a:prstGeom prst="line">
            <a:avLst/>
          </a:prstGeom>
          <a:ln w="76200">
            <a:solidFill>
              <a:schemeClr val="accent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75063BF5-3B34-25F2-CC85-35946B5FB72A}"/>
              </a:ext>
            </a:extLst>
          </p:cNvPr>
          <p:cNvCxnSpPr>
            <a:cxnSpLocks/>
          </p:cNvCxnSpPr>
          <p:nvPr/>
        </p:nvCxnSpPr>
        <p:spPr>
          <a:xfrm flipV="1">
            <a:off x="2919647" y="1450598"/>
            <a:ext cx="455315" cy="1447536"/>
          </a:xfrm>
          <a:prstGeom prst="line">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27FA7B9-B354-FCAF-3429-B13AF92E53C5}"/>
              </a:ext>
            </a:extLst>
          </p:cNvPr>
          <p:cNvCxnSpPr>
            <a:cxnSpLocks/>
          </p:cNvCxnSpPr>
          <p:nvPr/>
        </p:nvCxnSpPr>
        <p:spPr>
          <a:xfrm flipH="1" flipV="1">
            <a:off x="5593867" y="1756983"/>
            <a:ext cx="497735" cy="769896"/>
          </a:xfrm>
          <a:prstGeom prst="line">
            <a:avLst/>
          </a:prstGeom>
          <a:ln w="76200">
            <a:solidFill>
              <a:schemeClr val="accent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1DAB6D6-CD7D-D88E-82C9-8EBA02D40F12}"/>
              </a:ext>
            </a:extLst>
          </p:cNvPr>
          <p:cNvSpPr txBox="1"/>
          <p:nvPr/>
        </p:nvSpPr>
        <p:spPr>
          <a:xfrm>
            <a:off x="1782345" y="2240486"/>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3</a:t>
            </a:r>
          </a:p>
        </p:txBody>
      </p:sp>
      <p:sp>
        <p:nvSpPr>
          <p:cNvPr id="24" name="TextBox 23">
            <a:extLst>
              <a:ext uri="{FF2B5EF4-FFF2-40B4-BE49-F238E27FC236}">
                <a16:creationId xmlns:a16="http://schemas.microsoft.com/office/drawing/2014/main" id="{EE4268A1-E818-FDB6-8843-40468AD396AC}"/>
              </a:ext>
            </a:extLst>
          </p:cNvPr>
          <p:cNvSpPr txBox="1"/>
          <p:nvPr/>
        </p:nvSpPr>
        <p:spPr>
          <a:xfrm>
            <a:off x="2324393" y="743723"/>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2</a:t>
            </a:r>
          </a:p>
        </p:txBody>
      </p:sp>
      <p:sp>
        <p:nvSpPr>
          <p:cNvPr id="25" name="TextBox 24">
            <a:extLst>
              <a:ext uri="{FF2B5EF4-FFF2-40B4-BE49-F238E27FC236}">
                <a16:creationId xmlns:a16="http://schemas.microsoft.com/office/drawing/2014/main" id="{56E478DE-F182-3034-F17A-AF128F25D3D5}"/>
              </a:ext>
            </a:extLst>
          </p:cNvPr>
          <p:cNvSpPr txBox="1"/>
          <p:nvPr/>
        </p:nvSpPr>
        <p:spPr>
          <a:xfrm>
            <a:off x="2731932" y="1764011"/>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7</a:t>
            </a:r>
          </a:p>
        </p:txBody>
      </p:sp>
      <p:sp>
        <p:nvSpPr>
          <p:cNvPr id="26" name="TextBox 25">
            <a:extLst>
              <a:ext uri="{FF2B5EF4-FFF2-40B4-BE49-F238E27FC236}">
                <a16:creationId xmlns:a16="http://schemas.microsoft.com/office/drawing/2014/main" id="{6CFD2BFA-D927-1964-EF98-27FD129463C9}"/>
              </a:ext>
            </a:extLst>
          </p:cNvPr>
          <p:cNvSpPr txBox="1"/>
          <p:nvPr/>
        </p:nvSpPr>
        <p:spPr>
          <a:xfrm>
            <a:off x="4468019" y="3309894"/>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9</a:t>
            </a:r>
          </a:p>
        </p:txBody>
      </p:sp>
      <p:sp>
        <p:nvSpPr>
          <p:cNvPr id="27" name="TextBox 26">
            <a:extLst>
              <a:ext uri="{FF2B5EF4-FFF2-40B4-BE49-F238E27FC236}">
                <a16:creationId xmlns:a16="http://schemas.microsoft.com/office/drawing/2014/main" id="{D2574862-3C83-A904-12AA-53CF64ED4052}"/>
              </a:ext>
            </a:extLst>
          </p:cNvPr>
          <p:cNvSpPr txBox="1"/>
          <p:nvPr/>
        </p:nvSpPr>
        <p:spPr>
          <a:xfrm>
            <a:off x="3362127" y="2486855"/>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5</a:t>
            </a:r>
          </a:p>
        </p:txBody>
      </p:sp>
      <p:sp>
        <p:nvSpPr>
          <p:cNvPr id="28" name="TextBox 27">
            <a:extLst>
              <a:ext uri="{FF2B5EF4-FFF2-40B4-BE49-F238E27FC236}">
                <a16:creationId xmlns:a16="http://schemas.microsoft.com/office/drawing/2014/main" id="{4392424F-AB4B-404C-CA20-C8F511650ED0}"/>
              </a:ext>
            </a:extLst>
          </p:cNvPr>
          <p:cNvSpPr txBox="1"/>
          <p:nvPr/>
        </p:nvSpPr>
        <p:spPr>
          <a:xfrm>
            <a:off x="4008203" y="1504630"/>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6</a:t>
            </a:r>
          </a:p>
        </p:txBody>
      </p:sp>
      <p:sp>
        <p:nvSpPr>
          <p:cNvPr id="29" name="TextBox 28">
            <a:extLst>
              <a:ext uri="{FF2B5EF4-FFF2-40B4-BE49-F238E27FC236}">
                <a16:creationId xmlns:a16="http://schemas.microsoft.com/office/drawing/2014/main" id="{46A6F3B2-DE7D-1538-FF5D-A5CE7B171EA0}"/>
              </a:ext>
            </a:extLst>
          </p:cNvPr>
          <p:cNvSpPr txBox="1"/>
          <p:nvPr/>
        </p:nvSpPr>
        <p:spPr>
          <a:xfrm>
            <a:off x="4303827" y="554800"/>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4</a:t>
            </a:r>
          </a:p>
        </p:txBody>
      </p:sp>
      <p:sp>
        <p:nvSpPr>
          <p:cNvPr id="30" name="TextBox 29">
            <a:extLst>
              <a:ext uri="{FF2B5EF4-FFF2-40B4-BE49-F238E27FC236}">
                <a16:creationId xmlns:a16="http://schemas.microsoft.com/office/drawing/2014/main" id="{1449DD57-295E-1EE1-18DD-F9CD915AD3D4}"/>
              </a:ext>
            </a:extLst>
          </p:cNvPr>
          <p:cNvSpPr txBox="1"/>
          <p:nvPr/>
        </p:nvSpPr>
        <p:spPr>
          <a:xfrm>
            <a:off x="5862091" y="1567685"/>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1</a:t>
            </a:r>
          </a:p>
        </p:txBody>
      </p:sp>
      <p:sp>
        <p:nvSpPr>
          <p:cNvPr id="31" name="TextBox 30">
            <a:extLst>
              <a:ext uri="{FF2B5EF4-FFF2-40B4-BE49-F238E27FC236}">
                <a16:creationId xmlns:a16="http://schemas.microsoft.com/office/drawing/2014/main" id="{EC87A273-F84E-286C-8043-9EE3325A8981}"/>
              </a:ext>
            </a:extLst>
          </p:cNvPr>
          <p:cNvSpPr txBox="1"/>
          <p:nvPr/>
        </p:nvSpPr>
        <p:spPr>
          <a:xfrm>
            <a:off x="6824102" y="1880147"/>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3</a:t>
            </a:r>
          </a:p>
        </p:txBody>
      </p:sp>
      <p:sp>
        <p:nvSpPr>
          <p:cNvPr id="32" name="TextBox 31">
            <a:extLst>
              <a:ext uri="{FF2B5EF4-FFF2-40B4-BE49-F238E27FC236}">
                <a16:creationId xmlns:a16="http://schemas.microsoft.com/office/drawing/2014/main" id="{89BD891B-9104-9F5B-F975-5739A7A05E44}"/>
              </a:ext>
            </a:extLst>
          </p:cNvPr>
          <p:cNvSpPr txBox="1"/>
          <p:nvPr/>
        </p:nvSpPr>
        <p:spPr>
          <a:xfrm>
            <a:off x="7925582" y="1164205"/>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5</a:t>
            </a:r>
          </a:p>
        </p:txBody>
      </p:sp>
      <p:sp>
        <p:nvSpPr>
          <p:cNvPr id="33" name="TextBox 32">
            <a:extLst>
              <a:ext uri="{FF2B5EF4-FFF2-40B4-BE49-F238E27FC236}">
                <a16:creationId xmlns:a16="http://schemas.microsoft.com/office/drawing/2014/main" id="{EDB5C669-BA9B-0336-0131-C12B6C74F58F}"/>
              </a:ext>
            </a:extLst>
          </p:cNvPr>
          <p:cNvSpPr txBox="1"/>
          <p:nvPr/>
        </p:nvSpPr>
        <p:spPr>
          <a:xfrm>
            <a:off x="6249624" y="621246"/>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8</a:t>
            </a:r>
          </a:p>
        </p:txBody>
      </p:sp>
      <p:sp>
        <p:nvSpPr>
          <p:cNvPr id="34" name="TextBox 33">
            <a:extLst>
              <a:ext uri="{FF2B5EF4-FFF2-40B4-BE49-F238E27FC236}">
                <a16:creationId xmlns:a16="http://schemas.microsoft.com/office/drawing/2014/main" id="{19A165E3-843A-149A-B645-F79DB85897FD}"/>
              </a:ext>
            </a:extLst>
          </p:cNvPr>
          <p:cNvSpPr txBox="1"/>
          <p:nvPr/>
        </p:nvSpPr>
        <p:spPr>
          <a:xfrm>
            <a:off x="5074292" y="2275523"/>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2</a:t>
            </a:r>
          </a:p>
        </p:txBody>
      </p:sp>
      <p:sp>
        <p:nvSpPr>
          <p:cNvPr id="35" name="Oval 34">
            <a:extLst>
              <a:ext uri="{FF2B5EF4-FFF2-40B4-BE49-F238E27FC236}">
                <a16:creationId xmlns:a16="http://schemas.microsoft.com/office/drawing/2014/main" id="{9979876D-3EE6-0BF0-6739-5DC8966F6B49}"/>
              </a:ext>
            </a:extLst>
          </p:cNvPr>
          <p:cNvSpPr/>
          <p:nvPr/>
        </p:nvSpPr>
        <p:spPr>
          <a:xfrm>
            <a:off x="9779581" y="356264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36" name="Oval 35">
            <a:extLst>
              <a:ext uri="{FF2B5EF4-FFF2-40B4-BE49-F238E27FC236}">
                <a16:creationId xmlns:a16="http://schemas.microsoft.com/office/drawing/2014/main" id="{860B7B83-CB5F-71F2-5CE3-0B73CC543AEA}"/>
              </a:ext>
            </a:extLst>
          </p:cNvPr>
          <p:cNvSpPr/>
          <p:nvPr/>
        </p:nvSpPr>
        <p:spPr>
          <a:xfrm>
            <a:off x="7923470" y="4080005"/>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37" name="Oval 36">
            <a:extLst>
              <a:ext uri="{FF2B5EF4-FFF2-40B4-BE49-F238E27FC236}">
                <a16:creationId xmlns:a16="http://schemas.microsoft.com/office/drawing/2014/main" id="{76BA2D97-55C4-9D98-7004-68B0BAB3FADF}"/>
              </a:ext>
            </a:extLst>
          </p:cNvPr>
          <p:cNvSpPr/>
          <p:nvPr/>
        </p:nvSpPr>
        <p:spPr>
          <a:xfrm>
            <a:off x="10519799" y="5284362"/>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sp>
        <p:nvSpPr>
          <p:cNvPr id="38" name="Oval 37">
            <a:extLst>
              <a:ext uri="{FF2B5EF4-FFF2-40B4-BE49-F238E27FC236}">
                <a16:creationId xmlns:a16="http://schemas.microsoft.com/office/drawing/2014/main" id="{724CD3E1-665A-7A30-79EE-075588A6512D}"/>
              </a:ext>
            </a:extLst>
          </p:cNvPr>
          <p:cNvSpPr/>
          <p:nvPr/>
        </p:nvSpPr>
        <p:spPr>
          <a:xfrm>
            <a:off x="8897334" y="579520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accent1"/>
              </a:solidFill>
              <a:latin typeface="Lato" panose="020F0502020204030203" pitchFamily="34" charset="77"/>
            </a:endParaRPr>
          </a:p>
        </p:txBody>
      </p:sp>
      <p:cxnSp>
        <p:nvCxnSpPr>
          <p:cNvPr id="39" name="Straight Connector 38">
            <a:extLst>
              <a:ext uri="{FF2B5EF4-FFF2-40B4-BE49-F238E27FC236}">
                <a16:creationId xmlns:a16="http://schemas.microsoft.com/office/drawing/2014/main" id="{4D8B40E9-B5E8-57B2-955F-1B77A86F1FA5}"/>
              </a:ext>
            </a:extLst>
          </p:cNvPr>
          <p:cNvCxnSpPr>
            <a:cxnSpLocks/>
          </p:cNvCxnSpPr>
          <p:nvPr/>
        </p:nvCxnSpPr>
        <p:spPr>
          <a:xfrm flipV="1">
            <a:off x="8752641" y="4012949"/>
            <a:ext cx="899447" cy="240933"/>
          </a:xfrm>
          <a:prstGeom prst="line">
            <a:avLst/>
          </a:prstGeom>
          <a:ln w="76200">
            <a:solidFill>
              <a:schemeClr val="accent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673A4B99-B218-CCE2-7306-39711B1E4640}"/>
              </a:ext>
            </a:extLst>
          </p:cNvPr>
          <p:cNvCxnSpPr>
            <a:cxnSpLocks/>
          </p:cNvCxnSpPr>
          <p:nvPr/>
        </p:nvCxnSpPr>
        <p:spPr>
          <a:xfrm>
            <a:off x="8463788" y="4792907"/>
            <a:ext cx="500833" cy="924144"/>
          </a:xfrm>
          <a:prstGeom prst="line">
            <a:avLst/>
          </a:prstGeom>
          <a:ln w="76200">
            <a:solidFill>
              <a:schemeClr val="accent2"/>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840FE0D-7108-E774-96B3-309A70DF37D2}"/>
              </a:ext>
            </a:extLst>
          </p:cNvPr>
          <p:cNvCxnSpPr>
            <a:cxnSpLocks/>
          </p:cNvCxnSpPr>
          <p:nvPr/>
        </p:nvCxnSpPr>
        <p:spPr>
          <a:xfrm flipV="1">
            <a:off x="9652088" y="5795200"/>
            <a:ext cx="767573" cy="289262"/>
          </a:xfrm>
          <a:prstGeom prst="line">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AAB5A44E-3B13-C8DC-BA6A-72A04B0CC769}"/>
              </a:ext>
            </a:extLst>
          </p:cNvPr>
          <p:cNvCxnSpPr>
            <a:cxnSpLocks/>
          </p:cNvCxnSpPr>
          <p:nvPr/>
        </p:nvCxnSpPr>
        <p:spPr>
          <a:xfrm flipH="1" flipV="1">
            <a:off x="10183122" y="4316126"/>
            <a:ext cx="487355" cy="839588"/>
          </a:xfrm>
          <a:prstGeom prst="line">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9D6FCC6-03D2-9F6A-2CCB-1DE6D8E3A5A6}"/>
              </a:ext>
            </a:extLst>
          </p:cNvPr>
          <p:cNvCxnSpPr>
            <a:cxnSpLocks/>
          </p:cNvCxnSpPr>
          <p:nvPr/>
        </p:nvCxnSpPr>
        <p:spPr>
          <a:xfrm flipV="1">
            <a:off x="9404562" y="4269515"/>
            <a:ext cx="455315" cy="1447536"/>
          </a:xfrm>
          <a:prstGeom prst="line">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F2630FF-7ECF-D82A-0951-480A9BB4F67A}"/>
              </a:ext>
            </a:extLst>
          </p:cNvPr>
          <p:cNvSpPr txBox="1"/>
          <p:nvPr/>
        </p:nvSpPr>
        <p:spPr>
          <a:xfrm>
            <a:off x="8267260" y="5059403"/>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3</a:t>
            </a:r>
          </a:p>
        </p:txBody>
      </p:sp>
      <p:sp>
        <p:nvSpPr>
          <p:cNvPr id="45" name="TextBox 44">
            <a:extLst>
              <a:ext uri="{FF2B5EF4-FFF2-40B4-BE49-F238E27FC236}">
                <a16:creationId xmlns:a16="http://schemas.microsoft.com/office/drawing/2014/main" id="{AE572BD6-3653-8DE5-BC36-C9DE786C61BD}"/>
              </a:ext>
            </a:extLst>
          </p:cNvPr>
          <p:cNvSpPr txBox="1"/>
          <p:nvPr/>
        </p:nvSpPr>
        <p:spPr>
          <a:xfrm>
            <a:off x="8809308" y="3562640"/>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2</a:t>
            </a:r>
          </a:p>
        </p:txBody>
      </p:sp>
      <p:sp>
        <p:nvSpPr>
          <p:cNvPr id="46" name="TextBox 45">
            <a:extLst>
              <a:ext uri="{FF2B5EF4-FFF2-40B4-BE49-F238E27FC236}">
                <a16:creationId xmlns:a16="http://schemas.microsoft.com/office/drawing/2014/main" id="{5008BA68-1D9F-7741-D415-2B04D7E98DDB}"/>
              </a:ext>
            </a:extLst>
          </p:cNvPr>
          <p:cNvSpPr txBox="1"/>
          <p:nvPr/>
        </p:nvSpPr>
        <p:spPr>
          <a:xfrm>
            <a:off x="9216847" y="4582928"/>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4</a:t>
            </a:r>
          </a:p>
        </p:txBody>
      </p:sp>
      <p:sp>
        <p:nvSpPr>
          <p:cNvPr id="47" name="TextBox 46">
            <a:extLst>
              <a:ext uri="{FF2B5EF4-FFF2-40B4-BE49-F238E27FC236}">
                <a16:creationId xmlns:a16="http://schemas.microsoft.com/office/drawing/2014/main" id="{1ABA880F-2766-C9E8-B6EB-48A8FE316553}"/>
              </a:ext>
            </a:extLst>
          </p:cNvPr>
          <p:cNvSpPr txBox="1"/>
          <p:nvPr/>
        </p:nvSpPr>
        <p:spPr>
          <a:xfrm>
            <a:off x="9847042" y="5305772"/>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5</a:t>
            </a:r>
          </a:p>
        </p:txBody>
      </p:sp>
      <p:sp>
        <p:nvSpPr>
          <p:cNvPr id="48" name="TextBox 47">
            <a:extLst>
              <a:ext uri="{FF2B5EF4-FFF2-40B4-BE49-F238E27FC236}">
                <a16:creationId xmlns:a16="http://schemas.microsoft.com/office/drawing/2014/main" id="{3CA9CA32-EF53-B013-551F-990CC582A501}"/>
              </a:ext>
            </a:extLst>
          </p:cNvPr>
          <p:cNvSpPr txBox="1"/>
          <p:nvPr/>
        </p:nvSpPr>
        <p:spPr>
          <a:xfrm>
            <a:off x="10493118" y="4323547"/>
            <a:ext cx="393056" cy="572786"/>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6</a:t>
            </a:r>
          </a:p>
        </p:txBody>
      </p:sp>
    </p:spTree>
    <p:extLst>
      <p:ext uri="{BB962C8B-B14F-4D97-AF65-F5344CB8AC3E}">
        <p14:creationId xmlns:p14="http://schemas.microsoft.com/office/powerpoint/2010/main" val="2070449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65C24DAC-E733-D0F4-C2D7-1A832BD3DF04}"/>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7C1C73E0-9E52-E675-C02B-053A942E029F}"/>
              </a:ext>
            </a:extLst>
          </p:cNvPr>
          <p:cNvSpPr/>
          <p:nvPr/>
        </p:nvSpPr>
        <p:spPr>
          <a:xfrm>
            <a:off x="5534670" y="233620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5" name="Oval 4">
            <a:extLst>
              <a:ext uri="{FF2B5EF4-FFF2-40B4-BE49-F238E27FC236}">
                <a16:creationId xmlns:a16="http://schemas.microsoft.com/office/drawing/2014/main" id="{7CAC7974-B976-BDB7-A33B-A4370BB8E498}"/>
              </a:ext>
            </a:extLst>
          </p:cNvPr>
          <p:cNvSpPr/>
          <p:nvPr/>
        </p:nvSpPr>
        <p:spPr>
          <a:xfrm>
            <a:off x="961107" y="233620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6" name="Oval 5">
            <a:extLst>
              <a:ext uri="{FF2B5EF4-FFF2-40B4-BE49-F238E27FC236}">
                <a16:creationId xmlns:a16="http://schemas.microsoft.com/office/drawing/2014/main" id="{155148BA-260B-62C2-5B21-62E8B9E5EAE3}"/>
              </a:ext>
            </a:extLst>
          </p:cNvPr>
          <p:cNvSpPr/>
          <p:nvPr/>
        </p:nvSpPr>
        <p:spPr>
          <a:xfrm>
            <a:off x="4391167" y="233620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7" name="Oval 6">
            <a:extLst>
              <a:ext uri="{FF2B5EF4-FFF2-40B4-BE49-F238E27FC236}">
                <a16:creationId xmlns:a16="http://schemas.microsoft.com/office/drawing/2014/main" id="{B8784EB7-33AF-51A0-AADF-3DF4A9D8D270}"/>
              </a:ext>
            </a:extLst>
          </p:cNvPr>
          <p:cNvSpPr/>
          <p:nvPr/>
        </p:nvSpPr>
        <p:spPr>
          <a:xfrm>
            <a:off x="7821676" y="233620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8</a:t>
            </a:r>
            <a:endParaRPr lang="en-US" b="1" dirty="0">
              <a:solidFill>
                <a:schemeClr val="accent1"/>
              </a:solidFill>
              <a:latin typeface="Lato" panose="020F0502020204030203" pitchFamily="34" charset="77"/>
            </a:endParaRPr>
          </a:p>
        </p:txBody>
      </p:sp>
      <p:sp>
        <p:nvSpPr>
          <p:cNvPr id="8" name="Oval 7">
            <a:extLst>
              <a:ext uri="{FF2B5EF4-FFF2-40B4-BE49-F238E27FC236}">
                <a16:creationId xmlns:a16="http://schemas.microsoft.com/office/drawing/2014/main" id="{562204B0-1B19-9923-985C-7E2B2DF6D8DE}"/>
              </a:ext>
            </a:extLst>
          </p:cNvPr>
          <p:cNvSpPr/>
          <p:nvPr/>
        </p:nvSpPr>
        <p:spPr>
          <a:xfrm>
            <a:off x="3247664" y="233620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7</a:t>
            </a:r>
            <a:endParaRPr lang="en-US" b="1" dirty="0">
              <a:solidFill>
                <a:schemeClr val="accent1"/>
              </a:solidFill>
              <a:latin typeface="Lato" panose="020F0502020204030203" pitchFamily="34" charset="77"/>
            </a:endParaRPr>
          </a:p>
        </p:txBody>
      </p:sp>
      <p:sp>
        <p:nvSpPr>
          <p:cNvPr id="9" name="Oval 8">
            <a:extLst>
              <a:ext uri="{FF2B5EF4-FFF2-40B4-BE49-F238E27FC236}">
                <a16:creationId xmlns:a16="http://schemas.microsoft.com/office/drawing/2014/main" id="{F4BFE5A5-32FF-E660-AB39-9AF899F299DF}"/>
              </a:ext>
            </a:extLst>
          </p:cNvPr>
          <p:cNvSpPr/>
          <p:nvPr/>
        </p:nvSpPr>
        <p:spPr>
          <a:xfrm>
            <a:off x="2104161" y="233620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sp>
        <p:nvSpPr>
          <p:cNvPr id="10" name="Oval 9">
            <a:extLst>
              <a:ext uri="{FF2B5EF4-FFF2-40B4-BE49-F238E27FC236}">
                <a16:creationId xmlns:a16="http://schemas.microsoft.com/office/drawing/2014/main" id="{351C0D73-2FFD-B384-A5DF-20918AB1CB22}"/>
              </a:ext>
            </a:extLst>
          </p:cNvPr>
          <p:cNvSpPr/>
          <p:nvPr/>
        </p:nvSpPr>
        <p:spPr>
          <a:xfrm>
            <a:off x="6678173" y="233620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6</a:t>
            </a:r>
            <a:endParaRPr lang="en-US" b="1" dirty="0">
              <a:solidFill>
                <a:schemeClr val="accent1"/>
              </a:solidFill>
              <a:latin typeface="Lato" panose="020F0502020204030203" pitchFamily="34" charset="77"/>
            </a:endParaRPr>
          </a:p>
        </p:txBody>
      </p:sp>
      <p:sp>
        <p:nvSpPr>
          <p:cNvPr id="11" name="Oval 10">
            <a:extLst>
              <a:ext uri="{FF2B5EF4-FFF2-40B4-BE49-F238E27FC236}">
                <a16:creationId xmlns:a16="http://schemas.microsoft.com/office/drawing/2014/main" id="{68C93C5A-B51F-6253-7044-75DBFD8D1EEB}"/>
              </a:ext>
            </a:extLst>
          </p:cNvPr>
          <p:cNvSpPr/>
          <p:nvPr/>
        </p:nvSpPr>
        <p:spPr>
          <a:xfrm>
            <a:off x="8965179" y="233620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5</a:t>
            </a:r>
            <a:endParaRPr lang="en-US" b="1" dirty="0">
              <a:solidFill>
                <a:schemeClr val="accent1"/>
              </a:solidFill>
              <a:latin typeface="Lato" panose="020F0502020204030203" pitchFamily="34" charset="77"/>
            </a:endParaRPr>
          </a:p>
        </p:txBody>
      </p:sp>
      <p:sp>
        <p:nvSpPr>
          <p:cNvPr id="12" name="Oval 11">
            <a:extLst>
              <a:ext uri="{FF2B5EF4-FFF2-40B4-BE49-F238E27FC236}">
                <a16:creationId xmlns:a16="http://schemas.microsoft.com/office/drawing/2014/main" id="{CD3C6AC3-D901-F6AE-417F-1BE6DC3882B2}"/>
              </a:ext>
            </a:extLst>
          </p:cNvPr>
          <p:cNvSpPr/>
          <p:nvPr/>
        </p:nvSpPr>
        <p:spPr>
          <a:xfrm>
            <a:off x="10108682" y="233620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9</a:t>
            </a:r>
            <a:endParaRPr lang="en-US" b="1" dirty="0">
              <a:solidFill>
                <a:schemeClr val="accent1"/>
              </a:solidFill>
              <a:latin typeface="Lato" panose="020F0502020204030203" pitchFamily="34" charset="77"/>
            </a:endParaRPr>
          </a:p>
        </p:txBody>
      </p:sp>
      <p:cxnSp>
        <p:nvCxnSpPr>
          <p:cNvPr id="14" name="Straight Connector 13">
            <a:extLst>
              <a:ext uri="{FF2B5EF4-FFF2-40B4-BE49-F238E27FC236}">
                <a16:creationId xmlns:a16="http://schemas.microsoft.com/office/drawing/2014/main" id="{6A41C1FF-DA4C-80D6-1BE4-EA23ED71A8BA}"/>
              </a:ext>
            </a:extLst>
          </p:cNvPr>
          <p:cNvCxnSpPr>
            <a:cxnSpLocks/>
          </p:cNvCxnSpPr>
          <p:nvPr/>
        </p:nvCxnSpPr>
        <p:spPr>
          <a:xfrm>
            <a:off x="1684787" y="2656243"/>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00ED8263-C8C5-4022-7811-3304DCC402E5}"/>
              </a:ext>
            </a:extLst>
          </p:cNvPr>
          <p:cNvCxnSpPr>
            <a:cxnSpLocks/>
          </p:cNvCxnSpPr>
          <p:nvPr/>
        </p:nvCxnSpPr>
        <p:spPr>
          <a:xfrm>
            <a:off x="3977715" y="2656243"/>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0760599-A0C5-3919-714D-C98B1B8DB694}"/>
              </a:ext>
            </a:extLst>
          </p:cNvPr>
          <p:cNvCxnSpPr>
            <a:cxnSpLocks/>
          </p:cNvCxnSpPr>
          <p:nvPr/>
        </p:nvCxnSpPr>
        <p:spPr>
          <a:xfrm>
            <a:off x="5110324" y="2656243"/>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33E4A28A-F54A-AA78-7959-55EF6EDEB6CC}"/>
              </a:ext>
            </a:extLst>
          </p:cNvPr>
          <p:cNvCxnSpPr>
            <a:cxnSpLocks/>
          </p:cNvCxnSpPr>
          <p:nvPr/>
        </p:nvCxnSpPr>
        <p:spPr>
          <a:xfrm>
            <a:off x="8554845" y="2656243"/>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27" name="Freeform 26">
            <a:extLst>
              <a:ext uri="{FF2B5EF4-FFF2-40B4-BE49-F238E27FC236}">
                <a16:creationId xmlns:a16="http://schemas.microsoft.com/office/drawing/2014/main" id="{3A73C26F-C425-1C72-E637-4D0D618DAC6E}"/>
              </a:ext>
            </a:extLst>
          </p:cNvPr>
          <p:cNvSpPr/>
          <p:nvPr/>
        </p:nvSpPr>
        <p:spPr>
          <a:xfrm>
            <a:off x="2660073" y="1932709"/>
            <a:ext cx="1766454" cy="426027"/>
          </a:xfrm>
          <a:custGeom>
            <a:avLst/>
            <a:gdLst>
              <a:gd name="connsiteX0" fmla="*/ 0 w 1766454"/>
              <a:gd name="connsiteY0" fmla="*/ 426027 h 426027"/>
              <a:gd name="connsiteX1" fmla="*/ 904009 w 1766454"/>
              <a:gd name="connsiteY1" fmla="*/ 0 h 426027"/>
              <a:gd name="connsiteX2" fmla="*/ 1766454 w 1766454"/>
              <a:gd name="connsiteY2" fmla="*/ 426027 h 426027"/>
            </a:gdLst>
            <a:ahLst/>
            <a:cxnLst>
              <a:cxn ang="0">
                <a:pos x="connsiteX0" y="connsiteY0"/>
              </a:cxn>
              <a:cxn ang="0">
                <a:pos x="connsiteX1" y="connsiteY1"/>
              </a:cxn>
              <a:cxn ang="0">
                <a:pos x="connsiteX2" y="connsiteY2"/>
              </a:cxn>
            </a:cxnLst>
            <a:rect l="l" t="t" r="r" b="b"/>
            <a:pathLst>
              <a:path w="1766454" h="426027">
                <a:moveTo>
                  <a:pt x="0" y="426027"/>
                </a:moveTo>
                <a:cubicBezTo>
                  <a:pt x="304800" y="213013"/>
                  <a:pt x="609600" y="0"/>
                  <a:pt x="904009" y="0"/>
                </a:cubicBezTo>
                <a:cubicBezTo>
                  <a:pt x="1198418" y="0"/>
                  <a:pt x="1482436" y="213013"/>
                  <a:pt x="1766454" y="42602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Freeform 27">
            <a:extLst>
              <a:ext uri="{FF2B5EF4-FFF2-40B4-BE49-F238E27FC236}">
                <a16:creationId xmlns:a16="http://schemas.microsoft.com/office/drawing/2014/main" id="{7305DC8F-F243-8CDB-28D2-34AF328F2C97}"/>
              </a:ext>
            </a:extLst>
          </p:cNvPr>
          <p:cNvSpPr/>
          <p:nvPr/>
        </p:nvSpPr>
        <p:spPr>
          <a:xfrm>
            <a:off x="5031247" y="1910176"/>
            <a:ext cx="1766454" cy="426027"/>
          </a:xfrm>
          <a:custGeom>
            <a:avLst/>
            <a:gdLst>
              <a:gd name="connsiteX0" fmla="*/ 0 w 1766454"/>
              <a:gd name="connsiteY0" fmla="*/ 426027 h 426027"/>
              <a:gd name="connsiteX1" fmla="*/ 904009 w 1766454"/>
              <a:gd name="connsiteY1" fmla="*/ 0 h 426027"/>
              <a:gd name="connsiteX2" fmla="*/ 1766454 w 1766454"/>
              <a:gd name="connsiteY2" fmla="*/ 426027 h 426027"/>
            </a:gdLst>
            <a:ahLst/>
            <a:cxnLst>
              <a:cxn ang="0">
                <a:pos x="connsiteX0" y="connsiteY0"/>
              </a:cxn>
              <a:cxn ang="0">
                <a:pos x="connsiteX1" y="connsiteY1"/>
              </a:cxn>
              <a:cxn ang="0">
                <a:pos x="connsiteX2" y="connsiteY2"/>
              </a:cxn>
            </a:cxnLst>
            <a:rect l="l" t="t" r="r" b="b"/>
            <a:pathLst>
              <a:path w="1766454" h="426027">
                <a:moveTo>
                  <a:pt x="0" y="426027"/>
                </a:moveTo>
                <a:cubicBezTo>
                  <a:pt x="304800" y="213013"/>
                  <a:pt x="609600" y="0"/>
                  <a:pt x="904009" y="0"/>
                </a:cubicBezTo>
                <a:cubicBezTo>
                  <a:pt x="1198418" y="0"/>
                  <a:pt x="1482436" y="213013"/>
                  <a:pt x="1766454" y="42602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Freeform 28">
            <a:extLst>
              <a:ext uri="{FF2B5EF4-FFF2-40B4-BE49-F238E27FC236}">
                <a16:creationId xmlns:a16="http://schemas.microsoft.com/office/drawing/2014/main" id="{7727A213-0D59-64FE-DB18-427DA5D250E9}"/>
              </a:ext>
            </a:extLst>
          </p:cNvPr>
          <p:cNvSpPr/>
          <p:nvPr/>
        </p:nvSpPr>
        <p:spPr>
          <a:xfrm>
            <a:off x="8401992" y="1910176"/>
            <a:ext cx="1766454" cy="426027"/>
          </a:xfrm>
          <a:custGeom>
            <a:avLst/>
            <a:gdLst>
              <a:gd name="connsiteX0" fmla="*/ 0 w 1766454"/>
              <a:gd name="connsiteY0" fmla="*/ 426027 h 426027"/>
              <a:gd name="connsiteX1" fmla="*/ 904009 w 1766454"/>
              <a:gd name="connsiteY1" fmla="*/ 0 h 426027"/>
              <a:gd name="connsiteX2" fmla="*/ 1766454 w 1766454"/>
              <a:gd name="connsiteY2" fmla="*/ 426027 h 426027"/>
            </a:gdLst>
            <a:ahLst/>
            <a:cxnLst>
              <a:cxn ang="0">
                <a:pos x="connsiteX0" y="connsiteY0"/>
              </a:cxn>
              <a:cxn ang="0">
                <a:pos x="connsiteX1" y="connsiteY1"/>
              </a:cxn>
              <a:cxn ang="0">
                <a:pos x="connsiteX2" y="connsiteY2"/>
              </a:cxn>
            </a:cxnLst>
            <a:rect l="l" t="t" r="r" b="b"/>
            <a:pathLst>
              <a:path w="1766454" h="426027">
                <a:moveTo>
                  <a:pt x="0" y="426027"/>
                </a:moveTo>
                <a:cubicBezTo>
                  <a:pt x="304800" y="213013"/>
                  <a:pt x="609600" y="0"/>
                  <a:pt x="904009" y="0"/>
                </a:cubicBezTo>
                <a:cubicBezTo>
                  <a:pt x="1198418" y="0"/>
                  <a:pt x="1482436" y="213013"/>
                  <a:pt x="1766454" y="42602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Freeform 30">
            <a:extLst>
              <a:ext uri="{FF2B5EF4-FFF2-40B4-BE49-F238E27FC236}">
                <a16:creationId xmlns:a16="http://schemas.microsoft.com/office/drawing/2014/main" id="{738D7C34-C039-F349-0224-ED8DE5784887}"/>
              </a:ext>
            </a:extLst>
          </p:cNvPr>
          <p:cNvSpPr/>
          <p:nvPr/>
        </p:nvSpPr>
        <p:spPr>
          <a:xfrm>
            <a:off x="3730336" y="1537706"/>
            <a:ext cx="4177146" cy="779467"/>
          </a:xfrm>
          <a:custGeom>
            <a:avLst/>
            <a:gdLst>
              <a:gd name="connsiteX0" fmla="*/ 0 w 4177146"/>
              <a:gd name="connsiteY0" fmla="*/ 727512 h 779467"/>
              <a:gd name="connsiteX1" fmla="*/ 2109355 w 4177146"/>
              <a:gd name="connsiteY1" fmla="*/ 149 h 779467"/>
              <a:gd name="connsiteX2" fmla="*/ 4177146 w 4177146"/>
              <a:gd name="connsiteY2" fmla="*/ 779467 h 779467"/>
            </a:gdLst>
            <a:ahLst/>
            <a:cxnLst>
              <a:cxn ang="0">
                <a:pos x="connsiteX0" y="connsiteY0"/>
              </a:cxn>
              <a:cxn ang="0">
                <a:pos x="connsiteX1" y="connsiteY1"/>
              </a:cxn>
              <a:cxn ang="0">
                <a:pos x="connsiteX2" y="connsiteY2"/>
              </a:cxn>
            </a:cxnLst>
            <a:rect l="l" t="t" r="r" b="b"/>
            <a:pathLst>
              <a:path w="4177146" h="779467">
                <a:moveTo>
                  <a:pt x="0" y="727512"/>
                </a:moveTo>
                <a:cubicBezTo>
                  <a:pt x="706582" y="359501"/>
                  <a:pt x="1413164" y="-8510"/>
                  <a:pt x="2109355" y="149"/>
                </a:cubicBezTo>
                <a:cubicBezTo>
                  <a:pt x="2805546" y="8808"/>
                  <a:pt x="3491346" y="394137"/>
                  <a:pt x="4177146" y="77946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sp>
        <p:nvSpPr>
          <p:cNvPr id="32" name="Freeform 31">
            <a:extLst>
              <a:ext uri="{FF2B5EF4-FFF2-40B4-BE49-F238E27FC236}">
                <a16:creationId xmlns:a16="http://schemas.microsoft.com/office/drawing/2014/main" id="{83AB3351-2D89-80C5-9AE8-A51B2D0EB4FC}"/>
              </a:ext>
            </a:extLst>
          </p:cNvPr>
          <p:cNvSpPr/>
          <p:nvPr/>
        </p:nvSpPr>
        <p:spPr>
          <a:xfrm>
            <a:off x="6109855" y="1620976"/>
            <a:ext cx="2940627" cy="685806"/>
          </a:xfrm>
          <a:custGeom>
            <a:avLst/>
            <a:gdLst>
              <a:gd name="connsiteX0" fmla="*/ 0 w 2940627"/>
              <a:gd name="connsiteY0" fmla="*/ 685806 h 685806"/>
              <a:gd name="connsiteX1" fmla="*/ 1402772 w 2940627"/>
              <a:gd name="connsiteY1" fmla="*/ 6 h 685806"/>
              <a:gd name="connsiteX2" fmla="*/ 2940627 w 2940627"/>
              <a:gd name="connsiteY2" fmla="*/ 675415 h 685806"/>
            </a:gdLst>
            <a:ahLst/>
            <a:cxnLst>
              <a:cxn ang="0">
                <a:pos x="connsiteX0" y="connsiteY0"/>
              </a:cxn>
              <a:cxn ang="0">
                <a:pos x="connsiteX1" y="connsiteY1"/>
              </a:cxn>
              <a:cxn ang="0">
                <a:pos x="connsiteX2" y="connsiteY2"/>
              </a:cxn>
            </a:cxnLst>
            <a:rect l="l" t="t" r="r" b="b"/>
            <a:pathLst>
              <a:path w="2940627" h="685806">
                <a:moveTo>
                  <a:pt x="0" y="685806"/>
                </a:moveTo>
                <a:cubicBezTo>
                  <a:pt x="456334" y="343772"/>
                  <a:pt x="912668" y="1738"/>
                  <a:pt x="1402772" y="6"/>
                </a:cubicBezTo>
                <a:cubicBezTo>
                  <a:pt x="1892876" y="-1726"/>
                  <a:pt x="2416751" y="336844"/>
                  <a:pt x="2940627" y="675415"/>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sp>
        <p:nvSpPr>
          <p:cNvPr id="33" name="Freeform 32">
            <a:extLst>
              <a:ext uri="{FF2B5EF4-FFF2-40B4-BE49-F238E27FC236}">
                <a16:creationId xmlns:a16="http://schemas.microsoft.com/office/drawing/2014/main" id="{FCCAE3EA-5EAF-2B3E-6B3E-FFBCF100BE73}"/>
              </a:ext>
            </a:extLst>
          </p:cNvPr>
          <p:cNvSpPr/>
          <p:nvPr/>
        </p:nvSpPr>
        <p:spPr>
          <a:xfrm>
            <a:off x="1397578" y="1537705"/>
            <a:ext cx="4177146" cy="779467"/>
          </a:xfrm>
          <a:custGeom>
            <a:avLst/>
            <a:gdLst>
              <a:gd name="connsiteX0" fmla="*/ 0 w 4177146"/>
              <a:gd name="connsiteY0" fmla="*/ 727512 h 779467"/>
              <a:gd name="connsiteX1" fmla="*/ 2109355 w 4177146"/>
              <a:gd name="connsiteY1" fmla="*/ 149 h 779467"/>
              <a:gd name="connsiteX2" fmla="*/ 4177146 w 4177146"/>
              <a:gd name="connsiteY2" fmla="*/ 779467 h 779467"/>
            </a:gdLst>
            <a:ahLst/>
            <a:cxnLst>
              <a:cxn ang="0">
                <a:pos x="connsiteX0" y="connsiteY0"/>
              </a:cxn>
              <a:cxn ang="0">
                <a:pos x="connsiteX1" y="connsiteY1"/>
              </a:cxn>
              <a:cxn ang="0">
                <a:pos x="connsiteX2" y="connsiteY2"/>
              </a:cxn>
            </a:cxnLst>
            <a:rect l="l" t="t" r="r" b="b"/>
            <a:pathLst>
              <a:path w="4177146" h="779467">
                <a:moveTo>
                  <a:pt x="0" y="727512"/>
                </a:moveTo>
                <a:cubicBezTo>
                  <a:pt x="706582" y="359501"/>
                  <a:pt x="1413164" y="-8510"/>
                  <a:pt x="2109355" y="149"/>
                </a:cubicBezTo>
                <a:cubicBezTo>
                  <a:pt x="2805546" y="8808"/>
                  <a:pt x="3491346" y="394137"/>
                  <a:pt x="4177146" y="77946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2540899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AD558-DD3E-6D3D-261D-F0B9D99BC0CD}"/>
              </a:ext>
            </a:extLst>
          </p:cNvPr>
          <p:cNvSpPr>
            <a:spLocks noGrp="1"/>
          </p:cNvSpPr>
          <p:nvPr>
            <p:ph type="title"/>
          </p:nvPr>
        </p:nvSpPr>
        <p:spPr/>
        <p:txBody>
          <a:bodyPr/>
          <a:lstStyle/>
          <a:p>
            <a:r>
              <a:rPr lang="en-US" dirty="0"/>
              <a:t>Final reminders</a:t>
            </a:r>
          </a:p>
        </p:txBody>
      </p:sp>
      <p:sp>
        <p:nvSpPr>
          <p:cNvPr id="3" name="Content Placeholder 2">
            <a:extLst>
              <a:ext uri="{FF2B5EF4-FFF2-40B4-BE49-F238E27FC236}">
                <a16:creationId xmlns:a16="http://schemas.microsoft.com/office/drawing/2014/main" id="{6B10AA1D-BB56-462E-8975-E03FBDAEBC56}"/>
              </a:ext>
            </a:extLst>
          </p:cNvPr>
          <p:cNvSpPr>
            <a:spLocks noGrp="1"/>
          </p:cNvSpPr>
          <p:nvPr>
            <p:ph idx="1"/>
          </p:nvPr>
        </p:nvSpPr>
        <p:spPr/>
        <p:txBody>
          <a:bodyPr/>
          <a:lstStyle/>
          <a:p>
            <a:r>
              <a:rPr lang="en-US" dirty="0"/>
              <a:t>HW3 due Friday @ 11:59pm.</a:t>
            </a:r>
          </a:p>
          <a:p>
            <a:r>
              <a:rPr lang="en-US" dirty="0"/>
              <a:t>HW1 resubmissions due tonight @ 11:59pm.</a:t>
            </a:r>
          </a:p>
          <a:p>
            <a:r>
              <a:rPr lang="en-US" dirty="0"/>
              <a:t>I have OH now-12:30pm:</a:t>
            </a:r>
          </a:p>
          <a:p>
            <a:pPr marL="457200" indent="-457200">
              <a:spcBef>
                <a:spcPts val="0"/>
              </a:spcBef>
              <a:buFont typeface="Arial" panose="020B0604020202020204" pitchFamily="34" charset="0"/>
              <a:buChar char="•"/>
            </a:pPr>
            <a:r>
              <a:rPr lang="en-US" dirty="0"/>
              <a:t>Meet at front of classroom, we’ll walk over together</a:t>
            </a:r>
          </a:p>
          <a:p>
            <a:pPr marL="457200" indent="-457200">
              <a:spcBef>
                <a:spcPts val="0"/>
              </a:spcBef>
              <a:buFont typeface="Arial" panose="020B0604020202020204" pitchFamily="34" charset="0"/>
              <a:buChar char="•"/>
            </a:pPr>
            <a:r>
              <a:rPr lang="en-US" dirty="0"/>
              <a:t>CSE (Allen) 214 if you’re coming later</a:t>
            </a:r>
          </a:p>
          <a:p>
            <a:r>
              <a:rPr lang="en-US" dirty="0"/>
              <a:t>Nathan has online OH 12–1pm:</a:t>
            </a:r>
          </a:p>
          <a:p>
            <a:pPr marL="457200" indent="-457200">
              <a:spcBef>
                <a:spcPts val="0"/>
              </a:spcBef>
              <a:buFont typeface="Arial" panose="020B0604020202020204" pitchFamily="34" charset="0"/>
              <a:buChar char="•"/>
            </a:pPr>
            <a:r>
              <a:rPr lang="en-US" u="sng" dirty="0">
                <a:hlinkClick r:id="rId3"/>
              </a:rPr>
              <a:t>https://washington.zoom.us/my/nathanbrunelle</a:t>
            </a:r>
            <a:endParaRPr lang="en-US" dirty="0"/>
          </a:p>
        </p:txBody>
      </p:sp>
    </p:spTree>
    <p:custDataLst>
      <p:tags r:id="rId1"/>
    </p:custDataLst>
    <p:extLst>
      <p:ext uri="{BB962C8B-B14F-4D97-AF65-F5344CB8AC3E}">
        <p14:creationId xmlns:p14="http://schemas.microsoft.com/office/powerpoint/2010/main" val="779205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BECBFE-DD4C-342D-6567-8288441675CE}"/>
              </a:ext>
            </a:extLst>
          </p:cNvPr>
          <p:cNvSpPr>
            <a:spLocks noGrp="1"/>
          </p:cNvSpPr>
          <p:nvPr>
            <p:ph type="title"/>
          </p:nvPr>
        </p:nvSpPr>
        <p:spPr/>
        <p:txBody>
          <a:bodyPr/>
          <a:lstStyle/>
          <a:p>
            <a:r>
              <a:rPr lang="en-US" dirty="0"/>
              <a:t>Prerequisites planning, again</a:t>
            </a:r>
          </a:p>
        </p:txBody>
      </p:sp>
      <p:sp>
        <p:nvSpPr>
          <p:cNvPr id="5" name="Content Placeholder 4">
            <a:extLst>
              <a:ext uri="{FF2B5EF4-FFF2-40B4-BE49-F238E27FC236}">
                <a16:creationId xmlns:a16="http://schemas.microsoft.com/office/drawing/2014/main" id="{B544A3FA-7148-CB76-F4DA-30F1F2D0C18F}"/>
              </a:ext>
            </a:extLst>
          </p:cNvPr>
          <p:cNvSpPr>
            <a:spLocks noGrp="1"/>
          </p:cNvSpPr>
          <p:nvPr>
            <p:ph idx="1"/>
          </p:nvPr>
        </p:nvSpPr>
        <p:spPr/>
        <p:txBody>
          <a:bodyPr/>
          <a:lstStyle/>
          <a:p>
            <a:r>
              <a:rPr lang="en-US" b="1" dirty="0"/>
              <a:t>Input: </a:t>
            </a:r>
            <a:r>
              <a:rPr lang="en-US" dirty="0"/>
              <a:t>A list of courses and prerequisites</a:t>
            </a:r>
          </a:p>
          <a:p>
            <a:pPr>
              <a:spcBef>
                <a:spcPts val="0"/>
              </a:spcBef>
            </a:pPr>
            <a:r>
              <a:rPr lang="en-US" b="1" dirty="0"/>
              <a:t>Goal: </a:t>
            </a:r>
            <a:r>
              <a:rPr lang="en-US" dirty="0"/>
              <a:t>Determine if it is possible to take all courses, and </a:t>
            </a:r>
            <a:r>
              <a:rPr lang="en-US" b="1" dirty="0">
                <a:solidFill>
                  <a:schemeClr val="accent3"/>
                </a:solidFill>
              </a:rPr>
              <a:t>if so, a possible order to take them in.</a:t>
            </a:r>
          </a:p>
        </p:txBody>
      </p:sp>
      <p:sp>
        <p:nvSpPr>
          <p:cNvPr id="25" name="Oval 24">
            <a:extLst>
              <a:ext uri="{FF2B5EF4-FFF2-40B4-BE49-F238E27FC236}">
                <a16:creationId xmlns:a16="http://schemas.microsoft.com/office/drawing/2014/main" id="{B23BE140-4FD2-5662-A3AD-754C2CD562D9}"/>
              </a:ext>
            </a:extLst>
          </p:cNvPr>
          <p:cNvSpPr/>
          <p:nvPr/>
        </p:nvSpPr>
        <p:spPr>
          <a:xfrm>
            <a:off x="2877780" y="343101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26" name="Oval 25">
            <a:extLst>
              <a:ext uri="{FF2B5EF4-FFF2-40B4-BE49-F238E27FC236}">
                <a16:creationId xmlns:a16="http://schemas.microsoft.com/office/drawing/2014/main" id="{9E3C8294-042F-583D-CD6A-0CDBDA11F4AE}"/>
              </a:ext>
            </a:extLst>
          </p:cNvPr>
          <p:cNvSpPr/>
          <p:nvPr/>
        </p:nvSpPr>
        <p:spPr>
          <a:xfrm>
            <a:off x="1021669" y="3948375"/>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27" name="Oval 26">
            <a:extLst>
              <a:ext uri="{FF2B5EF4-FFF2-40B4-BE49-F238E27FC236}">
                <a16:creationId xmlns:a16="http://schemas.microsoft.com/office/drawing/2014/main" id="{AF9A5824-DDBB-9078-225E-AEEE04CBA933}"/>
              </a:ext>
            </a:extLst>
          </p:cNvPr>
          <p:cNvSpPr/>
          <p:nvPr/>
        </p:nvSpPr>
        <p:spPr>
          <a:xfrm>
            <a:off x="3617998" y="5152732"/>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30" name="Oval 29">
            <a:extLst>
              <a:ext uri="{FF2B5EF4-FFF2-40B4-BE49-F238E27FC236}">
                <a16:creationId xmlns:a16="http://schemas.microsoft.com/office/drawing/2014/main" id="{B3C70833-E459-A6D7-6EB1-4B82B08B1DA7}"/>
              </a:ext>
            </a:extLst>
          </p:cNvPr>
          <p:cNvSpPr/>
          <p:nvPr/>
        </p:nvSpPr>
        <p:spPr>
          <a:xfrm>
            <a:off x="1995533" y="566357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sp>
        <p:nvSpPr>
          <p:cNvPr id="32" name="Oval 31">
            <a:extLst>
              <a:ext uri="{FF2B5EF4-FFF2-40B4-BE49-F238E27FC236}">
                <a16:creationId xmlns:a16="http://schemas.microsoft.com/office/drawing/2014/main" id="{1F1AF33D-32F1-E3B2-6BF4-1CEBB4658719}"/>
              </a:ext>
            </a:extLst>
          </p:cNvPr>
          <p:cNvSpPr/>
          <p:nvPr/>
        </p:nvSpPr>
        <p:spPr>
          <a:xfrm>
            <a:off x="4649078" y="368284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5</a:t>
            </a:r>
            <a:endParaRPr lang="en-US" b="1" dirty="0">
              <a:solidFill>
                <a:schemeClr val="accent1"/>
              </a:solidFill>
              <a:latin typeface="Lato" panose="020F0502020204030203" pitchFamily="34" charset="77"/>
            </a:endParaRPr>
          </a:p>
        </p:txBody>
      </p:sp>
      <p:cxnSp>
        <p:nvCxnSpPr>
          <p:cNvPr id="34" name="Straight Connector 33">
            <a:extLst>
              <a:ext uri="{FF2B5EF4-FFF2-40B4-BE49-F238E27FC236}">
                <a16:creationId xmlns:a16="http://schemas.microsoft.com/office/drawing/2014/main" id="{997AF244-DF95-1CA7-AAB9-4E3CE6B1B8B4}"/>
              </a:ext>
            </a:extLst>
          </p:cNvPr>
          <p:cNvCxnSpPr>
            <a:cxnSpLocks/>
          </p:cNvCxnSpPr>
          <p:nvPr/>
        </p:nvCxnSpPr>
        <p:spPr>
          <a:xfrm flipV="1">
            <a:off x="1850840" y="3881319"/>
            <a:ext cx="899447" cy="240933"/>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B83AD7AF-D81B-61B4-5CE3-26F7BBA8205C}"/>
              </a:ext>
            </a:extLst>
          </p:cNvPr>
          <p:cNvCxnSpPr>
            <a:cxnSpLocks/>
          </p:cNvCxnSpPr>
          <p:nvPr/>
        </p:nvCxnSpPr>
        <p:spPr>
          <a:xfrm>
            <a:off x="1561987" y="4661277"/>
            <a:ext cx="500833" cy="924144"/>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2542F9E5-EC71-E284-6AD6-1E355E6AA40B}"/>
              </a:ext>
            </a:extLst>
          </p:cNvPr>
          <p:cNvCxnSpPr>
            <a:cxnSpLocks/>
          </p:cNvCxnSpPr>
          <p:nvPr/>
        </p:nvCxnSpPr>
        <p:spPr>
          <a:xfrm flipV="1">
            <a:off x="2750287" y="5663570"/>
            <a:ext cx="767573" cy="28926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B05B6BAD-EE36-A81B-0F51-7694FC4787DD}"/>
              </a:ext>
            </a:extLst>
          </p:cNvPr>
          <p:cNvCxnSpPr>
            <a:cxnSpLocks/>
          </p:cNvCxnSpPr>
          <p:nvPr/>
        </p:nvCxnSpPr>
        <p:spPr>
          <a:xfrm flipV="1">
            <a:off x="4258078" y="4437089"/>
            <a:ext cx="523784" cy="586995"/>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D80FFC1-3CAC-5A01-04D3-7106D0BB2A82}"/>
              </a:ext>
            </a:extLst>
          </p:cNvPr>
          <p:cNvCxnSpPr>
            <a:cxnSpLocks/>
          </p:cNvCxnSpPr>
          <p:nvPr/>
        </p:nvCxnSpPr>
        <p:spPr>
          <a:xfrm flipH="1" flipV="1">
            <a:off x="3281321" y="4184496"/>
            <a:ext cx="487355" cy="83958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C3334352-28F1-C79B-1B4E-F4B71FA75E58}"/>
              </a:ext>
            </a:extLst>
          </p:cNvPr>
          <p:cNvCxnSpPr>
            <a:cxnSpLocks/>
          </p:cNvCxnSpPr>
          <p:nvPr/>
        </p:nvCxnSpPr>
        <p:spPr>
          <a:xfrm flipV="1">
            <a:off x="2488367" y="4184496"/>
            <a:ext cx="509666" cy="1309524"/>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860855F7-AE0A-7895-A577-3A2D3B6C460A}"/>
              </a:ext>
            </a:extLst>
          </p:cNvPr>
          <p:cNvSpPr/>
          <p:nvPr/>
        </p:nvSpPr>
        <p:spPr>
          <a:xfrm>
            <a:off x="10724353" y="492075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5</a:t>
            </a:r>
            <a:endParaRPr lang="en-US" b="1" dirty="0">
              <a:solidFill>
                <a:schemeClr val="accent1"/>
              </a:solidFill>
              <a:latin typeface="Lato" panose="020F0502020204030203" pitchFamily="34" charset="77"/>
            </a:endParaRPr>
          </a:p>
        </p:txBody>
      </p:sp>
      <p:sp>
        <p:nvSpPr>
          <p:cNvPr id="56" name="Oval 55">
            <a:extLst>
              <a:ext uri="{FF2B5EF4-FFF2-40B4-BE49-F238E27FC236}">
                <a16:creationId xmlns:a16="http://schemas.microsoft.com/office/drawing/2014/main" id="{6E6287EA-CCF4-96CB-4153-3E653D44400D}"/>
              </a:ext>
            </a:extLst>
          </p:cNvPr>
          <p:cNvSpPr/>
          <p:nvPr/>
        </p:nvSpPr>
        <p:spPr>
          <a:xfrm>
            <a:off x="6150790" y="492075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57" name="Oval 56">
            <a:extLst>
              <a:ext uri="{FF2B5EF4-FFF2-40B4-BE49-F238E27FC236}">
                <a16:creationId xmlns:a16="http://schemas.microsoft.com/office/drawing/2014/main" id="{9AB6DF9D-FA09-3285-E407-5CE8FB050908}"/>
              </a:ext>
            </a:extLst>
          </p:cNvPr>
          <p:cNvSpPr/>
          <p:nvPr/>
        </p:nvSpPr>
        <p:spPr>
          <a:xfrm>
            <a:off x="9580850" y="492075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58" name="Oval 57">
            <a:extLst>
              <a:ext uri="{FF2B5EF4-FFF2-40B4-BE49-F238E27FC236}">
                <a16:creationId xmlns:a16="http://schemas.microsoft.com/office/drawing/2014/main" id="{101A186A-353F-7E45-D772-B7403582EE9F}"/>
              </a:ext>
            </a:extLst>
          </p:cNvPr>
          <p:cNvSpPr/>
          <p:nvPr/>
        </p:nvSpPr>
        <p:spPr>
          <a:xfrm>
            <a:off x="8437347" y="492075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59" name="Oval 58">
            <a:extLst>
              <a:ext uri="{FF2B5EF4-FFF2-40B4-BE49-F238E27FC236}">
                <a16:creationId xmlns:a16="http://schemas.microsoft.com/office/drawing/2014/main" id="{63B78C9A-B8D8-036C-86A0-9D03BD122065}"/>
              </a:ext>
            </a:extLst>
          </p:cNvPr>
          <p:cNvSpPr/>
          <p:nvPr/>
        </p:nvSpPr>
        <p:spPr>
          <a:xfrm>
            <a:off x="7293844" y="4920750"/>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cxnSp>
        <p:nvCxnSpPr>
          <p:cNvPr id="60" name="Straight Connector 59">
            <a:extLst>
              <a:ext uri="{FF2B5EF4-FFF2-40B4-BE49-F238E27FC236}">
                <a16:creationId xmlns:a16="http://schemas.microsoft.com/office/drawing/2014/main" id="{0C36DBBA-1FF5-91D0-7072-140B6AB9BF98}"/>
              </a:ext>
            </a:extLst>
          </p:cNvPr>
          <p:cNvCxnSpPr>
            <a:cxnSpLocks/>
          </p:cNvCxnSpPr>
          <p:nvPr/>
        </p:nvCxnSpPr>
        <p:spPr>
          <a:xfrm>
            <a:off x="6874470" y="5240790"/>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8CC9A921-9081-0B3C-4CEC-2E0B88D4D670}"/>
              </a:ext>
            </a:extLst>
          </p:cNvPr>
          <p:cNvCxnSpPr>
            <a:cxnSpLocks/>
          </p:cNvCxnSpPr>
          <p:nvPr/>
        </p:nvCxnSpPr>
        <p:spPr>
          <a:xfrm>
            <a:off x="9167398" y="5240790"/>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B6B1B3A1-254A-AAB3-0EFF-30B432B818D5}"/>
              </a:ext>
            </a:extLst>
          </p:cNvPr>
          <p:cNvCxnSpPr>
            <a:cxnSpLocks/>
          </p:cNvCxnSpPr>
          <p:nvPr/>
        </p:nvCxnSpPr>
        <p:spPr>
          <a:xfrm>
            <a:off x="10300007" y="5240790"/>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63" name="Freeform 62">
            <a:extLst>
              <a:ext uri="{FF2B5EF4-FFF2-40B4-BE49-F238E27FC236}">
                <a16:creationId xmlns:a16="http://schemas.microsoft.com/office/drawing/2014/main" id="{1E7E3AE3-C070-2B09-5EFE-C3290EAA2308}"/>
              </a:ext>
            </a:extLst>
          </p:cNvPr>
          <p:cNvSpPr/>
          <p:nvPr/>
        </p:nvSpPr>
        <p:spPr>
          <a:xfrm>
            <a:off x="7849756" y="4517256"/>
            <a:ext cx="1766454" cy="426027"/>
          </a:xfrm>
          <a:custGeom>
            <a:avLst/>
            <a:gdLst>
              <a:gd name="connsiteX0" fmla="*/ 0 w 1766454"/>
              <a:gd name="connsiteY0" fmla="*/ 426027 h 426027"/>
              <a:gd name="connsiteX1" fmla="*/ 904009 w 1766454"/>
              <a:gd name="connsiteY1" fmla="*/ 0 h 426027"/>
              <a:gd name="connsiteX2" fmla="*/ 1766454 w 1766454"/>
              <a:gd name="connsiteY2" fmla="*/ 426027 h 426027"/>
            </a:gdLst>
            <a:ahLst/>
            <a:cxnLst>
              <a:cxn ang="0">
                <a:pos x="connsiteX0" y="connsiteY0"/>
              </a:cxn>
              <a:cxn ang="0">
                <a:pos x="connsiteX1" y="connsiteY1"/>
              </a:cxn>
              <a:cxn ang="0">
                <a:pos x="connsiteX2" y="connsiteY2"/>
              </a:cxn>
            </a:cxnLst>
            <a:rect l="l" t="t" r="r" b="b"/>
            <a:pathLst>
              <a:path w="1766454" h="426027">
                <a:moveTo>
                  <a:pt x="0" y="426027"/>
                </a:moveTo>
                <a:cubicBezTo>
                  <a:pt x="304800" y="213013"/>
                  <a:pt x="609600" y="0"/>
                  <a:pt x="904009" y="0"/>
                </a:cubicBezTo>
                <a:cubicBezTo>
                  <a:pt x="1198418" y="0"/>
                  <a:pt x="1482436" y="213013"/>
                  <a:pt x="1766454" y="42602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Freeform 63">
            <a:extLst>
              <a:ext uri="{FF2B5EF4-FFF2-40B4-BE49-F238E27FC236}">
                <a16:creationId xmlns:a16="http://schemas.microsoft.com/office/drawing/2014/main" id="{492C3A51-0991-DBD7-3D1E-5475580F9E54}"/>
              </a:ext>
            </a:extLst>
          </p:cNvPr>
          <p:cNvSpPr/>
          <p:nvPr/>
        </p:nvSpPr>
        <p:spPr>
          <a:xfrm>
            <a:off x="6587261" y="4122252"/>
            <a:ext cx="3276267" cy="779467"/>
          </a:xfrm>
          <a:custGeom>
            <a:avLst/>
            <a:gdLst>
              <a:gd name="connsiteX0" fmla="*/ 0 w 4177146"/>
              <a:gd name="connsiteY0" fmla="*/ 727512 h 779467"/>
              <a:gd name="connsiteX1" fmla="*/ 2109355 w 4177146"/>
              <a:gd name="connsiteY1" fmla="*/ 149 h 779467"/>
              <a:gd name="connsiteX2" fmla="*/ 4177146 w 4177146"/>
              <a:gd name="connsiteY2" fmla="*/ 779467 h 779467"/>
            </a:gdLst>
            <a:ahLst/>
            <a:cxnLst>
              <a:cxn ang="0">
                <a:pos x="connsiteX0" y="connsiteY0"/>
              </a:cxn>
              <a:cxn ang="0">
                <a:pos x="connsiteX1" y="connsiteY1"/>
              </a:cxn>
              <a:cxn ang="0">
                <a:pos x="connsiteX2" y="connsiteY2"/>
              </a:cxn>
            </a:cxnLst>
            <a:rect l="l" t="t" r="r" b="b"/>
            <a:pathLst>
              <a:path w="4177146" h="779467">
                <a:moveTo>
                  <a:pt x="0" y="727512"/>
                </a:moveTo>
                <a:cubicBezTo>
                  <a:pt x="706582" y="359501"/>
                  <a:pt x="1413164" y="-8510"/>
                  <a:pt x="2109355" y="149"/>
                </a:cubicBezTo>
                <a:cubicBezTo>
                  <a:pt x="2805546" y="8808"/>
                  <a:pt x="3491346" y="394137"/>
                  <a:pt x="4177146" y="77946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cxnSp>
        <p:nvCxnSpPr>
          <p:cNvPr id="65" name="Straight Connector 64">
            <a:extLst>
              <a:ext uri="{FF2B5EF4-FFF2-40B4-BE49-F238E27FC236}">
                <a16:creationId xmlns:a16="http://schemas.microsoft.com/office/drawing/2014/main" id="{FD59BAD3-DF8D-BFC5-C399-B6CA4724B159}"/>
              </a:ext>
            </a:extLst>
          </p:cNvPr>
          <p:cNvCxnSpPr>
            <a:cxnSpLocks/>
          </p:cNvCxnSpPr>
          <p:nvPr/>
        </p:nvCxnSpPr>
        <p:spPr>
          <a:xfrm>
            <a:off x="8025056" y="5237521"/>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67" name="Freeform 66">
            <a:extLst>
              <a:ext uri="{FF2B5EF4-FFF2-40B4-BE49-F238E27FC236}">
                <a16:creationId xmlns:a16="http://schemas.microsoft.com/office/drawing/2014/main" id="{DFAC61E9-69BD-9354-5238-305D3534E288}"/>
              </a:ext>
            </a:extLst>
          </p:cNvPr>
          <p:cNvSpPr/>
          <p:nvPr/>
        </p:nvSpPr>
        <p:spPr>
          <a:xfrm>
            <a:off x="8948820" y="4448263"/>
            <a:ext cx="1766454" cy="426027"/>
          </a:xfrm>
          <a:custGeom>
            <a:avLst/>
            <a:gdLst>
              <a:gd name="connsiteX0" fmla="*/ 0 w 1766454"/>
              <a:gd name="connsiteY0" fmla="*/ 426027 h 426027"/>
              <a:gd name="connsiteX1" fmla="*/ 904009 w 1766454"/>
              <a:gd name="connsiteY1" fmla="*/ 0 h 426027"/>
              <a:gd name="connsiteX2" fmla="*/ 1766454 w 1766454"/>
              <a:gd name="connsiteY2" fmla="*/ 426027 h 426027"/>
            </a:gdLst>
            <a:ahLst/>
            <a:cxnLst>
              <a:cxn ang="0">
                <a:pos x="connsiteX0" y="connsiteY0"/>
              </a:cxn>
              <a:cxn ang="0">
                <a:pos x="connsiteX1" y="connsiteY1"/>
              </a:cxn>
              <a:cxn ang="0">
                <a:pos x="connsiteX2" y="connsiteY2"/>
              </a:cxn>
            </a:cxnLst>
            <a:rect l="l" t="t" r="r" b="b"/>
            <a:pathLst>
              <a:path w="1766454" h="426027">
                <a:moveTo>
                  <a:pt x="0" y="426027"/>
                </a:moveTo>
                <a:cubicBezTo>
                  <a:pt x="304800" y="213013"/>
                  <a:pt x="609600" y="0"/>
                  <a:pt x="904009" y="0"/>
                </a:cubicBezTo>
                <a:cubicBezTo>
                  <a:pt x="1198418" y="0"/>
                  <a:pt x="1482436" y="213013"/>
                  <a:pt x="1766454" y="42602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64860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6D06-E254-0E11-7599-4B809DA7F738}"/>
              </a:ext>
            </a:extLst>
          </p:cNvPr>
          <p:cNvSpPr>
            <a:spLocks noGrp="1"/>
          </p:cNvSpPr>
          <p:nvPr>
            <p:ph type="title"/>
          </p:nvPr>
        </p:nvSpPr>
        <p:spPr/>
        <p:txBody>
          <a:bodyPr/>
          <a:lstStyle/>
          <a:p>
            <a:r>
              <a:rPr lang="en-US" dirty="0"/>
              <a:t>Topological sort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385E57F-AEEA-F51F-8B45-F8C487FF3A54}"/>
                  </a:ext>
                </a:extLst>
              </p:cNvPr>
              <p:cNvSpPr>
                <a:spLocks noGrp="1"/>
              </p:cNvSpPr>
              <p:nvPr>
                <p:ph idx="1"/>
              </p:nvPr>
            </p:nvSpPr>
            <p:spPr/>
            <p:txBody>
              <a:bodyPr/>
              <a:lstStyle/>
              <a:p>
                <a:r>
                  <a:rPr lang="en-US" dirty="0"/>
                  <a:t>Given a directed graph with no cycles, a </a:t>
                </a:r>
                <a:r>
                  <a:rPr lang="en-US" b="1" dirty="0">
                    <a:solidFill>
                      <a:schemeClr val="accent2"/>
                    </a:solidFill>
                  </a:rPr>
                  <a:t>topological sort </a:t>
                </a:r>
                <a:r>
                  <a:rPr lang="en-US" dirty="0"/>
                  <a:t>is a ordering of the vertices so that all edges point forwards.</a:t>
                </a:r>
              </a:p>
              <a:p>
                <a:r>
                  <a:rPr lang="en-US" dirty="0"/>
                  <a:t>Super easy way to find topological sort:</a:t>
                </a:r>
              </a:p>
              <a:p>
                <a:pPr marL="514350" indent="-514350">
                  <a:buFont typeface="+mj-lt"/>
                  <a:buAutoNum type="arabicPeriod"/>
                </a:pPr>
                <a:r>
                  <a:rPr lang="en-US" dirty="0"/>
                  <a:t>​</a:t>
                </a:r>
                <a:r>
                  <a:rPr lang="en-US" b="1" dirty="0">
                    <a:solidFill>
                      <a:schemeClr val="accent3"/>
                    </a:solidFill>
                  </a:rPr>
                  <a:t>while</a:t>
                </a:r>
                <a:r>
                  <a:rPr lang="en-US" dirty="0"/>
                  <a:t> the graph is not empty </a:t>
                </a:r>
                <a:r>
                  <a:rPr lang="en-US" b="1" dirty="0">
                    <a:solidFill>
                      <a:schemeClr val="accent3"/>
                    </a:solidFill>
                  </a:rPr>
                  <a:t>do</a:t>
                </a:r>
              </a:p>
              <a:p>
                <a:pPr marL="914400" indent="-914400">
                  <a:spcBef>
                    <a:spcPts val="0"/>
                  </a:spcBef>
                  <a:buFont typeface="+mj-lt"/>
                  <a:buAutoNum type="arabicPeriod"/>
                </a:pPr>
                <a:r>
                  <a:rPr lang="en-US" dirty="0"/>
                  <a:t>Find a vertex with no in-neighbors, remove it, and append it to the output list.</a:t>
                </a:r>
              </a:p>
              <a:p>
                <a:r>
                  <a:rPr lang="en-US" dirty="0"/>
                  <a:t>Works well, can be optimized to take </a:t>
                </a:r>
                <a14:m>
                  <m:oMath xmlns:m="http://schemas.openxmlformats.org/officeDocument/2006/math">
                    <m:r>
                      <a:rPr lang="en-US" b="1" i="1" dirty="0" smtClean="0">
                        <a:solidFill>
                          <a:schemeClr val="accent1"/>
                        </a:solidFill>
                        <a:latin typeface="Cambria Math" panose="02040503050406030204" pitchFamily="18" charset="0"/>
                      </a:rPr>
                      <m:t>𝑶</m:t>
                    </m:r>
                    <m:r>
                      <a:rPr lang="en-US" b="1" i="1" dirty="0" smtClean="0">
                        <a:solidFill>
                          <a:schemeClr val="accent1"/>
                        </a:solidFill>
                        <a:latin typeface="Cambria Math" panose="02040503050406030204" pitchFamily="18" charset="0"/>
                      </a:rPr>
                      <m:t>(</m:t>
                    </m:r>
                    <m:r>
                      <a:rPr lang="en-US" b="1" i="1" dirty="0" err="1" smtClean="0">
                        <a:solidFill>
                          <a:schemeClr val="accent1"/>
                        </a:solidFill>
                        <a:latin typeface="Cambria Math" panose="02040503050406030204" pitchFamily="18" charset="0"/>
                      </a:rPr>
                      <m:t>𝒏</m:t>
                    </m:r>
                    <m:r>
                      <a:rPr lang="en-US" b="1" i="1" dirty="0" err="1" smtClean="0">
                        <a:solidFill>
                          <a:schemeClr val="accent1"/>
                        </a:solidFill>
                        <a:latin typeface="Cambria Math" panose="02040503050406030204" pitchFamily="18" charset="0"/>
                      </a:rPr>
                      <m:t>+</m:t>
                    </m:r>
                    <m:r>
                      <a:rPr lang="en-US" b="1" i="1" dirty="0" err="1" smtClean="0">
                        <a:solidFill>
                          <a:schemeClr val="accent1"/>
                        </a:solidFill>
                        <a:latin typeface="Cambria Math" panose="02040503050406030204" pitchFamily="18" charset="0"/>
                      </a:rPr>
                      <m:t>𝒎</m:t>
                    </m:r>
                    <m:r>
                      <a:rPr lang="en-US" b="1" i="1" dirty="0" smtClean="0">
                        <a:solidFill>
                          <a:schemeClr val="accent1"/>
                        </a:solidFill>
                        <a:latin typeface="Cambria Math" panose="02040503050406030204" pitchFamily="18" charset="0"/>
                      </a:rPr>
                      <m:t>)</m:t>
                    </m:r>
                  </m:oMath>
                </a14:m>
                <a:r>
                  <a:rPr lang="en-US" dirty="0"/>
                  <a:t> time.</a:t>
                </a:r>
              </a:p>
            </p:txBody>
          </p:sp>
        </mc:Choice>
        <mc:Fallback>
          <p:sp>
            <p:nvSpPr>
              <p:cNvPr id="3" name="Content Placeholder 2">
                <a:extLst>
                  <a:ext uri="{FF2B5EF4-FFF2-40B4-BE49-F238E27FC236}">
                    <a16:creationId xmlns:a16="http://schemas.microsoft.com/office/drawing/2014/main" id="{C385E57F-AEEA-F51F-8B45-F8C487FF3A54}"/>
                  </a:ext>
                </a:extLst>
              </p:cNvPr>
              <p:cNvSpPr>
                <a:spLocks noGrp="1" noRot="1" noChangeAspect="1" noMove="1" noResize="1" noEditPoints="1" noAdjustHandles="1" noChangeArrowheads="1" noChangeShapeType="1" noTextEdit="1"/>
              </p:cNvSpPr>
              <p:nvPr>
                <p:ph idx="1"/>
              </p:nvPr>
            </p:nvSpPr>
            <p:spPr>
              <a:blipFill>
                <a:blip r:embed="rId2"/>
                <a:stretch>
                  <a:fillRect l="-1206" t="-263" b="-1053"/>
                </a:stretch>
              </a:blipFill>
            </p:spPr>
            <p:txBody>
              <a:bodyPr/>
              <a:lstStyle/>
              <a:p>
                <a:r>
                  <a:rPr lang="en-US">
                    <a:noFill/>
                  </a:rPr>
                  <a:t> </a:t>
                </a:r>
              </a:p>
            </p:txBody>
          </p:sp>
        </mc:Fallback>
      </mc:AlternateContent>
    </p:spTree>
    <p:extLst>
      <p:ext uri="{BB962C8B-B14F-4D97-AF65-F5344CB8AC3E}">
        <p14:creationId xmlns:p14="http://schemas.microsoft.com/office/powerpoint/2010/main" val="256172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9482-F3FA-8B1D-D71B-7EF3D316712C}"/>
              </a:ext>
            </a:extLst>
          </p:cNvPr>
          <p:cNvSpPr>
            <a:spLocks noGrp="1"/>
          </p:cNvSpPr>
          <p:nvPr>
            <p:ph type="title"/>
          </p:nvPr>
        </p:nvSpPr>
        <p:spPr/>
        <p:txBody>
          <a:bodyPr/>
          <a:lstStyle/>
          <a:p>
            <a:r>
              <a:rPr lang="en-US" dirty="0"/>
              <a:t>Correctness of topological sort algorithm</a:t>
            </a:r>
          </a:p>
        </p:txBody>
      </p:sp>
      <p:sp>
        <p:nvSpPr>
          <p:cNvPr id="3" name="Content Placeholder 2">
            <a:extLst>
              <a:ext uri="{FF2B5EF4-FFF2-40B4-BE49-F238E27FC236}">
                <a16:creationId xmlns:a16="http://schemas.microsoft.com/office/drawing/2014/main" id="{D499A2CB-D4DC-879C-66BC-FB5C8A507E2F}"/>
              </a:ext>
            </a:extLst>
          </p:cNvPr>
          <p:cNvSpPr>
            <a:spLocks noGrp="1"/>
          </p:cNvSpPr>
          <p:nvPr>
            <p:ph idx="1"/>
          </p:nvPr>
        </p:nvSpPr>
        <p:spPr/>
        <p:txBody>
          <a:bodyPr/>
          <a:lstStyle/>
          <a:p>
            <a:r>
              <a:rPr lang="en-US" b="1" dirty="0">
                <a:solidFill>
                  <a:schemeClr val="accent3"/>
                </a:solidFill>
              </a:rPr>
              <a:t>Q: </a:t>
            </a:r>
            <a:r>
              <a:rPr lang="en-US" dirty="0"/>
              <a:t>(soundness) Why is there always a vertex with no in-neighbors?</a:t>
            </a:r>
          </a:p>
          <a:p>
            <a:pPr>
              <a:spcBef>
                <a:spcPts val="0"/>
              </a:spcBef>
            </a:pPr>
            <a:r>
              <a:rPr lang="en-US" b="1" dirty="0">
                <a:solidFill>
                  <a:schemeClr val="accent5"/>
                </a:solidFill>
              </a:rPr>
              <a:t>A: </a:t>
            </a:r>
            <a:r>
              <a:rPr lang="en-US" dirty="0"/>
              <a:t>If every vertex had an in-neighbor, following them would eventually find you a cycle.</a:t>
            </a:r>
          </a:p>
        </p:txBody>
      </p:sp>
      <p:sp>
        <p:nvSpPr>
          <p:cNvPr id="4" name="Oval 3">
            <a:extLst>
              <a:ext uri="{FF2B5EF4-FFF2-40B4-BE49-F238E27FC236}">
                <a16:creationId xmlns:a16="http://schemas.microsoft.com/office/drawing/2014/main" id="{6CF0086F-0BED-E155-F47B-92FE029A5F4F}"/>
              </a:ext>
            </a:extLst>
          </p:cNvPr>
          <p:cNvSpPr/>
          <p:nvPr/>
        </p:nvSpPr>
        <p:spPr>
          <a:xfrm>
            <a:off x="5775960" y="330432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5" name="Oval 4">
            <a:extLst>
              <a:ext uri="{FF2B5EF4-FFF2-40B4-BE49-F238E27FC236}">
                <a16:creationId xmlns:a16="http://schemas.microsoft.com/office/drawing/2014/main" id="{894DE85E-860E-CC14-A5DB-00A503A06E70}"/>
              </a:ext>
            </a:extLst>
          </p:cNvPr>
          <p:cNvSpPr/>
          <p:nvPr/>
        </p:nvSpPr>
        <p:spPr>
          <a:xfrm>
            <a:off x="3919849" y="3821688"/>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6" name="Oval 5">
            <a:extLst>
              <a:ext uri="{FF2B5EF4-FFF2-40B4-BE49-F238E27FC236}">
                <a16:creationId xmlns:a16="http://schemas.microsoft.com/office/drawing/2014/main" id="{03C56AFE-83D5-6C60-C79A-F658E288A4CC}"/>
              </a:ext>
            </a:extLst>
          </p:cNvPr>
          <p:cNvSpPr/>
          <p:nvPr/>
        </p:nvSpPr>
        <p:spPr>
          <a:xfrm>
            <a:off x="6516178" y="5026045"/>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7" name="Oval 6">
            <a:extLst>
              <a:ext uri="{FF2B5EF4-FFF2-40B4-BE49-F238E27FC236}">
                <a16:creationId xmlns:a16="http://schemas.microsoft.com/office/drawing/2014/main" id="{FBB992D9-1C16-1AD0-DD48-02103414E057}"/>
              </a:ext>
            </a:extLst>
          </p:cNvPr>
          <p:cNvSpPr/>
          <p:nvPr/>
        </p:nvSpPr>
        <p:spPr>
          <a:xfrm>
            <a:off x="4893713" y="5536883"/>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cxnSp>
        <p:nvCxnSpPr>
          <p:cNvPr id="8" name="Straight Connector 7">
            <a:extLst>
              <a:ext uri="{FF2B5EF4-FFF2-40B4-BE49-F238E27FC236}">
                <a16:creationId xmlns:a16="http://schemas.microsoft.com/office/drawing/2014/main" id="{FEB80794-935B-DA43-8DC6-FA33DC7DD020}"/>
              </a:ext>
            </a:extLst>
          </p:cNvPr>
          <p:cNvCxnSpPr>
            <a:cxnSpLocks/>
          </p:cNvCxnSpPr>
          <p:nvPr/>
        </p:nvCxnSpPr>
        <p:spPr>
          <a:xfrm flipV="1">
            <a:off x="4749020" y="3754632"/>
            <a:ext cx="899447" cy="240933"/>
          </a:xfrm>
          <a:prstGeom prst="line">
            <a:avLst/>
          </a:prstGeom>
          <a:ln w="38100">
            <a:headEnd type="triangle" w="lg" len="lg"/>
            <a:tailEnd type="none" w="med" len="me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3CDE4FE-2044-96A1-8A5E-14727DAB51BC}"/>
              </a:ext>
            </a:extLst>
          </p:cNvPr>
          <p:cNvCxnSpPr>
            <a:cxnSpLocks/>
          </p:cNvCxnSpPr>
          <p:nvPr/>
        </p:nvCxnSpPr>
        <p:spPr>
          <a:xfrm>
            <a:off x="4460167" y="4534590"/>
            <a:ext cx="500833" cy="924144"/>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892FBAFA-D1CC-2A7C-0B21-83F7CC68BF8B}"/>
              </a:ext>
            </a:extLst>
          </p:cNvPr>
          <p:cNvCxnSpPr>
            <a:cxnSpLocks/>
          </p:cNvCxnSpPr>
          <p:nvPr/>
        </p:nvCxnSpPr>
        <p:spPr>
          <a:xfrm flipV="1">
            <a:off x="5648467" y="5536883"/>
            <a:ext cx="767573" cy="28926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5A914AA-9B75-5EB3-0679-0AA416785271}"/>
              </a:ext>
            </a:extLst>
          </p:cNvPr>
          <p:cNvCxnSpPr>
            <a:cxnSpLocks/>
          </p:cNvCxnSpPr>
          <p:nvPr/>
        </p:nvCxnSpPr>
        <p:spPr>
          <a:xfrm flipH="1" flipV="1">
            <a:off x="6179501" y="4057809"/>
            <a:ext cx="487355" cy="83958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3812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3B34C-9F65-2B35-65FB-AA0A4672B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FB6B34-E717-CD5B-DEBE-D1AD2621E69A}"/>
              </a:ext>
            </a:extLst>
          </p:cNvPr>
          <p:cNvSpPr>
            <a:spLocks noGrp="1"/>
          </p:cNvSpPr>
          <p:nvPr>
            <p:ph type="title"/>
          </p:nvPr>
        </p:nvSpPr>
        <p:spPr/>
        <p:txBody>
          <a:bodyPr/>
          <a:lstStyle/>
          <a:p>
            <a:r>
              <a:rPr lang="en-US" dirty="0"/>
              <a:t>Correctness of topological sort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4AAB0D-FC7B-699E-FD80-05F9C4093BDD}"/>
                  </a:ext>
                </a:extLst>
              </p:cNvPr>
              <p:cNvSpPr>
                <a:spLocks noGrp="1"/>
              </p:cNvSpPr>
              <p:nvPr>
                <p:ph idx="1"/>
              </p:nvPr>
            </p:nvSpPr>
            <p:spPr/>
            <p:txBody>
              <a:bodyPr/>
              <a:lstStyle/>
              <a:p>
                <a:r>
                  <a:rPr lang="en-US" b="1" dirty="0">
                    <a:solidFill>
                      <a:schemeClr val="accent3"/>
                    </a:solidFill>
                  </a:rPr>
                  <a:t>Q: </a:t>
                </a:r>
                <a:r>
                  <a:rPr lang="en-US" dirty="0"/>
                  <a:t>(validity) Why do all edges end up pointing forward?</a:t>
                </a:r>
              </a:p>
              <a:p>
                <a:r>
                  <a:rPr lang="en-US" b="1" dirty="0">
                    <a:solidFill>
                      <a:schemeClr val="accent5"/>
                    </a:solidFill>
                  </a:rPr>
                  <a:t>A: </a:t>
                </a:r>
                <a:r>
                  <a:rPr lang="en-US" dirty="0"/>
                  <a:t>No out-edges from </a:t>
                </a:r>
                <a14:m>
                  <m:oMath xmlns:m="http://schemas.openxmlformats.org/officeDocument/2006/math">
                    <m:r>
                      <a:rPr lang="en-US" b="1" i="1" dirty="0" smtClean="0">
                        <a:solidFill>
                          <a:schemeClr val="accent1"/>
                        </a:solidFill>
                        <a:latin typeface="Cambria Math" panose="02040503050406030204" pitchFamily="18" charset="0"/>
                      </a:rPr>
                      <m:t>𝒗</m:t>
                    </m:r>
                  </m:oMath>
                </a14:m>
                <a:r>
                  <a:rPr lang="en-US" dirty="0"/>
                  <a:t> are removed until removing vertex </a:t>
                </a:r>
                <a14:m>
                  <m:oMath xmlns:m="http://schemas.openxmlformats.org/officeDocument/2006/math">
                    <m:r>
                      <a:rPr lang="en-US" b="1" i="1" dirty="0">
                        <a:solidFill>
                          <a:schemeClr val="accent1"/>
                        </a:solidFill>
                        <a:latin typeface="Cambria Math" panose="02040503050406030204" pitchFamily="18" charset="0"/>
                      </a:rPr>
                      <m:t>𝒗</m:t>
                    </m:r>
                  </m:oMath>
                </a14:m>
                <a:r>
                  <a:rPr lang="en-US" dirty="0"/>
                  <a:t>, because removed vertices have no in-neighbors. </a:t>
                </a:r>
              </a:p>
              <a:p>
                <a:r>
                  <a:rPr lang="en-US" dirty="0"/>
                  <a:t>Thus, every out-edge of </a:t>
                </a:r>
                <a14:m>
                  <m:oMath xmlns:m="http://schemas.openxmlformats.org/officeDocument/2006/math">
                    <m:r>
                      <a:rPr lang="en-US" b="1" i="1" dirty="0">
                        <a:solidFill>
                          <a:schemeClr val="accent1"/>
                        </a:solidFill>
                        <a:latin typeface="Cambria Math" panose="02040503050406030204" pitchFamily="18" charset="0"/>
                      </a:rPr>
                      <m:t>𝒗</m:t>
                    </m:r>
                    <m:r>
                      <a:rPr lang="en-US" b="1" i="1" dirty="0">
                        <a:solidFill>
                          <a:schemeClr val="accent1"/>
                        </a:solidFill>
                        <a:latin typeface="Cambria Math" panose="02040503050406030204" pitchFamily="18" charset="0"/>
                      </a:rPr>
                      <m:t> </m:t>
                    </m:r>
                  </m:oMath>
                </a14:m>
                <a:r>
                  <a:rPr lang="en-US" dirty="0"/>
                  <a:t>is still there when it is time to remove </a:t>
                </a:r>
                <a14:m>
                  <m:oMath xmlns:m="http://schemas.openxmlformats.org/officeDocument/2006/math">
                    <m:r>
                      <a:rPr lang="en-US" b="1" i="1" dirty="0">
                        <a:solidFill>
                          <a:schemeClr val="accent1"/>
                        </a:solidFill>
                        <a:latin typeface="Cambria Math" panose="02040503050406030204" pitchFamily="18" charset="0"/>
                      </a:rPr>
                      <m:t>𝒗</m:t>
                    </m:r>
                  </m:oMath>
                </a14:m>
                <a:r>
                  <a:rPr lang="en-US" dirty="0"/>
                  <a:t>, and these will point to vertices that are removed later.</a:t>
                </a:r>
              </a:p>
            </p:txBody>
          </p:sp>
        </mc:Choice>
        <mc:Fallback>
          <p:sp>
            <p:nvSpPr>
              <p:cNvPr id="3" name="Content Placeholder 2">
                <a:extLst>
                  <a:ext uri="{FF2B5EF4-FFF2-40B4-BE49-F238E27FC236}">
                    <a16:creationId xmlns:a16="http://schemas.microsoft.com/office/drawing/2014/main" id="{E54AAB0D-FC7B-699E-FD80-05F9C4093BDD}"/>
                  </a:ext>
                </a:extLst>
              </p:cNvPr>
              <p:cNvSpPr>
                <a:spLocks noGrp="1" noRot="1" noChangeAspect="1" noMove="1" noResize="1" noEditPoints="1" noAdjustHandles="1" noChangeArrowheads="1" noChangeShapeType="1" noTextEdit="1"/>
              </p:cNvSpPr>
              <p:nvPr>
                <p:ph idx="1"/>
              </p:nvPr>
            </p:nvSpPr>
            <p:spPr>
              <a:blipFill>
                <a:blip r:embed="rId2"/>
                <a:stretch>
                  <a:fillRect l="-1206" t="-263"/>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5507ACB7-3788-69FA-93FD-AFB7B36853CC}"/>
              </a:ext>
            </a:extLst>
          </p:cNvPr>
          <p:cNvSpPr/>
          <p:nvPr/>
        </p:nvSpPr>
        <p:spPr>
          <a:xfrm>
            <a:off x="7576419" y="579017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5</a:t>
            </a:r>
            <a:endParaRPr lang="en-US" b="1" dirty="0">
              <a:solidFill>
                <a:schemeClr val="accent1"/>
              </a:solidFill>
              <a:latin typeface="Lato" panose="020F0502020204030203" pitchFamily="34" charset="77"/>
            </a:endParaRPr>
          </a:p>
        </p:txBody>
      </p:sp>
      <p:sp>
        <p:nvSpPr>
          <p:cNvPr id="5" name="Oval 4">
            <a:extLst>
              <a:ext uri="{FF2B5EF4-FFF2-40B4-BE49-F238E27FC236}">
                <a16:creationId xmlns:a16="http://schemas.microsoft.com/office/drawing/2014/main" id="{6D211057-839C-C4AA-AAC5-B768DE3F351D}"/>
              </a:ext>
            </a:extLst>
          </p:cNvPr>
          <p:cNvSpPr/>
          <p:nvPr/>
        </p:nvSpPr>
        <p:spPr>
          <a:xfrm>
            <a:off x="3002856" y="579017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6" name="Oval 5">
            <a:extLst>
              <a:ext uri="{FF2B5EF4-FFF2-40B4-BE49-F238E27FC236}">
                <a16:creationId xmlns:a16="http://schemas.microsoft.com/office/drawing/2014/main" id="{64AC2E0D-37D6-3E40-1198-144E9F067F4F}"/>
              </a:ext>
            </a:extLst>
          </p:cNvPr>
          <p:cNvSpPr/>
          <p:nvPr/>
        </p:nvSpPr>
        <p:spPr>
          <a:xfrm>
            <a:off x="6432916" y="579017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7" name="Oval 6">
            <a:extLst>
              <a:ext uri="{FF2B5EF4-FFF2-40B4-BE49-F238E27FC236}">
                <a16:creationId xmlns:a16="http://schemas.microsoft.com/office/drawing/2014/main" id="{A2307352-3B05-C24E-4E4C-2D0116114CD3}"/>
              </a:ext>
            </a:extLst>
          </p:cNvPr>
          <p:cNvSpPr/>
          <p:nvPr/>
        </p:nvSpPr>
        <p:spPr>
          <a:xfrm>
            <a:off x="5289413" y="579017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8" name="Oval 7">
            <a:extLst>
              <a:ext uri="{FF2B5EF4-FFF2-40B4-BE49-F238E27FC236}">
                <a16:creationId xmlns:a16="http://schemas.microsoft.com/office/drawing/2014/main" id="{9A4B0373-AD3E-A835-5760-857EAD4F55DF}"/>
              </a:ext>
            </a:extLst>
          </p:cNvPr>
          <p:cNvSpPr/>
          <p:nvPr/>
        </p:nvSpPr>
        <p:spPr>
          <a:xfrm>
            <a:off x="4145910" y="579017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cxnSp>
        <p:nvCxnSpPr>
          <p:cNvPr id="9" name="Straight Connector 8">
            <a:extLst>
              <a:ext uri="{FF2B5EF4-FFF2-40B4-BE49-F238E27FC236}">
                <a16:creationId xmlns:a16="http://schemas.microsoft.com/office/drawing/2014/main" id="{BF8F17C4-3D34-33A4-B82C-3AFFA3A6A845}"/>
              </a:ext>
            </a:extLst>
          </p:cNvPr>
          <p:cNvCxnSpPr>
            <a:cxnSpLocks/>
          </p:cNvCxnSpPr>
          <p:nvPr/>
        </p:nvCxnSpPr>
        <p:spPr>
          <a:xfrm>
            <a:off x="3726536" y="6110214"/>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2C3276A-FC14-ED8D-ABD3-1FD4039BF03D}"/>
              </a:ext>
            </a:extLst>
          </p:cNvPr>
          <p:cNvCxnSpPr>
            <a:cxnSpLocks/>
          </p:cNvCxnSpPr>
          <p:nvPr/>
        </p:nvCxnSpPr>
        <p:spPr>
          <a:xfrm>
            <a:off x="6019464" y="6110214"/>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7F93307-7293-1E25-0180-8504D01BD466}"/>
              </a:ext>
            </a:extLst>
          </p:cNvPr>
          <p:cNvCxnSpPr>
            <a:cxnSpLocks/>
          </p:cNvCxnSpPr>
          <p:nvPr/>
        </p:nvCxnSpPr>
        <p:spPr>
          <a:xfrm>
            <a:off x="7152073" y="6110214"/>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12" name="Freeform 11">
            <a:extLst>
              <a:ext uri="{FF2B5EF4-FFF2-40B4-BE49-F238E27FC236}">
                <a16:creationId xmlns:a16="http://schemas.microsoft.com/office/drawing/2014/main" id="{AF45CCE1-D8BF-8EBB-5AE1-57209889B4CA}"/>
              </a:ext>
            </a:extLst>
          </p:cNvPr>
          <p:cNvSpPr/>
          <p:nvPr/>
        </p:nvSpPr>
        <p:spPr>
          <a:xfrm>
            <a:off x="4701822" y="5386680"/>
            <a:ext cx="1766454" cy="426027"/>
          </a:xfrm>
          <a:custGeom>
            <a:avLst/>
            <a:gdLst>
              <a:gd name="connsiteX0" fmla="*/ 0 w 1766454"/>
              <a:gd name="connsiteY0" fmla="*/ 426027 h 426027"/>
              <a:gd name="connsiteX1" fmla="*/ 904009 w 1766454"/>
              <a:gd name="connsiteY1" fmla="*/ 0 h 426027"/>
              <a:gd name="connsiteX2" fmla="*/ 1766454 w 1766454"/>
              <a:gd name="connsiteY2" fmla="*/ 426027 h 426027"/>
            </a:gdLst>
            <a:ahLst/>
            <a:cxnLst>
              <a:cxn ang="0">
                <a:pos x="connsiteX0" y="connsiteY0"/>
              </a:cxn>
              <a:cxn ang="0">
                <a:pos x="connsiteX1" y="connsiteY1"/>
              </a:cxn>
              <a:cxn ang="0">
                <a:pos x="connsiteX2" y="connsiteY2"/>
              </a:cxn>
            </a:cxnLst>
            <a:rect l="l" t="t" r="r" b="b"/>
            <a:pathLst>
              <a:path w="1766454" h="426027">
                <a:moveTo>
                  <a:pt x="0" y="426027"/>
                </a:moveTo>
                <a:cubicBezTo>
                  <a:pt x="304800" y="213013"/>
                  <a:pt x="609600" y="0"/>
                  <a:pt x="904009" y="0"/>
                </a:cubicBezTo>
                <a:cubicBezTo>
                  <a:pt x="1198418" y="0"/>
                  <a:pt x="1482436" y="213013"/>
                  <a:pt x="1766454" y="42602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Freeform 12">
            <a:extLst>
              <a:ext uri="{FF2B5EF4-FFF2-40B4-BE49-F238E27FC236}">
                <a16:creationId xmlns:a16="http://schemas.microsoft.com/office/drawing/2014/main" id="{6E625200-92B9-3AB7-20AE-EFDCE60099B8}"/>
              </a:ext>
            </a:extLst>
          </p:cNvPr>
          <p:cNvSpPr/>
          <p:nvPr/>
        </p:nvSpPr>
        <p:spPr>
          <a:xfrm>
            <a:off x="3439327" y="4991676"/>
            <a:ext cx="3276267" cy="779467"/>
          </a:xfrm>
          <a:custGeom>
            <a:avLst/>
            <a:gdLst>
              <a:gd name="connsiteX0" fmla="*/ 0 w 4177146"/>
              <a:gd name="connsiteY0" fmla="*/ 727512 h 779467"/>
              <a:gd name="connsiteX1" fmla="*/ 2109355 w 4177146"/>
              <a:gd name="connsiteY1" fmla="*/ 149 h 779467"/>
              <a:gd name="connsiteX2" fmla="*/ 4177146 w 4177146"/>
              <a:gd name="connsiteY2" fmla="*/ 779467 h 779467"/>
            </a:gdLst>
            <a:ahLst/>
            <a:cxnLst>
              <a:cxn ang="0">
                <a:pos x="connsiteX0" y="connsiteY0"/>
              </a:cxn>
              <a:cxn ang="0">
                <a:pos x="connsiteX1" y="connsiteY1"/>
              </a:cxn>
              <a:cxn ang="0">
                <a:pos x="connsiteX2" y="connsiteY2"/>
              </a:cxn>
            </a:cxnLst>
            <a:rect l="l" t="t" r="r" b="b"/>
            <a:pathLst>
              <a:path w="4177146" h="779467">
                <a:moveTo>
                  <a:pt x="0" y="727512"/>
                </a:moveTo>
                <a:cubicBezTo>
                  <a:pt x="706582" y="359501"/>
                  <a:pt x="1413164" y="-8510"/>
                  <a:pt x="2109355" y="149"/>
                </a:cubicBezTo>
                <a:cubicBezTo>
                  <a:pt x="2805546" y="8808"/>
                  <a:pt x="3491346" y="394137"/>
                  <a:pt x="4177146" y="77946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chemeClr val="tx1"/>
              </a:solidFill>
            </a:endParaRPr>
          </a:p>
        </p:txBody>
      </p:sp>
      <p:cxnSp>
        <p:nvCxnSpPr>
          <p:cNvPr id="14" name="Straight Connector 13">
            <a:extLst>
              <a:ext uri="{FF2B5EF4-FFF2-40B4-BE49-F238E27FC236}">
                <a16:creationId xmlns:a16="http://schemas.microsoft.com/office/drawing/2014/main" id="{55FBE3EB-8735-C95C-4AC7-560030F1ED4D}"/>
              </a:ext>
            </a:extLst>
          </p:cNvPr>
          <p:cNvCxnSpPr>
            <a:cxnSpLocks/>
          </p:cNvCxnSpPr>
          <p:nvPr/>
        </p:nvCxnSpPr>
        <p:spPr>
          <a:xfrm>
            <a:off x="4877122" y="6106945"/>
            <a:ext cx="337341" cy="0"/>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15" name="Freeform 14">
            <a:extLst>
              <a:ext uri="{FF2B5EF4-FFF2-40B4-BE49-F238E27FC236}">
                <a16:creationId xmlns:a16="http://schemas.microsoft.com/office/drawing/2014/main" id="{087D85BE-2EE4-69D5-582B-DCCE24001F94}"/>
              </a:ext>
            </a:extLst>
          </p:cNvPr>
          <p:cNvSpPr/>
          <p:nvPr/>
        </p:nvSpPr>
        <p:spPr>
          <a:xfrm>
            <a:off x="5800886" y="5317687"/>
            <a:ext cx="1766454" cy="426027"/>
          </a:xfrm>
          <a:custGeom>
            <a:avLst/>
            <a:gdLst>
              <a:gd name="connsiteX0" fmla="*/ 0 w 1766454"/>
              <a:gd name="connsiteY0" fmla="*/ 426027 h 426027"/>
              <a:gd name="connsiteX1" fmla="*/ 904009 w 1766454"/>
              <a:gd name="connsiteY1" fmla="*/ 0 h 426027"/>
              <a:gd name="connsiteX2" fmla="*/ 1766454 w 1766454"/>
              <a:gd name="connsiteY2" fmla="*/ 426027 h 426027"/>
            </a:gdLst>
            <a:ahLst/>
            <a:cxnLst>
              <a:cxn ang="0">
                <a:pos x="connsiteX0" y="connsiteY0"/>
              </a:cxn>
              <a:cxn ang="0">
                <a:pos x="connsiteX1" y="connsiteY1"/>
              </a:cxn>
              <a:cxn ang="0">
                <a:pos x="connsiteX2" y="connsiteY2"/>
              </a:cxn>
            </a:cxnLst>
            <a:rect l="l" t="t" r="r" b="b"/>
            <a:pathLst>
              <a:path w="1766454" h="426027">
                <a:moveTo>
                  <a:pt x="0" y="426027"/>
                </a:moveTo>
                <a:cubicBezTo>
                  <a:pt x="304800" y="213013"/>
                  <a:pt x="609600" y="0"/>
                  <a:pt x="904009" y="0"/>
                </a:cubicBezTo>
                <a:cubicBezTo>
                  <a:pt x="1198418" y="0"/>
                  <a:pt x="1482436" y="213013"/>
                  <a:pt x="1766454" y="426027"/>
                </a:cubicBezTo>
              </a:path>
            </a:pathLst>
          </a:custGeom>
          <a:ln w="38100">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84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2" grpId="0" animBg="1"/>
      <p:bldP spid="13"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9B7B73-C7E9-A839-8F46-E9FAFA7869F3}"/>
              </a:ext>
            </a:extLst>
          </p:cNvPr>
          <p:cNvSpPr>
            <a:spLocks noGrp="1"/>
          </p:cNvSpPr>
          <p:nvPr>
            <p:ph type="title"/>
          </p:nvPr>
        </p:nvSpPr>
        <p:spPr/>
        <p:txBody>
          <a:bodyPr/>
          <a:lstStyle/>
          <a:p>
            <a:r>
              <a:rPr lang="en-US" dirty="0"/>
              <a:t>Topological sort via DFS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F70291BC-70E3-115E-CF9D-055CF8377450}"/>
                  </a:ext>
                </a:extLst>
              </p:cNvPr>
              <p:cNvSpPr>
                <a:spLocks noGrp="1"/>
              </p:cNvSpPr>
              <p:nvPr>
                <p:ph idx="1"/>
              </p:nvPr>
            </p:nvSpPr>
            <p:spPr/>
            <p:txBody>
              <a:bodyPr/>
              <a:lstStyle/>
              <a:p>
                <a:pPr marL="461963" indent="-450850">
                  <a:spcBef>
                    <a:spcPts val="0"/>
                  </a:spcBef>
                  <a:buFont typeface="+mj-lt"/>
                  <a:buAutoNum type="arabicPeriod"/>
                </a:pPr>
                <a:r>
                  <a:rPr lang="en-US" dirty="0"/>
                  <a:t>Initialize a stack </a:t>
                </a:r>
                <a14:m>
                  <m:oMath xmlns:m="http://schemas.openxmlformats.org/officeDocument/2006/math">
                    <m:r>
                      <a:rPr lang="en-US" b="1" i="1" dirty="0">
                        <a:solidFill>
                          <a:schemeClr val="accent1"/>
                        </a:solidFill>
                        <a:latin typeface="Cambria Math" panose="02040503050406030204" pitchFamily="18" charset="0"/>
                      </a:rPr>
                      <m:t>𝑺</m:t>
                    </m:r>
                  </m:oMath>
                </a14:m>
                <a:r>
                  <a:rPr lang="en-US" dirty="0"/>
                  <a:t> with the starting point </a:t>
                </a:r>
                <a14:m>
                  <m:oMath xmlns:m="http://schemas.openxmlformats.org/officeDocument/2006/math">
                    <m:r>
                      <a:rPr lang="en-US"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𝒔</m:t>
                    </m:r>
                    <m:r>
                      <a:rPr lang="en-US" b="1" i="1" dirty="0">
                        <a:solidFill>
                          <a:schemeClr val="accent1"/>
                        </a:solidFill>
                        <a:latin typeface="Cambria Math" panose="02040503050406030204" pitchFamily="18" charset="0"/>
                      </a:rPr>
                      <m:t>,“</m:t>
                    </m:r>
                    <m:r>
                      <a:rPr lang="en-US" b="1" dirty="0">
                        <a:solidFill>
                          <a:schemeClr val="accent1"/>
                        </a:solidFill>
                        <a:latin typeface="Cambria Math" panose="02040503050406030204" pitchFamily="18" charset="0"/>
                      </a:rPr>
                      <m:t>𝐬𝐭𝐚𝐫𝐭</m:t>
                    </m:r>
                    <m:r>
                      <a:rPr lang="en-US" b="1" i="1" dirty="0">
                        <a:solidFill>
                          <a:schemeClr val="accent1"/>
                        </a:solidFill>
                        <a:latin typeface="Cambria Math" panose="02040503050406030204" pitchFamily="18" charset="0"/>
                      </a:rPr>
                      <m:t>”)</m:t>
                    </m:r>
                  </m:oMath>
                </a14:m>
                <a:r>
                  <a:rPr lang="en-US" dirty="0"/>
                  <a:t>.</a:t>
                </a:r>
              </a:p>
              <a:p>
                <a:pPr marL="461963" indent="-450850">
                  <a:spcBef>
                    <a:spcPts val="0"/>
                  </a:spcBef>
                  <a:buFont typeface="+mj-lt"/>
                  <a:buAutoNum type="arabicPeriod"/>
                </a:pPr>
                <a:r>
                  <a:rPr lang="en-US" dirty="0"/>
                  <a:t>Mark all vertices “</a:t>
                </a:r>
                <a:r>
                  <a:rPr lang="en-US" dirty="0" err="1"/>
                  <a:t>unstarted</a:t>
                </a:r>
                <a:r>
                  <a:rPr lang="en-US" dirty="0"/>
                  <a:t>”.</a:t>
                </a:r>
              </a:p>
              <a:p>
                <a:pPr marL="461963" indent="-450850">
                  <a:spcBef>
                    <a:spcPts val="0"/>
                  </a:spcBef>
                  <a:buFont typeface="+mj-lt"/>
                  <a:buAutoNum type="arabicPeriod"/>
                </a:pPr>
                <a:r>
                  <a:rPr lang="en-US" dirty="0"/>
                  <a:t>​</a:t>
                </a:r>
                <a:r>
                  <a:rPr lang="en-US" b="1" dirty="0">
                    <a:solidFill>
                      <a:schemeClr val="accent3"/>
                    </a:solidFill>
                  </a:rPr>
                  <a:t>while</a:t>
                </a:r>
                <a:r>
                  <a:rPr lang="en-US" dirty="0"/>
                  <a:t> </a:t>
                </a:r>
                <a14:m>
                  <m:oMath xmlns:m="http://schemas.openxmlformats.org/officeDocument/2006/math">
                    <m:r>
                      <a:rPr lang="en-US" b="1" i="1" dirty="0">
                        <a:solidFill>
                          <a:schemeClr val="accent1"/>
                        </a:solidFill>
                        <a:latin typeface="Cambria Math" panose="02040503050406030204" pitchFamily="18" charset="0"/>
                      </a:rPr>
                      <m:t>𝑺</m:t>
                    </m:r>
                  </m:oMath>
                </a14:m>
                <a:r>
                  <a:rPr lang="en-US" dirty="0"/>
                  <a:t> is not empty </a:t>
                </a:r>
                <a:r>
                  <a:rPr lang="en-US" b="1" dirty="0">
                    <a:solidFill>
                      <a:schemeClr val="accent3"/>
                    </a:solidFill>
                  </a:rPr>
                  <a:t>do</a:t>
                </a:r>
              </a:p>
              <a:p>
                <a:pPr marL="925513" indent="-914400">
                  <a:spcBef>
                    <a:spcPts val="0"/>
                  </a:spcBef>
                  <a:buFont typeface="+mj-lt"/>
                  <a:buAutoNum type="arabicPeriod"/>
                </a:pPr>
                <a:r>
                  <a:rPr lang="en-US" dirty="0"/>
                  <a:t>Get/remove the next vertex </a:t>
                </a:r>
                <a14:m>
                  <m:oMath xmlns:m="http://schemas.openxmlformats.org/officeDocument/2006/math">
                    <m:r>
                      <a:rPr lang="en-US"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𝒙</m:t>
                    </m:r>
                    <m:r>
                      <a:rPr lang="en-US" b="1" i="1" dirty="0">
                        <a:solidFill>
                          <a:schemeClr val="accent1"/>
                        </a:solidFill>
                        <a:latin typeface="Cambria Math" panose="02040503050406030204" pitchFamily="18" charset="0"/>
                      </a:rPr>
                      <m:t>,</m:t>
                    </m:r>
                    <m:r>
                      <a:rPr lang="en-US" b="1" dirty="0">
                        <a:solidFill>
                          <a:schemeClr val="accent1"/>
                        </a:solidFill>
                        <a:latin typeface="Cambria Math" panose="02040503050406030204" pitchFamily="18" charset="0"/>
                      </a:rPr>
                      <m:t>𝐚𝐜𝐭𝐢𝐨𝐧</m:t>
                    </m:r>
                    <m:r>
                      <a:rPr lang="en-US" b="1" i="1" dirty="0">
                        <a:solidFill>
                          <a:schemeClr val="accent1"/>
                        </a:solidFill>
                        <a:latin typeface="Cambria Math" panose="02040503050406030204" pitchFamily="18" charset="0"/>
                      </a:rPr>
                      <m:t>)</m:t>
                    </m:r>
                  </m:oMath>
                </a14:m>
                <a:r>
                  <a:rPr lang="en-US" dirty="0"/>
                  <a:t> from </a:t>
                </a:r>
                <a14:m>
                  <m:oMath xmlns:m="http://schemas.openxmlformats.org/officeDocument/2006/math">
                    <m:r>
                      <a:rPr lang="en-US" b="1" i="1" dirty="0">
                        <a:solidFill>
                          <a:schemeClr val="accent1"/>
                        </a:solidFill>
                        <a:latin typeface="Cambria Math" panose="02040503050406030204" pitchFamily="18" charset="0"/>
                      </a:rPr>
                      <m:t>𝑺</m:t>
                    </m:r>
                  </m:oMath>
                </a14:m>
                <a:r>
                  <a:rPr lang="en-US" dirty="0"/>
                  <a:t>.</a:t>
                </a:r>
              </a:p>
              <a:p>
                <a:pPr marL="925513" indent="-914400">
                  <a:spcBef>
                    <a:spcPts val="0"/>
                  </a:spcBef>
                  <a:buFont typeface="+mj-lt"/>
                  <a:buAutoNum type="arabicPeriod"/>
                </a:pPr>
                <a:r>
                  <a:rPr lang="en-US" dirty="0"/>
                  <a:t>​</a:t>
                </a:r>
                <a:r>
                  <a:rPr lang="en-US" b="1" dirty="0">
                    <a:solidFill>
                      <a:schemeClr val="accent3"/>
                    </a:solidFill>
                  </a:rPr>
                  <a:t>if</a:t>
                </a:r>
                <a:r>
                  <a:rPr lang="en-US" dirty="0"/>
                  <a:t> </a:t>
                </a:r>
                <a14:m>
                  <m:oMath xmlns:m="http://schemas.openxmlformats.org/officeDocument/2006/math">
                    <m:r>
                      <a:rPr lang="en-US" b="1" i="1" dirty="0">
                        <a:solidFill>
                          <a:schemeClr val="accent1"/>
                        </a:solidFill>
                        <a:latin typeface="Cambria Math" panose="02040503050406030204" pitchFamily="18" charset="0"/>
                      </a:rPr>
                      <m:t>𝒙</m:t>
                    </m:r>
                  </m:oMath>
                </a14:m>
                <a:r>
                  <a:rPr lang="en-US" dirty="0"/>
                  <a:t> is “in-progress” and </a:t>
                </a:r>
                <a14:m>
                  <m:oMath xmlns:m="http://schemas.openxmlformats.org/officeDocument/2006/math">
                    <m:r>
                      <a:rPr lang="en-US" b="1" dirty="0">
                        <a:solidFill>
                          <a:schemeClr val="accent1"/>
                        </a:solidFill>
                        <a:latin typeface="Cambria Math" panose="02040503050406030204" pitchFamily="18" charset="0"/>
                      </a:rPr>
                      <m:t>𝐚𝐜𝐭𝐢𝐨𝐧</m:t>
                    </m:r>
                    <m:r>
                      <a:rPr lang="en-US" b="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m:t>
                    </m:r>
                    <m:r>
                      <a:rPr lang="en-US" b="1" dirty="0">
                        <a:solidFill>
                          <a:schemeClr val="accent1"/>
                        </a:solidFill>
                        <a:latin typeface="Cambria Math" panose="02040503050406030204" pitchFamily="18" charset="0"/>
                      </a:rPr>
                      <m:t>𝐬𝐭𝐚𝐫𝐭</m:t>
                    </m:r>
                    <m:r>
                      <a:rPr lang="en-US" b="1" i="1" dirty="0">
                        <a:solidFill>
                          <a:schemeClr val="accent1"/>
                        </a:solidFill>
                        <a:latin typeface="Cambria Math" panose="02040503050406030204" pitchFamily="18" charset="0"/>
                      </a:rPr>
                      <m:t>”</m:t>
                    </m:r>
                  </m:oMath>
                </a14:m>
                <a:r>
                  <a:rPr lang="en-US" dirty="0"/>
                  <a:t>, </a:t>
                </a:r>
                <a:r>
                  <a:rPr lang="en-US" b="1" dirty="0">
                    <a:solidFill>
                      <a:schemeClr val="accent3"/>
                    </a:solidFill>
                  </a:rPr>
                  <a:t>return</a:t>
                </a:r>
                <a:r>
                  <a:rPr lang="en-US" dirty="0"/>
                  <a:t> “cycle”</a:t>
                </a:r>
              </a:p>
              <a:p>
                <a:pPr marL="925513" indent="-914400">
                  <a:spcBef>
                    <a:spcPts val="0"/>
                  </a:spcBef>
                  <a:buFont typeface="+mj-lt"/>
                  <a:buAutoNum type="arabicPeriod"/>
                </a:pPr>
                <a:r>
                  <a:rPr lang="en-US" dirty="0"/>
                  <a:t>​</a:t>
                </a:r>
                <a:r>
                  <a:rPr lang="en-US" b="1" dirty="0">
                    <a:solidFill>
                      <a:schemeClr val="accent3"/>
                    </a:solidFill>
                  </a:rPr>
                  <a:t>else if</a:t>
                </a:r>
                <a:r>
                  <a:rPr lang="en-US" dirty="0"/>
                  <a:t> </a:t>
                </a:r>
                <a14:m>
                  <m:oMath xmlns:m="http://schemas.openxmlformats.org/officeDocument/2006/math">
                    <m:r>
                      <a:rPr lang="en-US" b="1" i="1" dirty="0">
                        <a:solidFill>
                          <a:schemeClr val="accent1"/>
                        </a:solidFill>
                        <a:latin typeface="Cambria Math" panose="02040503050406030204" pitchFamily="18" charset="0"/>
                      </a:rPr>
                      <m:t>𝒙</m:t>
                    </m:r>
                  </m:oMath>
                </a14:m>
                <a:r>
                  <a:rPr lang="en-US" dirty="0"/>
                  <a:t> is “</a:t>
                </a:r>
                <a:r>
                  <a:rPr lang="en-US" dirty="0" err="1"/>
                  <a:t>unstarted</a:t>
                </a:r>
                <a:r>
                  <a:rPr lang="en-US" dirty="0"/>
                  <a:t>” and </a:t>
                </a:r>
                <a14:m>
                  <m:oMath xmlns:m="http://schemas.openxmlformats.org/officeDocument/2006/math">
                    <m:r>
                      <a:rPr lang="en-US" b="1" dirty="0">
                        <a:solidFill>
                          <a:schemeClr val="accent1"/>
                        </a:solidFill>
                        <a:latin typeface="Cambria Math" panose="02040503050406030204" pitchFamily="18" charset="0"/>
                      </a:rPr>
                      <m:t>𝐚𝐜𝐭𝐢𝐨𝐧</m:t>
                    </m:r>
                    <m:r>
                      <a:rPr lang="en-US" b="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m:t>
                    </m:r>
                    <m:r>
                      <a:rPr lang="en-US" b="1" dirty="0">
                        <a:solidFill>
                          <a:schemeClr val="accent1"/>
                        </a:solidFill>
                        <a:latin typeface="Cambria Math" panose="02040503050406030204" pitchFamily="18" charset="0"/>
                      </a:rPr>
                      <m:t>𝐬𝐭𝐚𝐫𝐭</m:t>
                    </m:r>
                    <m:r>
                      <a:rPr lang="en-US" b="1" i="1" dirty="0">
                        <a:solidFill>
                          <a:schemeClr val="accent1"/>
                        </a:solidFill>
                        <a:latin typeface="Cambria Math" panose="02040503050406030204" pitchFamily="18" charset="0"/>
                      </a:rPr>
                      <m:t>”</m:t>
                    </m:r>
                  </m:oMath>
                </a14:m>
                <a:r>
                  <a:rPr lang="en-US" b="1" dirty="0">
                    <a:solidFill>
                      <a:schemeClr val="accent3"/>
                    </a:solidFill>
                  </a:rPr>
                  <a:t> then</a:t>
                </a:r>
              </a:p>
              <a:p>
                <a:pPr marL="1376363" indent="-1365250">
                  <a:spcBef>
                    <a:spcPts val="0"/>
                  </a:spcBef>
                  <a:buFont typeface="+mj-lt"/>
                  <a:buAutoNum type="arabicPeriod"/>
                </a:pPr>
                <a:r>
                  <a:rPr lang="en-US" dirty="0"/>
                  <a:t>​Add </a:t>
                </a:r>
                <a14:m>
                  <m:oMath xmlns:m="http://schemas.openxmlformats.org/officeDocument/2006/math">
                    <m:r>
                      <a:rPr lang="en-US"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𝒔</m:t>
                    </m:r>
                    <m:r>
                      <a:rPr lang="en-US" b="1" i="1" dirty="0">
                        <a:solidFill>
                          <a:schemeClr val="accent1"/>
                        </a:solidFill>
                        <a:latin typeface="Cambria Math" panose="02040503050406030204" pitchFamily="18" charset="0"/>
                      </a:rPr>
                      <m:t>,“</m:t>
                    </m:r>
                    <m:r>
                      <a:rPr lang="en-US" b="1" dirty="0">
                        <a:solidFill>
                          <a:schemeClr val="accent1"/>
                        </a:solidFill>
                        <a:latin typeface="Cambria Math" panose="02040503050406030204" pitchFamily="18" charset="0"/>
                      </a:rPr>
                      <m:t>𝐞𝐧𝐝</m:t>
                    </m:r>
                    <m:r>
                      <a:rPr lang="en-US" b="1" i="1" dirty="0">
                        <a:solidFill>
                          <a:schemeClr val="accent1"/>
                        </a:solidFill>
                        <a:latin typeface="Cambria Math" panose="02040503050406030204" pitchFamily="18" charset="0"/>
                      </a:rPr>
                      <m:t>”)</m:t>
                    </m:r>
                  </m:oMath>
                </a14:m>
                <a:r>
                  <a:rPr lang="en-US" dirty="0"/>
                  <a:t> and then all out-neighbors to </a:t>
                </a:r>
                <a14:m>
                  <m:oMath xmlns:m="http://schemas.openxmlformats.org/officeDocument/2006/math">
                    <m:r>
                      <a:rPr lang="en-US" b="1" i="1" dirty="0">
                        <a:solidFill>
                          <a:schemeClr val="accent1"/>
                        </a:solidFill>
                        <a:latin typeface="Cambria Math" panose="02040503050406030204" pitchFamily="18" charset="0"/>
                      </a:rPr>
                      <m:t>𝑺</m:t>
                    </m:r>
                  </m:oMath>
                </a14:m>
                <a:r>
                  <a:rPr lang="en-US" dirty="0"/>
                  <a:t>.</a:t>
                </a:r>
              </a:p>
              <a:p>
                <a:pPr marL="1376363" indent="-1365250">
                  <a:spcBef>
                    <a:spcPts val="0"/>
                  </a:spcBef>
                  <a:buFont typeface="+mj-lt"/>
                  <a:buAutoNum type="arabicPeriod"/>
                </a:pPr>
                <a:r>
                  <a:rPr lang="en-US" dirty="0"/>
                  <a:t>Mark </a:t>
                </a:r>
                <a14:m>
                  <m:oMath xmlns:m="http://schemas.openxmlformats.org/officeDocument/2006/math">
                    <m:r>
                      <a:rPr lang="en-US" b="1" i="1" dirty="0">
                        <a:solidFill>
                          <a:schemeClr val="accent1"/>
                        </a:solidFill>
                        <a:latin typeface="Cambria Math" panose="02040503050406030204" pitchFamily="18" charset="0"/>
                      </a:rPr>
                      <m:t>𝒙</m:t>
                    </m:r>
                  </m:oMath>
                </a14:m>
                <a:r>
                  <a:rPr lang="en-US" dirty="0"/>
                  <a:t> “in progress”.</a:t>
                </a:r>
              </a:p>
              <a:p>
                <a:pPr marL="917575" indent="-906463">
                  <a:spcBef>
                    <a:spcPts val="0"/>
                  </a:spcBef>
                  <a:buFont typeface="+mj-lt"/>
                  <a:buAutoNum type="arabicPeriod"/>
                </a:pPr>
                <a:r>
                  <a:rPr lang="en-US" dirty="0"/>
                  <a:t>​</a:t>
                </a:r>
                <a:r>
                  <a:rPr lang="en-US" b="1" dirty="0">
                    <a:solidFill>
                      <a:schemeClr val="accent3"/>
                    </a:solidFill>
                  </a:rPr>
                  <a:t>else </a:t>
                </a:r>
                <a:r>
                  <a:rPr lang="en-US" dirty="0"/>
                  <a:t>​</a:t>
                </a:r>
                <a:r>
                  <a:rPr lang="en-US" b="1" dirty="0">
                    <a:solidFill>
                      <a:schemeClr val="accent3"/>
                    </a:solidFill>
                  </a:rPr>
                  <a:t>if</a:t>
                </a:r>
                <a:r>
                  <a:rPr lang="en-US" dirty="0"/>
                  <a:t> </a:t>
                </a:r>
                <a14:m>
                  <m:oMath xmlns:m="http://schemas.openxmlformats.org/officeDocument/2006/math">
                    <m:r>
                      <a:rPr lang="en-US" b="1" dirty="0">
                        <a:solidFill>
                          <a:schemeClr val="accent1"/>
                        </a:solidFill>
                        <a:latin typeface="Cambria Math" panose="02040503050406030204" pitchFamily="18" charset="0"/>
                      </a:rPr>
                      <m:t>𝐚𝐜𝐭𝐢𝐨𝐧</m:t>
                    </m:r>
                    <m:r>
                      <a:rPr lang="en-US" b="1" dirty="0">
                        <a:solidFill>
                          <a:schemeClr val="accent1"/>
                        </a:solidFill>
                        <a:latin typeface="Cambria Math" panose="02040503050406030204" pitchFamily="18" charset="0"/>
                      </a:rPr>
                      <m:t>=</m:t>
                    </m:r>
                    <m:r>
                      <a:rPr lang="en-US" b="1" i="1" dirty="0">
                        <a:solidFill>
                          <a:schemeClr val="accent1"/>
                        </a:solidFill>
                        <a:latin typeface="Cambria Math" panose="02040503050406030204" pitchFamily="18" charset="0"/>
                      </a:rPr>
                      <m:t>“</m:t>
                    </m:r>
                    <m:r>
                      <a:rPr lang="en-US" b="1" dirty="0">
                        <a:solidFill>
                          <a:schemeClr val="accent1"/>
                        </a:solidFill>
                        <a:latin typeface="Cambria Math" panose="02040503050406030204" pitchFamily="18" charset="0"/>
                      </a:rPr>
                      <m:t>𝐞𝐧𝐝</m:t>
                    </m:r>
                    <m:r>
                      <a:rPr lang="en-US" b="1" i="1" dirty="0">
                        <a:solidFill>
                          <a:schemeClr val="accent1"/>
                        </a:solidFill>
                        <a:latin typeface="Cambria Math" panose="02040503050406030204" pitchFamily="18" charset="0"/>
                      </a:rPr>
                      <m:t>”</m:t>
                    </m:r>
                  </m:oMath>
                </a14:m>
                <a:r>
                  <a:rPr lang="en-US" dirty="0"/>
                  <a:t>, </a:t>
                </a:r>
              </a:p>
              <a:p>
                <a:pPr marL="1379538" indent="-1368425">
                  <a:spcBef>
                    <a:spcPts val="0"/>
                  </a:spcBef>
                  <a:buFont typeface="+mj-lt"/>
                  <a:buAutoNum type="arabicPeriod"/>
                </a:pPr>
                <a:r>
                  <a:rPr lang="en-US" dirty="0"/>
                  <a:t>Mark </a:t>
                </a:r>
                <a14:m>
                  <m:oMath xmlns:m="http://schemas.openxmlformats.org/officeDocument/2006/math">
                    <m:r>
                      <a:rPr lang="en-US" b="1" i="1" dirty="0">
                        <a:solidFill>
                          <a:schemeClr val="accent1"/>
                        </a:solidFill>
                        <a:latin typeface="Cambria Math" panose="02040503050406030204" pitchFamily="18" charset="0"/>
                      </a:rPr>
                      <m:t>𝒙</m:t>
                    </m:r>
                  </m:oMath>
                </a14:m>
                <a:r>
                  <a:rPr lang="en-US" dirty="0"/>
                  <a:t> “finished” and </a:t>
                </a:r>
                <a:r>
                  <a:rPr lang="en-US" b="1" dirty="0">
                    <a:solidFill>
                      <a:schemeClr val="accent5"/>
                    </a:solidFill>
                  </a:rPr>
                  <a:t>append </a:t>
                </a:r>
                <a14:m>
                  <m:oMath xmlns:m="http://schemas.openxmlformats.org/officeDocument/2006/math">
                    <m:r>
                      <a:rPr lang="en-US" b="1" i="1" dirty="0" smtClean="0">
                        <a:solidFill>
                          <a:schemeClr val="accent1"/>
                        </a:solidFill>
                        <a:latin typeface="Cambria Math" panose="02040503050406030204" pitchFamily="18" charset="0"/>
                      </a:rPr>
                      <m:t>𝒙</m:t>
                    </m:r>
                  </m:oMath>
                </a14:m>
                <a:r>
                  <a:rPr lang="en-US" b="1" dirty="0">
                    <a:solidFill>
                      <a:schemeClr val="accent5"/>
                    </a:solidFill>
                  </a:rPr>
                  <a:t> to the output list</a:t>
                </a:r>
                <a:endParaRPr lang="en-US" b="1" dirty="0"/>
              </a:p>
              <a:p>
                <a:pPr marL="1376363" indent="-1365250">
                  <a:spcBef>
                    <a:spcPts val="0"/>
                  </a:spcBef>
                  <a:buFont typeface="+mj-lt"/>
                  <a:buAutoNum type="arabicPeriod"/>
                </a:pPr>
                <a:endParaRPr lang="en-US" dirty="0"/>
              </a:p>
              <a:p>
                <a:endParaRPr lang="en-US" dirty="0"/>
              </a:p>
            </p:txBody>
          </p:sp>
        </mc:Choice>
        <mc:Fallback>
          <p:sp>
            <p:nvSpPr>
              <p:cNvPr id="5" name="Content Placeholder 4">
                <a:extLst>
                  <a:ext uri="{FF2B5EF4-FFF2-40B4-BE49-F238E27FC236}">
                    <a16:creationId xmlns:a16="http://schemas.microsoft.com/office/drawing/2014/main" id="{F70291BC-70E3-115E-CF9D-055CF8377450}"/>
                  </a:ext>
                </a:extLst>
              </p:cNvPr>
              <p:cNvSpPr>
                <a:spLocks noGrp="1" noRot="1" noChangeAspect="1" noMove="1" noResize="1" noEditPoints="1" noAdjustHandles="1" noChangeArrowheads="1" noChangeShapeType="1" noTextEdit="1"/>
              </p:cNvSpPr>
              <p:nvPr>
                <p:ph idx="1"/>
              </p:nvPr>
            </p:nvSpPr>
            <p:spPr>
              <a:blipFill>
                <a:blip r:embed="rId2"/>
                <a:stretch>
                  <a:fillRect l="-1206" t="-263" b="-43684"/>
                </a:stretch>
              </a:blipFill>
            </p:spPr>
            <p:txBody>
              <a:bodyPr/>
              <a:lstStyle/>
              <a:p>
                <a:r>
                  <a:rPr lang="en-US">
                    <a:noFill/>
                  </a:rPr>
                  <a:t> </a:t>
                </a:r>
              </a:p>
            </p:txBody>
          </p:sp>
        </mc:Fallback>
      </mc:AlternateContent>
    </p:spTree>
    <p:extLst>
      <p:ext uri="{BB962C8B-B14F-4D97-AF65-F5344CB8AC3E}">
        <p14:creationId xmlns:p14="http://schemas.microsoft.com/office/powerpoint/2010/main" val="37214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D6AB6-D3D3-C1AD-C961-02F72E7B35E4}"/>
              </a:ext>
            </a:extLst>
          </p:cNvPr>
          <p:cNvSpPr>
            <a:spLocks noGrp="1"/>
          </p:cNvSpPr>
          <p:nvPr>
            <p:ph type="title"/>
          </p:nvPr>
        </p:nvSpPr>
        <p:spPr/>
        <p:txBody>
          <a:bodyPr/>
          <a:lstStyle/>
          <a:p>
            <a:r>
              <a:rPr lang="en-US" dirty="0"/>
              <a:t>Topological sort via DFS</a:t>
            </a:r>
          </a:p>
        </p:txBody>
      </p:sp>
      <p:sp>
        <p:nvSpPr>
          <p:cNvPr id="4" name="Oval 3">
            <a:extLst>
              <a:ext uri="{FF2B5EF4-FFF2-40B4-BE49-F238E27FC236}">
                <a16:creationId xmlns:a16="http://schemas.microsoft.com/office/drawing/2014/main" id="{F89B8EFC-F0C9-3336-E907-70130DEB7161}"/>
              </a:ext>
            </a:extLst>
          </p:cNvPr>
          <p:cNvSpPr/>
          <p:nvPr/>
        </p:nvSpPr>
        <p:spPr>
          <a:xfrm>
            <a:off x="2877780" y="2336729"/>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3</a:t>
            </a:r>
            <a:endParaRPr lang="en-US" b="1" dirty="0">
              <a:solidFill>
                <a:schemeClr val="accent1"/>
              </a:solidFill>
              <a:latin typeface="Lato" panose="020F0502020204030203" pitchFamily="34" charset="77"/>
            </a:endParaRPr>
          </a:p>
        </p:txBody>
      </p:sp>
      <p:sp>
        <p:nvSpPr>
          <p:cNvPr id="5" name="Oval 4">
            <a:extLst>
              <a:ext uri="{FF2B5EF4-FFF2-40B4-BE49-F238E27FC236}">
                <a16:creationId xmlns:a16="http://schemas.microsoft.com/office/drawing/2014/main" id="{6BD54E66-7993-AE0D-64AF-88F096924D8A}"/>
              </a:ext>
            </a:extLst>
          </p:cNvPr>
          <p:cNvSpPr/>
          <p:nvPr/>
        </p:nvSpPr>
        <p:spPr>
          <a:xfrm>
            <a:off x="1021669" y="2854094"/>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1</a:t>
            </a:r>
            <a:endParaRPr lang="en-US" b="1" dirty="0">
              <a:solidFill>
                <a:schemeClr val="accent1"/>
              </a:solidFill>
              <a:latin typeface="Lato" panose="020F0502020204030203" pitchFamily="34" charset="77"/>
            </a:endParaRPr>
          </a:p>
        </p:txBody>
      </p:sp>
      <p:sp>
        <p:nvSpPr>
          <p:cNvPr id="6" name="Oval 5">
            <a:extLst>
              <a:ext uri="{FF2B5EF4-FFF2-40B4-BE49-F238E27FC236}">
                <a16:creationId xmlns:a16="http://schemas.microsoft.com/office/drawing/2014/main" id="{949ADBE5-5013-E77A-1CEF-35ED65BC67CF}"/>
              </a:ext>
            </a:extLst>
          </p:cNvPr>
          <p:cNvSpPr/>
          <p:nvPr/>
        </p:nvSpPr>
        <p:spPr>
          <a:xfrm>
            <a:off x="3617998" y="4058451"/>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4</a:t>
            </a:r>
            <a:endParaRPr lang="en-US" b="1" dirty="0">
              <a:solidFill>
                <a:schemeClr val="accent1"/>
              </a:solidFill>
              <a:latin typeface="Lato" panose="020F0502020204030203" pitchFamily="34" charset="77"/>
            </a:endParaRPr>
          </a:p>
        </p:txBody>
      </p:sp>
      <p:sp>
        <p:nvSpPr>
          <p:cNvPr id="7" name="Oval 6">
            <a:extLst>
              <a:ext uri="{FF2B5EF4-FFF2-40B4-BE49-F238E27FC236}">
                <a16:creationId xmlns:a16="http://schemas.microsoft.com/office/drawing/2014/main" id="{D2AD17CE-8F14-B34A-F09F-1FB00DE85718}"/>
              </a:ext>
            </a:extLst>
          </p:cNvPr>
          <p:cNvSpPr/>
          <p:nvPr/>
        </p:nvSpPr>
        <p:spPr>
          <a:xfrm>
            <a:off x="1995533" y="4569289"/>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2</a:t>
            </a:r>
            <a:endParaRPr lang="en-US" b="1" dirty="0">
              <a:solidFill>
                <a:schemeClr val="accent1"/>
              </a:solidFill>
              <a:latin typeface="Lato" panose="020F0502020204030203" pitchFamily="34" charset="77"/>
            </a:endParaRPr>
          </a:p>
        </p:txBody>
      </p:sp>
      <p:sp>
        <p:nvSpPr>
          <p:cNvPr id="8" name="Oval 7">
            <a:extLst>
              <a:ext uri="{FF2B5EF4-FFF2-40B4-BE49-F238E27FC236}">
                <a16:creationId xmlns:a16="http://schemas.microsoft.com/office/drawing/2014/main" id="{0AB96524-5094-F31E-0CE3-9F1E16327C87}"/>
              </a:ext>
            </a:extLst>
          </p:cNvPr>
          <p:cNvSpPr/>
          <p:nvPr/>
        </p:nvSpPr>
        <p:spPr>
          <a:xfrm>
            <a:off x="4649078" y="2588559"/>
            <a:ext cx="640080" cy="640080"/>
          </a:xfrm>
          <a:prstGeom prst="ellipse">
            <a:avLst/>
          </a:prstGeom>
          <a:solidFill>
            <a:schemeClr val="accent1">
              <a:lumMod val="20000"/>
              <a:lumOff val="80000"/>
            </a:schemeClr>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accent1"/>
                </a:solidFill>
                <a:latin typeface="Lato" panose="020F0502020204030203" pitchFamily="34" charset="77"/>
              </a:rPr>
              <a:t>5</a:t>
            </a:r>
            <a:endParaRPr lang="en-US" b="1" dirty="0">
              <a:solidFill>
                <a:schemeClr val="accent1"/>
              </a:solidFill>
              <a:latin typeface="Lato" panose="020F0502020204030203" pitchFamily="34" charset="77"/>
            </a:endParaRPr>
          </a:p>
        </p:txBody>
      </p:sp>
      <p:cxnSp>
        <p:nvCxnSpPr>
          <p:cNvPr id="9" name="Straight Connector 8">
            <a:extLst>
              <a:ext uri="{FF2B5EF4-FFF2-40B4-BE49-F238E27FC236}">
                <a16:creationId xmlns:a16="http://schemas.microsoft.com/office/drawing/2014/main" id="{9DC3E35D-53EE-C9AA-948D-252CCC13AE6B}"/>
              </a:ext>
            </a:extLst>
          </p:cNvPr>
          <p:cNvCxnSpPr>
            <a:cxnSpLocks/>
          </p:cNvCxnSpPr>
          <p:nvPr/>
        </p:nvCxnSpPr>
        <p:spPr>
          <a:xfrm flipV="1">
            <a:off x="1850840" y="2787038"/>
            <a:ext cx="899447" cy="240933"/>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D448DCF-67EE-585F-C838-5F0FDB93B3CA}"/>
              </a:ext>
            </a:extLst>
          </p:cNvPr>
          <p:cNvCxnSpPr>
            <a:cxnSpLocks/>
          </p:cNvCxnSpPr>
          <p:nvPr/>
        </p:nvCxnSpPr>
        <p:spPr>
          <a:xfrm>
            <a:off x="1561987" y="3566996"/>
            <a:ext cx="500833" cy="924144"/>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96F7D2D-2B99-68F9-A35F-E10B911B64CC}"/>
              </a:ext>
            </a:extLst>
          </p:cNvPr>
          <p:cNvCxnSpPr>
            <a:cxnSpLocks/>
          </p:cNvCxnSpPr>
          <p:nvPr/>
        </p:nvCxnSpPr>
        <p:spPr>
          <a:xfrm flipV="1">
            <a:off x="2750287" y="4569289"/>
            <a:ext cx="767573" cy="289262"/>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C36EC56-CA8B-D447-6B78-82B5E1341AC8}"/>
              </a:ext>
            </a:extLst>
          </p:cNvPr>
          <p:cNvCxnSpPr>
            <a:cxnSpLocks/>
          </p:cNvCxnSpPr>
          <p:nvPr/>
        </p:nvCxnSpPr>
        <p:spPr>
          <a:xfrm flipV="1">
            <a:off x="4258078" y="3342808"/>
            <a:ext cx="523784" cy="586995"/>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504E397-0211-AA23-7949-5F451BFA5823}"/>
              </a:ext>
            </a:extLst>
          </p:cNvPr>
          <p:cNvCxnSpPr>
            <a:cxnSpLocks/>
          </p:cNvCxnSpPr>
          <p:nvPr/>
        </p:nvCxnSpPr>
        <p:spPr>
          <a:xfrm flipH="1" flipV="1">
            <a:off x="3281321" y="3090215"/>
            <a:ext cx="487355" cy="839588"/>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DC9D7D3-A858-7D0B-1222-CCD22339AEA8}"/>
              </a:ext>
            </a:extLst>
          </p:cNvPr>
          <p:cNvCxnSpPr>
            <a:cxnSpLocks/>
          </p:cNvCxnSpPr>
          <p:nvPr/>
        </p:nvCxnSpPr>
        <p:spPr>
          <a:xfrm flipV="1">
            <a:off x="2488367" y="3090215"/>
            <a:ext cx="509666" cy="1309524"/>
          </a:xfrm>
          <a:prstGeom prst="line">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CC9AAA6-FFE3-826E-55D0-99A9A182AE63}"/>
              </a:ext>
            </a:extLst>
          </p:cNvPr>
          <p:cNvSpPr txBox="1"/>
          <p:nvPr/>
        </p:nvSpPr>
        <p:spPr>
          <a:xfrm>
            <a:off x="1661749" y="5920154"/>
            <a:ext cx="9440405" cy="572721"/>
          </a:xfrm>
          <a:prstGeom prst="rect">
            <a:avLst/>
          </a:prstGeom>
          <a:noFill/>
        </p:spPr>
        <p:txBody>
          <a:bodyPr wrap="none" rtlCol="0">
            <a:spAutoFit/>
          </a:bodyPr>
          <a:lstStyle/>
          <a:p>
            <a:pPr algn="l">
              <a:lnSpc>
                <a:spcPct val="125000"/>
              </a:lnSpc>
              <a:spcBef>
                <a:spcPts val="2400"/>
              </a:spcBef>
            </a:pPr>
            <a:r>
              <a:rPr lang="en-US" sz="2800" dirty="0">
                <a:latin typeface="Lato" panose="020F0502020204030203" pitchFamily="34" charset="77"/>
                <a:ea typeface="Inter" panose="02000503000000020004" pitchFamily="2" charset="0"/>
              </a:rPr>
              <a:t>Vertices sorted by finish time are a reverse topological sort!</a:t>
            </a:r>
          </a:p>
        </p:txBody>
      </p:sp>
    </p:spTree>
    <p:extLst>
      <p:ext uri="{BB962C8B-B14F-4D97-AF65-F5344CB8AC3E}">
        <p14:creationId xmlns:p14="http://schemas.microsoft.com/office/powerpoint/2010/main" val="330944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1"/>
</p:tagLst>
</file>

<file path=ppt/tags/tag2.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6"/>
</p:tagLst>
</file>

<file path=ppt/tags/tag3.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7"/>
</p:tagLst>
</file>

<file path=ppt/tags/tag4.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8"/>
</p:tagLst>
</file>

<file path=ppt/tags/tag5.xml><?xml version="1.0" encoding="utf-8"?>
<p:tagLst xmlns:a="http://schemas.openxmlformats.org/drawingml/2006/main" xmlns:r="http://schemas.openxmlformats.org/officeDocument/2006/relationships" xmlns:p="http://schemas.openxmlformats.org/presentationml/2006/main">
  <p:tag name="PPSPLIT_SPLIT" val="1"/>
  <p:tag name="PPSPLIT_ORIGINALSLIDENUMBER" val="46"/>
</p:tagLst>
</file>

<file path=ppt/theme/theme1.xml><?xml version="1.0" encoding="utf-8"?>
<a:theme xmlns:a="http://schemas.openxmlformats.org/drawingml/2006/main" name="Office Theme">
  <a:themeElements>
    <a:clrScheme name="Custom 3">
      <a:dk1>
        <a:srgbClr val="000000"/>
      </a:dk1>
      <a:lt1>
        <a:srgbClr val="FFFFFF"/>
      </a:lt1>
      <a:dk2>
        <a:srgbClr val="0E2841"/>
      </a:dk2>
      <a:lt2>
        <a:srgbClr val="E8E8E8"/>
      </a:lt2>
      <a:accent1>
        <a:srgbClr val="1E68CD"/>
      </a:accent1>
      <a:accent2>
        <a:srgbClr val="D6431A"/>
      </a:accent2>
      <a:accent3>
        <a:srgbClr val="00ABC3"/>
      </a:accent3>
      <a:accent4>
        <a:srgbClr val="E09000"/>
      </a:accent4>
      <a:accent5>
        <a:srgbClr val="BC33AD"/>
      </a:accent5>
      <a:accent6>
        <a:srgbClr val="519304"/>
      </a:accent6>
      <a:hlink>
        <a:srgbClr val="467886"/>
      </a:hlink>
      <a:folHlink>
        <a:srgbClr val="467886"/>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lnSpc>
            <a:spcPct val="125000"/>
          </a:lnSpc>
          <a:spcBef>
            <a:spcPts val="2400"/>
          </a:spcBef>
          <a:defRPr sz="2800" dirty="0" err="1" smtClean="0">
            <a:latin typeface="Lato" panose="020F0502020204030203" pitchFamily="34" charset="77"/>
            <a:ea typeface="Inter" panose="02000503000000020004" pitchFamily="2" charset="0"/>
          </a:defRPr>
        </a:defPPr>
      </a:lstStyle>
    </a:txDef>
  </a:objectDefaults>
  <a:extraClrSchemeLst/>
  <a:extLst>
    <a:ext uri="{05A4C25C-085E-4340-85A3-A5531E510DB2}">
      <thm15:themeFamily xmlns:thm15="http://schemas.microsoft.com/office/thememl/2012/main" name="417template" id="{AAF81601-399A-2442-AAE4-D244F3C4B759}" vid="{29E269BC-C148-3C43-85B3-C1C1EC7BE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22895</TotalTime>
  <Words>1702</Words>
  <Application>Microsoft Macintosh PowerPoint</Application>
  <PresentationFormat>Widescreen</PresentationFormat>
  <Paragraphs>274</Paragraphs>
  <Slides>34</Slides>
  <Notes>0</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vt:lpstr>
      <vt:lpstr>Arial</vt:lpstr>
      <vt:lpstr>Cambria Math</vt:lpstr>
      <vt:lpstr>Lato</vt:lpstr>
      <vt:lpstr>Office Theme</vt:lpstr>
      <vt:lpstr>Lecture 10: Directed graphs</vt:lpstr>
      <vt:lpstr>Plan for today</vt:lpstr>
      <vt:lpstr>Topological sort</vt:lpstr>
      <vt:lpstr>Prerequisites planning, again</vt:lpstr>
      <vt:lpstr>Topological sort</vt:lpstr>
      <vt:lpstr>Correctness of topological sort algorithm</vt:lpstr>
      <vt:lpstr>Correctness of topological sort algorithm</vt:lpstr>
      <vt:lpstr>Topological sort via DFS</vt:lpstr>
      <vt:lpstr>Topological sort via DFS</vt:lpstr>
      <vt:lpstr>Topological sort via DFS</vt:lpstr>
      <vt:lpstr>Strongly connected components</vt:lpstr>
      <vt:lpstr>Strongly connected graphs</vt:lpstr>
      <vt:lpstr>Strongly connected graphs</vt:lpstr>
      <vt:lpstr>Strongly connected components</vt:lpstr>
      <vt:lpstr>Condensation graph</vt:lpstr>
      <vt:lpstr>Kosaraju’s algorithm</vt:lpstr>
      <vt:lpstr>Kosaraju’s algorithm</vt:lpstr>
      <vt:lpstr>Kosaraju’s algorithm</vt:lpstr>
      <vt:lpstr>2SAT</vt:lpstr>
      <vt:lpstr>2SAT example</vt:lpstr>
      <vt:lpstr>2SAT example</vt:lpstr>
      <vt:lpstr>Cycles in implication graphs</vt:lpstr>
      <vt:lpstr>SCCs in implication graphs</vt:lpstr>
      <vt:lpstr>Algorithm for deciding 2SAT</vt:lpstr>
      <vt:lpstr>2SAT example, continued</vt:lpstr>
      <vt:lpstr>2SAT example, continued</vt:lpstr>
      <vt:lpstr>2SAT algorithm correctness, more formally</vt:lpstr>
      <vt:lpstr>2SAT algorithm correctness, more formally</vt:lpstr>
      <vt:lpstr>2SAT algorithm correctness, more formally</vt:lpstr>
      <vt:lpstr>PowerPoint Presentation</vt:lpstr>
      <vt:lpstr>PowerPoint Presentation</vt:lpstr>
      <vt:lpstr>PowerPoint Presentation</vt:lpstr>
      <vt:lpstr>PowerPoint Presentation</vt:lpstr>
      <vt:lpstr>Final reminders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Glenn Sun</dc:creator>
  <cp:lastModifiedBy>Glenn Sun</cp:lastModifiedBy>
  <cp:revision>45</cp:revision>
  <dcterms:created xsi:type="dcterms:W3CDTF">2025-09-15T17:56:15Z</dcterms:created>
  <dcterms:modified xsi:type="dcterms:W3CDTF">2025-10-15T17:14:01Z</dcterms:modified>
</cp:coreProperties>
</file>