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2"/>
  </p:notesMasterIdLst>
  <p:sldIdLst>
    <p:sldId id="256" r:id="rId2"/>
    <p:sldId id="353" r:id="rId3"/>
    <p:sldId id="308" r:id="rId4"/>
    <p:sldId id="310" r:id="rId5"/>
    <p:sldId id="309" r:id="rId6"/>
    <p:sldId id="317" r:id="rId7"/>
    <p:sldId id="279" r:id="rId8"/>
    <p:sldId id="298" r:id="rId9"/>
    <p:sldId id="318" r:id="rId10"/>
    <p:sldId id="301" r:id="rId11"/>
    <p:sldId id="261" r:id="rId12"/>
    <p:sldId id="264" r:id="rId13"/>
    <p:sldId id="311" r:id="rId14"/>
    <p:sldId id="312" r:id="rId15"/>
    <p:sldId id="313" r:id="rId16"/>
    <p:sldId id="314" r:id="rId17"/>
    <p:sldId id="320" r:id="rId18"/>
    <p:sldId id="321" r:id="rId19"/>
    <p:sldId id="322" r:id="rId20"/>
    <p:sldId id="315" r:id="rId21"/>
    <p:sldId id="316" r:id="rId22"/>
    <p:sldId id="323" r:id="rId23"/>
    <p:sldId id="324" r:id="rId24"/>
    <p:sldId id="325" r:id="rId25"/>
    <p:sldId id="326" r:id="rId26"/>
    <p:sldId id="327" r:id="rId27"/>
    <p:sldId id="330" r:id="rId28"/>
    <p:sldId id="331" r:id="rId29"/>
    <p:sldId id="332" r:id="rId30"/>
    <p:sldId id="333" r:id="rId31"/>
    <p:sldId id="334" r:id="rId32"/>
    <p:sldId id="328" r:id="rId33"/>
    <p:sldId id="329" r:id="rId34"/>
    <p:sldId id="342" r:id="rId35"/>
    <p:sldId id="345" r:id="rId36"/>
    <p:sldId id="346" r:id="rId37"/>
    <p:sldId id="347" r:id="rId38"/>
    <p:sldId id="348" r:id="rId39"/>
    <p:sldId id="349" r:id="rId40"/>
    <p:sldId id="350" r:id="rId41"/>
    <p:sldId id="351" r:id="rId42"/>
    <p:sldId id="352" r:id="rId43"/>
    <p:sldId id="335" r:id="rId44"/>
    <p:sldId id="336" r:id="rId45"/>
    <p:sldId id="337" r:id="rId46"/>
    <p:sldId id="338" r:id="rId47"/>
    <p:sldId id="339" r:id="rId48"/>
    <p:sldId id="340" r:id="rId49"/>
    <p:sldId id="341" r:id="rId50"/>
    <p:sldId id="302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54"/>
    <p:restoredTop sz="94650"/>
  </p:normalViewPr>
  <p:slideViewPr>
    <p:cSldViewPr snapToGrid="0">
      <p:cViewPr>
        <p:scale>
          <a:sx n="95" d="100"/>
          <a:sy n="95" d="100"/>
        </p:scale>
        <p:origin x="14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FFABE-B212-5F4F-8C26-F539B2DEA913}" type="datetimeFigureOut">
              <a:rPr lang="en-US" smtClean="0"/>
              <a:t>9/30/25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AF9BE-9FCA-D64E-8150-DC197F2F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57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D9D1-095B-4DBA-8DEC-E405CB58D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885598"/>
            <a:ext cx="10515600" cy="1086803"/>
          </a:xfrm>
        </p:spPr>
        <p:txBody>
          <a:bodyPr anchor="ctr" anchorCtr="0">
            <a:normAutofit/>
          </a:bodyPr>
          <a:lstStyle>
            <a:lvl1pPr algn="ctr">
              <a:defRPr sz="4000" b="1" i="0">
                <a:latin typeface="Lato" panose="020F0502020204030203" pitchFamily="34" charset="77"/>
                <a:ea typeface="Inter SemiBold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67FBA-33D2-60ED-ED3B-6705E7659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8925"/>
            <a:ext cx="9144000" cy="108680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0065E-44D0-1DE1-F746-2E148310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99D50-6C11-F355-3907-B7B6AA7C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60BC-AE1C-EF77-D52C-0018765B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DA4AD-1443-FFD1-A456-D7CE21E5D5CE}"/>
              </a:ext>
            </a:extLst>
          </p:cNvPr>
          <p:cNvSpPr txBox="1"/>
          <p:nvPr userDrawn="1"/>
        </p:nvSpPr>
        <p:spPr>
          <a:xfrm>
            <a:off x="3940603" y="1600201"/>
            <a:ext cx="4310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0" dirty="0">
                <a:latin typeface="Lato" panose="020F0502020204030203" pitchFamily="34" charset="77"/>
                <a:ea typeface="Inter SemiBold" panose="02000503000000020004" pitchFamily="2" charset="0"/>
              </a:rPr>
              <a:t>CSE 417 Autumn 2025</a:t>
            </a:r>
          </a:p>
        </p:txBody>
      </p:sp>
    </p:spTree>
    <p:extLst>
      <p:ext uri="{BB962C8B-B14F-4D97-AF65-F5344CB8AC3E}">
        <p14:creationId xmlns:p14="http://schemas.microsoft.com/office/powerpoint/2010/main" val="64004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2EDD-30A1-34B8-6560-7715E9F9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FD3F6-B915-CECB-2EBB-967DB805B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9FACB-40A3-1E43-7806-281B8F17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5C21D-E7FF-5E85-A629-A0BD669A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C9E00-A09D-5695-0775-2A8AC61F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6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7894-C6F1-AC56-86B3-B35DACFC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9B395-EE52-4464-D0E0-2553F2680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0"/>
            <a:ext cx="10515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6F0D2-D541-330E-58FA-8B1E1FC7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230DC-F558-FF50-2FAE-AFA12205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EA433-6FA7-2A8B-4EB7-521456F3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5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062F-FC3F-83E5-372F-ECBCF596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06A1-86B4-A582-ADBA-03ECDB585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63980"/>
            <a:ext cx="5181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7F8CB-33E9-5CEA-DA3F-BAA907678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63980"/>
            <a:ext cx="5181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4E091-4E25-8F22-6B24-C7AB8376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9/30/25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24DED-0F57-84CE-062B-1EA5CCCE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C6A2E-186F-8737-38C9-291609A1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0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B506-5F4A-20D8-140E-E2B46B27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BFBFF-35D0-B220-7FEC-9D3F73B0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9/30/25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3640E-124C-7CA1-38E1-C4AAE73C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D5502-7B2E-4E30-9922-E894EFFC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0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6A9A7C-3F21-A78F-2566-746E2026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9/30/25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9725F-FEBB-B0DA-62A4-49A5734E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41549-BD27-5919-F7C5-449AE055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3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DE8F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7BD56-5061-2105-B4B6-29A382E67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E0FB9-3549-BB78-BBE6-EF2A3F35B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63980"/>
            <a:ext cx="10515600" cy="4812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1243B-7CDA-B4EB-323F-390D84821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AF8295-1801-B44D-A758-12B66076D675}" type="datetimeFigureOut">
              <a:rPr lang="en-US" smtClean="0"/>
              <a:t>9/30/25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DE083-9D53-4F3A-3533-F85192BB2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8EBF9-3C79-3B56-88AE-383BAE3CC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4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Lato" panose="020F0502020204030203" pitchFamily="34" charset="77"/>
          <a:ea typeface="Inter SemiBold" panose="02000503000000020004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None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1pPr>
      <a:lvl2pPr marL="133350" indent="0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None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2pPr>
      <a:lvl3pPr marL="923925" indent="-346075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3pPr>
      <a:lvl4pPr marL="1381125" indent="-346075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4pPr>
      <a:lvl5pPr marL="1836738" indent="-344488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q=https%3A%2F%2Fwashington.zoom.us%2Fmy%2Fnathanbrunelle&amp;sa=D&amp;source=calendar&amp;ust=1759256220000000&amp;usg=AOvVaw3W5pW0Thw9yLT1eqiMRXM6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EF43-76C4-4A20-1A86-6CE0FD267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4: Gale–Shapley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7621A-E45C-6CF2-1FF4-A38CEC2D4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Glenn Sun</a:t>
            </a:r>
          </a:p>
        </p:txBody>
      </p:sp>
    </p:spTree>
    <p:extLst>
      <p:ext uri="{BB962C8B-B14F-4D97-AF65-F5344CB8AC3E}">
        <p14:creationId xmlns:p14="http://schemas.microsoft.com/office/powerpoint/2010/main" val="777425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214F4-561C-5C9F-77FF-61F76157C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46539-0571-25CD-ACD6-8DE3827C9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 with while loops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52194E-E974-4660-8C2B-4C6400A365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prove “meets specification” with a while loop, it’s usually not enough to use loop invariants. Must use</a:t>
                </a:r>
              </a:p>
              <a:p>
                <a:pPr algn="ctr"/>
                <a:r>
                  <a:rPr lang="en-US" b="1" dirty="0">
                    <a:solidFill>
                      <a:schemeClr val="accent3"/>
                    </a:solidFill>
                  </a:rPr>
                  <a:t>loop invariant + while exit condition</a:t>
                </a:r>
              </a:p>
              <a:p>
                <a:r>
                  <a:rPr lang="en-US" b="1" dirty="0">
                    <a:solidFill>
                      <a:schemeClr val="accent3"/>
                    </a:solidFill>
                  </a:rPr>
                  <a:t>Example: 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loop invariant:</a:t>
                </a:r>
                <a:r>
                  <a:rPr lang="en-US" dirty="0">
                    <a:solidFill>
                      <a:schemeClr val="accent3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dirty="0">
                  <a:solidFill>
                    <a:schemeClr val="accent3"/>
                  </a:solidFill>
                </a:endParaRP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while exit condition: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p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dirty="0">
                  <a:solidFill>
                    <a:schemeClr val="accent3"/>
                  </a:solidFill>
                </a:endParaRPr>
              </a:p>
              <a:p>
                <a:r>
                  <a:rPr lang="en-US" dirty="0"/>
                  <a:t>Recall final goal: an integer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p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952194E-E974-4660-8C2B-4C6400A365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 b="-1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929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71B3-2D7D-74A2-E5C3-63EBD2C2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Gale–Shapley correct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08ACD-B439-456B-C165-6FFFD6B1D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31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B55CC-CC3C-3366-2AEC-2ABF8C609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requirements for correctness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E7B54C-A261-7CE0-C364-80C2FDFC22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3"/>
                    </a:solidFill>
                  </a:rPr>
                  <a:t>“No exceptions”: </a:t>
                </a:r>
                <a:r>
                  <a:rPr lang="en-US" dirty="0"/>
                  <a:t>In line 2 when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picks the next top person on their preference list,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has not yet exhausted the entire list.</a:t>
                </a:r>
                <a:endParaRPr lang="en-US" b="1" dirty="0">
                  <a:solidFill>
                    <a:schemeClr val="accent3"/>
                  </a:solidFill>
                </a:endParaRPr>
              </a:p>
              <a:p>
                <a:r>
                  <a:rPr lang="en-US" b="1" dirty="0">
                    <a:solidFill>
                      <a:schemeClr val="accent3"/>
                    </a:solidFill>
                  </a:rPr>
                  <a:t>“Loops terminate”: </a:t>
                </a:r>
                <a:r>
                  <a:rPr lang="en-US" dirty="0"/>
                  <a:t>Every proposer gets eventually matched.</a:t>
                </a:r>
                <a:endParaRPr lang="en-US" b="1" dirty="0">
                  <a:solidFill>
                    <a:schemeClr val="accent5"/>
                  </a:solidFill>
                </a:endParaRPr>
              </a:p>
              <a:p>
                <a:r>
                  <a:rPr lang="en-US" b="1" dirty="0">
                    <a:solidFill>
                      <a:schemeClr val="accent3"/>
                    </a:solidFill>
                  </a:rPr>
                  <a:t>“Meets specification”: </a:t>
                </a:r>
                <a:r>
                  <a:rPr lang="en-US" dirty="0"/>
                  <a:t>The final set of matches is a perfect matching with no unstable pairs.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E7B54C-A261-7CE0-C364-80C2FDFC22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0965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7B0F5-3F2A-D9B6-33EB-4301E5F1E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no exceptions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7E5795-4CBD-5980-6CDC-510F376619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3"/>
                    </a:solidFill>
                  </a:rPr>
                  <a:t>Claim. </a:t>
                </a:r>
                <a:r>
                  <a:rPr lang="en-US" dirty="0"/>
                  <a:t>In line 2 when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picks the next top person on their preference list,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has not yet exhausted the entire list.</a:t>
                </a:r>
                <a:endParaRPr lang="en-US" b="1" dirty="0">
                  <a:solidFill>
                    <a:schemeClr val="accent3"/>
                  </a:solidFill>
                </a:endParaRPr>
              </a:p>
              <a:p>
                <a:r>
                  <a:rPr lang="en-US" i="1" dirty="0"/>
                  <a:t>Proof. </a:t>
                </a:r>
                <a:r>
                  <a:rPr lang="en-US" dirty="0"/>
                  <a:t>Suppose for contradiction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has exhausted the entire list. </a:t>
                </a:r>
              </a:p>
              <a:p>
                <a:r>
                  <a:rPr lang="en-US" dirty="0"/>
                  <a:t>In other words, they have proposed to everyone and also got rejected by everyone.</a:t>
                </a:r>
              </a:p>
              <a:p>
                <a:r>
                  <a:rPr lang="en-US" b="1" dirty="0">
                    <a:solidFill>
                      <a:schemeClr val="accent5"/>
                    </a:solidFill>
                  </a:rPr>
                  <a:t>Q: </a:t>
                </a:r>
                <a:r>
                  <a:rPr lang="en-US" dirty="0"/>
                  <a:t>What must be true if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was rejected by everyone?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7E5795-4CBD-5980-6CDC-510F376619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470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BAA7A-58E0-558C-858A-5E3D0A88E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E94A5-BECC-DF5F-56DC-EF4FEC7AF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no exceptions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8CC363-C517-70DC-2E73-376E26A29D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63980"/>
                <a:ext cx="10515599" cy="4812983"/>
              </a:xfrm>
            </p:spPr>
            <p:txBody>
              <a:bodyPr>
                <a:noAutofit/>
              </a:bodyPr>
              <a:lstStyle/>
              <a:p>
                <a:pPr marL="458788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while</a:t>
                </a:r>
                <a:r>
                  <a:rPr lang="en-US" dirty="0"/>
                  <a:t> there is a free proposer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  <a:endParaRPr lang="en-US" dirty="0"/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be the top remaining person 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’s preference list.</a:t>
                </a:r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also free</a:t>
                </a:r>
                <a:r>
                  <a:rPr lang="en-US" b="1" dirty="0">
                    <a:solidFill>
                      <a:schemeClr val="accent3"/>
                    </a:solidFill>
                  </a:rPr>
                  <a:t> then</a:t>
                </a:r>
                <a:endParaRPr lang="en-US" dirty="0"/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accept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else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paired but prefers the new proposer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then</a:t>
                </a:r>
                <a:endParaRPr lang="en-US" dirty="0"/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accept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and reject their current match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15988" indent="-9191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else </a:t>
                </a:r>
                <a:r>
                  <a:rPr lang="en-US" dirty="0"/>
                  <a:t>(if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paired and prefers their current match)</a:t>
                </a:r>
                <a:endParaRPr lang="en-US" b="1" dirty="0">
                  <a:solidFill>
                    <a:schemeClr val="accent3"/>
                  </a:solidFill>
                </a:endParaRPr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reject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8788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return</a:t>
                </a:r>
                <a:r>
                  <a:rPr lang="en-US" dirty="0"/>
                  <a:t> all matches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F8CC363-C517-70DC-2E73-376E26A29D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63980"/>
                <a:ext cx="10515599" cy="4812983"/>
              </a:xfrm>
              <a:blipFill>
                <a:blip r:embed="rId2"/>
                <a:stretch>
                  <a:fillRect l="-1086" t="-263"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1E2929F3-1F1C-15E0-71D2-BC83BD4944C6}"/>
              </a:ext>
            </a:extLst>
          </p:cNvPr>
          <p:cNvSpPr/>
          <p:nvPr/>
        </p:nvSpPr>
        <p:spPr>
          <a:xfrm>
            <a:off x="5414963" y="4086226"/>
            <a:ext cx="4629150" cy="58578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3C9CE3-D25F-C96E-DF01-C755D3E25572}"/>
              </a:ext>
            </a:extLst>
          </p:cNvPr>
          <p:cNvSpPr/>
          <p:nvPr/>
        </p:nvSpPr>
        <p:spPr>
          <a:xfrm>
            <a:off x="3371850" y="5131594"/>
            <a:ext cx="1400175" cy="58578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24EE66-3924-0E6E-288A-DE77056FA5FC}"/>
              </a:ext>
            </a:extLst>
          </p:cNvPr>
          <p:cNvSpPr/>
          <p:nvPr/>
        </p:nvSpPr>
        <p:spPr>
          <a:xfrm>
            <a:off x="2781301" y="3500438"/>
            <a:ext cx="1676399" cy="58578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6CA710-B0CF-C34D-DB44-A22B7E09A4CF}"/>
              </a:ext>
            </a:extLst>
          </p:cNvPr>
          <p:cNvSpPr/>
          <p:nvPr/>
        </p:nvSpPr>
        <p:spPr>
          <a:xfrm>
            <a:off x="2912269" y="4545806"/>
            <a:ext cx="1676399" cy="58578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F8A83E-CE75-3E3E-E7ED-43AFB3C7969E}"/>
                  </a:ext>
                </a:extLst>
              </p:cNvPr>
              <p:cNvSpPr txBox="1"/>
              <p:nvPr/>
            </p:nvSpPr>
            <p:spPr>
              <a:xfrm>
                <a:off x="6915993" y="5381545"/>
                <a:ext cx="4883099" cy="111133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accent2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5000"/>
                  </a:lnSpc>
                  <a:spcBef>
                    <a:spcPts val="2400"/>
                  </a:spcBef>
                </a:pPr>
                <a:r>
                  <a:rPr lang="en-US" sz="2800" b="1" dirty="0">
                    <a:solidFill>
                      <a:schemeClr val="accent3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A: </a:t>
                </a:r>
                <a:r>
                  <a:rPr lang="en-US" sz="2800" dirty="0">
                    <a:latin typeface="Lato" panose="020F0502020204030203" pitchFamily="34" charset="77"/>
                    <a:ea typeface="Inter" panose="02000503000000020004" pitchFamily="2" charset="0"/>
                  </a:rPr>
                  <a:t>Every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800" dirty="0">
                    <a:latin typeface="Lato" panose="020F0502020204030203" pitchFamily="34" charset="77"/>
                    <a:ea typeface="Inter" panose="02000503000000020004" pitchFamily="2" charset="0"/>
                  </a:rPr>
                  <a:t> was already paired when they rejected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800" dirty="0">
                    <a:latin typeface="Lato" panose="020F0502020204030203" pitchFamily="34" charset="77"/>
                    <a:ea typeface="Inter" panose="02000503000000020004" pitchFamily="2" charset="0"/>
                  </a:rPr>
                  <a:t>!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F8A83E-CE75-3E3E-E7ED-43AFB3C79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993" y="5381545"/>
                <a:ext cx="4883099" cy="1111330"/>
              </a:xfrm>
              <a:prstGeom prst="rect">
                <a:avLst/>
              </a:prstGeom>
              <a:blipFill>
                <a:blip r:embed="rId3"/>
                <a:stretch>
                  <a:fillRect l="-2320" r="-258" b="-13187"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52702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8287D-AF91-FA90-4C46-25A107B0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no exceptions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EC0870-6E9B-E172-B9F9-F6B117FA23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We know: </a:t>
                </a:r>
                <a:r>
                  <a:rPr lang="en-US" dirty="0"/>
                  <a:t>Every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was already paired when they rejected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dirty="0">
                    <a:solidFill>
                      <a:schemeClr val="accent2"/>
                    </a:solidFill>
                  </a:rPr>
                  <a:t>Loop invariant 1: </a:t>
                </a:r>
                <a:r>
                  <a:rPr lang="en-US" dirty="0"/>
                  <a:t>At the end of every iteration, if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was ever paired to someone in any previous iteration, it is still paired to someone.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Essentially because we only unpaired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in this iteration if we immediately paired them with someone else. </a:t>
                </a:r>
              </a:p>
              <a:p>
                <a:r>
                  <a:rPr lang="en-US" b="1" dirty="0"/>
                  <a:t>Conclusion: </a:t>
                </a:r>
                <a:r>
                  <a:rPr lang="en-US" dirty="0"/>
                  <a:t>Every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still paired.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EC0870-6E9B-E172-B9F9-F6B117FA23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5047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4704A-A68C-E6CF-DA12-14C5057CF5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BE27D-834E-2EA8-FF05-FD912B06C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no exceptions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7E6146-6A0A-D38F-BD05-4D7ADBDD9C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981"/>
                <a:ext cx="10515600" cy="1247418"/>
              </a:xfrm>
            </p:spPr>
            <p:txBody>
              <a:bodyPr/>
              <a:lstStyle/>
              <a:p>
                <a:r>
                  <a:rPr lang="en-US" b="1" dirty="0"/>
                  <a:t>We know: </a:t>
                </a:r>
                <a:r>
                  <a:rPr lang="en-US" dirty="0"/>
                  <a:t>Every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still paired.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7E6146-6A0A-D38F-BD05-4D7ADBDD9C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981"/>
                <a:ext cx="10515600" cy="1247418"/>
              </a:xfrm>
              <a:blipFill>
                <a:blip r:embed="rId2"/>
                <a:stretch>
                  <a:fillRect l="-1206" t="-101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2AED289E-D89E-04D4-3E66-9178500F3AA6}"/>
              </a:ext>
            </a:extLst>
          </p:cNvPr>
          <p:cNvSpPr/>
          <p:nvPr/>
        </p:nvSpPr>
        <p:spPr>
          <a:xfrm>
            <a:off x="6974237" y="2749707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4B5444-8A34-1A19-4E4D-906CF77F3EFD}"/>
              </a:ext>
            </a:extLst>
          </p:cNvPr>
          <p:cNvSpPr/>
          <p:nvPr/>
        </p:nvSpPr>
        <p:spPr>
          <a:xfrm>
            <a:off x="6972545" y="3634262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2A0DB00-B72E-2C0E-FD70-78AEF05F2BB4}"/>
              </a:ext>
            </a:extLst>
          </p:cNvPr>
          <p:cNvSpPr/>
          <p:nvPr/>
        </p:nvSpPr>
        <p:spPr>
          <a:xfrm>
            <a:off x="6970853" y="4513033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31F924-E7C4-1C28-6576-92A90B45165A}"/>
              </a:ext>
            </a:extLst>
          </p:cNvPr>
          <p:cNvSpPr/>
          <p:nvPr/>
        </p:nvSpPr>
        <p:spPr>
          <a:xfrm>
            <a:off x="6970853" y="5391804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AF94C15-98E2-300B-003F-B8195A6FDFBD}"/>
              </a:ext>
            </a:extLst>
          </p:cNvPr>
          <p:cNvSpPr/>
          <p:nvPr/>
        </p:nvSpPr>
        <p:spPr>
          <a:xfrm>
            <a:off x="4989164" y="274970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5719E5B-1B11-769E-ACBD-E11B0BE57EF8}"/>
              </a:ext>
            </a:extLst>
          </p:cNvPr>
          <p:cNvSpPr/>
          <p:nvPr/>
        </p:nvSpPr>
        <p:spPr>
          <a:xfrm>
            <a:off x="4987472" y="3634262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9AAF20A-509E-21E4-F2C3-657832C2633A}"/>
              </a:ext>
            </a:extLst>
          </p:cNvPr>
          <p:cNvSpPr/>
          <p:nvPr/>
        </p:nvSpPr>
        <p:spPr>
          <a:xfrm>
            <a:off x="4985780" y="4513033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7B8D5B2-BE74-C67B-5D7E-5F8D918828C4}"/>
              </a:ext>
            </a:extLst>
          </p:cNvPr>
          <p:cNvCxnSpPr>
            <a:stCxn id="4" idx="2"/>
            <a:endCxn id="8" idx="6"/>
          </p:cNvCxnSpPr>
          <p:nvPr/>
        </p:nvCxnSpPr>
        <p:spPr>
          <a:xfrm flipH="1">
            <a:off x="5217764" y="2864007"/>
            <a:ext cx="17564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CBE513-4EEC-5A82-B93D-32D6D131D4E1}"/>
              </a:ext>
            </a:extLst>
          </p:cNvPr>
          <p:cNvCxnSpPr>
            <a:cxnSpLocks/>
            <a:stCxn id="4" idx="2"/>
            <a:endCxn id="9" idx="6"/>
          </p:cNvCxnSpPr>
          <p:nvPr/>
        </p:nvCxnSpPr>
        <p:spPr>
          <a:xfrm flipH="1">
            <a:off x="5216072" y="2864007"/>
            <a:ext cx="1758165" cy="8845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5688A2D-F528-7C92-1E22-49B3E39069DD}"/>
              </a:ext>
            </a:extLst>
          </p:cNvPr>
          <p:cNvCxnSpPr>
            <a:stCxn id="5" idx="2"/>
            <a:endCxn id="9" idx="6"/>
          </p:cNvCxnSpPr>
          <p:nvPr/>
        </p:nvCxnSpPr>
        <p:spPr>
          <a:xfrm flipH="1">
            <a:off x="5216072" y="3748562"/>
            <a:ext cx="17564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6782576-6728-C1E9-28D4-D32531752A82}"/>
              </a:ext>
            </a:extLst>
          </p:cNvPr>
          <p:cNvCxnSpPr>
            <a:cxnSpLocks/>
            <a:stCxn id="5" idx="2"/>
            <a:endCxn id="10" idx="6"/>
          </p:cNvCxnSpPr>
          <p:nvPr/>
        </p:nvCxnSpPr>
        <p:spPr>
          <a:xfrm flipH="1">
            <a:off x="5214380" y="3748562"/>
            <a:ext cx="1758165" cy="878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6C7B22F-CFE2-C529-F999-CB040DDC3769}"/>
              </a:ext>
            </a:extLst>
          </p:cNvPr>
          <p:cNvCxnSpPr>
            <a:cxnSpLocks/>
            <a:stCxn id="6" idx="2"/>
            <a:endCxn id="25" idx="6"/>
          </p:cNvCxnSpPr>
          <p:nvPr/>
        </p:nvCxnSpPr>
        <p:spPr>
          <a:xfrm flipH="1">
            <a:off x="5214380" y="4627333"/>
            <a:ext cx="1756473" cy="878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E57332A9-A14B-068F-4672-A9D325C58224}"/>
              </a:ext>
            </a:extLst>
          </p:cNvPr>
          <p:cNvSpPr/>
          <p:nvPr/>
        </p:nvSpPr>
        <p:spPr>
          <a:xfrm>
            <a:off x="4985780" y="5391804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F1737EE-2E0E-3C7F-9974-BEE86273CD46}"/>
              </a:ext>
            </a:extLst>
          </p:cNvPr>
          <p:cNvSpPr/>
          <p:nvPr/>
        </p:nvSpPr>
        <p:spPr>
          <a:xfrm>
            <a:off x="4985780" y="6270575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A63C163-8DAF-8DCC-390C-4090004828CE}"/>
              </a:ext>
            </a:extLst>
          </p:cNvPr>
          <p:cNvCxnSpPr>
            <a:cxnSpLocks/>
            <a:stCxn id="7" idx="2"/>
            <a:endCxn id="10" idx="6"/>
          </p:cNvCxnSpPr>
          <p:nvPr/>
        </p:nvCxnSpPr>
        <p:spPr>
          <a:xfrm flipH="1" flipV="1">
            <a:off x="5214380" y="4627333"/>
            <a:ext cx="1756473" cy="878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14319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B2180-A3AD-193C-8B90-B31B59390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FFEF0-1EFD-EC67-6B81-05FF77842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no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728A1-7258-F008-4DA0-AB833C8BC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Loop invariant 2: </a:t>
            </a:r>
            <a:r>
              <a:rPr lang="en-US" dirty="0"/>
              <a:t>After every iteration, each person is matched to at most one other person.</a:t>
            </a:r>
          </a:p>
          <a:p>
            <a:endParaRPr lang="en-US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B0A6BD3-59E8-3851-D6CC-D846358AC552}"/>
              </a:ext>
            </a:extLst>
          </p:cNvPr>
          <p:cNvSpPr/>
          <p:nvPr/>
        </p:nvSpPr>
        <p:spPr>
          <a:xfrm>
            <a:off x="6974237" y="2749707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E7CA7E0-E4D7-DCD5-3387-8EBA437AACF4}"/>
              </a:ext>
            </a:extLst>
          </p:cNvPr>
          <p:cNvSpPr/>
          <p:nvPr/>
        </p:nvSpPr>
        <p:spPr>
          <a:xfrm>
            <a:off x="6972545" y="3634262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35BC07A-2813-35CE-650E-8AB1945761CA}"/>
              </a:ext>
            </a:extLst>
          </p:cNvPr>
          <p:cNvSpPr/>
          <p:nvPr/>
        </p:nvSpPr>
        <p:spPr>
          <a:xfrm>
            <a:off x="6970853" y="4513033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2CEB0566-41B8-F07D-7A65-8890F3873087}"/>
              </a:ext>
            </a:extLst>
          </p:cNvPr>
          <p:cNvSpPr/>
          <p:nvPr/>
        </p:nvSpPr>
        <p:spPr>
          <a:xfrm>
            <a:off x="6970853" y="5391804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67E80DA0-FA16-7BCB-2909-B5CA32BDC558}"/>
              </a:ext>
            </a:extLst>
          </p:cNvPr>
          <p:cNvSpPr/>
          <p:nvPr/>
        </p:nvSpPr>
        <p:spPr>
          <a:xfrm>
            <a:off x="4989164" y="274970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AA13760-E7B6-8A0F-689F-20CA709597CA}"/>
              </a:ext>
            </a:extLst>
          </p:cNvPr>
          <p:cNvSpPr/>
          <p:nvPr/>
        </p:nvSpPr>
        <p:spPr>
          <a:xfrm>
            <a:off x="4987472" y="3634262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96BE0343-6FF9-8EF6-8FB9-1485A6BAD880}"/>
              </a:ext>
            </a:extLst>
          </p:cNvPr>
          <p:cNvSpPr/>
          <p:nvPr/>
        </p:nvSpPr>
        <p:spPr>
          <a:xfrm>
            <a:off x="4985780" y="4513033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797599A-6F10-577A-93BB-FEAE680519E9}"/>
              </a:ext>
            </a:extLst>
          </p:cNvPr>
          <p:cNvCxnSpPr>
            <a:stCxn id="31" idx="2"/>
            <a:endCxn id="35" idx="6"/>
          </p:cNvCxnSpPr>
          <p:nvPr/>
        </p:nvCxnSpPr>
        <p:spPr>
          <a:xfrm flipH="1">
            <a:off x="5217764" y="2864007"/>
            <a:ext cx="17564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BCB6927-2FDF-1C05-0490-1F4604178663}"/>
              </a:ext>
            </a:extLst>
          </p:cNvPr>
          <p:cNvCxnSpPr>
            <a:stCxn id="32" idx="2"/>
            <a:endCxn id="36" idx="6"/>
          </p:cNvCxnSpPr>
          <p:nvPr/>
        </p:nvCxnSpPr>
        <p:spPr>
          <a:xfrm flipH="1">
            <a:off x="5216072" y="3748562"/>
            <a:ext cx="17564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8CD83B3-59E1-C806-58C2-BA064BA6B0DA}"/>
              </a:ext>
            </a:extLst>
          </p:cNvPr>
          <p:cNvCxnSpPr>
            <a:cxnSpLocks/>
            <a:stCxn id="33" idx="2"/>
            <a:endCxn id="43" idx="6"/>
          </p:cNvCxnSpPr>
          <p:nvPr/>
        </p:nvCxnSpPr>
        <p:spPr>
          <a:xfrm flipH="1">
            <a:off x="5214380" y="4627333"/>
            <a:ext cx="1756473" cy="878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FA6E5723-D702-9773-5303-E8850100001F}"/>
              </a:ext>
            </a:extLst>
          </p:cNvPr>
          <p:cNvSpPr/>
          <p:nvPr/>
        </p:nvSpPr>
        <p:spPr>
          <a:xfrm>
            <a:off x="4985780" y="5391804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035AD6B-5547-B1E7-1718-B74F42436C8E}"/>
              </a:ext>
            </a:extLst>
          </p:cNvPr>
          <p:cNvSpPr/>
          <p:nvPr/>
        </p:nvSpPr>
        <p:spPr>
          <a:xfrm>
            <a:off x="4985780" y="6270575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5EBE34F-4328-390F-F735-B4066D745421}"/>
              </a:ext>
            </a:extLst>
          </p:cNvPr>
          <p:cNvCxnSpPr>
            <a:cxnSpLocks/>
            <a:stCxn id="34" idx="2"/>
            <a:endCxn id="37" idx="6"/>
          </p:cNvCxnSpPr>
          <p:nvPr/>
        </p:nvCxnSpPr>
        <p:spPr>
          <a:xfrm flipH="1" flipV="1">
            <a:off x="5214380" y="4627333"/>
            <a:ext cx="1756473" cy="878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9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42966A-CBAC-5A7C-8457-3A0CE9516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84A6-D994-9E63-7A17-C2A38398F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no exceptions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F899AF-96BE-5609-C11D-CBCAB4C7C4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But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(equal number of proposers and receivers).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DF899AF-96BE-5609-C11D-CBCAB4C7C4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99C5C3E2-562B-7BC7-0AF8-84B0CFE7B905}"/>
              </a:ext>
            </a:extLst>
          </p:cNvPr>
          <p:cNvSpPr/>
          <p:nvPr/>
        </p:nvSpPr>
        <p:spPr>
          <a:xfrm>
            <a:off x="6974237" y="2749707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8D2BEBB-ED8A-B9D4-23B8-73EE3917E0F5}"/>
              </a:ext>
            </a:extLst>
          </p:cNvPr>
          <p:cNvSpPr/>
          <p:nvPr/>
        </p:nvSpPr>
        <p:spPr>
          <a:xfrm>
            <a:off x="6972545" y="3634262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5A5D5AC-EF55-3BD8-01D1-BDB23DABE108}"/>
              </a:ext>
            </a:extLst>
          </p:cNvPr>
          <p:cNvSpPr/>
          <p:nvPr/>
        </p:nvSpPr>
        <p:spPr>
          <a:xfrm>
            <a:off x="6970853" y="4513033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4B8F94B1-30A4-CFD5-4575-EB37659DCE38}"/>
              </a:ext>
            </a:extLst>
          </p:cNvPr>
          <p:cNvSpPr/>
          <p:nvPr/>
        </p:nvSpPr>
        <p:spPr>
          <a:xfrm>
            <a:off x="6970853" y="5391804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520C688-874F-6C39-E962-4417086C6EA2}"/>
              </a:ext>
            </a:extLst>
          </p:cNvPr>
          <p:cNvSpPr/>
          <p:nvPr/>
        </p:nvSpPr>
        <p:spPr>
          <a:xfrm>
            <a:off x="4989164" y="274970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D120276-9E25-8D1E-1897-4661ECD08CD4}"/>
              </a:ext>
            </a:extLst>
          </p:cNvPr>
          <p:cNvSpPr/>
          <p:nvPr/>
        </p:nvSpPr>
        <p:spPr>
          <a:xfrm>
            <a:off x="4987472" y="3634262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CFE162D-C72A-9C9D-473D-ED2C938BC92A}"/>
              </a:ext>
            </a:extLst>
          </p:cNvPr>
          <p:cNvSpPr/>
          <p:nvPr/>
        </p:nvSpPr>
        <p:spPr>
          <a:xfrm>
            <a:off x="4985780" y="4513033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2F69F73-FF88-6C3A-0789-BAEAB473C15B}"/>
              </a:ext>
            </a:extLst>
          </p:cNvPr>
          <p:cNvCxnSpPr>
            <a:stCxn id="31" idx="2"/>
            <a:endCxn id="35" idx="6"/>
          </p:cNvCxnSpPr>
          <p:nvPr/>
        </p:nvCxnSpPr>
        <p:spPr>
          <a:xfrm flipH="1">
            <a:off x="5217764" y="2864007"/>
            <a:ext cx="17564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3CF9302-53A2-6F50-0F04-C4B6CA1B7C75}"/>
              </a:ext>
            </a:extLst>
          </p:cNvPr>
          <p:cNvCxnSpPr>
            <a:stCxn id="32" idx="2"/>
            <a:endCxn id="36" idx="6"/>
          </p:cNvCxnSpPr>
          <p:nvPr/>
        </p:nvCxnSpPr>
        <p:spPr>
          <a:xfrm flipH="1">
            <a:off x="5216072" y="3748562"/>
            <a:ext cx="17564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2349F67-E1D5-7227-E81D-63C338D380C0}"/>
              </a:ext>
            </a:extLst>
          </p:cNvPr>
          <p:cNvCxnSpPr>
            <a:cxnSpLocks/>
            <a:stCxn id="33" idx="2"/>
            <a:endCxn id="43" idx="6"/>
          </p:cNvCxnSpPr>
          <p:nvPr/>
        </p:nvCxnSpPr>
        <p:spPr>
          <a:xfrm flipH="1">
            <a:off x="5214380" y="4627333"/>
            <a:ext cx="1756473" cy="878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0E584EF8-B19B-E231-66B8-22CE9E0075ED}"/>
              </a:ext>
            </a:extLst>
          </p:cNvPr>
          <p:cNvSpPr/>
          <p:nvPr/>
        </p:nvSpPr>
        <p:spPr>
          <a:xfrm>
            <a:off x="4985780" y="5391804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F04C7DA-6EF4-5778-2437-21C9064041E0}"/>
              </a:ext>
            </a:extLst>
          </p:cNvPr>
          <p:cNvCxnSpPr>
            <a:cxnSpLocks/>
            <a:stCxn id="34" idx="2"/>
            <a:endCxn id="37" idx="6"/>
          </p:cNvCxnSpPr>
          <p:nvPr/>
        </p:nvCxnSpPr>
        <p:spPr>
          <a:xfrm flipH="1" flipV="1">
            <a:off x="5214380" y="4627333"/>
            <a:ext cx="1756473" cy="878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579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F3CE2-BAB9-2A8A-E943-578547243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35C67-D047-3F09-A85F-0503369CE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no exceptions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B142FB-AD6B-65B9-C4EF-A2784882BF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Every proposer must be paired, contradiction with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being free.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B142FB-AD6B-65B9-C4EF-A2784882BF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E5734FE9-B9A9-24D6-FBDE-10CE461796D3}"/>
              </a:ext>
            </a:extLst>
          </p:cNvPr>
          <p:cNvSpPr/>
          <p:nvPr/>
        </p:nvSpPr>
        <p:spPr>
          <a:xfrm>
            <a:off x="6974237" y="2749707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F65BF579-F066-3E23-10A9-925DCE7F4415}"/>
              </a:ext>
            </a:extLst>
          </p:cNvPr>
          <p:cNvSpPr/>
          <p:nvPr/>
        </p:nvSpPr>
        <p:spPr>
          <a:xfrm>
            <a:off x="6972545" y="3634262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8236D9A-8737-7CF9-7393-9768AEAE85AB}"/>
              </a:ext>
            </a:extLst>
          </p:cNvPr>
          <p:cNvSpPr/>
          <p:nvPr/>
        </p:nvSpPr>
        <p:spPr>
          <a:xfrm>
            <a:off x="6970853" y="4513033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B3EDB68-8498-4F3A-2066-8AB40CD53F10}"/>
              </a:ext>
            </a:extLst>
          </p:cNvPr>
          <p:cNvSpPr/>
          <p:nvPr/>
        </p:nvSpPr>
        <p:spPr>
          <a:xfrm>
            <a:off x="6970853" y="5391804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CAFE10B-8D69-3549-B184-09E5203BDFBD}"/>
              </a:ext>
            </a:extLst>
          </p:cNvPr>
          <p:cNvSpPr/>
          <p:nvPr/>
        </p:nvSpPr>
        <p:spPr>
          <a:xfrm>
            <a:off x="4989164" y="274970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372404C-19F3-D356-4085-22DB1E9C0F01}"/>
              </a:ext>
            </a:extLst>
          </p:cNvPr>
          <p:cNvSpPr/>
          <p:nvPr/>
        </p:nvSpPr>
        <p:spPr>
          <a:xfrm>
            <a:off x="4987472" y="3634262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E64C277-E5CE-8305-A54A-BDCBAE2D6CDC}"/>
              </a:ext>
            </a:extLst>
          </p:cNvPr>
          <p:cNvSpPr/>
          <p:nvPr/>
        </p:nvSpPr>
        <p:spPr>
          <a:xfrm>
            <a:off x="4985780" y="4513033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FCE0D57-D867-C597-530E-B9FBD1D51304}"/>
              </a:ext>
            </a:extLst>
          </p:cNvPr>
          <p:cNvCxnSpPr>
            <a:stCxn id="31" idx="2"/>
            <a:endCxn id="35" idx="6"/>
          </p:cNvCxnSpPr>
          <p:nvPr/>
        </p:nvCxnSpPr>
        <p:spPr>
          <a:xfrm flipH="1">
            <a:off x="5217764" y="2864007"/>
            <a:ext cx="17564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F50F20B-8A6D-DCC1-972F-42BB0D8314A1}"/>
              </a:ext>
            </a:extLst>
          </p:cNvPr>
          <p:cNvCxnSpPr>
            <a:stCxn id="32" idx="2"/>
            <a:endCxn id="36" idx="6"/>
          </p:cNvCxnSpPr>
          <p:nvPr/>
        </p:nvCxnSpPr>
        <p:spPr>
          <a:xfrm flipH="1">
            <a:off x="5216072" y="3748562"/>
            <a:ext cx="17564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D70C814-7582-4C54-9B04-17F1A35CD4CC}"/>
              </a:ext>
            </a:extLst>
          </p:cNvPr>
          <p:cNvCxnSpPr>
            <a:cxnSpLocks/>
            <a:stCxn id="33" idx="2"/>
            <a:endCxn id="43" idx="6"/>
          </p:cNvCxnSpPr>
          <p:nvPr/>
        </p:nvCxnSpPr>
        <p:spPr>
          <a:xfrm flipH="1">
            <a:off x="5214380" y="4627333"/>
            <a:ext cx="1756473" cy="878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44F6674A-06E8-B8A6-57F3-89B34EB29824}"/>
              </a:ext>
            </a:extLst>
          </p:cNvPr>
          <p:cNvSpPr/>
          <p:nvPr/>
        </p:nvSpPr>
        <p:spPr>
          <a:xfrm>
            <a:off x="4985780" y="5391804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02D3755-C4E5-DBE7-BF7E-F0BE0FE8BE27}"/>
              </a:ext>
            </a:extLst>
          </p:cNvPr>
          <p:cNvCxnSpPr>
            <a:cxnSpLocks/>
            <a:stCxn id="34" idx="2"/>
            <a:endCxn id="37" idx="6"/>
          </p:cNvCxnSpPr>
          <p:nvPr/>
        </p:nvCxnSpPr>
        <p:spPr>
          <a:xfrm flipH="1" flipV="1">
            <a:off x="5214380" y="4627333"/>
            <a:ext cx="1756473" cy="878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0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AB1D76-585B-14EC-018F-E60F37939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3821E5-7CC0-E09B-88E7-86494D345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HW1 due Friday @ 11:59pm!</a:t>
            </a:r>
          </a:p>
          <a:p>
            <a:r>
              <a:rPr lang="en-US" dirty="0"/>
              <a:t>HW1 LaTeX template fix: Check Ed!</a:t>
            </a:r>
          </a:p>
          <a:p>
            <a:r>
              <a:rPr lang="en-US" dirty="0"/>
              <a:t>Continue to get those Concept Checks in on time, please 🙂</a:t>
            </a:r>
          </a:p>
        </p:txBody>
      </p:sp>
    </p:spTree>
    <p:extLst>
      <p:ext uri="{BB962C8B-B14F-4D97-AF65-F5344CB8AC3E}">
        <p14:creationId xmlns:p14="http://schemas.microsoft.com/office/powerpoint/2010/main" val="2926004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02D55-F204-40FE-8458-D96FC9372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loops terminate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78AD7D-8554-174E-7D40-8FA1612B51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3"/>
                    </a:solidFill>
                  </a:rPr>
                  <a:t>Claim. </a:t>
                </a:r>
                <a:r>
                  <a:rPr lang="en-US" dirty="0"/>
                  <a:t>Every proposer gets matched within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iterations.</a:t>
                </a:r>
                <a:endParaRPr lang="en-US" b="1" dirty="0">
                  <a:solidFill>
                    <a:schemeClr val="accent5"/>
                  </a:solidFill>
                </a:endParaRPr>
              </a:p>
              <a:p>
                <a:r>
                  <a:rPr lang="en-US" i="1" dirty="0"/>
                  <a:t>Proof. </a:t>
                </a:r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dirty="0"/>
                  <a:t> possible proposals (each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to each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𝑹</m:t>
                    </m:r>
                  </m:oMath>
                </a14:m>
                <a:r>
                  <a:rPr lang="en-US" dirty="0"/>
                  <a:t>).</a:t>
                </a:r>
              </a:p>
              <a:p>
                <a:r>
                  <a:rPr lang="en-US" dirty="0"/>
                  <a:t>Because line 2 always picks a new proposal and never throws an error, the while loop must end within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iterations.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78AD7D-8554-174E-7D40-8FA1612B51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2833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1590E-67D0-B497-DBA6-E5B522D45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perfect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42301-EF10-40F1-F3A4-47EA6CE803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Remember, when there is a while loop, correctness should use both a </a:t>
            </a:r>
            <a:r>
              <a:rPr lang="en-US" b="1" dirty="0">
                <a:solidFill>
                  <a:schemeClr val="accent3"/>
                </a:solidFill>
              </a:rPr>
              <a:t>loop invariant </a:t>
            </a:r>
            <a:r>
              <a:rPr lang="en-US" dirty="0"/>
              <a:t>and the </a:t>
            </a:r>
            <a:r>
              <a:rPr lang="en-US" b="1" dirty="0">
                <a:solidFill>
                  <a:schemeClr val="accent3"/>
                </a:solidFill>
              </a:rPr>
              <a:t>while exit condition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accent3"/>
                </a:solidFill>
              </a:rPr>
              <a:t>Claim. </a:t>
            </a:r>
            <a:r>
              <a:rPr lang="en-US" dirty="0"/>
              <a:t>The output is a perfect matching.</a:t>
            </a:r>
          </a:p>
          <a:p>
            <a:r>
              <a:rPr lang="en-US" i="1" dirty="0"/>
              <a:t>Proof. </a:t>
            </a:r>
            <a:r>
              <a:rPr lang="en-US" dirty="0"/>
              <a:t>Very similar to before — in following slides.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201739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BDAE7-14CC-4B98-06AF-C0CA07F60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3433F-B350-163B-18E5-23EA09B72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perfect matching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3DB1A9-7825-1226-0D2A-514F5DC08D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981"/>
                <a:ext cx="10515600" cy="1247418"/>
              </a:xfrm>
            </p:spPr>
            <p:txBody>
              <a:bodyPr/>
              <a:lstStyle/>
              <a:p>
                <a:r>
                  <a:rPr lang="en-US" b="1" dirty="0"/>
                  <a:t>While exit condition: </a:t>
                </a:r>
                <a:r>
                  <a:rPr lang="en-US" dirty="0"/>
                  <a:t>Every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is paired.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3DB1A9-7825-1226-0D2A-514F5DC08D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981"/>
                <a:ext cx="10515600" cy="1247418"/>
              </a:xfrm>
              <a:blipFill>
                <a:blip r:embed="rId2"/>
                <a:stretch>
                  <a:fillRect l="-1206" t="-1010" b="-2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DE67CE8E-5E05-9F0B-FD8A-111FEBA6CBC8}"/>
              </a:ext>
            </a:extLst>
          </p:cNvPr>
          <p:cNvSpPr/>
          <p:nvPr/>
        </p:nvSpPr>
        <p:spPr>
          <a:xfrm flipH="1">
            <a:off x="4985780" y="274970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30E74E-61FE-614D-321C-8B31F187806A}"/>
              </a:ext>
            </a:extLst>
          </p:cNvPr>
          <p:cNvSpPr/>
          <p:nvPr/>
        </p:nvSpPr>
        <p:spPr>
          <a:xfrm flipH="1">
            <a:off x="4987472" y="3634262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FCB0F74-9BDD-91DC-AF2D-F05E64E60706}"/>
              </a:ext>
            </a:extLst>
          </p:cNvPr>
          <p:cNvSpPr/>
          <p:nvPr/>
        </p:nvSpPr>
        <p:spPr>
          <a:xfrm flipH="1">
            <a:off x="4989164" y="4513033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B3063BD-671B-852A-3426-66E168796480}"/>
              </a:ext>
            </a:extLst>
          </p:cNvPr>
          <p:cNvSpPr/>
          <p:nvPr/>
        </p:nvSpPr>
        <p:spPr>
          <a:xfrm flipH="1">
            <a:off x="4989164" y="5391804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0216AA9-26FC-3751-D8C3-F68A965DC621}"/>
              </a:ext>
            </a:extLst>
          </p:cNvPr>
          <p:cNvSpPr/>
          <p:nvPr/>
        </p:nvSpPr>
        <p:spPr>
          <a:xfrm flipH="1">
            <a:off x="6970853" y="2749707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B9B2DEC-AFA1-D56A-9AC2-2EFDA2257C6F}"/>
              </a:ext>
            </a:extLst>
          </p:cNvPr>
          <p:cNvSpPr/>
          <p:nvPr/>
        </p:nvSpPr>
        <p:spPr>
          <a:xfrm flipH="1">
            <a:off x="6972545" y="3634262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EC1FE09-6025-D23F-1A95-0B6EBCA4F309}"/>
              </a:ext>
            </a:extLst>
          </p:cNvPr>
          <p:cNvSpPr/>
          <p:nvPr/>
        </p:nvSpPr>
        <p:spPr>
          <a:xfrm flipH="1">
            <a:off x="6974237" y="4513033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9C806B8-F2CA-E074-8BD1-12EE399240CD}"/>
              </a:ext>
            </a:extLst>
          </p:cNvPr>
          <p:cNvCxnSpPr>
            <a:stCxn id="4" idx="2"/>
            <a:endCxn id="8" idx="6"/>
          </p:cNvCxnSpPr>
          <p:nvPr/>
        </p:nvCxnSpPr>
        <p:spPr>
          <a:xfrm>
            <a:off x="5214380" y="2864007"/>
            <a:ext cx="17564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687966-07C3-F3AF-11C4-8236F276E152}"/>
              </a:ext>
            </a:extLst>
          </p:cNvPr>
          <p:cNvCxnSpPr>
            <a:cxnSpLocks/>
            <a:stCxn id="4" idx="2"/>
            <a:endCxn id="9" idx="6"/>
          </p:cNvCxnSpPr>
          <p:nvPr/>
        </p:nvCxnSpPr>
        <p:spPr>
          <a:xfrm>
            <a:off x="5214380" y="2864007"/>
            <a:ext cx="1758165" cy="88455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8BCC47-4DC2-04DE-213C-24770ECA0606}"/>
              </a:ext>
            </a:extLst>
          </p:cNvPr>
          <p:cNvCxnSpPr>
            <a:stCxn id="5" idx="2"/>
            <a:endCxn id="9" idx="6"/>
          </p:cNvCxnSpPr>
          <p:nvPr/>
        </p:nvCxnSpPr>
        <p:spPr>
          <a:xfrm>
            <a:off x="5216072" y="3748562"/>
            <a:ext cx="17564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5C01A13-8B86-9582-20EB-29B268C30F61}"/>
              </a:ext>
            </a:extLst>
          </p:cNvPr>
          <p:cNvCxnSpPr>
            <a:cxnSpLocks/>
            <a:stCxn id="5" idx="2"/>
            <a:endCxn id="10" idx="6"/>
          </p:cNvCxnSpPr>
          <p:nvPr/>
        </p:nvCxnSpPr>
        <p:spPr>
          <a:xfrm>
            <a:off x="5216072" y="3748562"/>
            <a:ext cx="1758165" cy="878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3C0B47-0206-D263-3ACA-28BB9F186B73}"/>
              </a:ext>
            </a:extLst>
          </p:cNvPr>
          <p:cNvCxnSpPr>
            <a:cxnSpLocks/>
            <a:stCxn id="6" idx="2"/>
            <a:endCxn id="25" idx="6"/>
          </p:cNvCxnSpPr>
          <p:nvPr/>
        </p:nvCxnSpPr>
        <p:spPr>
          <a:xfrm>
            <a:off x="5217764" y="4627333"/>
            <a:ext cx="1756473" cy="878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C680FA8-A152-4B32-1FE7-C52A19BE3D7D}"/>
              </a:ext>
            </a:extLst>
          </p:cNvPr>
          <p:cNvSpPr/>
          <p:nvPr/>
        </p:nvSpPr>
        <p:spPr>
          <a:xfrm flipH="1">
            <a:off x="6974237" y="5391804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32263C9-8344-328A-F135-A42BE39EE31A}"/>
              </a:ext>
            </a:extLst>
          </p:cNvPr>
          <p:cNvSpPr/>
          <p:nvPr/>
        </p:nvSpPr>
        <p:spPr>
          <a:xfrm flipH="1">
            <a:off x="6974237" y="627057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E6891C7-12F6-B682-B6DC-B1E76F17CCD4}"/>
              </a:ext>
            </a:extLst>
          </p:cNvPr>
          <p:cNvCxnSpPr>
            <a:cxnSpLocks/>
            <a:stCxn id="7" idx="2"/>
            <a:endCxn id="10" idx="6"/>
          </p:cNvCxnSpPr>
          <p:nvPr/>
        </p:nvCxnSpPr>
        <p:spPr>
          <a:xfrm flipV="1">
            <a:off x="5217764" y="4627333"/>
            <a:ext cx="1756473" cy="878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291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EB2AC-B55F-51F1-37F3-60DB1FDBF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5A846-AE41-581C-1AEC-D482696AB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perfect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83893-D52F-8386-40BD-C49F4664A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Loop invariant 2: </a:t>
            </a:r>
            <a:r>
              <a:rPr lang="en-US" dirty="0"/>
              <a:t>After every iteration, each person is matched to at most one other person.</a:t>
            </a:r>
          </a:p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44FB8E6-1CA2-54D6-FDBE-CD70F646E37C}"/>
              </a:ext>
            </a:extLst>
          </p:cNvPr>
          <p:cNvSpPr/>
          <p:nvPr/>
        </p:nvSpPr>
        <p:spPr>
          <a:xfrm flipH="1">
            <a:off x="4985780" y="274970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A2A19B-F8E9-A7F0-7F8C-821E6BFE4B0B}"/>
              </a:ext>
            </a:extLst>
          </p:cNvPr>
          <p:cNvSpPr/>
          <p:nvPr/>
        </p:nvSpPr>
        <p:spPr>
          <a:xfrm flipH="1">
            <a:off x="4987472" y="3634262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04E953E-F20E-82FA-63A2-85FC4364DF05}"/>
              </a:ext>
            </a:extLst>
          </p:cNvPr>
          <p:cNvSpPr/>
          <p:nvPr/>
        </p:nvSpPr>
        <p:spPr>
          <a:xfrm flipH="1">
            <a:off x="4989164" y="4513033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40E3C87-DA0B-29BF-EF7D-2762AD980CF2}"/>
              </a:ext>
            </a:extLst>
          </p:cNvPr>
          <p:cNvSpPr/>
          <p:nvPr/>
        </p:nvSpPr>
        <p:spPr>
          <a:xfrm flipH="1">
            <a:off x="4989164" y="5391804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D79C68D-8730-151C-049B-B999F75BD752}"/>
              </a:ext>
            </a:extLst>
          </p:cNvPr>
          <p:cNvSpPr/>
          <p:nvPr/>
        </p:nvSpPr>
        <p:spPr>
          <a:xfrm flipH="1">
            <a:off x="6970853" y="2749707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1DE64F-2480-FB7E-8D9B-62B3D8FFBBBC}"/>
              </a:ext>
            </a:extLst>
          </p:cNvPr>
          <p:cNvSpPr/>
          <p:nvPr/>
        </p:nvSpPr>
        <p:spPr>
          <a:xfrm flipH="1">
            <a:off x="6972545" y="3634262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E92A37B-E098-E99E-1DBE-1CC4521897B6}"/>
              </a:ext>
            </a:extLst>
          </p:cNvPr>
          <p:cNvSpPr/>
          <p:nvPr/>
        </p:nvSpPr>
        <p:spPr>
          <a:xfrm flipH="1">
            <a:off x="6974237" y="4513033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970348-61B9-47B3-B2BF-D84F7B12BB3B}"/>
              </a:ext>
            </a:extLst>
          </p:cNvPr>
          <p:cNvCxnSpPr>
            <a:stCxn id="4" idx="2"/>
            <a:endCxn id="8" idx="6"/>
          </p:cNvCxnSpPr>
          <p:nvPr/>
        </p:nvCxnSpPr>
        <p:spPr>
          <a:xfrm>
            <a:off x="5214380" y="2864007"/>
            <a:ext cx="17564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26BFA1E-F868-5272-496E-1C04A484D116}"/>
              </a:ext>
            </a:extLst>
          </p:cNvPr>
          <p:cNvCxnSpPr>
            <a:stCxn id="5" idx="2"/>
            <a:endCxn id="9" idx="6"/>
          </p:cNvCxnSpPr>
          <p:nvPr/>
        </p:nvCxnSpPr>
        <p:spPr>
          <a:xfrm>
            <a:off x="5216072" y="3748562"/>
            <a:ext cx="17564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550853D-10EA-4F32-00C9-8C5D3D441738}"/>
              </a:ext>
            </a:extLst>
          </p:cNvPr>
          <p:cNvCxnSpPr>
            <a:cxnSpLocks/>
            <a:stCxn id="6" idx="2"/>
            <a:endCxn id="16" idx="6"/>
          </p:cNvCxnSpPr>
          <p:nvPr/>
        </p:nvCxnSpPr>
        <p:spPr>
          <a:xfrm>
            <a:off x="5217764" y="4627333"/>
            <a:ext cx="1756473" cy="878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3932CB98-3F75-DD1B-A3BC-B5736E5A55AC}"/>
              </a:ext>
            </a:extLst>
          </p:cNvPr>
          <p:cNvSpPr/>
          <p:nvPr/>
        </p:nvSpPr>
        <p:spPr>
          <a:xfrm flipH="1">
            <a:off x="6974237" y="5391804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41196F3-84B1-21FB-D646-B31095C4BF23}"/>
              </a:ext>
            </a:extLst>
          </p:cNvPr>
          <p:cNvSpPr/>
          <p:nvPr/>
        </p:nvSpPr>
        <p:spPr>
          <a:xfrm flipH="1">
            <a:off x="6974237" y="627057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BE153B5-550A-AA6F-9AE4-3D7A9E2896EF}"/>
              </a:ext>
            </a:extLst>
          </p:cNvPr>
          <p:cNvCxnSpPr>
            <a:cxnSpLocks/>
            <a:stCxn id="7" idx="2"/>
            <a:endCxn id="10" idx="6"/>
          </p:cNvCxnSpPr>
          <p:nvPr/>
        </p:nvCxnSpPr>
        <p:spPr>
          <a:xfrm flipV="1">
            <a:off x="5217764" y="4627333"/>
            <a:ext cx="1756473" cy="878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2963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B862D8-6B7D-480F-AAD6-F58F54809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41460-3EF4-C38E-68ED-B5CA36C13D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perfect matching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4BA2C8-7FA7-6A13-2F83-3D40C71969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But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(equal number of proposers and receivers).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4BA2C8-7FA7-6A13-2F83-3D40C71969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325F49F4-3B02-4DD1-EB08-962F08BCCD99}"/>
              </a:ext>
            </a:extLst>
          </p:cNvPr>
          <p:cNvSpPr/>
          <p:nvPr/>
        </p:nvSpPr>
        <p:spPr>
          <a:xfrm>
            <a:off x="6974237" y="2749707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72DF3BA-702F-98E3-ACEB-1B44C2BA6033}"/>
              </a:ext>
            </a:extLst>
          </p:cNvPr>
          <p:cNvSpPr/>
          <p:nvPr/>
        </p:nvSpPr>
        <p:spPr>
          <a:xfrm>
            <a:off x="6972545" y="3634262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D871B5ED-B99F-68F0-1576-B7A4BCB773A3}"/>
              </a:ext>
            </a:extLst>
          </p:cNvPr>
          <p:cNvSpPr/>
          <p:nvPr/>
        </p:nvSpPr>
        <p:spPr>
          <a:xfrm>
            <a:off x="6970853" y="4513033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53A1FD48-A012-08CD-2E7E-20161317D19B}"/>
              </a:ext>
            </a:extLst>
          </p:cNvPr>
          <p:cNvSpPr/>
          <p:nvPr/>
        </p:nvSpPr>
        <p:spPr>
          <a:xfrm>
            <a:off x="6970853" y="5391804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ECA43AF-B851-0769-ED41-9499CF1048B9}"/>
              </a:ext>
            </a:extLst>
          </p:cNvPr>
          <p:cNvSpPr/>
          <p:nvPr/>
        </p:nvSpPr>
        <p:spPr>
          <a:xfrm>
            <a:off x="4989164" y="274970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E3B3552-C984-A4F1-3D51-1B3BA4CE419C}"/>
              </a:ext>
            </a:extLst>
          </p:cNvPr>
          <p:cNvSpPr/>
          <p:nvPr/>
        </p:nvSpPr>
        <p:spPr>
          <a:xfrm>
            <a:off x="4987472" y="3634262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B45D2ABE-DC9A-F42A-D605-F9C70A4C3CEB}"/>
              </a:ext>
            </a:extLst>
          </p:cNvPr>
          <p:cNvSpPr/>
          <p:nvPr/>
        </p:nvSpPr>
        <p:spPr>
          <a:xfrm>
            <a:off x="4985780" y="4513033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210D504-ED96-0A0B-E71A-D1DBCD5782CA}"/>
              </a:ext>
            </a:extLst>
          </p:cNvPr>
          <p:cNvCxnSpPr>
            <a:stCxn id="31" idx="2"/>
            <a:endCxn id="35" idx="6"/>
          </p:cNvCxnSpPr>
          <p:nvPr/>
        </p:nvCxnSpPr>
        <p:spPr>
          <a:xfrm flipH="1">
            <a:off x="5217764" y="2864007"/>
            <a:ext cx="17564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97237BD-0FFB-E589-29B5-21F55002F57D}"/>
              </a:ext>
            </a:extLst>
          </p:cNvPr>
          <p:cNvCxnSpPr>
            <a:stCxn id="32" idx="2"/>
            <a:endCxn id="36" idx="6"/>
          </p:cNvCxnSpPr>
          <p:nvPr/>
        </p:nvCxnSpPr>
        <p:spPr>
          <a:xfrm flipH="1">
            <a:off x="5216072" y="3748562"/>
            <a:ext cx="17564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3A7048E-F53C-F39F-9D78-89B8CF383957}"/>
              </a:ext>
            </a:extLst>
          </p:cNvPr>
          <p:cNvCxnSpPr>
            <a:cxnSpLocks/>
            <a:stCxn id="33" idx="2"/>
            <a:endCxn id="43" idx="6"/>
          </p:cNvCxnSpPr>
          <p:nvPr/>
        </p:nvCxnSpPr>
        <p:spPr>
          <a:xfrm flipH="1">
            <a:off x="5214380" y="4627333"/>
            <a:ext cx="1756473" cy="878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1952D104-AB1A-813F-3C4C-B8F96DAFB15C}"/>
              </a:ext>
            </a:extLst>
          </p:cNvPr>
          <p:cNvSpPr/>
          <p:nvPr/>
        </p:nvSpPr>
        <p:spPr>
          <a:xfrm>
            <a:off x="4985780" y="5391804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D09CF3F2-F28E-672B-8125-A8864B715B50}"/>
              </a:ext>
            </a:extLst>
          </p:cNvPr>
          <p:cNvCxnSpPr>
            <a:cxnSpLocks/>
            <a:stCxn id="34" idx="2"/>
            <a:endCxn id="37" idx="6"/>
          </p:cNvCxnSpPr>
          <p:nvPr/>
        </p:nvCxnSpPr>
        <p:spPr>
          <a:xfrm flipH="1" flipV="1">
            <a:off x="5214380" y="4627333"/>
            <a:ext cx="1756473" cy="878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894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45553-57E7-B97E-FA1C-59593CCFD2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190F-6553-5B34-3312-657C22769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perfect matching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AE17A-897D-BAD7-F602-01D5E19ACB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Thus, everyone is paired with exactly one other, so this is a perfect matching.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96BB63B-3BE3-8666-4BB9-7C4F9F9EFD57}"/>
              </a:ext>
            </a:extLst>
          </p:cNvPr>
          <p:cNvSpPr/>
          <p:nvPr/>
        </p:nvSpPr>
        <p:spPr>
          <a:xfrm>
            <a:off x="6974237" y="2749707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7300EAD-615C-1575-38D4-9F5CC89C4D3B}"/>
              </a:ext>
            </a:extLst>
          </p:cNvPr>
          <p:cNvSpPr/>
          <p:nvPr/>
        </p:nvSpPr>
        <p:spPr>
          <a:xfrm>
            <a:off x="6972545" y="3634262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9886055-6626-6E28-2417-5DA91633D6AB}"/>
              </a:ext>
            </a:extLst>
          </p:cNvPr>
          <p:cNvSpPr/>
          <p:nvPr/>
        </p:nvSpPr>
        <p:spPr>
          <a:xfrm>
            <a:off x="6970853" y="4513033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E1FEEEF-1A17-FCF4-75A4-ECBCAA163C04}"/>
              </a:ext>
            </a:extLst>
          </p:cNvPr>
          <p:cNvSpPr/>
          <p:nvPr/>
        </p:nvSpPr>
        <p:spPr>
          <a:xfrm>
            <a:off x="6970853" y="5391804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DE97C7A-CF15-CDF0-9141-E1F58DE97F1C}"/>
              </a:ext>
            </a:extLst>
          </p:cNvPr>
          <p:cNvSpPr/>
          <p:nvPr/>
        </p:nvSpPr>
        <p:spPr>
          <a:xfrm>
            <a:off x="4989164" y="274970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51FF8A6-4697-7B72-BA47-B38E660D7CE6}"/>
              </a:ext>
            </a:extLst>
          </p:cNvPr>
          <p:cNvSpPr/>
          <p:nvPr/>
        </p:nvSpPr>
        <p:spPr>
          <a:xfrm>
            <a:off x="4987472" y="3634262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86B1334-ADF1-D1F8-DB5A-C28351C02C01}"/>
              </a:ext>
            </a:extLst>
          </p:cNvPr>
          <p:cNvSpPr/>
          <p:nvPr/>
        </p:nvSpPr>
        <p:spPr>
          <a:xfrm>
            <a:off x="4985780" y="4513033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C4523237-DFAD-BCDE-2F0D-E690F89CE5AE}"/>
              </a:ext>
            </a:extLst>
          </p:cNvPr>
          <p:cNvCxnSpPr>
            <a:stCxn id="31" idx="2"/>
            <a:endCxn id="35" idx="6"/>
          </p:cNvCxnSpPr>
          <p:nvPr/>
        </p:nvCxnSpPr>
        <p:spPr>
          <a:xfrm flipH="1">
            <a:off x="5217764" y="2864007"/>
            <a:ext cx="17564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65A5284-9B13-0758-C2E9-6D3F0E6BFA00}"/>
              </a:ext>
            </a:extLst>
          </p:cNvPr>
          <p:cNvCxnSpPr>
            <a:stCxn id="32" idx="2"/>
            <a:endCxn id="36" idx="6"/>
          </p:cNvCxnSpPr>
          <p:nvPr/>
        </p:nvCxnSpPr>
        <p:spPr>
          <a:xfrm flipH="1">
            <a:off x="5216072" y="3748562"/>
            <a:ext cx="1756473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40B809C-6CAD-F21C-53A6-5F77BB247821}"/>
              </a:ext>
            </a:extLst>
          </p:cNvPr>
          <p:cNvCxnSpPr>
            <a:cxnSpLocks/>
            <a:stCxn id="33" idx="2"/>
            <a:endCxn id="43" idx="6"/>
          </p:cNvCxnSpPr>
          <p:nvPr/>
        </p:nvCxnSpPr>
        <p:spPr>
          <a:xfrm flipH="1">
            <a:off x="5214380" y="4627333"/>
            <a:ext cx="1756473" cy="878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DFDBD06D-001F-71EF-CEC9-BE5BDFA65334}"/>
              </a:ext>
            </a:extLst>
          </p:cNvPr>
          <p:cNvSpPr/>
          <p:nvPr/>
        </p:nvSpPr>
        <p:spPr>
          <a:xfrm>
            <a:off x="4985780" y="5391804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17F389E-4975-FCAD-B10B-DF8574888857}"/>
              </a:ext>
            </a:extLst>
          </p:cNvPr>
          <p:cNvCxnSpPr>
            <a:cxnSpLocks/>
            <a:stCxn id="34" idx="2"/>
            <a:endCxn id="37" idx="6"/>
          </p:cNvCxnSpPr>
          <p:nvPr/>
        </p:nvCxnSpPr>
        <p:spPr>
          <a:xfrm flipH="1" flipV="1">
            <a:off x="5214380" y="4627333"/>
            <a:ext cx="1756473" cy="87877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4344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229C8-75AE-746E-F8C8-9B57750DF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no unstable pairs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15A604-D17F-3CB0-213B-5D30E447A6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3"/>
                    </a:solidFill>
                  </a:rPr>
                  <a:t>Claim. </a:t>
                </a:r>
                <a:r>
                  <a:rPr lang="en-US" dirty="0"/>
                  <a:t>The output has no unstable pairs.</a:t>
                </a:r>
              </a:p>
              <a:p>
                <a:r>
                  <a:rPr lang="en-US" i="1" dirty="0"/>
                  <a:t>Proof.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any proposer-receiver pair.</a:t>
                </a:r>
              </a:p>
              <a:p>
                <a:r>
                  <a:rPr lang="en-US" b="1" dirty="0"/>
                  <a:t>Case 1: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in the output matching.</a:t>
                </a:r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not unstable.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15A604-D17F-3CB0-213B-5D30E447A6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92857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863EE-A618-0C2D-957D-AAB8399EC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A260B-9CEB-B942-2F00-8EA652EC3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no unstable pairs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732903-B353-CC63-56E9-2A7345C794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3"/>
                    </a:solidFill>
                  </a:rPr>
                  <a:t>Claim. </a:t>
                </a:r>
                <a:r>
                  <a:rPr lang="en-US" dirty="0"/>
                  <a:t>The output has no unstable pairs.</a:t>
                </a:r>
              </a:p>
              <a:p>
                <a:r>
                  <a:rPr lang="en-US" i="1" dirty="0"/>
                  <a:t>Proof.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be any proposer-receiver pair.</a:t>
                </a:r>
              </a:p>
              <a:p>
                <a:r>
                  <a:rPr lang="en-US" b="1" dirty="0"/>
                  <a:t>Case 2: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not in the output matching.</a:t>
                </a:r>
              </a:p>
              <a:p>
                <a:r>
                  <a:rPr lang="en-US" dirty="0"/>
                  <a:t>Why would a pair not be matched? Two possibilities: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b="1" dirty="0"/>
                  <a:t>Case 2a: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stopped proposing before getting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b="1" dirty="0"/>
                  <a:t>Case 2b: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proposed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, but got rejected or later unpaired.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732903-B353-CC63-56E9-2A7345C794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70184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CE0AB-254B-2EFB-2AAF-4A504ACA5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739EC-24B2-5F5B-38A2-BCFB54295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no unstable pairs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50E4B4-A2D0-5D7C-4C9A-9661E087A0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Case 2a: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stopped proposing before getting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Because we output a perfect matching,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is matched to someone.</a:t>
                </a:r>
              </a:p>
              <a:p>
                <a:r>
                  <a:rPr lang="en-US" dirty="0"/>
                  <a:t>Because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proposes in order of preference,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must be matched to someone they prefer over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not unstable.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50E4B4-A2D0-5D7C-4C9A-9661E087A0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0571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26CCD-208F-9FEC-5C27-9D4F412388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57B9-873D-CDC8-307D-0EC6528DE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no unstable pairs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731FC0-203C-B38C-D2FB-D12E56E4DF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Case 2b: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proposed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, but got rejected or later unpaired. </a:t>
                </a:r>
              </a:p>
              <a:p>
                <a:pPr marL="919163" indent="-922338">
                  <a:buFont typeface="+mj-lt"/>
                  <a:buAutoNum type="arabicPeriod" startAt="5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else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paired but prefers the new proposer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then</a:t>
                </a:r>
                <a:endParaRPr lang="en-US" dirty="0"/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 startAt="5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accept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and reject their current match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15988" indent="-919163">
                  <a:spcBef>
                    <a:spcPts val="0"/>
                  </a:spcBef>
                  <a:buFont typeface="+mj-lt"/>
                  <a:buAutoNum type="arabicPeriod" startAt="5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else </a:t>
                </a:r>
                <a:r>
                  <a:rPr lang="en-US" dirty="0"/>
                  <a:t>(if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paired and prefers their current match)</a:t>
                </a:r>
                <a:endParaRPr lang="en-US" b="1" dirty="0">
                  <a:solidFill>
                    <a:schemeClr val="accent3"/>
                  </a:solidFill>
                </a:endParaRPr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 startAt="5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reject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dirty="0"/>
                  <a:t>Conclusion: </a:t>
                </a:r>
                <a:r>
                  <a:rPr lang="en-US" dirty="0"/>
                  <a:t>At the time of rejection,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must have been matched to someone that they rank higher than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731FC0-203C-B38C-D2FB-D12E56E4DF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 b="-1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AB27626A-0C08-3C77-C1C9-9F0C27D4172E}"/>
              </a:ext>
            </a:extLst>
          </p:cNvPr>
          <p:cNvSpPr/>
          <p:nvPr/>
        </p:nvSpPr>
        <p:spPr>
          <a:xfrm>
            <a:off x="5414963" y="2832265"/>
            <a:ext cx="4629150" cy="492825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87BC0E-69E9-67ED-856B-D76C9CDBE13C}"/>
              </a:ext>
            </a:extLst>
          </p:cNvPr>
          <p:cNvSpPr/>
          <p:nvPr/>
        </p:nvSpPr>
        <p:spPr>
          <a:xfrm>
            <a:off x="3371850" y="3857971"/>
            <a:ext cx="1400175" cy="58578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CA9CEC-A428-C0A6-C065-EBD32DAE60C4}"/>
              </a:ext>
            </a:extLst>
          </p:cNvPr>
          <p:cNvSpPr/>
          <p:nvPr/>
        </p:nvSpPr>
        <p:spPr>
          <a:xfrm>
            <a:off x="5034644" y="2226815"/>
            <a:ext cx="4305299" cy="549430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4A5EB7-3B38-2064-8EEC-24EC52881387}"/>
              </a:ext>
            </a:extLst>
          </p:cNvPr>
          <p:cNvSpPr/>
          <p:nvPr/>
        </p:nvSpPr>
        <p:spPr>
          <a:xfrm>
            <a:off x="5159829" y="3375170"/>
            <a:ext cx="4457699" cy="585788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44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F029A-2BD8-F741-4640-7C2E2559DE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Gale–Shapley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A7E374-47F8-3E2E-3901-BDD3AB05DD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256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B17E1-7A09-1EF8-D8C8-04AE99B05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C605B-4D3C-4ED4-9DF1-D66873B2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no unstable pairs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3919F9-C0FA-C2A8-418B-EC1DA9B511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Case 2b: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proposed to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, but got rejected or later unpaired. </a:t>
                </a:r>
              </a:p>
              <a:p>
                <a:r>
                  <a:rPr lang="en-US" b="1" dirty="0">
                    <a:solidFill>
                      <a:schemeClr val="accent2"/>
                    </a:solidFill>
                  </a:rPr>
                  <a:t>Loop invariant 3 (“trading up”): </a:t>
                </a:r>
                <a:r>
                  <a:rPr lang="en-US" dirty="0"/>
                  <a:t>At the end of every iteration, if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paired, it prefers its current match over all previous matches. </a:t>
                </a:r>
              </a:p>
              <a:p>
                <a:r>
                  <a:rPr lang="en-US" dirty="0"/>
                  <a:t>Because we output a perfect matching,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matched to someone.</a:t>
                </a:r>
              </a:p>
              <a:p>
                <a:r>
                  <a:rPr lang="en-US" dirty="0"/>
                  <a:t>By the loop invariant,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still matched to someone that they rank higher than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not unstable.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3919F9-C0FA-C2A8-418B-EC1DA9B511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 r="-241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74057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3411-5FFE-DA28-9607-AEBEEF02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00221-9323-1D57-570E-DC4BFE795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proved correctness. What other questions can we ask?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How fast is the algorithm? —wait for Friday!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What about many-to-one matchings? —on your HW2!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/>
              <a:t>Which</a:t>
            </a:r>
            <a:r>
              <a:rPr lang="en-US" dirty="0"/>
              <a:t> stable matching does it produce? —our next topic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people gain advantage by lying on their preferences lists? What about “stable roommates” (matching within one group)? etc. —if we have time</a:t>
            </a:r>
          </a:p>
        </p:txBody>
      </p:sp>
    </p:spTree>
    <p:extLst>
      <p:ext uri="{BB962C8B-B14F-4D97-AF65-F5344CB8AC3E}">
        <p14:creationId xmlns:p14="http://schemas.microsoft.com/office/powerpoint/2010/main" val="296785672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D5FA7-16BF-0C10-173E-520044DB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Proposer optimality/receiver </a:t>
            </a:r>
            <a:r>
              <a:rPr lang="en-US" dirty="0" err="1"/>
              <a:t>pessimality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83E4B-7CD9-0FF0-83C9-86176846B9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869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4B5D87-F052-8017-CB40-4E7ED594A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Proposer optimality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AD607AE-0E7F-137E-8A00-6C61017819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2"/>
                    </a:solidFill>
                  </a:rPr>
                  <a:t>Proposer optimality theorem: </a:t>
                </a:r>
                <a:r>
                  <a:rPr lang="en-US" dirty="0"/>
                  <a:t>The Gale–Shapley algorithm always finds the unique stable matching that is both </a:t>
                </a:r>
                <a:r>
                  <a:rPr lang="en-US" b="1" dirty="0">
                    <a:solidFill>
                      <a:schemeClr val="accent3"/>
                    </a:solidFill>
                  </a:rPr>
                  <a:t>best for proposers </a:t>
                </a:r>
                <a:r>
                  <a:rPr lang="en-US" dirty="0"/>
                  <a:t>and </a:t>
                </a:r>
                <a:r>
                  <a:rPr lang="en-US" b="1" dirty="0">
                    <a:solidFill>
                      <a:schemeClr val="accent3"/>
                    </a:solidFill>
                  </a:rPr>
                  <a:t>worst for receivers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Say that a pair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called </a:t>
                </a:r>
                <a:r>
                  <a:rPr lang="en-US" b="1" dirty="0">
                    <a:solidFill>
                      <a:schemeClr val="accent2"/>
                    </a:solidFill>
                  </a:rPr>
                  <a:t>valid partners </a:t>
                </a:r>
                <a:r>
                  <a:rPr lang="en-US" dirty="0"/>
                  <a:t>if there is </a:t>
                </a:r>
                <a:r>
                  <a:rPr lang="en-US" i="1" dirty="0"/>
                  <a:t>some</a:t>
                </a:r>
                <a:r>
                  <a:rPr lang="en-US" dirty="0"/>
                  <a:t> stable matching where they are matched together.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AD607AE-0E7F-137E-8A00-6C61017819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28795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8">
            <a:extLst>
              <a:ext uri="{FF2B5EF4-FFF2-40B4-BE49-F238E27FC236}">
                <a16:creationId xmlns:a16="http://schemas.microsoft.com/office/drawing/2014/main" id="{73D5E280-AD99-BE57-366A-0A91B83C9375}"/>
              </a:ext>
            </a:extLst>
          </p:cNvPr>
          <p:cNvSpPr/>
          <p:nvPr/>
        </p:nvSpPr>
        <p:spPr>
          <a:xfrm>
            <a:off x="5244098" y="5955432"/>
            <a:ext cx="594360" cy="594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CA1281F-6EC9-A724-5CD5-0957C2D3C37E}"/>
              </a:ext>
            </a:extLst>
          </p:cNvPr>
          <p:cNvSpPr/>
          <p:nvPr/>
        </p:nvSpPr>
        <p:spPr>
          <a:xfrm>
            <a:off x="6092352" y="4895415"/>
            <a:ext cx="594360" cy="594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D006E2-88BB-2318-2F3E-7F91612D27BA}"/>
              </a:ext>
            </a:extLst>
          </p:cNvPr>
          <p:cNvSpPr/>
          <p:nvPr/>
        </p:nvSpPr>
        <p:spPr>
          <a:xfrm>
            <a:off x="6928992" y="4377064"/>
            <a:ext cx="594360" cy="594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F5287-66B1-25E6-F298-9DF7E0BB6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proposer optimality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45A393-0048-485A-DA35-958F05B682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980"/>
                <a:ext cx="10515600" cy="3042919"/>
              </a:xfrm>
            </p:spPr>
            <p:txBody>
              <a:bodyPr/>
              <a:lstStyle/>
              <a:p>
                <a:r>
                  <a:rPr lang="en-US" dirty="0"/>
                  <a:t>By contradiction. Suppose the output is not proposer-optimal. </a:t>
                </a:r>
              </a:p>
              <a:p>
                <a:r>
                  <a:rPr lang="en-US" dirty="0"/>
                  <a:t>This means that for some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, the output matches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but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also a valid partner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prefers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𝒓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be the reason that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rejected</a:t>
                </a:r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45A393-0048-485A-DA35-958F05B682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980"/>
                <a:ext cx="10515600" cy="3042919"/>
              </a:xfrm>
              <a:blipFill>
                <a:blip r:embed="rId2"/>
                <a:stretch>
                  <a:fillRect l="-1206" t="-415" r="-1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230E268-1897-CAA1-DE12-C0D339C2CC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1755967"/>
                  </p:ext>
                </p:extLst>
              </p:nvPr>
            </p:nvGraphicFramePr>
            <p:xfrm>
              <a:off x="3910289" y="4406899"/>
              <a:ext cx="4371422" cy="2072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8461">
                      <a:extLst>
                        <a:ext uri="{9D8B030D-6E8A-4147-A177-3AD203B41FA5}">
                          <a16:colId xmlns:a16="http://schemas.microsoft.com/office/drawing/2014/main" val="4158553437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99201499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1637066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64235122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24364466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93272410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6367192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54558964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3513990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1165086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oMath>
                          </a14:m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2295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30767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82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64097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230E268-1897-CAA1-DE12-C0D339C2CCE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11755967"/>
                  </p:ext>
                </p:extLst>
              </p:nvPr>
            </p:nvGraphicFramePr>
            <p:xfrm>
              <a:off x="3910289" y="4406899"/>
              <a:ext cx="4371422" cy="2072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8461">
                      <a:extLst>
                        <a:ext uri="{9D8B030D-6E8A-4147-A177-3AD203B41FA5}">
                          <a16:colId xmlns:a16="http://schemas.microsoft.com/office/drawing/2014/main" val="4158553437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99201499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1637066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64235122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24364466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93272410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6367192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54558964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3513990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11650860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4634" r="-636170" b="-3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2424" t="-14634" r="-606061" b="-3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45455" t="-14634" r="-203030" b="-3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229536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11905" r="-636170" b="-2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5455" t="-111905" r="-403030" b="-2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307675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8242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317073" r="-636170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2424" t="-317073" r="-606061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45455" t="-317073" r="-203030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64097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1079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BD7B8-B3CF-72CB-AF3C-9E33DA439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4D8B1F1F-2CEE-9759-2A0C-D030A89444E7}"/>
              </a:ext>
            </a:extLst>
          </p:cNvPr>
          <p:cNvSpPr/>
          <p:nvPr/>
        </p:nvSpPr>
        <p:spPr>
          <a:xfrm>
            <a:off x="5245511" y="4899662"/>
            <a:ext cx="594360" cy="594360"/>
          </a:xfrm>
          <a:prstGeom prst="ellipse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719631-D3EC-FEDF-ED0D-2C3A98334090}"/>
              </a:ext>
            </a:extLst>
          </p:cNvPr>
          <p:cNvSpPr/>
          <p:nvPr/>
        </p:nvSpPr>
        <p:spPr>
          <a:xfrm>
            <a:off x="6928992" y="5978291"/>
            <a:ext cx="594360" cy="594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9EE5B1-25B1-11DA-3061-E8007AC8459B}"/>
              </a:ext>
            </a:extLst>
          </p:cNvPr>
          <p:cNvSpPr/>
          <p:nvPr/>
        </p:nvSpPr>
        <p:spPr>
          <a:xfrm>
            <a:off x="5244098" y="4393424"/>
            <a:ext cx="594360" cy="594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024540-3900-99ED-0282-E082FE8A0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proposer optimality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A951FF-58DF-123D-2292-C503EE8C07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981"/>
                <a:ext cx="10515600" cy="2550164"/>
              </a:xfrm>
            </p:spPr>
            <p:txBody>
              <a:bodyPr/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′)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valid partners, consider that matching.</a:t>
                </a:r>
              </a:p>
              <a:p>
                <a:r>
                  <a:rPr lang="en-US" b="1" dirty="0">
                    <a:solidFill>
                      <a:schemeClr val="accent3"/>
                    </a:solidFill>
                  </a:rPr>
                  <a:t>Q:</a:t>
                </a:r>
                <a:r>
                  <a:rPr lang="en-US" dirty="0"/>
                  <a:t> Where is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’s partner?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A951FF-58DF-123D-2292-C503EE8C07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981"/>
                <a:ext cx="10515600" cy="2550164"/>
              </a:xfrm>
              <a:blipFill>
                <a:blip r:embed="rId2"/>
                <a:stretch>
                  <a:fillRect l="-1206" t="-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269C31A-927B-3852-E2AA-7E0AB1A8126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10289" y="4406899"/>
              <a:ext cx="4371422" cy="2072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8461">
                      <a:extLst>
                        <a:ext uri="{9D8B030D-6E8A-4147-A177-3AD203B41FA5}">
                          <a16:colId xmlns:a16="http://schemas.microsoft.com/office/drawing/2014/main" val="4158553437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99201499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1637066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64235122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24364466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93272410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6367192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54558964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3513990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1165086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oMath>
                          </a14:m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2295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30767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82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64097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269C31A-927B-3852-E2AA-7E0AB1A8126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10289" y="4406899"/>
              <a:ext cx="4371422" cy="2072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8461">
                      <a:extLst>
                        <a:ext uri="{9D8B030D-6E8A-4147-A177-3AD203B41FA5}">
                          <a16:colId xmlns:a16="http://schemas.microsoft.com/office/drawing/2014/main" val="4158553437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99201499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1637066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64235122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24364466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93272410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6367192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54558964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3513990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11650860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4634" r="-636170" b="-3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2424" t="-14634" r="-606061" b="-3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45455" t="-14634" r="-203030" b="-3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229536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11905" r="-636170" b="-2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5455" t="-111905" r="-403030" b="-2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307675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8242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317073" r="-636170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2424" t="-317073" r="-606061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45455" t="-317073" r="-203030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64097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4CB97E86-0685-916C-13DA-D115B7E57EE2}"/>
              </a:ext>
            </a:extLst>
          </p:cNvPr>
          <p:cNvSpPr/>
          <p:nvPr/>
        </p:nvSpPr>
        <p:spPr>
          <a:xfrm>
            <a:off x="6928992" y="4895415"/>
            <a:ext cx="594360" cy="594360"/>
          </a:xfrm>
          <a:prstGeom prst="ellipse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5841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6CE6E-7832-946C-7493-5FF691676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FC01798D-2CC1-5074-68CB-AA479AADA443}"/>
              </a:ext>
            </a:extLst>
          </p:cNvPr>
          <p:cNvSpPr/>
          <p:nvPr/>
        </p:nvSpPr>
        <p:spPr>
          <a:xfrm>
            <a:off x="6096000" y="4899659"/>
            <a:ext cx="594360" cy="594360"/>
          </a:xfrm>
          <a:prstGeom prst="ellipse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9712B97-E9F8-79AB-16E5-934FB2CBA449}"/>
              </a:ext>
            </a:extLst>
          </p:cNvPr>
          <p:cNvSpPr/>
          <p:nvPr/>
        </p:nvSpPr>
        <p:spPr>
          <a:xfrm>
            <a:off x="6928992" y="4895415"/>
            <a:ext cx="594360" cy="594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8CADFF-3110-DC7B-7380-523538313AE8}"/>
              </a:ext>
            </a:extLst>
          </p:cNvPr>
          <p:cNvSpPr/>
          <p:nvPr/>
        </p:nvSpPr>
        <p:spPr>
          <a:xfrm>
            <a:off x="6928992" y="5978291"/>
            <a:ext cx="594360" cy="594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8A80688-07FE-3994-5BC6-90F7E8AAAAB4}"/>
              </a:ext>
            </a:extLst>
          </p:cNvPr>
          <p:cNvSpPr/>
          <p:nvPr/>
        </p:nvSpPr>
        <p:spPr>
          <a:xfrm>
            <a:off x="5244098" y="4393424"/>
            <a:ext cx="594360" cy="594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73A90B-4F9D-AB87-181B-4D0475EC8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proposer optimality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59F80-A10D-3074-B1A0-D78D29B056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981"/>
                <a:ext cx="10889974" cy="2550164"/>
              </a:xfrm>
            </p:spPr>
            <p:txBody>
              <a:bodyPr/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′)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valid partners, consider that matching.</a:t>
                </a:r>
              </a:p>
              <a:p>
                <a:r>
                  <a:rPr lang="en-US" b="1" dirty="0">
                    <a:solidFill>
                      <a:schemeClr val="accent3"/>
                    </a:solidFill>
                  </a:rPr>
                  <a:t>Q:</a:t>
                </a:r>
                <a:r>
                  <a:rPr lang="en-US" dirty="0"/>
                  <a:t> Where is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’s partner?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’s partner is worse than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dirty="0"/>
                  <a:t> is unstable, contradiction.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D59F80-A10D-3074-B1A0-D78D29B056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981"/>
                <a:ext cx="10889974" cy="2550164"/>
              </a:xfrm>
              <a:blipFill>
                <a:blip r:embed="rId2"/>
                <a:stretch>
                  <a:fillRect l="-1166" t="-495" r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8974E3D-0F59-FE18-078A-1DA187D634F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10289" y="4406899"/>
              <a:ext cx="4371422" cy="2072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8461">
                      <a:extLst>
                        <a:ext uri="{9D8B030D-6E8A-4147-A177-3AD203B41FA5}">
                          <a16:colId xmlns:a16="http://schemas.microsoft.com/office/drawing/2014/main" val="4158553437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99201499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1637066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64235122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24364466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93272410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6367192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54558964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3513990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1165086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oMath>
                          </a14:m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2295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30767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82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64097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8974E3D-0F59-FE18-078A-1DA187D634F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10289" y="4406899"/>
              <a:ext cx="4371422" cy="2072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8461">
                      <a:extLst>
                        <a:ext uri="{9D8B030D-6E8A-4147-A177-3AD203B41FA5}">
                          <a16:colId xmlns:a16="http://schemas.microsoft.com/office/drawing/2014/main" val="4158553437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99201499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1637066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64235122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24364466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93272410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6367192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54558964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3513990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11650860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4634" r="-636170" b="-3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2424" t="-14634" r="-606061" b="-3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45455" t="-14634" r="-203030" b="-3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229536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11905" r="-636170" b="-2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5455" t="-111905" r="-403030" b="-2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307675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8242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317073" r="-636170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2424" t="-317073" r="-606061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45455" t="-317073" r="-203030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640978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4" name="Oval 13">
            <a:extLst>
              <a:ext uri="{FF2B5EF4-FFF2-40B4-BE49-F238E27FC236}">
                <a16:creationId xmlns:a16="http://schemas.microsoft.com/office/drawing/2014/main" id="{7E3312AB-EADB-2734-1BBB-B6CBFF0053D0}"/>
              </a:ext>
            </a:extLst>
          </p:cNvPr>
          <p:cNvSpPr/>
          <p:nvPr/>
        </p:nvSpPr>
        <p:spPr>
          <a:xfrm>
            <a:off x="5263009" y="5978291"/>
            <a:ext cx="594360" cy="594360"/>
          </a:xfrm>
          <a:prstGeom prst="ellipse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974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A77F69-6A33-9463-D64D-B5107DA82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AF4B995-0AB5-6A54-664E-B37D3BC92918}"/>
              </a:ext>
            </a:extLst>
          </p:cNvPr>
          <p:cNvSpPr/>
          <p:nvPr/>
        </p:nvSpPr>
        <p:spPr>
          <a:xfrm>
            <a:off x="5263009" y="4924805"/>
            <a:ext cx="594360" cy="594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C32F943-FF01-8295-D335-6FFB7479930F}"/>
              </a:ext>
            </a:extLst>
          </p:cNvPr>
          <p:cNvSpPr/>
          <p:nvPr/>
        </p:nvSpPr>
        <p:spPr>
          <a:xfrm>
            <a:off x="6928992" y="5978291"/>
            <a:ext cx="594360" cy="594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27222D-3D37-4F92-C680-F4102CE8E456}"/>
              </a:ext>
            </a:extLst>
          </p:cNvPr>
          <p:cNvSpPr/>
          <p:nvPr/>
        </p:nvSpPr>
        <p:spPr>
          <a:xfrm>
            <a:off x="5244098" y="4393424"/>
            <a:ext cx="594360" cy="594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FA3BF-5330-82EA-9A82-3DEB836DA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proposer optimality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05B09D-8113-E4C4-D08F-89602C6351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981"/>
                <a:ext cx="10515600" cy="2550164"/>
              </a:xfrm>
            </p:spPr>
            <p:txBody>
              <a:bodyPr/>
              <a:lstStyle/>
              <a:p>
                <a:r>
                  <a:rPr lang="en-US" dirty="0"/>
                  <a:t>What if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’s partner is better than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405B09D-8113-E4C4-D08F-89602C6351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981"/>
                <a:ext cx="10515600" cy="2550164"/>
              </a:xfrm>
              <a:blipFill>
                <a:blip r:embed="rId2"/>
                <a:stretch>
                  <a:fillRect l="-1206" t="-4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38AB375-F688-778B-60A6-E2A2A0B3DA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10289" y="4406899"/>
              <a:ext cx="4371422" cy="2072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8461">
                      <a:extLst>
                        <a:ext uri="{9D8B030D-6E8A-4147-A177-3AD203B41FA5}">
                          <a16:colId xmlns:a16="http://schemas.microsoft.com/office/drawing/2014/main" val="4158553437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99201499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1637066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64235122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24364466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93272410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6367192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54558964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3513990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1165086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oMath>
                          </a14:m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2295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30767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82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64097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738AB375-F688-778B-60A6-E2A2A0B3DA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10289" y="4406899"/>
              <a:ext cx="4371422" cy="2072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8461">
                      <a:extLst>
                        <a:ext uri="{9D8B030D-6E8A-4147-A177-3AD203B41FA5}">
                          <a16:colId xmlns:a16="http://schemas.microsoft.com/office/drawing/2014/main" val="4158553437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99201499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1637066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64235122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24364466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93272410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6367192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54558964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3513990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11650860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4634" r="-636170" b="-3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2424" t="-14634" r="-606061" b="-3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45455" t="-14634" r="-203030" b="-3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229536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11905" r="-636170" b="-2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5455" t="-111905" r="-403030" b="-2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307675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8242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317073" r="-636170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2424" t="-317073" r="-606061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45455" t="-317073" r="-203030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64097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48587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EDDDB-4182-EC24-C511-BA67476C5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CEDBCFCC-C19C-5561-2ACD-9B25C43C0323}"/>
              </a:ext>
            </a:extLst>
          </p:cNvPr>
          <p:cNvSpPr/>
          <p:nvPr/>
        </p:nvSpPr>
        <p:spPr>
          <a:xfrm>
            <a:off x="6096000" y="4894577"/>
            <a:ext cx="594360" cy="594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4793BB-BBDB-BA94-A49F-36490184AED9}"/>
              </a:ext>
            </a:extLst>
          </p:cNvPr>
          <p:cNvSpPr/>
          <p:nvPr/>
        </p:nvSpPr>
        <p:spPr>
          <a:xfrm>
            <a:off x="5263009" y="4924805"/>
            <a:ext cx="594360" cy="594360"/>
          </a:xfrm>
          <a:prstGeom prst="ellipse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118D3D-6527-B7FA-4323-5D99CF20E7A3}"/>
              </a:ext>
            </a:extLst>
          </p:cNvPr>
          <p:cNvSpPr/>
          <p:nvPr/>
        </p:nvSpPr>
        <p:spPr>
          <a:xfrm>
            <a:off x="5263009" y="5963177"/>
            <a:ext cx="594360" cy="594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950C944-4C95-F52B-60B5-FD8AE5F75E27}"/>
              </a:ext>
            </a:extLst>
          </p:cNvPr>
          <p:cNvSpPr/>
          <p:nvPr/>
        </p:nvSpPr>
        <p:spPr>
          <a:xfrm>
            <a:off x="6928992" y="4384228"/>
            <a:ext cx="594360" cy="594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6F036F-77D7-5917-EE78-2BC493FE1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proposer optimality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DC327E-A107-CED5-1AEA-D01D9A9B9A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981"/>
                <a:ext cx="10515600" cy="2550164"/>
              </a:xfrm>
            </p:spPr>
            <p:txBody>
              <a:bodyPr/>
              <a:lstStyle/>
              <a:p>
                <a:r>
                  <a:rPr lang="en-US" dirty="0"/>
                  <a:t>What if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’s partner is better than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?</a:t>
                </a:r>
              </a:p>
              <a:p>
                <a:r>
                  <a:rPr lang="en-US" b="1" dirty="0">
                    <a:solidFill>
                      <a:schemeClr val="accent3"/>
                    </a:solidFill>
                  </a:rPr>
                  <a:t>Common technique: </a:t>
                </a:r>
                <a:r>
                  <a:rPr lang="en-US" dirty="0"/>
                  <a:t>Upgrade the original assumption so that the situation was the </a:t>
                </a:r>
                <a:r>
                  <a:rPr lang="en-US" b="1" i="1" dirty="0">
                    <a:solidFill>
                      <a:schemeClr val="accent3"/>
                    </a:solidFill>
                  </a:rPr>
                  <a:t>first</a:t>
                </a:r>
                <a:r>
                  <a:rPr lang="en-US" dirty="0"/>
                  <a:t> time a valid partner was rejected.</a:t>
                </a:r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’s match in the new matching cannot be better than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DC327E-A107-CED5-1AEA-D01D9A9B9A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981"/>
                <a:ext cx="10515600" cy="2550164"/>
              </a:xfrm>
              <a:blipFill>
                <a:blip r:embed="rId2"/>
                <a:stretch>
                  <a:fillRect l="-1206" t="-495" b="-15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B33C8FD-D7DD-0DA8-0EBA-C0658F15A7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10289" y="4406899"/>
              <a:ext cx="4371422" cy="2072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8461">
                      <a:extLst>
                        <a:ext uri="{9D8B030D-6E8A-4147-A177-3AD203B41FA5}">
                          <a16:colId xmlns:a16="http://schemas.microsoft.com/office/drawing/2014/main" val="4158553437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99201499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1637066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64235122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24364466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93272410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6367192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54558964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3513990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1165086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oMath>
                          </a14:m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2295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30767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82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oMath>
                          </a14:m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64097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9B33C8FD-D7DD-0DA8-0EBA-C0658F15A7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10289" y="4406899"/>
              <a:ext cx="4371422" cy="207264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8461">
                      <a:extLst>
                        <a:ext uri="{9D8B030D-6E8A-4147-A177-3AD203B41FA5}">
                          <a16:colId xmlns:a16="http://schemas.microsoft.com/office/drawing/2014/main" val="4158553437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99201499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1637066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64235122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24364466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93272410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6367192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54558964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3513990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11650860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4634" r="-636170" b="-3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2424" t="-14634" r="-606061" b="-3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45455" t="-14634" r="-203030" b="-3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229536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11905" r="-636170" b="-2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5455" t="-111905" r="-403030" b="-22857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3076750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6682421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317073" r="-636170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2424" t="-317073" r="-606061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45455" t="-317073" r="-203030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64097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7508306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ABF72-B655-C5E4-E0CD-1ADE9E560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receiver </a:t>
            </a:r>
            <a:r>
              <a:rPr lang="en-US" dirty="0" err="1"/>
              <a:t>pessimality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571D5D-27B4-3072-FBF8-FF100E98AF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980"/>
                <a:ext cx="10515600" cy="2664681"/>
              </a:xfrm>
            </p:spPr>
            <p:txBody>
              <a:bodyPr/>
              <a:lstStyle/>
              <a:p>
                <a:r>
                  <a:rPr lang="en-US" dirty="0"/>
                  <a:t>By contradiction. Suppose the output is not receiver-pessimal. </a:t>
                </a:r>
              </a:p>
              <a:p>
                <a:r>
                  <a:rPr lang="en-US" dirty="0"/>
                  <a:t>This means that for some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, the output matches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but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also a valid partner and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prefers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571D5D-27B4-3072-FBF8-FF100E98AF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980"/>
                <a:ext cx="10515600" cy="2664681"/>
              </a:xfrm>
              <a:blipFill>
                <a:blip r:embed="rId2"/>
                <a:stretch>
                  <a:fillRect l="-1206" t="-474" r="-1206" b="-10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164B8EB4-7D9D-DD5C-7F84-5548E9F11464}"/>
              </a:ext>
            </a:extLst>
          </p:cNvPr>
          <p:cNvSpPr/>
          <p:nvPr/>
        </p:nvSpPr>
        <p:spPr>
          <a:xfrm>
            <a:off x="6092352" y="4895415"/>
            <a:ext cx="594360" cy="594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D5D51F4-712D-AE22-2EB6-9C0BA0123D6B}"/>
              </a:ext>
            </a:extLst>
          </p:cNvPr>
          <p:cNvSpPr/>
          <p:nvPr/>
        </p:nvSpPr>
        <p:spPr>
          <a:xfrm>
            <a:off x="5232712" y="4377064"/>
            <a:ext cx="594360" cy="594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26898A80-3D0A-70BA-ECDE-7DE4A405EB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2248649"/>
                  </p:ext>
                </p:extLst>
              </p:nvPr>
            </p:nvGraphicFramePr>
            <p:xfrm>
              <a:off x="3910289" y="4406899"/>
              <a:ext cx="4371422" cy="1036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8461">
                      <a:extLst>
                        <a:ext uri="{9D8B030D-6E8A-4147-A177-3AD203B41FA5}">
                          <a16:colId xmlns:a16="http://schemas.microsoft.com/office/drawing/2014/main" val="4158553437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99201499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1637066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64235122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24364466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93272410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6367192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54558964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3513990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1165086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oMath>
                          </a14:m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2295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oMath>
                          </a14:m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30767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26898A80-3D0A-70BA-ECDE-7DE4A405EB4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2248649"/>
                  </p:ext>
                </p:extLst>
              </p:nvPr>
            </p:nvGraphicFramePr>
            <p:xfrm>
              <a:off x="3910289" y="4406899"/>
              <a:ext cx="4371422" cy="1036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8461">
                      <a:extLst>
                        <a:ext uri="{9D8B030D-6E8A-4147-A177-3AD203B41FA5}">
                          <a16:colId xmlns:a16="http://schemas.microsoft.com/office/drawing/2014/main" val="4158553437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99201499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1637066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64235122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24364466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93272410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6367192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54558964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3513990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11650860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4286" r="-636170" b="-1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2424" t="-14286" r="-606061" b="-1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45455" t="-14286" r="-203030" b="-1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229536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17073" r="-636170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5455" t="-117073" r="-403030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30767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8341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6D913-B931-9D49-296B-C91E1C461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Gale–Shapley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A05A77-E675-7547-AF00-8AA22AF5B1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63980"/>
                <a:ext cx="10515599" cy="4812983"/>
              </a:xfrm>
            </p:spPr>
            <p:txBody>
              <a:bodyPr>
                <a:noAutofit/>
              </a:bodyPr>
              <a:lstStyle/>
              <a:p>
                <a:pPr marL="458788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while</a:t>
                </a:r>
                <a:r>
                  <a:rPr lang="en-US" dirty="0"/>
                  <a:t> there is a free proposer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  <a:endParaRPr lang="en-US" dirty="0"/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be the top remaining person 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’s preference list.</a:t>
                </a:r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also free</a:t>
                </a:r>
                <a:r>
                  <a:rPr lang="en-US" b="1" dirty="0">
                    <a:solidFill>
                      <a:schemeClr val="accent3"/>
                    </a:solidFill>
                  </a:rPr>
                  <a:t> then</a:t>
                </a:r>
                <a:endParaRPr lang="en-US" dirty="0"/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accept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else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paired but prefers the new proposer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then</a:t>
                </a:r>
                <a:endParaRPr lang="en-US" dirty="0"/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accept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and reject their current match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15988" indent="-9191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else </a:t>
                </a:r>
                <a:r>
                  <a:rPr lang="en-US" dirty="0"/>
                  <a:t>(if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paired and prefers their current match)</a:t>
                </a:r>
                <a:endParaRPr lang="en-US" b="1" dirty="0">
                  <a:solidFill>
                    <a:schemeClr val="accent3"/>
                  </a:solidFill>
                </a:endParaRPr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reject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8788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return</a:t>
                </a:r>
                <a:r>
                  <a:rPr lang="en-US" dirty="0"/>
                  <a:t> all matches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A05A77-E675-7547-AF00-8AA22AF5B1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63980"/>
                <a:ext cx="10515599" cy="4812983"/>
              </a:xfrm>
              <a:blipFill>
                <a:blip r:embed="rId2"/>
                <a:stretch>
                  <a:fillRect l="-1086" t="-263" b="-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7872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4A2FF-7C44-5538-8CE1-8F535690A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3DA93EF-4672-9EDC-558B-9F809ABA8BD3}"/>
              </a:ext>
            </a:extLst>
          </p:cNvPr>
          <p:cNvSpPr/>
          <p:nvPr/>
        </p:nvSpPr>
        <p:spPr>
          <a:xfrm>
            <a:off x="6932054" y="4925059"/>
            <a:ext cx="594360" cy="594360"/>
          </a:xfrm>
          <a:prstGeom prst="ellipse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7B881A-961C-08F3-E386-9E2376BC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receiver </a:t>
            </a:r>
            <a:r>
              <a:rPr lang="en-US" dirty="0" err="1"/>
              <a:t>pessimality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8CCE0E-A84E-7A5E-768F-1BF36DD1C6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980"/>
                <a:ext cx="10515600" cy="2664681"/>
              </a:xfrm>
            </p:spPr>
            <p:txBody>
              <a:bodyPr/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are valid partners, consider that matching.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8CCE0E-A84E-7A5E-768F-1BF36DD1C6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980"/>
                <a:ext cx="10515600" cy="2664681"/>
              </a:xfrm>
              <a:blipFill>
                <a:blip r:embed="rId2"/>
                <a:stretch>
                  <a:fillRect l="-1206" t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430C1703-3863-90BC-C1D4-B3A822F3955D}"/>
              </a:ext>
            </a:extLst>
          </p:cNvPr>
          <p:cNvSpPr/>
          <p:nvPr/>
        </p:nvSpPr>
        <p:spPr>
          <a:xfrm>
            <a:off x="5259947" y="4899660"/>
            <a:ext cx="594360" cy="594360"/>
          </a:xfrm>
          <a:prstGeom prst="ellipse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AB38C7B-874A-2F45-0AC0-C5D0C51DEC71}"/>
              </a:ext>
            </a:extLst>
          </p:cNvPr>
          <p:cNvSpPr/>
          <p:nvPr/>
        </p:nvSpPr>
        <p:spPr>
          <a:xfrm>
            <a:off x="6953156" y="4406899"/>
            <a:ext cx="594360" cy="594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EE7483F-4CB7-973C-753A-62A6EBBAED1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10289" y="4406899"/>
              <a:ext cx="4371422" cy="1036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8461">
                      <a:extLst>
                        <a:ext uri="{9D8B030D-6E8A-4147-A177-3AD203B41FA5}">
                          <a16:colId xmlns:a16="http://schemas.microsoft.com/office/drawing/2014/main" val="4158553437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99201499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1637066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64235122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24364466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93272410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6367192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54558964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3513990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1165086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oMath>
                          </a14:m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2295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oMath>
                          </a14:m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30767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EE7483F-4CB7-973C-753A-62A6EBBAED1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10289" y="4406899"/>
              <a:ext cx="4371422" cy="1036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8461">
                      <a:extLst>
                        <a:ext uri="{9D8B030D-6E8A-4147-A177-3AD203B41FA5}">
                          <a16:colId xmlns:a16="http://schemas.microsoft.com/office/drawing/2014/main" val="4158553437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99201499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1637066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64235122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24364466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93272410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6367192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54558964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3513990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11650860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4286" r="-636170" b="-1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2424" t="-14286" r="-606061" b="-1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45455" t="-14286" r="-203030" b="-1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229536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17073" r="-636170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5455" t="-117073" r="-403030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30767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226253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19D5E7-B752-2054-DD59-028259798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D00A7CD-A7B8-1BB5-83AE-0C519FC7720D}"/>
              </a:ext>
            </a:extLst>
          </p:cNvPr>
          <p:cNvSpPr/>
          <p:nvPr/>
        </p:nvSpPr>
        <p:spPr>
          <a:xfrm>
            <a:off x="6932054" y="4925059"/>
            <a:ext cx="594360" cy="594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4FAFC5-B2D2-5C28-67DD-C58B1A431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receiver </a:t>
            </a:r>
            <a:r>
              <a:rPr lang="en-US" dirty="0" err="1"/>
              <a:t>pessimality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9A211-2F82-723B-0D30-294DD79906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980"/>
                <a:ext cx="10515600" cy="2664681"/>
              </a:xfrm>
            </p:spPr>
            <p:txBody>
              <a:bodyPr/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are valid partners, consider that matching.</a:t>
                </a:r>
              </a:p>
              <a:p>
                <a:r>
                  <a:rPr lang="en-US" dirty="0"/>
                  <a:t>By proposer optimality,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the best possible match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E39A211-2F82-723B-0D30-294DD79906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980"/>
                <a:ext cx="10515600" cy="2664681"/>
              </a:xfrm>
              <a:blipFill>
                <a:blip r:embed="rId2"/>
                <a:stretch>
                  <a:fillRect l="-1206" t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552E2C6-B4C3-99E3-AB97-14DB22C3B7C3}"/>
              </a:ext>
            </a:extLst>
          </p:cNvPr>
          <p:cNvSpPr/>
          <p:nvPr/>
        </p:nvSpPr>
        <p:spPr>
          <a:xfrm>
            <a:off x="6953156" y="4406899"/>
            <a:ext cx="594360" cy="594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5B28A07F-EBC5-DEFF-7A1C-9A928D28207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10289" y="4406899"/>
              <a:ext cx="4371422" cy="1036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8461">
                      <a:extLst>
                        <a:ext uri="{9D8B030D-6E8A-4147-A177-3AD203B41FA5}">
                          <a16:colId xmlns:a16="http://schemas.microsoft.com/office/drawing/2014/main" val="4158553437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99201499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1637066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64235122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24364466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93272410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6367192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54558964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3513990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1165086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oMath>
                          </a14:m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2295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oMath>
                          </a14:m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30767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5B28A07F-EBC5-DEFF-7A1C-9A928D28207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10289" y="4406899"/>
              <a:ext cx="4371422" cy="1036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8461">
                      <a:extLst>
                        <a:ext uri="{9D8B030D-6E8A-4147-A177-3AD203B41FA5}">
                          <a16:colId xmlns:a16="http://schemas.microsoft.com/office/drawing/2014/main" val="4158553437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99201499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1637066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64235122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24364466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93272410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6367192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54558964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3513990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11650860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4286" r="-636170" b="-1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2424" t="-14286" r="-606061" b="-1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45455" t="-14286" r="-203030" b="-1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229536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17073" r="-636170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5455" t="-117073" r="-403030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307675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197679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F819E-F48C-0FC5-A2BD-B9D3F8155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D189559-2741-2ED7-099F-7744F9D820B0}"/>
              </a:ext>
            </a:extLst>
          </p:cNvPr>
          <p:cNvSpPr/>
          <p:nvPr/>
        </p:nvSpPr>
        <p:spPr>
          <a:xfrm>
            <a:off x="6932054" y="4925059"/>
            <a:ext cx="594360" cy="594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8AAF-C302-554C-D76D-FE6E5A7AB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of receiver </a:t>
            </a:r>
            <a:r>
              <a:rPr lang="en-US" dirty="0" err="1"/>
              <a:t>pessimality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275CD2-8654-22B3-E254-7B875637F6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980"/>
                <a:ext cx="10515600" cy="2664681"/>
              </a:xfrm>
            </p:spPr>
            <p:txBody>
              <a:bodyPr/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are valid partners, consider that matching.</a:t>
                </a:r>
              </a:p>
              <a:p>
                <a:r>
                  <a:rPr lang="en-US" dirty="0"/>
                  <a:t>By proposer optimality,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the best possible match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an unstable pair, contradiction.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275CD2-8654-22B3-E254-7B875637F6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980"/>
                <a:ext cx="10515600" cy="2664681"/>
              </a:xfrm>
              <a:blipFill>
                <a:blip r:embed="rId2"/>
                <a:stretch>
                  <a:fillRect l="-1206" t="-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AE059D47-A178-165A-5BAC-80D941BDCD60}"/>
              </a:ext>
            </a:extLst>
          </p:cNvPr>
          <p:cNvSpPr/>
          <p:nvPr/>
        </p:nvSpPr>
        <p:spPr>
          <a:xfrm>
            <a:off x="6953156" y="4406899"/>
            <a:ext cx="594360" cy="59436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41E1F175-8ECA-5778-E3CA-24F3DB0AECA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10289" y="4406899"/>
              <a:ext cx="4371422" cy="1036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8461">
                      <a:extLst>
                        <a:ext uri="{9D8B030D-6E8A-4147-A177-3AD203B41FA5}">
                          <a16:colId xmlns:a16="http://schemas.microsoft.com/office/drawing/2014/main" val="4158553437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99201499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1637066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64235122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24364466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93272410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6367192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54558964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3513990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11650860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𝒓</m:t>
                              </m:r>
                            </m:oMath>
                          </a14:m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𝒑</m:t>
                                </m:r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oMath>
                            </m:oMathPara>
                          </a14:m>
                          <a:endParaRPr lang="en-US" sz="2800" dirty="0"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2295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2800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oMath>
                          </a14:m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: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800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𝒓</m:t>
                                </m:r>
                              </m:oMath>
                            </m:oMathPara>
                          </a14:m>
                          <a:endParaRPr lang="en-US" sz="2800" b="1" dirty="0">
                            <a:solidFill>
                              <a:schemeClr val="accent1"/>
                            </a:solidFill>
                            <a:latin typeface="Lato" panose="020F0502020204030203" pitchFamily="34" charset="77"/>
                          </a:endParaRP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307675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41E1F175-8ECA-5778-E3CA-24F3DB0AECA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910289" y="4406899"/>
              <a:ext cx="4371422" cy="103632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588461">
                      <a:extLst>
                        <a:ext uri="{9D8B030D-6E8A-4147-A177-3AD203B41FA5}">
                          <a16:colId xmlns:a16="http://schemas.microsoft.com/office/drawing/2014/main" val="4158553437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99201499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1637066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64235122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24364466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3293272410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63671922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545589645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1335139909"/>
                        </a:ext>
                      </a:extLst>
                    </a:gridCol>
                    <a:gridCol w="420329">
                      <a:extLst>
                        <a:ext uri="{9D8B030D-6E8A-4147-A177-3AD203B41FA5}">
                          <a16:colId xmlns:a16="http://schemas.microsoft.com/office/drawing/2014/main" val="4116508609"/>
                        </a:ext>
                      </a:extLst>
                    </a:gridCol>
                  </a:tblGrid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4286" r="-636170" b="-1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42424" t="-14286" r="-606061" b="-1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745455" t="-14286" r="-203030" b="-1309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52295369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t="-117073" r="-636170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800" b="0" dirty="0">
                              <a:solidFill>
                                <a:schemeClr val="tx1"/>
                              </a:solidFill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45455" t="-117073" r="-403030" b="-341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&gt;</a:t>
                          </a:r>
                        </a:p>
                      </a:txBody>
                      <a:tcPr anchor="ctr"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>
                              <a:latin typeface="Lato" panose="020F0502020204030203" pitchFamily="34" charset="77"/>
                            </a:rPr>
                            <a:t>…</a:t>
                          </a:r>
                        </a:p>
                      </a:txBody>
                      <a:tcPr anchor="ctr"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2307675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Oval 4">
            <a:extLst>
              <a:ext uri="{FF2B5EF4-FFF2-40B4-BE49-F238E27FC236}">
                <a16:creationId xmlns:a16="http://schemas.microsoft.com/office/drawing/2014/main" id="{FBA3A87A-560B-03D6-6D88-C084B6CF0ED5}"/>
              </a:ext>
            </a:extLst>
          </p:cNvPr>
          <p:cNvSpPr/>
          <p:nvPr/>
        </p:nvSpPr>
        <p:spPr>
          <a:xfrm>
            <a:off x="6077959" y="4898165"/>
            <a:ext cx="594360" cy="594360"/>
          </a:xfrm>
          <a:prstGeom prst="ellipse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0FCC414-44BA-65A3-D30B-F78CD61C4CE6}"/>
              </a:ext>
            </a:extLst>
          </p:cNvPr>
          <p:cNvSpPr/>
          <p:nvPr/>
        </p:nvSpPr>
        <p:spPr>
          <a:xfrm>
            <a:off x="5225398" y="4406899"/>
            <a:ext cx="594360" cy="594360"/>
          </a:xfrm>
          <a:prstGeom prst="ellipse">
            <a:avLst/>
          </a:prstGeom>
          <a:noFill/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786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210041-D122-AA8E-5194-1478C887C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Miscellaneous notes (just for fun)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940D88-D88A-B851-065B-463ACCE81D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379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EC66D-C9F6-924C-7873-DC1900DA8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Lying can help receivers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5EA3A-4BDD-A68C-FF01-C32F74409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7203"/>
            <a:ext cx="10515600" cy="1740430"/>
          </a:xfrm>
        </p:spPr>
        <p:txBody>
          <a:bodyPr/>
          <a:lstStyle/>
          <a:p>
            <a:r>
              <a:rPr lang="en-US" dirty="0"/>
              <a:t>With true preferences, A gets their second choice.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A9EDF-5276-AC19-9F9C-CF7805A60FD6}"/>
              </a:ext>
            </a:extLst>
          </p:cNvPr>
          <p:cNvSpPr txBox="1"/>
          <p:nvPr/>
        </p:nvSpPr>
        <p:spPr>
          <a:xfrm>
            <a:off x="1390574" y="1452574"/>
            <a:ext cx="1821331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  <a:spcBef>
                <a:spcPts val="2400"/>
              </a:spcBef>
            </a:pPr>
            <a:r>
              <a:rPr lang="en-US" sz="2800" b="1" dirty="0">
                <a:latin typeface="Lato" panose="020F0502020204030203" pitchFamily="34" charset="77"/>
                <a:ea typeface="Inter" panose="02000503000000020004" pitchFamily="2" charset="0"/>
              </a:rPr>
              <a:t>Proposers</a:t>
            </a:r>
            <a:endParaRPr lang="en-US" sz="2800" dirty="0">
              <a:latin typeface="Lato" panose="020F0502020204030203" pitchFamily="34" charset="77"/>
              <a:ea typeface="Inter" panose="02000503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5F9944-F5BF-3B3E-2750-9449DECA6F15}"/>
              </a:ext>
            </a:extLst>
          </p:cNvPr>
          <p:cNvSpPr txBox="1"/>
          <p:nvPr/>
        </p:nvSpPr>
        <p:spPr>
          <a:xfrm>
            <a:off x="4354177" y="1452574"/>
            <a:ext cx="348364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  <a:spcBef>
                <a:spcPts val="2400"/>
              </a:spcBef>
            </a:pPr>
            <a:r>
              <a:rPr lang="en-US" sz="2800" b="1" dirty="0">
                <a:latin typeface="Lato" panose="020F0502020204030203" pitchFamily="34" charset="77"/>
                <a:ea typeface="Inter" panose="02000503000000020004" pitchFamily="2" charset="0"/>
              </a:rPr>
              <a:t>Receivers’ true </a:t>
            </a:r>
            <a:r>
              <a:rPr lang="en-US" sz="2800" b="1" dirty="0" err="1">
                <a:latin typeface="Lato" panose="020F0502020204030203" pitchFamily="34" charset="77"/>
                <a:ea typeface="Inter" panose="02000503000000020004" pitchFamily="2" charset="0"/>
              </a:rPr>
              <a:t>prefs</a:t>
            </a:r>
            <a:endParaRPr lang="en-US" sz="2800" dirty="0">
              <a:latin typeface="Lato" panose="020F0502020204030203" pitchFamily="34" charset="77"/>
              <a:ea typeface="Inter" panose="02000503000000020004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8EE9DF7-BBC1-4EEF-3D4D-5F5B46733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8771484"/>
              </p:ext>
            </p:extLst>
          </p:nvPr>
        </p:nvGraphicFramePr>
        <p:xfrm>
          <a:off x="838200" y="2283284"/>
          <a:ext cx="292608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41585534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9201499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16370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423512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4364466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93272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Lato" panose="020F0502020204030203" pitchFamily="34" charset="77"/>
                        </a:rPr>
                        <a:t>1: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A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B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C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295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Lato" panose="020F0502020204030203" pitchFamily="34" charset="77"/>
                        </a:rPr>
                        <a:t>2: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B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C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3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Lato" panose="020F0502020204030203" pitchFamily="34" charset="77"/>
                        </a:rPr>
                        <a:t>3: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B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C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84088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8B4E65E-FEC2-5DF4-634B-163AA46FE3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380793"/>
              </p:ext>
            </p:extLst>
          </p:nvPr>
        </p:nvGraphicFramePr>
        <p:xfrm>
          <a:off x="4632960" y="2283284"/>
          <a:ext cx="292608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41585534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9201499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16370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423512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4364466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93272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Lato" panose="020F0502020204030203" pitchFamily="34" charset="77"/>
                        </a:rPr>
                        <a:t>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295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Lato" panose="020F0502020204030203" pitchFamily="34" charset="77"/>
                        </a:rPr>
                        <a:t>B: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3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Lato" panose="020F0502020204030203" pitchFamily="34" charset="77"/>
                        </a:rPr>
                        <a:t>C: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840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7936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5BCE2-BB5C-2025-E0DB-52067B1D7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6DF32-D937-E06A-82F6-770443919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Lying can help receivers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0CA53-FF67-E5DE-08A4-353EDB1DFD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67203"/>
            <a:ext cx="10515600" cy="1740430"/>
          </a:xfrm>
        </p:spPr>
        <p:txBody>
          <a:bodyPr/>
          <a:lstStyle/>
          <a:p>
            <a:r>
              <a:rPr lang="en-US" dirty="0"/>
              <a:t>With true preferences, A gets their second choice.</a:t>
            </a:r>
          </a:p>
          <a:p>
            <a:r>
              <a:rPr lang="en-US" dirty="0"/>
              <a:t>When A lies about second/third choices, A gets their top choice!</a:t>
            </a:r>
          </a:p>
          <a:p>
            <a:r>
              <a:rPr lang="en-US" dirty="0"/>
              <a:t>(Lying does not help proposers because of proposer optimality.)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921AF-89C2-B141-5A41-954B24D66195}"/>
              </a:ext>
            </a:extLst>
          </p:cNvPr>
          <p:cNvSpPr txBox="1"/>
          <p:nvPr/>
        </p:nvSpPr>
        <p:spPr>
          <a:xfrm>
            <a:off x="1390574" y="1452574"/>
            <a:ext cx="1821331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  <a:spcBef>
                <a:spcPts val="2400"/>
              </a:spcBef>
            </a:pPr>
            <a:r>
              <a:rPr lang="en-US" sz="2800" b="1" dirty="0">
                <a:latin typeface="Lato" panose="020F0502020204030203" pitchFamily="34" charset="77"/>
                <a:ea typeface="Inter" panose="02000503000000020004" pitchFamily="2" charset="0"/>
              </a:rPr>
              <a:t>Proposers</a:t>
            </a:r>
            <a:endParaRPr lang="en-US" sz="2800" dirty="0">
              <a:latin typeface="Lato" panose="020F0502020204030203" pitchFamily="34" charset="77"/>
              <a:ea typeface="Inter" panose="02000503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81A0EC-CE6D-596A-F2AC-A2FC3E365B16}"/>
              </a:ext>
            </a:extLst>
          </p:cNvPr>
          <p:cNvSpPr txBox="1"/>
          <p:nvPr/>
        </p:nvSpPr>
        <p:spPr>
          <a:xfrm>
            <a:off x="4354177" y="1452574"/>
            <a:ext cx="348364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  <a:spcBef>
                <a:spcPts val="2400"/>
              </a:spcBef>
            </a:pPr>
            <a:r>
              <a:rPr lang="en-US" sz="2800" b="1" dirty="0">
                <a:latin typeface="Lato" panose="020F0502020204030203" pitchFamily="34" charset="77"/>
                <a:ea typeface="Inter" panose="02000503000000020004" pitchFamily="2" charset="0"/>
              </a:rPr>
              <a:t>Receivers’ true </a:t>
            </a:r>
            <a:r>
              <a:rPr lang="en-US" sz="2800" b="1" dirty="0" err="1">
                <a:latin typeface="Lato" panose="020F0502020204030203" pitchFamily="34" charset="77"/>
                <a:ea typeface="Inter" panose="02000503000000020004" pitchFamily="2" charset="0"/>
              </a:rPr>
              <a:t>prefs</a:t>
            </a:r>
            <a:endParaRPr lang="en-US" sz="2800" dirty="0">
              <a:latin typeface="Lato" panose="020F0502020204030203" pitchFamily="34" charset="77"/>
              <a:ea typeface="Inter" panose="02000503000000020004" pitchFamily="2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AB9F48-41B9-AFE9-6585-0DBA286525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379505"/>
              </p:ext>
            </p:extLst>
          </p:nvPr>
        </p:nvGraphicFramePr>
        <p:xfrm>
          <a:off x="838200" y="2283284"/>
          <a:ext cx="292608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41585534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9201499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16370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423512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4364466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93272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Lato" panose="020F0502020204030203" pitchFamily="34" charset="77"/>
                        </a:rPr>
                        <a:t>1: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B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C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295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Lato" panose="020F0502020204030203" pitchFamily="34" charset="77"/>
                        </a:rPr>
                        <a:t>2: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B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A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C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3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Lato" panose="020F0502020204030203" pitchFamily="34" charset="77"/>
                        </a:rPr>
                        <a:t>3: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A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B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C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84088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30589CB-C42C-A752-7F57-2AF1D4B38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462279"/>
              </p:ext>
            </p:extLst>
          </p:nvPr>
        </p:nvGraphicFramePr>
        <p:xfrm>
          <a:off x="4632960" y="2283284"/>
          <a:ext cx="292608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41585534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9201499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16370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423512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4364466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93272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Lato" panose="020F0502020204030203" pitchFamily="34" charset="77"/>
                        </a:rPr>
                        <a:t>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295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Lato" panose="020F0502020204030203" pitchFamily="34" charset="77"/>
                        </a:rPr>
                        <a:t>B: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3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Lato" panose="020F0502020204030203" pitchFamily="34" charset="77"/>
                        </a:rPr>
                        <a:t>C: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84088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B149B1C-9D76-560E-637E-7066D92E3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854465"/>
              </p:ext>
            </p:extLst>
          </p:nvPr>
        </p:nvGraphicFramePr>
        <p:xfrm>
          <a:off x="8427720" y="2278384"/>
          <a:ext cx="292608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41585534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9201499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16370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423512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4364466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93272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Lato" panose="020F0502020204030203" pitchFamily="34" charset="77"/>
                        </a:rPr>
                        <a:t>A: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2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295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Lato" panose="020F0502020204030203" pitchFamily="34" charset="77"/>
                        </a:rPr>
                        <a:t>B: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1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3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3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Lato" panose="020F0502020204030203" pitchFamily="34" charset="77"/>
                        </a:rPr>
                        <a:t>C: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1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2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3</a:t>
                      </a:r>
                    </a:p>
                  </a:txBody>
                  <a:tcP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84088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F73074-F09D-349C-4F91-DF9042CBB3E1}"/>
              </a:ext>
            </a:extLst>
          </p:cNvPr>
          <p:cNvSpPr txBox="1"/>
          <p:nvPr/>
        </p:nvSpPr>
        <p:spPr>
          <a:xfrm>
            <a:off x="8805369" y="1450124"/>
            <a:ext cx="2170787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25000"/>
              </a:lnSpc>
              <a:spcBef>
                <a:spcPts val="2400"/>
              </a:spcBef>
            </a:pPr>
            <a:r>
              <a:rPr lang="en-US" sz="2800" b="1" dirty="0">
                <a:latin typeface="Lato" panose="020F0502020204030203" pitchFamily="34" charset="77"/>
                <a:ea typeface="Inter" panose="02000503000000020004" pitchFamily="2" charset="0"/>
              </a:rPr>
              <a:t>With A lying</a:t>
            </a:r>
            <a:endParaRPr lang="en-US" sz="2800" dirty="0">
              <a:latin typeface="Lato" panose="020F0502020204030203" pitchFamily="34" charset="77"/>
              <a:ea typeface="Inter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083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2093-9CAA-FD82-2DFF-617671C09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Stable roommates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3176E8-49F1-CA16-8F9C-7D681321AA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One group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people and preferences over all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others.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3176E8-49F1-CA16-8F9C-7D681321AA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B86760B-123B-3D33-B3B8-86EF0D87F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562425"/>
              </p:ext>
            </p:extLst>
          </p:nvPr>
        </p:nvGraphicFramePr>
        <p:xfrm>
          <a:off x="4632960" y="2392680"/>
          <a:ext cx="2926080" cy="2072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0080">
                  <a:extLst>
                    <a:ext uri="{9D8B030D-6E8A-4147-A177-3AD203B41FA5}">
                      <a16:colId xmlns:a16="http://schemas.microsoft.com/office/drawing/2014/main" val="415855343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99201499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1637066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6423512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4364466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293272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Lato" panose="020F0502020204030203" pitchFamily="34" charset="77"/>
                        </a:rPr>
                        <a:t>1: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2295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Lato" panose="020F0502020204030203" pitchFamily="34" charset="77"/>
                        </a:rPr>
                        <a:t>2: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3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Lato" panose="020F0502020204030203" pitchFamily="34" charset="77"/>
                        </a:rPr>
                        <a:t>3: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4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2840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800" dirty="0">
                          <a:latin typeface="Lato" panose="020F0502020204030203" pitchFamily="34" charset="77"/>
                        </a:rPr>
                        <a:t>4: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2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&gt;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Lato" panose="020F0502020204030203" pitchFamily="34" charset="77"/>
                        </a:rPr>
                        <a:t>3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915831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88ACEE8-CDA1-37D6-D264-B907867DBBBA}"/>
              </a:ext>
            </a:extLst>
          </p:cNvPr>
          <p:cNvSpPr txBox="1"/>
          <p:nvPr/>
        </p:nvSpPr>
        <p:spPr>
          <a:xfrm>
            <a:off x="1405466" y="4911745"/>
            <a:ext cx="2480166" cy="126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b="1" dirty="0">
                <a:latin typeface="Lato" panose="020F0502020204030203" pitchFamily="34" charset="77"/>
                <a:ea typeface="Inter" panose="02000503000000020004" pitchFamily="2" charset="0"/>
              </a:rPr>
              <a:t>(1, 2) and (3, 4)</a:t>
            </a:r>
          </a:p>
          <a:p>
            <a:pPr algn="l">
              <a:lnSpc>
                <a:spcPct val="125000"/>
              </a:lnSpc>
              <a:spcBef>
                <a:spcPts val="12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(2, 3) unstable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C747D6-0E61-A664-DBB9-0935C52E0FE2}"/>
              </a:ext>
            </a:extLst>
          </p:cNvPr>
          <p:cNvSpPr txBox="1"/>
          <p:nvPr/>
        </p:nvSpPr>
        <p:spPr>
          <a:xfrm>
            <a:off x="4855917" y="4911745"/>
            <a:ext cx="2480166" cy="126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b="1" dirty="0">
                <a:latin typeface="Lato" panose="020F0502020204030203" pitchFamily="34" charset="77"/>
                <a:ea typeface="Inter" panose="02000503000000020004" pitchFamily="2" charset="0"/>
              </a:rPr>
              <a:t>(1, 3) and (2, 4)</a:t>
            </a:r>
          </a:p>
          <a:p>
            <a:pPr algn="l">
              <a:lnSpc>
                <a:spcPct val="125000"/>
              </a:lnSpc>
              <a:spcBef>
                <a:spcPts val="12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(1, 2) unstable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0B6724-4D4B-EAF2-26E4-F8115208AB64}"/>
              </a:ext>
            </a:extLst>
          </p:cNvPr>
          <p:cNvSpPr txBox="1"/>
          <p:nvPr/>
        </p:nvSpPr>
        <p:spPr>
          <a:xfrm>
            <a:off x="8306368" y="4911745"/>
            <a:ext cx="2480166" cy="1265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b="1" dirty="0">
                <a:latin typeface="Lato" panose="020F0502020204030203" pitchFamily="34" charset="77"/>
                <a:ea typeface="Inter" panose="02000503000000020004" pitchFamily="2" charset="0"/>
              </a:rPr>
              <a:t>(1, 4) and (2, 3)</a:t>
            </a:r>
          </a:p>
          <a:p>
            <a:pPr algn="l">
              <a:lnSpc>
                <a:spcPct val="125000"/>
              </a:lnSpc>
              <a:spcBef>
                <a:spcPts val="12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(1, 3) unstable</a:t>
            </a:r>
          </a:p>
        </p:txBody>
      </p:sp>
    </p:spTree>
    <p:extLst>
      <p:ext uri="{BB962C8B-B14F-4D97-AF65-F5344CB8AC3E}">
        <p14:creationId xmlns:p14="http://schemas.microsoft.com/office/powerpoint/2010/main" val="137595956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3A15B-CC09-6201-85F8-FBEF1E099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E0715-2504-5B74-E840-2B570445B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Stable roommates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A4560-705A-B5AA-FBB3-9CC21BCD4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Stable solution may not always exist.</a:t>
            </a:r>
          </a:p>
          <a:p>
            <a:r>
              <a:rPr lang="en-US" dirty="0"/>
              <a:t>Irving’s algorithm (1985) extends Gale–Shapley to determine if a stable solution exists, and if so, find it!</a:t>
            </a:r>
          </a:p>
        </p:txBody>
      </p:sp>
    </p:spTree>
    <p:extLst>
      <p:ext uri="{BB962C8B-B14F-4D97-AF65-F5344CB8AC3E}">
        <p14:creationId xmlns:p14="http://schemas.microsoft.com/office/powerpoint/2010/main" val="29816358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E38E4-0D3E-FDCC-1BF2-BF0801B19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Characterizing all stable matchings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82E0B0-6A74-0B5A-2526-E1A210B22A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set of all stable matchings forms an interesting structure called a </a:t>
                </a:r>
                <a:r>
                  <a:rPr lang="en-US" b="1" dirty="0">
                    <a:solidFill>
                      <a:schemeClr val="accent2"/>
                    </a:solidFill>
                  </a:rPr>
                  <a:t>lattice</a:t>
                </a:r>
                <a:r>
                  <a:rPr lang="en-US" dirty="0"/>
                  <a:t>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Draw an arrow between from matching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if every proposer is happier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𝑴</m:t>
                        </m:r>
                      </m:e>
                      <m:sub>
                        <m:r>
                          <a:rPr lang="en-US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(or equally happy).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Then, every pair of matchings has a latest common ancestor and earliest common descendant. 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Gives alternate proof that a proposer-optimal matching exists!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82E0B0-6A74-0B5A-2526-E1A210B22A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 r="-1689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8864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AB076-F712-EBDD-D9D3-0A6B7AE4F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Characterizing all stable matchings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68D62BE-98DA-103B-684E-3B05007407CD}"/>
              </a:ext>
            </a:extLst>
          </p:cNvPr>
          <p:cNvSpPr/>
          <p:nvPr/>
        </p:nvSpPr>
        <p:spPr>
          <a:xfrm>
            <a:off x="3726740" y="3201514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7EF765-1E0E-EE44-8ADB-64D0A5DDA8E2}"/>
              </a:ext>
            </a:extLst>
          </p:cNvPr>
          <p:cNvSpPr/>
          <p:nvPr/>
        </p:nvSpPr>
        <p:spPr>
          <a:xfrm>
            <a:off x="5098340" y="1829914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504F4E-273F-5A24-B5B1-19A0DE0C3634}"/>
              </a:ext>
            </a:extLst>
          </p:cNvPr>
          <p:cNvSpPr/>
          <p:nvPr/>
        </p:nvSpPr>
        <p:spPr>
          <a:xfrm>
            <a:off x="6471618" y="3201514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0F3D3B3-A0B0-0493-6097-5DFE3A703B38}"/>
              </a:ext>
            </a:extLst>
          </p:cNvPr>
          <p:cNvSpPr/>
          <p:nvPr/>
        </p:nvSpPr>
        <p:spPr>
          <a:xfrm>
            <a:off x="5098340" y="4573114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85D62A-EE5E-25B6-A57D-A3C795F73DB6}"/>
              </a:ext>
            </a:extLst>
          </p:cNvPr>
          <p:cNvSpPr/>
          <p:nvPr/>
        </p:nvSpPr>
        <p:spPr>
          <a:xfrm>
            <a:off x="7843218" y="4573114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C4F0582-CD63-3E00-83F1-C2C020B07D3C}"/>
              </a:ext>
            </a:extLst>
          </p:cNvPr>
          <p:cNvSpPr/>
          <p:nvPr/>
        </p:nvSpPr>
        <p:spPr>
          <a:xfrm>
            <a:off x="6469940" y="5944714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5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22EEB27-C1A2-564B-85B6-D6A327D51580}"/>
              </a:ext>
            </a:extLst>
          </p:cNvPr>
          <p:cNvCxnSpPr>
            <a:stCxn id="5" idx="3"/>
            <a:endCxn id="4" idx="7"/>
          </p:cNvCxnSpPr>
          <p:nvPr/>
        </p:nvCxnSpPr>
        <p:spPr>
          <a:xfrm flipH="1">
            <a:off x="3921862" y="2025036"/>
            <a:ext cx="1209956" cy="1209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383AFC-D592-7C9B-B2FC-8CC92A2FDAF8}"/>
              </a:ext>
            </a:extLst>
          </p:cNvPr>
          <p:cNvCxnSpPr>
            <a:stCxn id="5" idx="5"/>
            <a:endCxn id="7" idx="1"/>
          </p:cNvCxnSpPr>
          <p:nvPr/>
        </p:nvCxnSpPr>
        <p:spPr>
          <a:xfrm>
            <a:off x="5293462" y="2025036"/>
            <a:ext cx="1211634" cy="1209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DCDDD48-4011-8D47-99C0-37C0F0E6E138}"/>
              </a:ext>
            </a:extLst>
          </p:cNvPr>
          <p:cNvCxnSpPr>
            <a:stCxn id="4" idx="5"/>
            <a:endCxn id="8" idx="1"/>
          </p:cNvCxnSpPr>
          <p:nvPr/>
        </p:nvCxnSpPr>
        <p:spPr>
          <a:xfrm>
            <a:off x="3921862" y="3396636"/>
            <a:ext cx="1209956" cy="1209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88B0018-EA53-B73B-DD62-BC241BA610D2}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5293462" y="3396636"/>
            <a:ext cx="1211634" cy="1209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93A73B7-CFA2-B8CA-5E80-D68DF7D181CC}"/>
              </a:ext>
            </a:extLst>
          </p:cNvPr>
          <p:cNvCxnSpPr>
            <a:stCxn id="8" idx="5"/>
            <a:endCxn id="12" idx="1"/>
          </p:cNvCxnSpPr>
          <p:nvPr/>
        </p:nvCxnSpPr>
        <p:spPr>
          <a:xfrm>
            <a:off x="5293462" y="4768236"/>
            <a:ext cx="1209956" cy="1209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5DC182-7576-9BE1-7EA7-91AB70B659C2}"/>
              </a:ext>
            </a:extLst>
          </p:cNvPr>
          <p:cNvCxnSpPr>
            <a:stCxn id="7" idx="5"/>
            <a:endCxn id="11" idx="1"/>
          </p:cNvCxnSpPr>
          <p:nvPr/>
        </p:nvCxnSpPr>
        <p:spPr>
          <a:xfrm>
            <a:off x="6666740" y="3396636"/>
            <a:ext cx="1209956" cy="1209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1461B0E-A537-C997-2380-9CEBF0C43ED7}"/>
              </a:ext>
            </a:extLst>
          </p:cNvPr>
          <p:cNvCxnSpPr>
            <a:stCxn id="11" idx="3"/>
            <a:endCxn id="12" idx="7"/>
          </p:cNvCxnSpPr>
          <p:nvPr/>
        </p:nvCxnSpPr>
        <p:spPr>
          <a:xfrm flipH="1">
            <a:off x="6665062" y="4768236"/>
            <a:ext cx="1211634" cy="1209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B34D454-AD6F-E8A6-3C99-2C142232A9AF}"/>
              </a:ext>
            </a:extLst>
          </p:cNvPr>
          <p:cNvSpPr txBox="1"/>
          <p:nvPr/>
        </p:nvSpPr>
        <p:spPr>
          <a:xfrm>
            <a:off x="6829063" y="6059014"/>
            <a:ext cx="2933816" cy="572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proposer-optimal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3210938-F90F-3985-9984-17B5B654097E}"/>
              </a:ext>
            </a:extLst>
          </p:cNvPr>
          <p:cNvSpPr txBox="1"/>
          <p:nvPr/>
        </p:nvSpPr>
        <p:spPr>
          <a:xfrm>
            <a:off x="5604076" y="1535366"/>
            <a:ext cx="2794355" cy="572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receiver-optimal</a:t>
            </a:r>
          </a:p>
        </p:txBody>
      </p:sp>
    </p:spTree>
    <p:extLst>
      <p:ext uri="{BB962C8B-B14F-4D97-AF65-F5344CB8AC3E}">
        <p14:creationId xmlns:p14="http://schemas.microsoft.com/office/powerpoint/2010/main" val="1203299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F29D80-C6A7-034E-4323-96E78980F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Proposer optimality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EB8309-5695-DC4E-DD69-90144D6B9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Proposer optimality theorem: </a:t>
            </a:r>
            <a:r>
              <a:rPr lang="en-US" dirty="0"/>
              <a:t>The Gale–Shapley algorithm always finds the unique stable matching that is both </a:t>
            </a:r>
            <a:r>
              <a:rPr lang="en-US" b="1" dirty="0">
                <a:solidFill>
                  <a:schemeClr val="accent3"/>
                </a:solidFill>
              </a:rPr>
              <a:t>best for proposers </a:t>
            </a:r>
            <a:r>
              <a:rPr lang="en-US" dirty="0"/>
              <a:t>and </a:t>
            </a:r>
            <a:r>
              <a:rPr lang="en-US" b="1" dirty="0">
                <a:solidFill>
                  <a:schemeClr val="accent3"/>
                </a:solidFill>
              </a:rPr>
              <a:t>worst for receivers</a:t>
            </a:r>
            <a:r>
              <a:rPr lang="en-US" dirty="0"/>
              <a:t>.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b="1" dirty="0">
                <a:solidFill>
                  <a:schemeClr val="accent2"/>
                </a:solidFill>
              </a:rPr>
              <a:t>“best”: </a:t>
            </a:r>
            <a:r>
              <a:rPr lang="en-US" dirty="0"/>
              <a:t>Every proposer is happier in this matching than any other stable matching (or equally as happy).</a:t>
            </a:r>
          </a:p>
          <a:p>
            <a:r>
              <a:rPr lang="en-US" b="1" dirty="0">
                <a:solidFill>
                  <a:schemeClr val="accent2"/>
                </a:solidFill>
              </a:rPr>
              <a:t>“worst”: </a:t>
            </a:r>
            <a:r>
              <a:rPr lang="en-US" dirty="0"/>
              <a:t>Similar.</a:t>
            </a:r>
          </a:p>
        </p:txBody>
      </p:sp>
    </p:spTree>
    <p:extLst>
      <p:ext uri="{BB962C8B-B14F-4D97-AF65-F5344CB8AC3E}">
        <p14:creationId xmlns:p14="http://schemas.microsoft.com/office/powerpoint/2010/main" val="10163369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D558-DD3E-6D3D-261D-F0B9D99B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0AA1D-BB56-462E-8975-E03FBDAEB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HW1 due Friday @ 11:59pm.</a:t>
            </a:r>
          </a:p>
          <a:p>
            <a:r>
              <a:rPr lang="en-US" dirty="0"/>
              <a:t>I have OH now-12:30pm: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Meet at front of classroom, we’ll walk over together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CSE (Allen) 214 if you’re coming later</a:t>
            </a:r>
          </a:p>
          <a:p>
            <a:r>
              <a:rPr lang="en-US" dirty="0"/>
              <a:t>Nathan has online OH 12–1pm: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Link on Canvas/course website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u="sng" dirty="0">
                <a:hlinkClick r:id="rId2"/>
              </a:rPr>
              <a:t>https://washington.zoom.us/my/nathanbrunelle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0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42E99-9BA9-3D0E-9CD9-174BBDCE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 with while loops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C5AD76-A733-DA51-3CD2-B9D057621F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22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98193-DCCD-82E0-A400-72634BC12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26F39-D5FB-D811-720F-0FB9BFE7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 with while loops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CDD593-93B8-3161-EE10-4C461E2536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US" b="1" dirty="0"/>
                  <a:t>Input: </a:t>
                </a:r>
                <a:r>
                  <a:rPr lang="en-US" dirty="0"/>
                  <a:t>A positive integer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2400"/>
                  </a:spcAft>
                </a:pPr>
                <a:r>
                  <a:rPr lang="en-US" b="1" dirty="0"/>
                  <a:t>Goal: </a:t>
                </a:r>
                <a:r>
                  <a:rPr lang="en-US" dirty="0"/>
                  <a:t>An integer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𝒌</m:t>
                            </m:r>
                            <m:r>
                              <a:rPr lang="en-US" b="1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8788" lvl="0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8788" lvl="0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while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</a:p>
              <a:p>
                <a:pPr marL="914400" lvl="0" indent="-9144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Update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458788" lvl="0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return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CDD593-93B8-3161-EE10-4C461E2536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8640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91E2A-2E97-78E7-F972-2FFFCF961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C3D4B-F1F4-5060-BF54-5B947E136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 with while loops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D77A5-AF64-8C43-5E17-1FD9754C9F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3"/>
                    </a:solidFill>
                  </a:rPr>
                  <a:t>“Loops terminate”: </a:t>
                </a:r>
                <a:r>
                  <a:rPr lang="en-US" dirty="0"/>
                  <a:t>For a while loop, we give an </a:t>
                </a:r>
                <a:r>
                  <a:rPr lang="en-US" b="1" dirty="0"/>
                  <a:t>upper bound on the number of iterations</a:t>
                </a:r>
                <a:r>
                  <a:rPr lang="en-US" dirty="0"/>
                  <a:t>.</a:t>
                </a:r>
              </a:p>
              <a:p>
                <a:r>
                  <a:rPr lang="en-US" b="1" dirty="0">
                    <a:solidFill>
                      <a:schemeClr val="accent3"/>
                    </a:solidFill>
                  </a:rPr>
                  <a:t>Scratch work (working backwards): 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We need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p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for termination.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This happens when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At the end of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iteration,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. (Loop invariant!)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Thus, we should be good after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e>
                    </m:d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iterations.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3D77A5-AF64-8C43-5E17-1FD9754C9F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254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FBC2D-2494-5DC3-C48E-640EBC62F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D8047-08EF-2CF4-7547-F245D89D5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Proofs with while loops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7434D-A2B2-9591-F5F4-4083725698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3"/>
                    </a:solidFill>
                  </a:rPr>
                  <a:t>“Loops terminate”: </a:t>
                </a:r>
                <a:r>
                  <a:rPr lang="en-US" dirty="0"/>
                  <a:t>For a while loop, we give an </a:t>
                </a:r>
                <a:r>
                  <a:rPr lang="en-US" b="1" dirty="0"/>
                  <a:t>upper bound on the number of iterations</a:t>
                </a:r>
                <a:r>
                  <a:rPr lang="en-US" dirty="0"/>
                  <a:t>.</a:t>
                </a:r>
              </a:p>
              <a:p>
                <a:r>
                  <a:rPr lang="en-US" b="1" dirty="0">
                    <a:solidFill>
                      <a:schemeClr val="accent3"/>
                    </a:solidFill>
                  </a:rPr>
                  <a:t>Claim. </a:t>
                </a:r>
                <a:r>
                  <a:rPr lang="en-US" dirty="0"/>
                  <a:t>The loop terminates within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e>
                    </m:d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iterations.</a:t>
                </a:r>
              </a:p>
              <a:p>
                <a:r>
                  <a:rPr lang="en-US" i="1" dirty="0"/>
                  <a:t>Proof. </a:t>
                </a:r>
                <a:r>
                  <a:rPr lang="en-US" dirty="0"/>
                  <a:t>It is a loop invariant that after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iterations, we have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After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e>
                    </m:d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iterations,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e>
                    </m:d>
                  </m:oMath>
                </a14:m>
                <a:r>
                  <a:rPr lang="en-US" dirty="0"/>
                  <a:t>.  Thus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p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US" b="1" i="1" dirty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1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𝒏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, so the while loop exits.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F7434D-A2B2-9591-F5F4-408372569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604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E68CD"/>
      </a:accent1>
      <a:accent2>
        <a:srgbClr val="D6431A"/>
      </a:accent2>
      <a:accent3>
        <a:srgbClr val="00ABC3"/>
      </a:accent3>
      <a:accent4>
        <a:srgbClr val="E09000"/>
      </a:accent4>
      <a:accent5>
        <a:srgbClr val="BC33AD"/>
      </a:accent5>
      <a:accent6>
        <a:srgbClr val="519304"/>
      </a:accent6>
      <a:hlink>
        <a:srgbClr val="467886"/>
      </a:hlink>
      <a:folHlink>
        <a:srgbClr val="467886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25000"/>
          </a:lnSpc>
          <a:spcBef>
            <a:spcPts val="2400"/>
          </a:spcBef>
          <a:defRPr sz="2800" dirty="0" err="1" smtClean="0">
            <a:latin typeface="Lato" panose="020F0502020204030203" pitchFamily="34" charset="77"/>
            <a:ea typeface="Inter" panose="02000503000000020004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417template" id="{AAF81601-399A-2442-AAE4-D244F3C4B759}" vid="{29E269BC-C148-3C43-85B3-C1C1EC7BE7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15795</TotalTime>
  <Words>2517</Words>
  <Application>Microsoft Macintosh PowerPoint</Application>
  <PresentationFormat>Widescreen</PresentationFormat>
  <Paragraphs>552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Aptos</vt:lpstr>
      <vt:lpstr>Arial</vt:lpstr>
      <vt:lpstr>Cambria Math</vt:lpstr>
      <vt:lpstr>Lato</vt:lpstr>
      <vt:lpstr>Office Theme</vt:lpstr>
      <vt:lpstr>Lecture 4: Gale–Shapley analysis</vt:lpstr>
      <vt:lpstr>Announcements</vt:lpstr>
      <vt:lpstr>Review of Gale–Shapley</vt:lpstr>
      <vt:lpstr>Gale–Shapley algorithm</vt:lpstr>
      <vt:lpstr>Proposer optimality</vt:lpstr>
      <vt:lpstr>Proofs with while loops</vt:lpstr>
      <vt:lpstr>Proofs with while loops</vt:lpstr>
      <vt:lpstr>Proofs with while loops</vt:lpstr>
      <vt:lpstr>Proofs with while loops</vt:lpstr>
      <vt:lpstr>Proofs with while loops</vt:lpstr>
      <vt:lpstr>Proving Gale–Shapley correct</vt:lpstr>
      <vt:lpstr>Three requirements for correctness</vt:lpstr>
      <vt:lpstr>Proving no exceptions</vt:lpstr>
      <vt:lpstr>Proving no exceptions</vt:lpstr>
      <vt:lpstr>Proving no exceptions</vt:lpstr>
      <vt:lpstr>Proving no exceptions</vt:lpstr>
      <vt:lpstr>Proving no exceptions</vt:lpstr>
      <vt:lpstr>Proving no exceptions</vt:lpstr>
      <vt:lpstr>Proving no exceptions</vt:lpstr>
      <vt:lpstr>Proving loops terminate</vt:lpstr>
      <vt:lpstr>Proving perfect matching</vt:lpstr>
      <vt:lpstr>Proving perfect matching</vt:lpstr>
      <vt:lpstr>Proving perfect matching</vt:lpstr>
      <vt:lpstr>Proving perfect matching</vt:lpstr>
      <vt:lpstr>Proving perfect matching</vt:lpstr>
      <vt:lpstr>Proving no unstable pairs</vt:lpstr>
      <vt:lpstr>Proving no unstable pairs</vt:lpstr>
      <vt:lpstr>Proving no unstable pairs</vt:lpstr>
      <vt:lpstr>Proving no unstable pairs</vt:lpstr>
      <vt:lpstr>Proving no unstable pairs</vt:lpstr>
      <vt:lpstr>What’s next?</vt:lpstr>
      <vt:lpstr>Proposer optimality/receiver pessimality</vt:lpstr>
      <vt:lpstr>Proposer optimality theorem</vt:lpstr>
      <vt:lpstr>Proof of proposer optimality</vt:lpstr>
      <vt:lpstr>Proof of proposer optimality</vt:lpstr>
      <vt:lpstr>Proof of proposer optimality</vt:lpstr>
      <vt:lpstr>Proof of proposer optimality</vt:lpstr>
      <vt:lpstr>Proof of proposer optimality</vt:lpstr>
      <vt:lpstr>Proof of receiver pessimality</vt:lpstr>
      <vt:lpstr>Proof of receiver pessimality</vt:lpstr>
      <vt:lpstr>Proof of receiver pessimality</vt:lpstr>
      <vt:lpstr>Proof of receiver pessimality</vt:lpstr>
      <vt:lpstr>Miscellaneous notes (just for fun)</vt:lpstr>
      <vt:lpstr>Lying can help receivers</vt:lpstr>
      <vt:lpstr>Lying can help receivers</vt:lpstr>
      <vt:lpstr>Stable roommates problem</vt:lpstr>
      <vt:lpstr>Stable roommates problem</vt:lpstr>
      <vt:lpstr>Characterizing all stable matchings</vt:lpstr>
      <vt:lpstr>Characterizing all stable matchings</vt:lpstr>
      <vt:lpstr>Final reminders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Glenn Sun</dc:creator>
  <cp:lastModifiedBy>Glenn Sun</cp:lastModifiedBy>
  <cp:revision>36</cp:revision>
  <dcterms:created xsi:type="dcterms:W3CDTF">2025-09-15T17:56:15Z</dcterms:created>
  <dcterms:modified xsi:type="dcterms:W3CDTF">2025-10-01T16:41:14Z</dcterms:modified>
</cp:coreProperties>
</file>