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256" r:id="rId2"/>
    <p:sldId id="308" r:id="rId3"/>
    <p:sldId id="257" r:id="rId4"/>
    <p:sldId id="300" r:id="rId5"/>
    <p:sldId id="261" r:id="rId6"/>
    <p:sldId id="314" r:id="rId7"/>
    <p:sldId id="319" r:id="rId8"/>
    <p:sldId id="315" r:id="rId9"/>
    <p:sldId id="316" r:id="rId10"/>
    <p:sldId id="317" r:id="rId11"/>
    <p:sldId id="318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13" r:id="rId33"/>
    <p:sldId id="262" r:id="rId34"/>
    <p:sldId id="277" r:id="rId35"/>
    <p:sldId id="281" r:id="rId36"/>
    <p:sldId id="282" r:id="rId37"/>
    <p:sldId id="286" r:id="rId38"/>
    <p:sldId id="287" r:id="rId39"/>
    <p:sldId id="295" r:id="rId40"/>
    <p:sldId id="289" r:id="rId41"/>
    <p:sldId id="296" r:id="rId42"/>
    <p:sldId id="297" r:id="rId43"/>
    <p:sldId id="309" r:id="rId44"/>
    <p:sldId id="310" r:id="rId45"/>
    <p:sldId id="311" r:id="rId46"/>
    <p:sldId id="312" r:id="rId47"/>
    <p:sldId id="302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5"/>
    <p:restoredTop sz="94648"/>
  </p:normalViewPr>
  <p:slideViewPr>
    <p:cSldViewPr snapToGrid="0">
      <p:cViewPr varScale="1">
        <p:scale>
          <a:sx n="64" d="100"/>
          <a:sy n="64" d="100"/>
        </p:scale>
        <p:origin x="68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FFABE-B212-5F4F-8C26-F539B2DEA913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2AF9BE-9FCA-D64E-8150-DC197F2F3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57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7D9D1-095B-4DBA-8DEC-E405CB58D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885598"/>
            <a:ext cx="10515600" cy="1086803"/>
          </a:xfrm>
        </p:spPr>
        <p:txBody>
          <a:bodyPr anchor="ctr" anchorCtr="0">
            <a:normAutofit/>
          </a:bodyPr>
          <a:lstStyle>
            <a:lvl1pPr algn="ctr">
              <a:defRPr sz="4000" b="1" i="0">
                <a:latin typeface="Lato" panose="020F0502020204030203" pitchFamily="34" charset="77"/>
                <a:ea typeface="Inter SemiBold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67FBA-33D2-60ED-ED3B-6705E7659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68925"/>
            <a:ext cx="9144000" cy="108680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0065E-44D0-1DE1-F746-2E1483108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99D50-6C11-F355-3907-B7B6AA7C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F60BC-AE1C-EF77-D52C-0018765BE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4DA4AD-1443-FFD1-A456-D7CE21E5D5CE}"/>
              </a:ext>
            </a:extLst>
          </p:cNvPr>
          <p:cNvSpPr txBox="1"/>
          <p:nvPr userDrawn="1"/>
        </p:nvSpPr>
        <p:spPr>
          <a:xfrm>
            <a:off x="3940603" y="1600201"/>
            <a:ext cx="4310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i="0" dirty="0">
                <a:latin typeface="Lato" panose="020F0502020204030203" pitchFamily="34" charset="77"/>
                <a:ea typeface="Inter SemiBold" panose="02000503000000020004" pitchFamily="2" charset="0"/>
              </a:rPr>
              <a:t>CSE 417 Autumn 2025</a:t>
            </a:r>
          </a:p>
        </p:txBody>
      </p:sp>
    </p:spTree>
    <p:extLst>
      <p:ext uri="{BB962C8B-B14F-4D97-AF65-F5344CB8AC3E}">
        <p14:creationId xmlns:p14="http://schemas.microsoft.com/office/powerpoint/2010/main" val="640041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A2EDD-30A1-34B8-6560-7715E9F90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FD3F6-B915-CECB-2EBB-967DB805B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9FACB-40A3-1E43-7806-281B8F17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5C21D-E7FF-5E85-A629-A0BD669AC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C9E00-A09D-5695-0775-2A8AC61F9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63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7894-C6F1-AC56-86B3-B35DACFC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9B395-EE52-4464-D0E0-2553F2680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980"/>
            <a:ext cx="10515600" cy="48129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6F0D2-D541-330E-58FA-8B1E1FC79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230DC-F558-FF50-2FAE-AFA12205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EA433-6FA7-2A8B-4EB7-521456F3C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58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A062F-FC3F-83E5-372F-ECBCF5967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806A1-86B4-A582-ADBA-03ECDB585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63980"/>
            <a:ext cx="5181600" cy="48129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7F8CB-33E9-5CEA-DA3F-BAA907678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63980"/>
            <a:ext cx="5181600" cy="48129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4E091-4E25-8F22-6B24-C7AB8376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24DED-0F57-84CE-062B-1EA5CCCE9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C6A2E-186F-8737-38C9-291609A1C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09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AB506-5F4A-20D8-140E-E2B46B27D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1BFBFF-35D0-B220-7FEC-9D3F73B06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3640E-124C-7CA1-38E1-C4AAE73C1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D5502-7B2E-4E30-9922-E894EFFC0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06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6A9A7C-3F21-A78F-2566-746E2026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49725F-FEBB-B0DA-62A4-49A5734E5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41549-BD27-5919-F7C5-449AE0555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3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DE8F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D7BD56-5061-2105-B4B6-29A382E67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E0FB9-3549-BB78-BBE6-EF2A3F35B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63980"/>
            <a:ext cx="10515600" cy="4812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1243B-7CDA-B4EB-323F-390D84821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AF8295-1801-B44D-A758-12B66076D675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DE083-9D53-4F3A-3533-F85192BB2E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8EBF9-3C79-3B56-88AE-383BAE3CC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4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4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Lato" panose="020F0502020204030203" pitchFamily="34" charset="77"/>
          <a:ea typeface="Inter SemiBold" panose="02000503000000020004" pitchFamily="2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125000"/>
        </a:lnSpc>
        <a:spcBef>
          <a:spcPts val="2400"/>
        </a:spcBef>
        <a:spcAft>
          <a:spcPts val="0"/>
        </a:spcAft>
        <a:buFont typeface="Arial" panose="020B0604020202020204" pitchFamily="34" charset="0"/>
        <a:buNone/>
        <a:tabLst/>
        <a:defRPr sz="2800" kern="1200">
          <a:solidFill>
            <a:schemeClr val="tx1"/>
          </a:solidFill>
          <a:latin typeface="Lato" panose="020F0502020204030203" pitchFamily="34" charset="77"/>
          <a:ea typeface="Inter" panose="02000503000000020004" pitchFamily="2" charset="0"/>
          <a:cs typeface="+mn-cs"/>
        </a:defRPr>
      </a:lvl1pPr>
      <a:lvl2pPr marL="133350" indent="0" algn="l" defTabSz="914400" rtl="0" eaLnBrk="1" latinLnBrk="0" hangingPunct="1">
        <a:lnSpc>
          <a:spcPct val="125000"/>
        </a:lnSpc>
        <a:spcBef>
          <a:spcPts val="2400"/>
        </a:spcBef>
        <a:spcAft>
          <a:spcPts val="0"/>
        </a:spcAft>
        <a:buFont typeface="Arial" panose="020B0604020202020204" pitchFamily="34" charset="0"/>
        <a:buNone/>
        <a:tabLst/>
        <a:defRPr sz="2800" kern="1200">
          <a:solidFill>
            <a:schemeClr val="tx1"/>
          </a:solidFill>
          <a:latin typeface="Lato" panose="020F0502020204030203" pitchFamily="34" charset="77"/>
          <a:ea typeface="Inter" panose="02000503000000020004" pitchFamily="2" charset="0"/>
          <a:cs typeface="+mn-cs"/>
        </a:defRPr>
      </a:lvl2pPr>
      <a:lvl3pPr marL="923925" indent="-346075" algn="l" defTabSz="914400" rtl="0" eaLnBrk="1" latinLnBrk="0" hangingPunct="1">
        <a:lnSpc>
          <a:spcPct val="125000"/>
        </a:lnSpc>
        <a:spcBef>
          <a:spcPts val="2400"/>
        </a:spcBef>
        <a:spcAft>
          <a:spcPts val="0"/>
        </a:spcAft>
        <a:buFont typeface="Arial" panose="020B0604020202020204" pitchFamily="34" charset="0"/>
        <a:buChar char="•"/>
        <a:tabLst/>
        <a:defRPr sz="2800" kern="1200">
          <a:solidFill>
            <a:schemeClr val="tx1"/>
          </a:solidFill>
          <a:latin typeface="Lato" panose="020F0502020204030203" pitchFamily="34" charset="77"/>
          <a:ea typeface="Inter" panose="02000503000000020004" pitchFamily="2" charset="0"/>
          <a:cs typeface="+mn-cs"/>
        </a:defRPr>
      </a:lvl3pPr>
      <a:lvl4pPr marL="1381125" indent="-346075" algn="l" defTabSz="914400" rtl="0" eaLnBrk="1" latinLnBrk="0" hangingPunct="1">
        <a:lnSpc>
          <a:spcPct val="125000"/>
        </a:lnSpc>
        <a:spcBef>
          <a:spcPts val="2400"/>
        </a:spcBef>
        <a:spcAft>
          <a:spcPts val="0"/>
        </a:spcAft>
        <a:buFont typeface="Arial" panose="020B0604020202020204" pitchFamily="34" charset="0"/>
        <a:buChar char="•"/>
        <a:tabLst/>
        <a:defRPr sz="2800" kern="1200">
          <a:solidFill>
            <a:schemeClr val="tx1"/>
          </a:solidFill>
          <a:latin typeface="Lato" panose="020F0502020204030203" pitchFamily="34" charset="77"/>
          <a:ea typeface="Inter" panose="02000503000000020004" pitchFamily="2" charset="0"/>
          <a:cs typeface="+mn-cs"/>
        </a:defRPr>
      </a:lvl4pPr>
      <a:lvl5pPr marL="1836738" indent="-344488" algn="l" defTabSz="914400" rtl="0" eaLnBrk="1" latinLnBrk="0" hangingPunct="1">
        <a:lnSpc>
          <a:spcPct val="125000"/>
        </a:lnSpc>
        <a:spcBef>
          <a:spcPts val="2400"/>
        </a:spcBef>
        <a:spcAft>
          <a:spcPts val="0"/>
        </a:spcAft>
        <a:buFont typeface="Arial" panose="020B0604020202020204" pitchFamily="34" charset="0"/>
        <a:buChar char="•"/>
        <a:tabLst/>
        <a:defRPr sz="2800" kern="1200">
          <a:solidFill>
            <a:schemeClr val="tx1"/>
          </a:solidFill>
          <a:latin typeface="Lato" panose="020F0502020204030203" pitchFamily="34" charset="77"/>
          <a:ea typeface="Inter" panose="02000503000000020004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url?q=https%3A%2F%2Fwashington.zoom.us%2Fmy%2Fnathanbrunelle&amp;sa=D&amp;source=calendar&amp;ust=1759256220000000&amp;usg=AOvVaw3W5pW0Thw9yLT1eqiMRXM6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5EF43-76C4-4A20-1A86-6CE0FD267A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3: Proof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27621A-E45C-6CF2-1FF4-A38CEC2D49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Nathan Brunelle</a:t>
            </a:r>
          </a:p>
        </p:txBody>
      </p:sp>
    </p:spTree>
    <p:extLst>
      <p:ext uri="{BB962C8B-B14F-4D97-AF65-F5344CB8AC3E}">
        <p14:creationId xmlns:p14="http://schemas.microsoft.com/office/powerpoint/2010/main" val="777425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BC2E7-1D4A-EAF3-145A-9775D1A3A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654C0-CADF-E7CC-47F0-1D57CD613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Indirect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094A79-4EB5-B6AB-850C-312368ED19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Claim: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are both odd,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even.</a:t>
                </a:r>
              </a:p>
              <a:p>
                <a:r>
                  <a:rPr lang="en-US" b="1" dirty="0"/>
                  <a:t>Proof:</a:t>
                </a:r>
                <a:r>
                  <a:rPr lang="en-US" dirty="0"/>
                  <a:t>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odd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094A79-4EB5-B6AB-850C-312368ED19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1178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3D2A3A-D1D9-F4D0-7444-80CDC42BF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F0227-318E-9232-F6AB-754C29B0F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Proof by Contradiction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024BC1-3772-4292-BCC2-8324E0B833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Claim: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are both odd,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even.</a:t>
                </a:r>
              </a:p>
              <a:p>
                <a:r>
                  <a:rPr lang="en-US" b="1" dirty="0"/>
                  <a:t>Proof:</a:t>
                </a:r>
                <a:r>
                  <a:rPr lang="en-US" dirty="0"/>
                  <a:t> suppose, towards reaching a contradiction,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are all odd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024BC1-3772-4292-BCC2-8324E0B833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4050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7F6121-4055-2CF5-712F-252ECEDC3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9B06D-DCF7-9EAC-9E5F-162EE2052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Practice! (Example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D1AFA-A643-7DE6-2EE8-B3E582E49B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031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46621A-C7EE-4AD3-D7D2-9ADFDAF57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29033-5BBD-0850-B41B-B24BE8347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956B31-F13E-F56B-2ECA-1B1CB13A76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b="1" dirty="0"/>
                  <a:t>Claim: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are both integers,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≠2</m:t>
                    </m:r>
                  </m:oMath>
                </a14:m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Do you think the statement is true or false?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Which strategy seems easiest to you?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956B31-F13E-F56B-2ECA-1B1CB13A76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80" b="-2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B47146E-A7AD-70E4-9B9C-CC362850ED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2396141"/>
                  </p:ext>
                </p:extLst>
              </p:nvPr>
            </p:nvGraphicFramePr>
            <p:xfrm>
              <a:off x="437322" y="2164417"/>
              <a:ext cx="11400184" cy="238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50046">
                      <a:extLst>
                        <a:ext uri="{9D8B030D-6E8A-4147-A177-3AD203B41FA5}">
                          <a16:colId xmlns:a16="http://schemas.microsoft.com/office/drawing/2014/main" val="1804739404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455385937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544786661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13934048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Contradiction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Counterexample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49358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Start with:</a:t>
                          </a:r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/>
                            <a:t> are both integers</a:t>
                          </a:r>
                        </a:p>
                        <a:p>
                          <a:endParaRPr lang="en-US" dirty="0"/>
                        </a:p>
                        <a:p>
                          <a:r>
                            <a:rPr lang="en-US" b="1" dirty="0"/>
                            <a:t>End with:</a:t>
                          </a:r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≠2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Start with:</a:t>
                          </a:r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≠2</m:t>
                              </m:r>
                            </m:oMath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r>
                            <a:rPr lang="en-US" b="1" dirty="0"/>
                            <a:t>End with:</a:t>
                          </a:r>
                          <a:r>
                            <a:rPr lang="en-US" b="1" baseline="0" dirty="0"/>
                            <a:t> </a:t>
                          </a:r>
                          <a:r>
                            <a:rPr lang="en-US" b="0" baseline="0" dirty="0"/>
                            <a:t>at least one of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/>
                            <a:t> is</a:t>
                          </a:r>
                          <a:r>
                            <a:rPr lang="en-US" baseline="0" dirty="0"/>
                            <a:t> not an integer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Start with: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/>
                            <a:t> are integers such that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oMath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r>
                            <a:rPr lang="en-US" b="1" dirty="0"/>
                            <a:t>End with:</a:t>
                          </a:r>
                          <a:r>
                            <a:rPr lang="en-US" b="1" baseline="0" dirty="0"/>
                            <a:t> </a:t>
                          </a:r>
                          <a:r>
                            <a:rPr lang="en-US" b="0" baseline="0" dirty="0"/>
                            <a:t>something that’s clearly wrong</a:t>
                          </a:r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Find an example of</a:t>
                          </a:r>
                          <a:r>
                            <a:rPr lang="en-US" baseline="0" dirty="0"/>
                            <a:t> integers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/>
                            <a:t> such that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oMath>
                          </a14:m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785259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B47146E-A7AD-70E4-9B9C-CC362850ED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2396141"/>
                  </p:ext>
                </p:extLst>
              </p:nvPr>
            </p:nvGraphicFramePr>
            <p:xfrm>
              <a:off x="437322" y="2164417"/>
              <a:ext cx="11400184" cy="238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50046">
                      <a:extLst>
                        <a:ext uri="{9D8B030D-6E8A-4147-A177-3AD203B41FA5}">
                          <a16:colId xmlns:a16="http://schemas.microsoft.com/office/drawing/2014/main" val="1804739404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455385937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544786661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13934048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Contradiction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Counterexample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4935835"/>
                      </a:ext>
                    </a:extLst>
                  </a:tr>
                  <a:tr h="20116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4" t="-19697" r="-300855" b="-6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14" t="-19697" r="-200855" b="-6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642" t="-19697" r="-101285" b="-6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19697" r="-1068" b="-6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785259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15879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658D2-296E-10F1-739E-EBDB9FBB8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208A1-4FCB-7C9B-206A-BC8161E65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Direct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2967AA-6439-FFE4-C2E3-6310D9BD09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Claim: 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are both integers,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≠2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Proof:</a:t>
                </a:r>
                <a:r>
                  <a:rPr lang="en-US" dirty="0"/>
                  <a:t>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are both integers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2967AA-6439-FFE4-C2E3-6310D9BD09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4704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6EDB4-5E31-291C-FEF4-207FED23F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4DBD-711B-063F-4D4D-8F2CC2B46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Indirect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65628D-96F5-8689-F01A-BE4DCCCDAA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Claim: 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are both integers,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≠2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Proof:</a:t>
                </a:r>
                <a:r>
                  <a:rPr lang="en-US" dirty="0"/>
                  <a:t> Suppose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65628D-96F5-8689-F01A-BE4DCCCDAA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2630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5FC71-878D-661B-60C0-64E48625C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339B2-A096-EA68-786C-F542620DA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Proof by Contradiction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9127DC-1152-E576-0300-6CA512F0AA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Claim: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are both integers,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≠2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Proof: </a:t>
                </a:r>
                <a:r>
                  <a:rPr lang="en-US" dirty="0"/>
                  <a:t>suppose, towards reaching a contradiction, that we have integers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9127DC-1152-E576-0300-6CA512F0AA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0039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484B98-A90A-75B2-2AAE-750F6251E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41F73-7E87-1B49-D54A-037E7C4AF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Practice! (Example 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1F72C-1AEE-338C-6517-C0BA092C4D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696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DD97EA-89B1-7EE7-B881-8B64FC15E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1969E-6016-6CB5-A9BF-746158C8A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019B4F-6688-B32D-E732-8C2CA5BADC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b="1" dirty="0"/>
                  <a:t>Claim: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r>
                  <a:rPr lang="en-US" dirty="0"/>
                  <a:t> is odd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even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Do you think the statement is true or false?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Which strategy seems easiest to you?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019B4F-6688-B32D-E732-8C2CA5BADC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80" b="-2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D7FD69D-D5AE-EB1C-7CC5-06EE464B09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2589928"/>
                  </p:ext>
                </p:extLst>
              </p:nvPr>
            </p:nvGraphicFramePr>
            <p:xfrm>
              <a:off x="437322" y="2164417"/>
              <a:ext cx="11400184" cy="1833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50046">
                      <a:extLst>
                        <a:ext uri="{9D8B030D-6E8A-4147-A177-3AD203B41FA5}">
                          <a16:colId xmlns:a16="http://schemas.microsoft.com/office/drawing/2014/main" val="1804739404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455385937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544786661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13934048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Contradiction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Counterexample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49358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Start with:</a:t>
                          </a:r>
                          <a:r>
                            <a:rPr lang="en-US" b="0" baseline="0" dirty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</m:oMath>
                          </a14:m>
                          <a:r>
                            <a:rPr lang="en-US" b="0" dirty="0"/>
                            <a:t> is odd</a:t>
                          </a:r>
                        </a:p>
                        <a:p>
                          <a:endParaRPr lang="en-US" dirty="0"/>
                        </a:p>
                        <a:p>
                          <a:r>
                            <a:rPr lang="en-US" b="1" dirty="0"/>
                            <a:t>End with:</a:t>
                          </a:r>
                          <a:r>
                            <a:rPr lang="en-US" b="1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/>
                            <a:t> is even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Start with:</a:t>
                          </a:r>
                          <a:r>
                            <a:rPr lang="en-US" b="1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b="0" dirty="0"/>
                            <a:t> is odd</a:t>
                          </a:r>
                        </a:p>
                        <a:p>
                          <a:endParaRPr lang="en-US" dirty="0"/>
                        </a:p>
                        <a:p>
                          <a:r>
                            <a:rPr lang="en-US" b="1" dirty="0"/>
                            <a:t>End with: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</m:oMath>
                          </a14:m>
                          <a:r>
                            <a:rPr lang="en-US" b="0" dirty="0"/>
                            <a:t> is even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Start with: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b="0" dirty="0"/>
                            <a:t> and</a:t>
                          </a:r>
                          <a:r>
                            <a:rPr lang="en-US" b="0" baseline="0" dirty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</m:oMath>
                          </a14:m>
                          <a:r>
                            <a:rPr lang="en-US" b="0" dirty="0"/>
                            <a:t> are both odd</a:t>
                          </a:r>
                        </a:p>
                        <a:p>
                          <a:r>
                            <a:rPr lang="en-US" b="1" dirty="0"/>
                            <a:t>End with:</a:t>
                          </a:r>
                          <a:r>
                            <a:rPr lang="en-US" b="1" baseline="0" dirty="0"/>
                            <a:t> </a:t>
                          </a:r>
                          <a:r>
                            <a:rPr lang="en-US" b="0" baseline="0" dirty="0"/>
                            <a:t>something that’s clearly wrong</a:t>
                          </a:r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Find an example of</a:t>
                          </a:r>
                          <a:r>
                            <a:rPr lang="en-US" baseline="0" dirty="0"/>
                            <a:t> an odd integer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/>
                            <a:t> such that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</m:oMath>
                          </a14:m>
                          <a:r>
                            <a:rPr lang="en-US" dirty="0"/>
                            <a:t> is odd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785259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D7FD69D-D5AE-EB1C-7CC5-06EE464B09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2589928"/>
                  </p:ext>
                </p:extLst>
              </p:nvPr>
            </p:nvGraphicFramePr>
            <p:xfrm>
              <a:off x="437322" y="2164417"/>
              <a:ext cx="11400184" cy="1833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50046">
                      <a:extLst>
                        <a:ext uri="{9D8B030D-6E8A-4147-A177-3AD203B41FA5}">
                          <a16:colId xmlns:a16="http://schemas.microsoft.com/office/drawing/2014/main" val="1804739404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455385937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544786661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13934048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Contradiction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Counterexample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4935835"/>
                      </a:ext>
                    </a:extLst>
                  </a:tr>
                  <a:tr h="1463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4" t="-27083" r="-300855" b="-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14" t="-27083" r="-200855" b="-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642" t="-27083" r="-101285" b="-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27083" r="-1068" b="-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785259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32302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9B35D6-BF5A-1EDA-C8E5-70D9E8A62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52059-7B51-7DB3-9A07-3B11D1807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Direct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586FFA-5340-4378-A204-099D375C99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Claim: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r>
                  <a:rPr lang="en-US" dirty="0"/>
                  <a:t> is odd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even</a:t>
                </a:r>
              </a:p>
              <a:p>
                <a:r>
                  <a:rPr lang="en-US" b="1" dirty="0"/>
                  <a:t>Proof:</a:t>
                </a:r>
                <a:r>
                  <a:rPr lang="en-US" dirty="0"/>
                  <a:t> suppose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r>
                  <a:rPr lang="en-US" dirty="0"/>
                  <a:t> is odd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586FFA-5340-4378-A204-099D375C99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498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CDB2EF-AB44-E7F1-1137-ACF251E63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check quizzes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A877F5-2C76-91AB-74A7-547BEE805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students haven’t done it yet 🙁</a:t>
            </a:r>
          </a:p>
          <a:p>
            <a:r>
              <a:rPr lang="en-US" dirty="0"/>
              <a:t>Remember: unlimited submissions, and are marked “incomplete” </a:t>
            </a:r>
            <a:r>
              <a:rPr lang="en-US" b="1" i="1" dirty="0"/>
              <a:t>until you get every question right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chemeClr val="accent3"/>
                </a:solidFill>
              </a:rPr>
              <a:t>One-time extension </a:t>
            </a:r>
            <a:r>
              <a:rPr lang="en-US" dirty="0"/>
              <a:t>for everyone until </a:t>
            </a:r>
            <a:r>
              <a:rPr lang="en-US" b="1" dirty="0">
                <a:solidFill>
                  <a:schemeClr val="accent3"/>
                </a:solidFill>
              </a:rPr>
              <a:t>11:59pm tonight</a:t>
            </a:r>
            <a:r>
              <a:rPr lang="en-US" dirty="0"/>
              <a:t>!</a:t>
            </a:r>
          </a:p>
          <a:p>
            <a:r>
              <a:rPr lang="en-US" dirty="0"/>
              <a:t>Be sure to get those in on time going forward. </a:t>
            </a:r>
          </a:p>
        </p:txBody>
      </p:sp>
    </p:spTree>
    <p:extLst>
      <p:ext uri="{BB962C8B-B14F-4D97-AF65-F5344CB8AC3E}">
        <p14:creationId xmlns:p14="http://schemas.microsoft.com/office/powerpoint/2010/main" val="1349013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25CAA-55F7-B3C7-6873-D2AA51CCA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52303-6AF6-F858-F05C-F6E4B2D7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Indirect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3B7B82-BDEF-666E-D94C-CCFEA08A86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Claim: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r>
                  <a:rPr lang="en-US" dirty="0"/>
                  <a:t> is odd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even</a:t>
                </a:r>
              </a:p>
              <a:p>
                <a:r>
                  <a:rPr lang="en-US" b="1" dirty="0"/>
                  <a:t>Proof:</a:t>
                </a:r>
                <a:r>
                  <a:rPr lang="en-US" dirty="0"/>
                  <a:t>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odd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3B7B82-BDEF-666E-D94C-CCFEA08A86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593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BE3E2-9417-1E57-4D45-686C4A161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0B224-D1F7-3C01-488F-722642C7F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Proof by Contradiction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7D0761-5AD8-9D35-7A5F-DECBED6448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Claim: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r>
                  <a:rPr lang="en-US" dirty="0"/>
                  <a:t> is odd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even</a:t>
                </a:r>
              </a:p>
              <a:p>
                <a:r>
                  <a:rPr lang="en-US" b="1" dirty="0"/>
                  <a:t>Proof: </a:t>
                </a:r>
                <a:r>
                  <a:rPr lang="en-US" dirty="0"/>
                  <a:t>suppose, towards reaching a contradiction, that we have an even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r>
                  <a:rPr lang="en-US" dirty="0"/>
                  <a:t> is even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7D0761-5AD8-9D35-7A5F-DECBED6448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 r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1602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8ADE6-1C9A-805F-7491-6BEE3133C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7E27E-A3A4-9DC7-0080-0319B3011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Practice! (Example 4)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8101-6336-739C-9CF7-21B5AC4177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437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0C79D-56C8-387D-3158-7C7303B16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71A99-0718-6052-2E16-46A4FD47F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7CF7C6-D395-FB35-F358-BA0AE92161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b="1" dirty="0"/>
                  <a:t>Claim: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r>
                  <a:rPr lang="en-US" dirty="0"/>
                  <a:t> is even then at least one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even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Do you think the statement is true or false?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Which strategy seems easiest to you?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7CF7C6-D395-FB35-F358-BA0AE92161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80" b="-2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FA030F5-850D-A254-FD61-C4C4DA5BED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6388119"/>
                  </p:ext>
                </p:extLst>
              </p:nvPr>
            </p:nvGraphicFramePr>
            <p:xfrm>
              <a:off x="437322" y="2164417"/>
              <a:ext cx="11400184" cy="1833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50046">
                      <a:extLst>
                        <a:ext uri="{9D8B030D-6E8A-4147-A177-3AD203B41FA5}">
                          <a16:colId xmlns:a16="http://schemas.microsoft.com/office/drawing/2014/main" val="1804739404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455385937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544786661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13934048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Contradiction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Counterexample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49358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Start with:</a:t>
                          </a:r>
                          <a:r>
                            <a:rPr lang="en-US" b="1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𝑛𝑚</m:t>
                              </m:r>
                            </m:oMath>
                          </a14:m>
                          <a:r>
                            <a:rPr lang="en-US" b="0" dirty="0"/>
                            <a:t> is even</a:t>
                          </a:r>
                        </a:p>
                        <a:p>
                          <a:endParaRPr lang="en-US" dirty="0"/>
                        </a:p>
                        <a:p>
                          <a:r>
                            <a:rPr lang="en-US" b="1" dirty="0"/>
                            <a:t>End with:</a:t>
                          </a:r>
                          <a:r>
                            <a:rPr lang="en-US" b="1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/>
                            <a:t> is even or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/>
                            <a:t> is even (or both)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Start with:</a:t>
                          </a:r>
                          <a:r>
                            <a:rPr lang="en-US" b="1" baseline="0" dirty="0"/>
                            <a:t> </a:t>
                          </a:r>
                          <a:r>
                            <a:rPr lang="en-US" b="0" baseline="0" dirty="0"/>
                            <a:t>both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b="0" dirty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b="0" dirty="0"/>
                            <a:t> are odd</a:t>
                          </a:r>
                        </a:p>
                        <a:p>
                          <a:endParaRPr lang="en-US" dirty="0"/>
                        </a:p>
                        <a:p>
                          <a:r>
                            <a:rPr lang="en-US" b="1" dirty="0"/>
                            <a:t>End with: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𝑛𝑚</m:t>
                              </m:r>
                            </m:oMath>
                          </a14:m>
                          <a:r>
                            <a:rPr lang="en-US" b="0" dirty="0"/>
                            <a:t> is even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Start with:</a:t>
                          </a:r>
                          <a:r>
                            <a:rPr lang="en-US" b="1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𝑛𝑚</m:t>
                              </m:r>
                            </m:oMath>
                          </a14:m>
                          <a:r>
                            <a:rPr lang="en-US" b="0" dirty="0"/>
                            <a:t> is even and both of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b="0" dirty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b="0" dirty="0"/>
                            <a:t> are odd</a:t>
                          </a:r>
                        </a:p>
                        <a:p>
                          <a:r>
                            <a:rPr lang="en-US" b="1" dirty="0"/>
                            <a:t>End with:</a:t>
                          </a:r>
                          <a:r>
                            <a:rPr lang="en-US" b="1" baseline="0" dirty="0"/>
                            <a:t> </a:t>
                          </a:r>
                          <a:r>
                            <a:rPr lang="en-US" b="0" baseline="0" dirty="0"/>
                            <a:t>something that’s clearly wrong</a:t>
                          </a:r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Find an example of</a:t>
                          </a:r>
                          <a:r>
                            <a:rPr lang="en-US" baseline="0" dirty="0"/>
                            <a:t> an odd integers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/>
                            <a:t> such that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𝑛𝑚</m:t>
                              </m:r>
                            </m:oMath>
                          </a14:m>
                          <a:r>
                            <a:rPr lang="en-US" dirty="0"/>
                            <a:t> is even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785259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FA030F5-850D-A254-FD61-C4C4DA5BED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6388119"/>
                  </p:ext>
                </p:extLst>
              </p:nvPr>
            </p:nvGraphicFramePr>
            <p:xfrm>
              <a:off x="437322" y="2164417"/>
              <a:ext cx="11400184" cy="1833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50046">
                      <a:extLst>
                        <a:ext uri="{9D8B030D-6E8A-4147-A177-3AD203B41FA5}">
                          <a16:colId xmlns:a16="http://schemas.microsoft.com/office/drawing/2014/main" val="1804739404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455385937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544786661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13934048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Contradiction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Counterexample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4935835"/>
                      </a:ext>
                    </a:extLst>
                  </a:tr>
                  <a:tr h="1463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4" t="-27083" r="-300855" b="-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14" t="-27083" r="-200855" b="-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642" t="-27083" r="-101285" b="-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27083" r="-1068" b="-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785259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40472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9510A-49D0-238C-C2DD-8D5FDD72D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7DD96-3C14-5BDF-D9DD-19938B3FE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Direct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9198AE-005C-7A22-D9C1-0B2F5412AC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Claim: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r>
                  <a:rPr lang="en-US" dirty="0"/>
                  <a:t> is even then at least one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even</a:t>
                </a:r>
              </a:p>
              <a:p>
                <a:r>
                  <a:rPr lang="en-US" b="1" dirty="0"/>
                  <a:t>Proof:</a:t>
                </a:r>
                <a:r>
                  <a:rPr lang="en-US" dirty="0"/>
                  <a:t>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r>
                  <a:rPr lang="en-US" dirty="0"/>
                  <a:t> is even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9198AE-005C-7A22-D9C1-0B2F5412AC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83824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39F039-4C95-BE7C-EC3B-E7F89AA8E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5A61C-3465-1367-F73F-7309BFE55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Indirect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24C409-4F0E-9860-8CDA-97D8C03587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Claim: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r>
                  <a:rPr lang="en-US" dirty="0"/>
                  <a:t> is even then at least one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even</a:t>
                </a:r>
              </a:p>
              <a:p>
                <a:r>
                  <a:rPr lang="en-US" b="1" dirty="0"/>
                  <a:t>Proof:</a:t>
                </a:r>
                <a:r>
                  <a:rPr lang="en-US" dirty="0"/>
                  <a:t>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are both odd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24C409-4F0E-9860-8CDA-97D8C03587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1538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CE8616-0541-98F0-9909-F366F1246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13DFA-5710-23A2-E17C-1C51DAC8B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Proof by Contradiction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F7F67D-3102-9DCD-6631-77F6A06CAB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Claim: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r>
                  <a:rPr lang="en-US" dirty="0"/>
                  <a:t> is even then at least one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even</a:t>
                </a:r>
              </a:p>
              <a:p>
                <a:r>
                  <a:rPr lang="en-US" b="1" dirty="0"/>
                  <a:t>Proof: </a:t>
                </a:r>
                <a:r>
                  <a:rPr lang="en-US" dirty="0"/>
                  <a:t>suppose, towards reaching a contradiction, that we have odd integers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r>
                  <a:rPr lang="en-US" dirty="0"/>
                  <a:t> is even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F7F67D-3102-9DCD-6631-77F6A06CAB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8428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0A7D6-CFD3-6382-0535-09B6FD5AB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A0A62-C145-E58D-75CE-1F97467B6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Practice! (Example 5)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6480A-2B6B-925D-D1C2-F5F55A4A4E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248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CBBB35-B190-847D-DBB8-AA3F2A572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A768D-E67A-E61D-A266-5EF31770F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746AB8-5FC7-4B38-B425-489254B25E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b="1" dirty="0"/>
                  <a:t>Claim: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odd then both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are odd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Do you think the statement is true or false?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Which strategy seems easiest to you?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746AB8-5FC7-4B38-B425-489254B25E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80" b="-2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9C3453AC-5FFB-B245-5EBE-B2F9211F7A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6055576"/>
                  </p:ext>
                </p:extLst>
              </p:nvPr>
            </p:nvGraphicFramePr>
            <p:xfrm>
              <a:off x="437322" y="2164417"/>
              <a:ext cx="11400184" cy="2108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50046">
                      <a:extLst>
                        <a:ext uri="{9D8B030D-6E8A-4147-A177-3AD203B41FA5}">
                          <a16:colId xmlns:a16="http://schemas.microsoft.com/office/drawing/2014/main" val="1804739404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455385937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544786661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13934048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Contradiction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Counterexample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49358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Start with:</a:t>
                          </a:r>
                          <a:r>
                            <a:rPr lang="en-US" b="1" baseline="0" dirty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/>
                            <a:t> is odd</a:t>
                          </a:r>
                          <a:endParaRPr lang="en-US" b="0" dirty="0"/>
                        </a:p>
                        <a:p>
                          <a:endParaRPr lang="en-US" dirty="0"/>
                        </a:p>
                        <a:p>
                          <a:r>
                            <a:rPr lang="en-US" b="1" dirty="0"/>
                            <a:t>End with:</a:t>
                          </a:r>
                          <a:r>
                            <a:rPr lang="en-US" b="1" baseline="0" dirty="0"/>
                            <a:t> </a:t>
                          </a:r>
                          <a:r>
                            <a:rPr lang="en-US" dirty="0"/>
                            <a:t>both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dirty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dirty="0"/>
                            <a:t> are odd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Start with:</a:t>
                          </a:r>
                          <a:r>
                            <a:rPr lang="en-US" b="1" baseline="0" dirty="0"/>
                            <a:t> </a:t>
                          </a:r>
                          <a:r>
                            <a:rPr lang="en-US" b="0" baseline="0" dirty="0"/>
                            <a:t>at least </a:t>
                          </a:r>
                          <a:r>
                            <a:rPr lang="en-US" dirty="0"/>
                            <a:t>one of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dirty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dirty="0"/>
                            <a:t> is</a:t>
                          </a:r>
                          <a:r>
                            <a:rPr lang="en-US" baseline="0" dirty="0"/>
                            <a:t> even</a:t>
                          </a:r>
                          <a:endParaRPr lang="en-US" b="0" dirty="0"/>
                        </a:p>
                        <a:p>
                          <a:endParaRPr lang="en-US" dirty="0"/>
                        </a:p>
                        <a:p>
                          <a:r>
                            <a:rPr lang="en-US" b="1" dirty="0"/>
                            <a:t>End with: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/>
                            <a:t> is even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Start with:</a:t>
                          </a:r>
                          <a:r>
                            <a:rPr lang="en-US" b="1" baseline="0" dirty="0"/>
                            <a:t> </a:t>
                          </a:r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b="0" dirty="0"/>
                            <a:t> is odd</a:t>
                          </a:r>
                          <a:r>
                            <a:rPr lang="en-US" b="0" baseline="0" dirty="0"/>
                            <a:t> and at least one of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b="0" dirty="0"/>
                            <a:t> or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b="0" dirty="0"/>
                            <a:t> is even</a:t>
                          </a:r>
                        </a:p>
                        <a:p>
                          <a:r>
                            <a:rPr lang="en-US" b="1" dirty="0"/>
                            <a:t>End with:</a:t>
                          </a:r>
                          <a:r>
                            <a:rPr lang="en-US" b="1" baseline="0" dirty="0"/>
                            <a:t> </a:t>
                          </a:r>
                          <a:r>
                            <a:rPr lang="en-US" b="0" baseline="0" dirty="0"/>
                            <a:t>something that’s clearly wrong</a:t>
                          </a:r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Find pair of integers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dirty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dirty="0"/>
                            <a:t> where at least one is</a:t>
                          </a:r>
                          <a:r>
                            <a:rPr lang="en-US" baseline="0" dirty="0"/>
                            <a:t> even and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/>
                            <a:t> is odd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785259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9C3453AC-5FFB-B245-5EBE-B2F9211F7A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6055576"/>
                  </p:ext>
                </p:extLst>
              </p:nvPr>
            </p:nvGraphicFramePr>
            <p:xfrm>
              <a:off x="437322" y="2164417"/>
              <a:ext cx="11400184" cy="2108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50046">
                      <a:extLst>
                        <a:ext uri="{9D8B030D-6E8A-4147-A177-3AD203B41FA5}">
                          <a16:colId xmlns:a16="http://schemas.microsoft.com/office/drawing/2014/main" val="1804739404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455385937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544786661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13934048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Contradiction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Counterexample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4935835"/>
                      </a:ext>
                    </a:extLst>
                  </a:tr>
                  <a:tr h="1737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4" t="-22807" r="-300855" b="-7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14" t="-22807" r="-200855" b="-7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642" t="-22807" r="-101285" b="-7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22807" r="-1068" b="-7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785259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367412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94489D-7831-9329-D583-6B10D8427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1E266-E9C8-0743-A2BD-1E8DBF5A6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5: Direct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665A94-5B72-A99B-2DD4-0AF72239C2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Claim: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odd then both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are odd</a:t>
                </a:r>
              </a:p>
              <a:p>
                <a:r>
                  <a:rPr lang="en-US" b="1" dirty="0"/>
                  <a:t>Proof:</a:t>
                </a:r>
                <a:r>
                  <a:rPr lang="en-US" dirty="0"/>
                  <a:t> suppose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odd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665A94-5B72-A99B-2DD4-0AF72239C2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084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173F86-C1EE-CFBD-CE21-D794521A4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7E6C08-EE74-E030-67AC-051D61FE1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HW 1 due this Friday at 11:59pm.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Problem 1 (Grading ChatGPT): </a:t>
            </a:r>
            <a:r>
              <a:rPr lang="en-US" dirty="0"/>
              <a:t>Read ChatGPT’s response to a question about stable matchings, and explain where the LLM made mistakes.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Problem 2 (Business profit): </a:t>
            </a:r>
            <a:r>
              <a:rPr lang="en-US" dirty="0"/>
              <a:t>Write a super simple algorithm for a basic task, and prove its correctness (today’s lecture!)</a:t>
            </a:r>
          </a:p>
        </p:txBody>
      </p:sp>
    </p:spTree>
    <p:extLst>
      <p:ext uri="{BB962C8B-B14F-4D97-AF65-F5344CB8AC3E}">
        <p14:creationId xmlns:p14="http://schemas.microsoft.com/office/powerpoint/2010/main" val="41623767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1B89CA-20E8-633D-43E5-00BD8F7E0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4605E-C19E-68C5-ECB9-E3F422AD6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5: Indirect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C977DC-A9C0-EE22-AAFA-992BAE81A2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Claim: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odd then both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are odd</a:t>
                </a:r>
              </a:p>
              <a:p>
                <a:r>
                  <a:rPr lang="en-US" b="1" dirty="0"/>
                  <a:t>Proof:</a:t>
                </a:r>
                <a:r>
                  <a:rPr lang="en-US" dirty="0"/>
                  <a:t> Suppose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even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even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C977DC-A9C0-EE22-AAFA-992BAE81A2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75414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68D3E-40CB-2FA6-37ED-961108258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B3586-72F3-87A7-93BE-C9890E85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5: Proof by Contradiction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9C7D5F-4957-46D8-A10D-7E56EFCD66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Claim: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odd then both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are odd</a:t>
                </a:r>
              </a:p>
              <a:p>
                <a:r>
                  <a:rPr lang="en-US" b="1" dirty="0"/>
                  <a:t>Proof: </a:t>
                </a:r>
                <a:r>
                  <a:rPr lang="en-US" dirty="0"/>
                  <a:t>suppose, towards reaching a contradiction, a pair of integers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(not both odd)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/>
                  <a:t>is even</a:t>
                </a: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9C7D5F-4957-46D8-A10D-7E56EFCD66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99047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1BBFF-0990-F540-3FE0-26A913201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13939-86FA-A079-5F22-E40A734D3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What is correctness?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2128D-F2D6-EFF8-5D08-F1E5DE3AEB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8203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94308E-7DE7-410D-5029-62241D8F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Correctness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D523A3-36F3-E89F-A8CA-1E15E59C0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Algorithm: </a:t>
            </a:r>
            <a:r>
              <a:rPr lang="en-US" dirty="0"/>
              <a:t>A list of unambiguous instructions to solve a class of computational problems</a:t>
            </a:r>
          </a:p>
          <a:p>
            <a:r>
              <a:rPr lang="en-US" dirty="0"/>
              <a:t>An algorithm is </a:t>
            </a:r>
            <a:r>
              <a:rPr lang="en-US" b="1" dirty="0">
                <a:solidFill>
                  <a:schemeClr val="accent2"/>
                </a:solidFill>
              </a:rPr>
              <a:t>correct</a:t>
            </a:r>
            <a:r>
              <a:rPr lang="en-US" b="1" dirty="0"/>
              <a:t> </a:t>
            </a:r>
            <a:r>
              <a:rPr lang="en-US" dirty="0"/>
              <a:t>for a given problem if it has: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​</a:t>
            </a:r>
            <a:r>
              <a:rPr lang="en-US" b="1" dirty="0">
                <a:solidFill>
                  <a:schemeClr val="accent2"/>
                </a:solidFill>
              </a:rPr>
              <a:t>Soundness:</a:t>
            </a:r>
            <a:r>
              <a:rPr lang="en-US" dirty="0"/>
              <a:t> Running it never raises exceptions/errors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​</a:t>
            </a:r>
            <a:r>
              <a:rPr lang="en-US" b="1" dirty="0">
                <a:solidFill>
                  <a:schemeClr val="accent2"/>
                </a:solidFill>
              </a:rPr>
              <a:t>Termination:</a:t>
            </a:r>
            <a:r>
              <a:rPr lang="en-US" dirty="0"/>
              <a:t> All loops terminate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​</a:t>
            </a:r>
            <a:r>
              <a:rPr lang="en-US" b="1" dirty="0">
                <a:solidFill>
                  <a:schemeClr val="accent2"/>
                </a:solidFill>
              </a:rPr>
              <a:t>Validity:</a:t>
            </a:r>
            <a:r>
              <a:rPr lang="en-US" dirty="0"/>
              <a:t> The output meets the problem specification</a:t>
            </a:r>
          </a:p>
        </p:txBody>
      </p:sp>
    </p:spTree>
    <p:extLst>
      <p:ext uri="{BB962C8B-B14F-4D97-AF65-F5344CB8AC3E}">
        <p14:creationId xmlns:p14="http://schemas.microsoft.com/office/powerpoint/2010/main" val="115118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30CA8-B146-44AD-31E2-0F00661D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Selection sort (1/6)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A6B8F7-B0E4-1377-32C6-A628E97A0F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Bef>
                    <a:spcPts val="0"/>
                  </a:spcBef>
                </a:pPr>
                <a:r>
                  <a:rPr lang="en-US" b="1" dirty="0"/>
                  <a:t>Input: </a:t>
                </a:r>
                <a:r>
                  <a:rPr lang="en-US" dirty="0"/>
                  <a:t>Array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of numbers</a:t>
                </a:r>
              </a:p>
              <a:p>
                <a:pPr>
                  <a:spcBef>
                    <a:spcPts val="0"/>
                  </a:spcBef>
                  <a:spcAft>
                    <a:spcPts val="2400"/>
                  </a:spcAft>
                </a:pPr>
                <a:r>
                  <a:rPr lang="en-US" b="1" dirty="0"/>
                  <a:t>Goal: </a:t>
                </a:r>
                <a:r>
                  <a:rPr lang="en-US" dirty="0"/>
                  <a:t>A permutation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that is sorted in decreasing order</a:t>
                </a:r>
                <a:endParaRPr lang="en-US" dirty="0">
                  <a:solidFill>
                    <a:srgbClr val="000000"/>
                  </a:solidFill>
                </a:endParaRPr>
              </a:p>
              <a:p>
                <a:pPr marL="458788" lvl="0" indent="-4619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>
                    <a:solidFill>
                      <a:srgbClr val="000000"/>
                    </a:solidFill>
                  </a:rPr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for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:r>
                  <a:rPr lang="en-US" b="1" dirty="0">
                    <a:solidFill>
                      <a:schemeClr val="accent3"/>
                    </a:solidFill>
                  </a:rPr>
                  <a:t>do</a:t>
                </a:r>
              </a:p>
              <a:p>
                <a:pPr marL="914400" lvl="0" indent="-9144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>
                    <a:solidFill>
                      <a:srgbClr val="00000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be the maximum element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914400" lvl="0" indent="-917575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>
                    <a:solidFill>
                      <a:srgbClr val="000000"/>
                    </a:solidFill>
                  </a:rPr>
                  <a:t>Swap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458788" lvl="0" indent="-4619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>
                    <a:solidFill>
                      <a:srgbClr val="000000"/>
                    </a:solidFill>
                  </a:rPr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return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A6B8F7-B0E4-1377-32C6-A628E97A0F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5320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197D1-91AD-9BCE-8185-11CE256CE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Selection sort (2/6)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5902E2-17E7-CB31-CB69-1C92090C74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1" dirty="0">
                    <a:solidFill>
                      <a:schemeClr val="accent5"/>
                    </a:solidFill>
                  </a:rPr>
                  <a:t>Q: </a:t>
                </a:r>
                <a:r>
                  <a:rPr lang="en-US" dirty="0"/>
                  <a:t>Explain why “no exceptions” is true for this algorithm.</a:t>
                </a: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chemeClr val="accent3"/>
                    </a:solidFill>
                  </a:rPr>
                  <a:t>A: </a:t>
                </a:r>
                <a:r>
                  <a:rPr lang="en-US" dirty="0"/>
                  <a:t>Two things:</a:t>
                </a:r>
              </a:p>
              <a:p>
                <a:pPr marL="514350" indent="-51435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Array access 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 is within bounds because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 dirty="0" err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/>
                  <a:t> (line 1). </a:t>
                </a:r>
              </a:p>
              <a:p>
                <a:pPr marL="514350" indent="-51435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Maximum element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exists because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 dirty="0" err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nonempty.</a:t>
                </a:r>
              </a:p>
              <a:p>
                <a:r>
                  <a:rPr lang="en-US" b="1" dirty="0">
                    <a:solidFill>
                      <a:schemeClr val="accent3"/>
                    </a:solidFill>
                  </a:rPr>
                  <a:t>Note: </a:t>
                </a:r>
                <a:r>
                  <a:rPr lang="en-US" dirty="0"/>
                  <a:t>The concept of “error” in pseudocode is broader than code: whenever you say “let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be the …,” make sure it exists!</a:t>
                </a:r>
              </a:p>
              <a:p>
                <a:r>
                  <a:rPr lang="en-US" b="1" dirty="0">
                    <a:solidFill>
                      <a:schemeClr val="accent5"/>
                    </a:solidFill>
                  </a:rPr>
                  <a:t>Q: </a:t>
                </a:r>
                <a:r>
                  <a:rPr lang="en-US" dirty="0"/>
                  <a:t>“loops terminate”?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5902E2-17E7-CB31-CB69-1C92090C74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14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D5DA634-C11F-1009-EB5D-7D74239E5F5E}"/>
              </a:ext>
            </a:extLst>
          </p:cNvPr>
          <p:cNvSpPr txBox="1"/>
          <p:nvPr/>
        </p:nvSpPr>
        <p:spPr>
          <a:xfrm>
            <a:off x="4924268" y="5709109"/>
            <a:ext cx="5470161" cy="572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ABC3"/>
                </a:solidFill>
                <a:effectLst/>
                <a:uLnTx/>
                <a:uFillTx/>
                <a:latin typeface="Lato" panose="020F0502020204030203" pitchFamily="34" charset="77"/>
                <a:ea typeface="Inter" panose="02000503000000020004" pitchFamily="2" charset="0"/>
                <a:cs typeface="+mn-cs"/>
              </a:rPr>
              <a:t>A: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77"/>
                <a:ea typeface="Inter" panose="02000503000000020004" pitchFamily="2" charset="0"/>
                <a:cs typeface="+mn-cs"/>
              </a:rPr>
              <a:t>For-loops always terminate!</a:t>
            </a:r>
          </a:p>
        </p:txBody>
      </p:sp>
    </p:spTree>
    <p:extLst>
      <p:ext uri="{BB962C8B-B14F-4D97-AF65-F5344CB8AC3E}">
        <p14:creationId xmlns:p14="http://schemas.microsoft.com/office/powerpoint/2010/main" val="3752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93D69-8F4A-BB2E-3327-D6D3F7DC2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(3/6)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85B31F-E5E7-2191-4933-980C19A2AF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5"/>
                    </a:solidFill>
                  </a:rPr>
                  <a:t>Q: </a:t>
                </a:r>
                <a:r>
                  <a:rPr lang="en-US" dirty="0"/>
                  <a:t>What are some loop invariants that will help us show “meets specification”?</a:t>
                </a:r>
              </a:p>
              <a:p>
                <a:r>
                  <a:rPr lang="en-US" b="1" dirty="0">
                    <a:solidFill>
                      <a:schemeClr val="accent3"/>
                    </a:solidFill>
                  </a:rPr>
                  <a:t>A: </a:t>
                </a:r>
                <a:r>
                  <a:rPr lang="en-US" dirty="0"/>
                  <a:t>Here are some natural ideas: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After every iteration, array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is a permutation of the original.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After iteration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, subarray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 dirty="0" err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sorted in decreasing order.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85B31F-E5E7-2191-4933-980C19A2AF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63" r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402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EF9328-2D4E-3395-3D88-CCD0A7934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C1E66-C30D-2717-D95D-7F95978C3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(4/6)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CF9E5D-0317-CC12-9370-1BB13C2ABC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After every iteration, array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is a permutation of the original.</a:t>
                </a:r>
              </a:p>
              <a:p>
                <a:r>
                  <a:rPr lang="en-US" i="1" dirty="0"/>
                  <a:t>Proof.</a:t>
                </a:r>
                <a:r>
                  <a:rPr lang="en-US" dirty="0"/>
                  <a:t> </a:t>
                </a:r>
                <a:r>
                  <a:rPr lang="en-US" b="1" dirty="0"/>
                  <a:t>Before the loop starts: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is unchanged.</a:t>
                </a:r>
              </a:p>
              <a:p>
                <a:r>
                  <a:rPr lang="en-US" b="1" dirty="0"/>
                  <a:t>After each iteration: </a:t>
                </a:r>
                <a:r>
                  <a:rPr lang="en-US" dirty="0"/>
                  <a:t>By the previous iteration,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starts out as a permutation of the original array. </a:t>
                </a:r>
              </a:p>
              <a:p>
                <a:pPr lvl="0">
                  <a:defRPr/>
                </a:pPr>
                <a:r>
                  <a:rPr lang="en-US" dirty="0"/>
                  <a:t>Because we only modify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by swapping elements, it remains a permutation of the original at the end of this iteration.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CF9E5D-0317-CC12-9370-1BB13C2ABC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63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030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131F4-EF98-ED2A-C8B8-4751BC8D0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A93B6-9AFC-D553-BBF5-61885EAC6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(5/6)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6A855B-CD8F-5149-9648-6A8240BC22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US" dirty="0"/>
                  <a:t>After iteration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, subarray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sorted in decreasing order.</a:t>
                </a:r>
              </a:p>
              <a:p>
                <a:r>
                  <a:rPr lang="en-US" i="1" dirty="0"/>
                  <a:t>Proof.</a:t>
                </a:r>
                <a:r>
                  <a:rPr lang="en-US" dirty="0"/>
                  <a:t> </a:t>
                </a:r>
                <a:r>
                  <a:rPr lang="en-US" b="1" dirty="0"/>
                  <a:t>Before the loop starts: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empty.</a:t>
                </a:r>
              </a:p>
              <a:p>
                <a:r>
                  <a:rPr lang="en-US" b="1" dirty="0"/>
                  <a:t>After each iteration:  </a:t>
                </a:r>
                <a:r>
                  <a:rPr lang="en-US" dirty="0"/>
                  <a:t>By the previous iteration,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starts out sorted in decreasing order. </a:t>
                </a:r>
              </a:p>
              <a:p>
                <a:pPr>
                  <a:defRPr/>
                </a:pPr>
                <a:r>
                  <a:rPr lang="en-US" dirty="0"/>
                  <a:t>To show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ends up sorted, we need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]≥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err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defRPr/>
                </a:pPr>
                <a:r>
                  <a:rPr lang="en-US" dirty="0"/>
                  <a:t>(Then let’s look at the code again to see what happens.)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6A855B-CD8F-5149-9648-6A8240BC22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141" r="-754" b="-1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2480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9ADA60-F0A8-70C8-9DFB-28A6D601F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1DDFC-7EE8-8E54-0C1E-1E3F27EA3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(6/6)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4A0B25-0C6F-51B8-B67F-ADDFEB2092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Bef>
                    <a:spcPts val="0"/>
                  </a:spcBef>
                </a:pPr>
                <a:r>
                  <a:rPr lang="en-US" b="1" dirty="0"/>
                  <a:t>Input: </a:t>
                </a:r>
                <a:r>
                  <a:rPr lang="en-US" dirty="0"/>
                  <a:t>Array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of numbers</a:t>
                </a:r>
              </a:p>
              <a:p>
                <a:pPr>
                  <a:spcBef>
                    <a:spcPts val="0"/>
                  </a:spcBef>
                  <a:spcAft>
                    <a:spcPts val="2400"/>
                  </a:spcAft>
                </a:pPr>
                <a:r>
                  <a:rPr lang="en-US" b="1" dirty="0"/>
                  <a:t>Goal: </a:t>
                </a:r>
                <a:r>
                  <a:rPr lang="en-US" dirty="0"/>
                  <a:t>A permutation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that is sorted in decreasing order</a:t>
                </a:r>
                <a:endParaRPr lang="en-US" dirty="0">
                  <a:solidFill>
                    <a:srgbClr val="000000"/>
                  </a:solidFill>
                </a:endParaRPr>
              </a:p>
              <a:p>
                <a:pPr marL="458788" lvl="0" indent="-4619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>
                    <a:solidFill>
                      <a:srgbClr val="000000"/>
                    </a:solidFill>
                  </a:rPr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for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:r>
                  <a:rPr lang="en-US" b="1" dirty="0">
                    <a:solidFill>
                      <a:schemeClr val="accent3"/>
                    </a:solidFill>
                  </a:rPr>
                  <a:t>do</a:t>
                </a:r>
              </a:p>
              <a:p>
                <a:pPr marL="914400" lvl="0" indent="-9144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>
                    <a:solidFill>
                      <a:srgbClr val="00000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be the maximum element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914400" lvl="0" indent="-917575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>
                    <a:solidFill>
                      <a:srgbClr val="000000"/>
                    </a:solidFill>
                  </a:rPr>
                  <a:t>Swap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458788" lvl="0" indent="-4619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>
                    <a:solidFill>
                      <a:srgbClr val="000000"/>
                    </a:solidFill>
                  </a:rPr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return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4A0B25-0C6F-51B8-B67F-ADDFEB2092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AC28B3-7613-9176-23EE-2F706BD76E90}"/>
                  </a:ext>
                </a:extLst>
              </p:cNvPr>
              <p:cNvSpPr txBox="1"/>
              <p:nvPr/>
            </p:nvSpPr>
            <p:spPr>
              <a:xfrm>
                <a:off x="5546361" y="3996551"/>
                <a:ext cx="5981075" cy="24963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accent2"/>
                </a:solidFill>
              </a:ln>
            </p:spPr>
            <p:txBody>
              <a:bodyPr wrap="square">
                <a:spAutoFit/>
              </a:bodyPr>
              <a:lstStyle/>
              <a:p>
                <a:pPr lvl="0" algn="ctr">
                  <a:lnSpc>
                    <a:spcPct val="125000"/>
                  </a:lnSpc>
                  <a:spcBef>
                    <a:spcPts val="2400"/>
                  </a:spcBef>
                  <a:defRPr/>
                </a:pPr>
                <a:r>
                  <a:rPr lang="en-US" sz="2800" dirty="0">
                    <a:solidFill>
                      <a:srgbClr val="000000"/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  <a:t>Stuck because this iteration doesn’t give any information about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1E68CD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n-US" sz="2800" b="1" i="1" dirty="0">
                            <a:solidFill>
                              <a:srgbClr val="1E68CD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dirty="0">
                            <a:solidFill>
                              <a:srgbClr val="1E68CD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800" b="1" i="1" dirty="0">
                            <a:solidFill>
                              <a:srgbClr val="1E68CD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 dirty="0">
                            <a:solidFill>
                              <a:srgbClr val="1E68CD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  <a:t>!</a:t>
                </a:r>
              </a:p>
              <a:p>
                <a:pPr lvl="0" algn="ctr">
                  <a:lnSpc>
                    <a:spcPct val="125000"/>
                  </a:lnSpc>
                  <a:spcBef>
                    <a:spcPts val="2400"/>
                  </a:spcBef>
                  <a:defRPr/>
                </a:pPr>
                <a:r>
                  <a:rPr lang="en-US" sz="2800" dirty="0">
                    <a:solidFill>
                      <a:srgbClr val="000000"/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  <a:t>Instead, </a:t>
                </a:r>
                <a:r>
                  <a:rPr lang="en-US" sz="2800" i="1" dirty="0">
                    <a:solidFill>
                      <a:srgbClr val="000000"/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  <a:t>strengthen the loop invariant </a:t>
                </a:r>
                <a:r>
                  <a:rPr lang="en-US" sz="2800" dirty="0">
                    <a:solidFill>
                      <a:srgbClr val="000000"/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  <a:t>to know more about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1E68CD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n-US" sz="2800" b="1" i="1" dirty="0">
                            <a:solidFill>
                              <a:srgbClr val="1E68CD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dirty="0">
                            <a:solidFill>
                              <a:srgbClr val="1E68CD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800" b="1" i="1" dirty="0">
                            <a:solidFill>
                              <a:srgbClr val="1E68CD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 dirty="0">
                            <a:solidFill>
                              <a:srgbClr val="1E68CD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AC28B3-7613-9176-23EE-2F706BD76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361" y="3996551"/>
                <a:ext cx="5981075" cy="2496324"/>
              </a:xfrm>
              <a:prstGeom prst="rect">
                <a:avLst/>
              </a:prstGeom>
              <a:blipFill>
                <a:blip r:embed="rId3"/>
                <a:stretch>
                  <a:fillRect l="-211" r="-1053" b="-5500"/>
                </a:stretch>
              </a:blipFill>
              <a:ln w="381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229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3793F-6037-50AB-8B2C-F8D74CE1B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F05B5-0D46-27B1-CDE8-1CE6C3D54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Homework 1 due this Friday at 11:59pm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Reading + Concept checks for each lecture!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0177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7157A-751D-7A90-E65A-1918D7EB9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invariant (1/3)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891750-4BE5-1A9A-8084-4071C9221A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US" dirty="0"/>
                  <a:t>After iteration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, subarray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each index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contains the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largest element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i="1" dirty="0"/>
                  <a:t>Proof.</a:t>
                </a:r>
                <a:r>
                  <a:rPr lang="en-US" dirty="0"/>
                  <a:t> </a:t>
                </a:r>
                <a:r>
                  <a:rPr lang="en-US" b="1" dirty="0"/>
                  <a:t>Before the loop starts: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empty.</a:t>
                </a:r>
              </a:p>
              <a:p>
                <a:r>
                  <a:rPr lang="en-US" b="1" dirty="0"/>
                  <a:t>After each iteration:  </a:t>
                </a:r>
                <a:r>
                  <a:rPr lang="en-US" dirty="0"/>
                  <a:t>By the previous iteration, each index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dirty="0"/>
                  <a:t> of ​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contains the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largest element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We need to prove that index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 contains the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largest element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after iteration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891750-4BE5-1A9A-8084-4071C9221A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 r="-522" b="-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21377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C1F1D7-C647-58B1-5B3D-4A77F4620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6AEE3-075E-4EB0-3105-57274E968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invariant (2/3)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C3EAB5-8D3A-F767-5000-A69EF5855D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b="1" dirty="0"/>
                  <a:t>After each iteration:  </a:t>
                </a:r>
                <a:r>
                  <a:rPr lang="en-US" dirty="0"/>
                  <a:t>By the previous iteration, each index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dirty="0"/>
                  <a:t> of ​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contains the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largest element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. </a:t>
                </a:r>
              </a:p>
              <a:p>
                <a:pPr>
                  <a:defRPr/>
                </a:pPr>
                <a:r>
                  <a:rPr lang="en-US" b="1" dirty="0"/>
                  <a:t>To prove that index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b="1" dirty="0"/>
                  <a:t> also contains the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b="1" dirty="0" err="1"/>
                  <a:t>th</a:t>
                </a:r>
                <a:r>
                  <a:rPr lang="en-US" b="1" dirty="0"/>
                  <a:t> largest element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b="1" dirty="0"/>
                  <a:t> after iteration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b="1" dirty="0"/>
                  <a:t>: </a:t>
                </a:r>
              </a:p>
              <a:p>
                <a:pPr>
                  <a:defRPr/>
                </a:pPr>
                <a:r>
                  <a:rPr lang="en-US" dirty="0"/>
                  <a:t>Lines 2 and 3 of the algorithm guarantee that index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 will contain the largest element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 This means that so long as that value is less than or equal to everything currently in the range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our invariant holds.</a:t>
                </a:r>
              </a:p>
              <a:p>
                <a:pPr>
                  <a:defRPr/>
                </a:pPr>
                <a:r>
                  <a:rPr lang="en-US" dirty="0"/>
                  <a:t>That statement is guaranteed by the previous iteration!</a:t>
                </a:r>
              </a:p>
              <a:p>
                <a:pPr>
                  <a:defRPr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C3EAB5-8D3A-F767-5000-A69EF5855D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394" b="-1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64576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7A59E4-B53E-3992-5E85-3DB2AFA25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723E4-B852-0107-4D47-EDFFD75D2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Invariant (3/3)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99A06A-69D0-B4BB-434F-2FE682DF37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What we know now</a:t>
                </a:r>
                <a:r>
                  <a:rPr lang="en-US" dirty="0"/>
                  <a:t>: Every index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 of ​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contains the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largest element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b="1" dirty="0"/>
                  <a:t>What we need to show</a:t>
                </a:r>
                <a:r>
                  <a:rPr lang="en-US" dirty="0"/>
                  <a:t>: At the end of our algorithm,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is in decreasing order.</a:t>
                </a:r>
              </a:p>
              <a:p>
                <a:r>
                  <a:rPr lang="en-US" b="1" dirty="0"/>
                  <a:t>Final step</a:t>
                </a:r>
                <a:r>
                  <a:rPr lang="en-US" dirty="0"/>
                  <a:t>: Show that if every index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 of ​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contains the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largest element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is in decreasing order.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99A06A-69D0-B4BB-434F-2FE682DF37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47648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60E89-3017-A6A5-28EE-CF3D12D91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F4AC0-5953-8803-B826-636B4FBCD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step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2F1B42-F7FC-D5A2-17EB-56ED8C8D47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Claim</a:t>
                </a:r>
                <a:r>
                  <a:rPr lang="en-US" dirty="0"/>
                  <a:t>: If every index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 of ​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contains the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largest element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is in decreasing order.</a:t>
                </a:r>
              </a:p>
              <a:p>
                <a:r>
                  <a:rPr lang="en-US" b="1" dirty="0"/>
                  <a:t>Assumption</a:t>
                </a:r>
                <a:r>
                  <a:rPr lang="en-US" dirty="0"/>
                  <a:t>: every index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 of ​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contains the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largest element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Conclusion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is in decreasing order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2F1B42-F7FC-D5A2-17EB-56ED8C8D47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BD98D86-A9E7-83FE-0867-781FABA13D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8034769"/>
                  </p:ext>
                </p:extLst>
              </p:nvPr>
            </p:nvGraphicFramePr>
            <p:xfrm>
              <a:off x="437322" y="4798281"/>
              <a:ext cx="11400184" cy="1833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50046">
                      <a:extLst>
                        <a:ext uri="{9D8B030D-6E8A-4147-A177-3AD203B41FA5}">
                          <a16:colId xmlns:a16="http://schemas.microsoft.com/office/drawing/2014/main" val="1804739404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455385937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544786661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13934048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Contradiction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Counterexample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49358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Every index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/>
                            <a:t> contains he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 err="1"/>
                            <a:t>th</a:t>
                          </a:r>
                          <a:r>
                            <a:rPr lang="en-US" dirty="0"/>
                            <a:t> largest element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oMath>
                          </a14:m>
                          <a:r>
                            <a:rPr lang="en-US" dirty="0"/>
                            <a:t> is not in decreasing order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Every index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/>
                            <a:t> contains he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 err="1"/>
                            <a:t>th</a:t>
                          </a:r>
                          <a:r>
                            <a:rPr lang="en-US" dirty="0"/>
                            <a:t> largest element and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oMath>
                          </a14:m>
                          <a:r>
                            <a:rPr lang="en-US" dirty="0"/>
                            <a:t> is not in decreasing order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Find a permutation of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oMath>
                          </a14:m>
                          <a:r>
                            <a:rPr lang="en-US" dirty="0"/>
                            <a:t> that is not in decreasing order, but every index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/>
                            <a:t> contains he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 err="1"/>
                            <a:t>th</a:t>
                          </a:r>
                          <a:r>
                            <a:rPr lang="en-US" dirty="0"/>
                            <a:t> largest element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785259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BD98D86-A9E7-83FE-0867-781FABA13D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8034769"/>
                  </p:ext>
                </p:extLst>
              </p:nvPr>
            </p:nvGraphicFramePr>
            <p:xfrm>
              <a:off x="437322" y="4798281"/>
              <a:ext cx="11400184" cy="1833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50046">
                      <a:extLst>
                        <a:ext uri="{9D8B030D-6E8A-4147-A177-3AD203B41FA5}">
                          <a16:colId xmlns:a16="http://schemas.microsoft.com/office/drawing/2014/main" val="1804739404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455385937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544786661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13934048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Contradiction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Counterexample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4935835"/>
                      </a:ext>
                    </a:extLst>
                  </a:tr>
                  <a:tr h="1463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4" t="-27083" r="-300855" b="-7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14" t="-27083" r="-200855" b="-7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642" t="-27083" r="-101285" b="-7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27083" r="-1068" b="-7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785259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725409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74843-87D7-40BC-5720-868B5B825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3DBFF-FD0D-A143-4C65-049108FD7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4BB885-12BA-8FFE-CC1A-67AA2A7C0C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b="1" dirty="0"/>
                  <a:t>Claim</a:t>
                </a:r>
                <a:r>
                  <a:rPr lang="en-US" dirty="0"/>
                  <a:t>: If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is not in decreasing order then some index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 of ​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does not contain the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largest element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Proof</a:t>
                </a:r>
                <a:r>
                  <a:rPr lang="en-US" dirty="0"/>
                  <a:t>: Suppose that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is not in decreasing order. This means that there is at least one pair of indices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begChr m:val="["/>
                        <m:endChr m:val="]"/>
                        <m:ctrlPr>
                          <a:rPr lang="en-US" b="0" i="0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 Select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 so that this is the first such pair. </a:t>
                </a:r>
              </a:p>
              <a:p>
                <a:r>
                  <a:rPr lang="en-US" dirty="0"/>
                  <a:t>Since this is the first out-of-order pair, we can conclude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dirty="0"/>
                  <a:t> is smaller than or equal to all values in the range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𝐀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dirty="0"/>
                  <a:t>, and so there are at least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elements greater than or equal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dirty="0"/>
                  <a:t>. Since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as well, there are at least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 elements greater than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dirty="0"/>
                  <a:t> is not the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largest element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4BB885-12BA-8FFE-CC1A-67AA2A7C0C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267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94610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C0E3DF-9AE6-B387-4119-C372E3616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8621-6F29-9AFE-4678-99E9EBB47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Contradiction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CBEF40-693B-8FCB-3A83-45E309BF28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b="1" dirty="0"/>
                  <a:t>Claim</a:t>
                </a:r>
                <a:r>
                  <a:rPr lang="en-US" dirty="0"/>
                  <a:t>: If every index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 of ​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contains the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largest element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is in decreasing order.</a:t>
                </a:r>
              </a:p>
              <a:p>
                <a:r>
                  <a:rPr lang="en-US" b="1" dirty="0"/>
                  <a:t>Proof</a:t>
                </a:r>
                <a:r>
                  <a:rPr lang="en-US" dirty="0"/>
                  <a:t>: We proceed by contradiction. Suppose we have a permutation of that is not in decreasing order, but every index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 contains he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largest element.</a:t>
                </a:r>
              </a:p>
              <a:p>
                <a:r>
                  <a:rPr lang="en-US" dirty="0"/>
                  <a:t>Because every index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contains the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largest element, we know that there are not more than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elements that are greater than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is not in decreasing order. This means that there is at least one pair of indices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begChr m:val="["/>
                        <m:endChr m:val="]"/>
                        <m:ctrlPr>
                          <a:rPr lang="en-US" b="0" i="0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 Select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 so that this is the first such pair. </a:t>
                </a:r>
              </a:p>
              <a:p>
                <a:r>
                  <a:rPr lang="en-US" dirty="0"/>
                  <a:t>Since this is the first out-of-order pair, we can conclude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dirty="0"/>
                  <a:t> is smaller than or equal to all values in the range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𝐀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dirty="0"/>
                  <a:t>, and so there are at least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 elements greater than or equal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dirty="0"/>
                  <a:t>. Since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as well, there are at least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 elements greater than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dirty="0"/>
                  <a:t>. This contradicts the assumption that index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contains the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largest element.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CBEF40-693B-8FCB-3A83-45E309BF28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014" r="-928" b="-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3891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1399A-E23C-44AD-3B58-FB0F54FFB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38729-04A9-CBC7-9EDB-C088611E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writing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06633-C3A0-77AD-CB40-9FB46FE0F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Writing proofs often involves failing. If some path seems like a dead end, try at different approach!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Start by first guessing whether the statement is true or false.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Next, write out what each proof strategy requires us to demonstrate. Then try to guess at which one seems easiest, start working on that 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Repeatedly apply definitions of things to re-express statements. Write down all things you can think of that are true and relevant based on those statements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If you get stuck, transition to another strategy. If you keep getting stuck, return to a previous 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Proof techniques are not exclusive. You may find that you embed one strategy for one part of a larger proof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If you’re getting frustrated, come to office hours!</a:t>
            </a:r>
          </a:p>
        </p:txBody>
      </p:sp>
    </p:spTree>
    <p:extLst>
      <p:ext uri="{BB962C8B-B14F-4D97-AF65-F5344CB8AC3E}">
        <p14:creationId xmlns:p14="http://schemas.microsoft.com/office/powerpoint/2010/main" val="6791716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AD558-DD3E-6D3D-261D-F0B9D99BC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0AA1D-BB56-462E-8975-E03FBDAEB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HW1 released at 11:30am!</a:t>
            </a:r>
          </a:p>
          <a:p>
            <a:r>
              <a:rPr lang="en-US" dirty="0"/>
              <a:t>I have OH now-12:30pm: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Meet at front of classroom, we’ll walk over together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CSE (Allen) 214 if you’re coming later</a:t>
            </a:r>
          </a:p>
          <a:p>
            <a:r>
              <a:rPr lang="en-US" dirty="0"/>
              <a:t>Nathan has online OH 12–1pm: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Link on Canvas/course website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u="sng" dirty="0">
                <a:hlinkClick r:id="rId2"/>
              </a:rPr>
              <a:t>https://washington.zoom.us/my/nathanbrunelle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05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F71B3-2D7D-74A2-E5C3-63EBD2C23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writing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08ACD-B439-456B-C165-6FFFD6B1D6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231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60275-4D4A-E63A-59AE-016BA0E53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8F36F-2AEB-C26B-B28B-00C3A9443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A64EA-83ED-0AAA-79A8-C73BD3CCA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Claim: </a:t>
            </a:r>
            <a:r>
              <a:rPr lang="en-US" dirty="0"/>
              <a:t>If property P is true, then property Q is true.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Direct proof: </a:t>
            </a:r>
            <a:r>
              <a:rPr lang="en-US" dirty="0"/>
              <a:t>Start with statement “P is true”, then write down a sequence of consequences until reaching “Q is true”.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Indirect Proof (by contrapositive): </a:t>
            </a:r>
            <a:r>
              <a:rPr lang="en-US" dirty="0"/>
              <a:t>Start with statement “Q is false”, then write down a sequence of consequences until reaching “P is false”.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Contradiction: </a:t>
            </a:r>
            <a:r>
              <a:rPr lang="en-US" dirty="0"/>
              <a:t>Start with the statement “P is true and W is false”, then write a sequence of consequences until reaching a statement that is obvious impossible.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Counterexample (for proving false): </a:t>
            </a:r>
            <a:r>
              <a:rPr lang="en-US" dirty="0"/>
              <a:t>Give one thing that has property P but not Q.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Cases: </a:t>
            </a:r>
            <a:r>
              <a:rPr lang="en-US" dirty="0"/>
              <a:t>If there are multiple ways for property P to be true, you can consider each different way separately.</a:t>
            </a:r>
          </a:p>
        </p:txBody>
      </p:sp>
    </p:spTree>
    <p:extLst>
      <p:ext uri="{BB962C8B-B14F-4D97-AF65-F5344CB8AC3E}">
        <p14:creationId xmlns:p14="http://schemas.microsoft.com/office/powerpoint/2010/main" val="2117925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CCDBD3-20EE-3FF9-D8ED-C39DD9E2F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9D33E-CB48-EE13-6D30-85C0B0A08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Practice! (Example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426F0-F493-331C-2CCB-B80A4232A8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82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A2173-7EA3-D383-FC1A-BBF8417BE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06501-2C9A-8252-3DAC-964ADFF5E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3192F0-77BA-9F1B-A048-F0B41472AF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b="1" dirty="0"/>
                  <a:t>Claim: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are both odd,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even.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Do you think the statement is true or false?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Which strategy seems easiest to you?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3192F0-77BA-9F1B-A048-F0B41472AF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80" b="-2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A8A88A9-BBDB-CC3A-06B1-C91B730262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9010915"/>
                  </p:ext>
                </p:extLst>
              </p:nvPr>
            </p:nvGraphicFramePr>
            <p:xfrm>
              <a:off x="437322" y="2164417"/>
              <a:ext cx="11400184" cy="2108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50046">
                      <a:extLst>
                        <a:ext uri="{9D8B030D-6E8A-4147-A177-3AD203B41FA5}">
                          <a16:colId xmlns:a16="http://schemas.microsoft.com/office/drawing/2014/main" val="1804739404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455385937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544786661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13934048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Contradiction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Counterexample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49358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Start with:</a:t>
                          </a:r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/>
                            <a:t> are both odd</a:t>
                          </a:r>
                        </a:p>
                        <a:p>
                          <a:endParaRPr lang="en-US" dirty="0"/>
                        </a:p>
                        <a:p>
                          <a:r>
                            <a:rPr lang="en-US" b="1" dirty="0"/>
                            <a:t>End with:</a:t>
                          </a:r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/>
                            <a:t> is even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Start with:</a:t>
                          </a:r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/>
                            <a:t> is odd</a:t>
                          </a:r>
                        </a:p>
                        <a:p>
                          <a:endParaRPr lang="en-US" dirty="0"/>
                        </a:p>
                        <a:p>
                          <a:r>
                            <a:rPr lang="en-US" b="1" dirty="0"/>
                            <a:t>End with:</a:t>
                          </a:r>
                          <a:r>
                            <a:rPr lang="en-US" b="1" baseline="0" dirty="0"/>
                            <a:t> </a:t>
                          </a:r>
                          <a:r>
                            <a:rPr lang="en-US" b="0" baseline="0" dirty="0"/>
                            <a:t>at least one of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/>
                            <a:t> is</a:t>
                          </a:r>
                          <a:r>
                            <a:rPr lang="en-US" baseline="0" dirty="0"/>
                            <a:t> even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Start with: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/>
                            <a:t>, and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/>
                            <a:t> are all odd</a:t>
                          </a:r>
                        </a:p>
                        <a:p>
                          <a:endParaRPr lang="en-US" dirty="0"/>
                        </a:p>
                        <a:p>
                          <a:r>
                            <a:rPr lang="en-US" b="1" dirty="0"/>
                            <a:t>End with:</a:t>
                          </a:r>
                          <a:r>
                            <a:rPr lang="en-US" b="1" baseline="0" dirty="0"/>
                            <a:t> </a:t>
                          </a:r>
                          <a:r>
                            <a:rPr lang="en-US" b="0" baseline="0" dirty="0"/>
                            <a:t>something that’s clearly wrong</a:t>
                          </a:r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Find an example of</a:t>
                          </a:r>
                          <a:r>
                            <a:rPr lang="en-US" baseline="0" dirty="0"/>
                            <a:t> odd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/>
                            <a:t> such that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/>
                            <a:t> is also odd.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785259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A8A88A9-BBDB-CC3A-06B1-C91B730262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9010915"/>
                  </p:ext>
                </p:extLst>
              </p:nvPr>
            </p:nvGraphicFramePr>
            <p:xfrm>
              <a:off x="437322" y="2164417"/>
              <a:ext cx="11400184" cy="2108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50046">
                      <a:extLst>
                        <a:ext uri="{9D8B030D-6E8A-4147-A177-3AD203B41FA5}">
                          <a16:colId xmlns:a16="http://schemas.microsoft.com/office/drawing/2014/main" val="1804739404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455385937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544786661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13934048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Contradiction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Counterexample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4935835"/>
                      </a:ext>
                    </a:extLst>
                  </a:tr>
                  <a:tr h="1737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4" t="-22807" r="-300855" b="-7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14" t="-22807" r="-200855" b="-7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642" t="-22807" r="-101285" b="-7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22807" r="-1068" b="-7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785259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94755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BABBE-1E7E-6C10-BB86-117BA9F80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71EB-B395-B9D7-EF2C-3D1A75FC5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Direct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359980-D1F3-A29C-74D4-C8F74B2809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Claim: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are both odd,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even.</a:t>
                </a:r>
              </a:p>
              <a:p>
                <a:r>
                  <a:rPr lang="en-US" b="1" dirty="0"/>
                  <a:t>Proof:</a:t>
                </a:r>
                <a:r>
                  <a:rPr lang="en-US" dirty="0"/>
                  <a:t>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are both odd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359980-D1F3-A29C-74D4-C8F74B2809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0360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E68CD"/>
      </a:accent1>
      <a:accent2>
        <a:srgbClr val="D6431A"/>
      </a:accent2>
      <a:accent3>
        <a:srgbClr val="00ABC3"/>
      </a:accent3>
      <a:accent4>
        <a:srgbClr val="E09000"/>
      </a:accent4>
      <a:accent5>
        <a:srgbClr val="BC33AD"/>
      </a:accent5>
      <a:accent6>
        <a:srgbClr val="519304"/>
      </a:accent6>
      <a:hlink>
        <a:srgbClr val="467886"/>
      </a:hlink>
      <a:folHlink>
        <a:srgbClr val="467886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125000"/>
          </a:lnSpc>
          <a:spcBef>
            <a:spcPts val="2400"/>
          </a:spcBef>
          <a:defRPr sz="2800" dirty="0" err="1" smtClean="0">
            <a:latin typeface="Lato" panose="020F0502020204030203" pitchFamily="34" charset="77"/>
            <a:ea typeface="Inter" panose="02000503000000020004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417template" id="{AAF81601-399A-2442-AAE4-D244F3C4B759}" vid="{29E269BC-C148-3C43-85B3-C1C1EC7BE7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14856</TotalTime>
  <Words>2988</Words>
  <Application>Microsoft Office PowerPoint</Application>
  <PresentationFormat>Widescreen</PresentationFormat>
  <Paragraphs>303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Aptos</vt:lpstr>
      <vt:lpstr>Arial</vt:lpstr>
      <vt:lpstr>Cambria Math</vt:lpstr>
      <vt:lpstr>Lato</vt:lpstr>
      <vt:lpstr>Office Theme</vt:lpstr>
      <vt:lpstr>Lecture 3: Proof Techniques</vt:lpstr>
      <vt:lpstr>Concept check quizzes</vt:lpstr>
      <vt:lpstr>Homework 1</vt:lpstr>
      <vt:lpstr>Todo</vt:lpstr>
      <vt:lpstr>Proof writing practice</vt:lpstr>
      <vt:lpstr>Proof Techniques</vt:lpstr>
      <vt:lpstr>Let’s Practice! (Example 1)</vt:lpstr>
      <vt:lpstr>Example 1</vt:lpstr>
      <vt:lpstr>Example 1: Direct proof</vt:lpstr>
      <vt:lpstr>Example 1: Indirect proof</vt:lpstr>
      <vt:lpstr>Example 1: Proof by Contradiction</vt:lpstr>
      <vt:lpstr>Let’s Practice! (Example 2)</vt:lpstr>
      <vt:lpstr>Example 2</vt:lpstr>
      <vt:lpstr>Example 2: Direct proof</vt:lpstr>
      <vt:lpstr>Example 2: Indirect proof</vt:lpstr>
      <vt:lpstr>Example 2: Proof by Contradiction</vt:lpstr>
      <vt:lpstr>Let’s Practice! (Example 3)</vt:lpstr>
      <vt:lpstr>Example 3</vt:lpstr>
      <vt:lpstr>Example 3: Direct proof</vt:lpstr>
      <vt:lpstr>Example 3: Indirect proof</vt:lpstr>
      <vt:lpstr>Example 3: Proof by Contradiction</vt:lpstr>
      <vt:lpstr>Let’s Practice! (Example 4)</vt:lpstr>
      <vt:lpstr>Example 4</vt:lpstr>
      <vt:lpstr>Example 4: Direct proof</vt:lpstr>
      <vt:lpstr>Example 4: Indirect proof</vt:lpstr>
      <vt:lpstr>Example 4: Proof by Contradiction</vt:lpstr>
      <vt:lpstr>Let’s Practice! (Example 5)</vt:lpstr>
      <vt:lpstr>Example 5</vt:lpstr>
      <vt:lpstr>Example 5: Direct proof</vt:lpstr>
      <vt:lpstr>Example 5: Indirect proof</vt:lpstr>
      <vt:lpstr>Example 5: Proof by Contradiction</vt:lpstr>
      <vt:lpstr>Review: What is correctness?</vt:lpstr>
      <vt:lpstr>Review: Correctness</vt:lpstr>
      <vt:lpstr>Review: Selection sort (1/6)</vt:lpstr>
      <vt:lpstr>Review: Selection sort (2/6)</vt:lpstr>
      <vt:lpstr>Selection sort (3/6)</vt:lpstr>
      <vt:lpstr>Selection sort (4/6)</vt:lpstr>
      <vt:lpstr>Selection sort (5/6)</vt:lpstr>
      <vt:lpstr>Selection sort (6/6)</vt:lpstr>
      <vt:lpstr>Alternative invariant (1/3)</vt:lpstr>
      <vt:lpstr>Alternative invariant (2/3)</vt:lpstr>
      <vt:lpstr>Alternative Invariant (3/3)</vt:lpstr>
      <vt:lpstr>Final step</vt:lpstr>
      <vt:lpstr>Indirect proof</vt:lpstr>
      <vt:lpstr>Contradiction</vt:lpstr>
      <vt:lpstr>Proof writing tips</vt:lpstr>
      <vt:lpstr>Final reminders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Glenn Sun</dc:creator>
  <cp:lastModifiedBy>Nathan Brunelle</cp:lastModifiedBy>
  <cp:revision>62</cp:revision>
  <dcterms:created xsi:type="dcterms:W3CDTF">2025-09-15T17:56:15Z</dcterms:created>
  <dcterms:modified xsi:type="dcterms:W3CDTF">2025-09-28T22:29:07Z</dcterms:modified>
</cp:coreProperties>
</file>