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90" r:id="rId3"/>
    <p:sldId id="484" r:id="rId4"/>
    <p:sldId id="485" r:id="rId5"/>
    <p:sldId id="483" r:id="rId6"/>
    <p:sldId id="486" r:id="rId7"/>
    <p:sldId id="487" r:id="rId8"/>
    <p:sldId id="392" r:id="rId9"/>
    <p:sldId id="489" r:id="rId10"/>
    <p:sldId id="475" r:id="rId11"/>
    <p:sldId id="482" r:id="rId12"/>
    <p:sldId id="477" r:id="rId13"/>
    <p:sldId id="481" r:id="rId14"/>
    <p:sldId id="490" r:id="rId15"/>
    <p:sldId id="476" r:id="rId16"/>
    <p:sldId id="480" r:id="rId17"/>
    <p:sldId id="478" r:id="rId18"/>
    <p:sldId id="479" r:id="rId19"/>
    <p:sldId id="491" r:id="rId20"/>
    <p:sldId id="492" r:id="rId21"/>
    <p:sldId id="493" r:id="rId22"/>
    <p:sldId id="494" r:id="rId23"/>
    <p:sldId id="496" r:id="rId24"/>
    <p:sldId id="497" r:id="rId25"/>
    <p:sldId id="498" r:id="rId26"/>
    <p:sldId id="3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1"/>
    <p:restoredTop sz="94647"/>
  </p:normalViewPr>
  <p:slideViewPr>
    <p:cSldViewPr snapToGrid="0">
      <p:cViewPr>
        <p:scale>
          <a:sx n="113" d="100"/>
          <a:sy n="113" d="100"/>
        </p:scale>
        <p:origin x="226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redblobgames.com/pathfinding/a-star/introduction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12: Pathfinding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Glenn Sun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DE8F4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DC23C-FD61-7E48-BF88-18CAC9FB4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1F3A96-56B4-EC7B-7FFD-3FCFA6011A9D}"/>
              </a:ext>
            </a:extLst>
          </p:cNvPr>
          <p:cNvCxnSpPr>
            <a:cxnSpLocks/>
          </p:cNvCxnSpPr>
          <p:nvPr/>
        </p:nvCxnSpPr>
        <p:spPr>
          <a:xfrm flipV="1">
            <a:off x="8778987" y="4635579"/>
            <a:ext cx="1462711" cy="47939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0AEAA4-98FD-DAD3-D020-B9AFF56F1D0E}"/>
              </a:ext>
            </a:extLst>
          </p:cNvPr>
          <p:cNvCxnSpPr>
            <a:cxnSpLocks/>
          </p:cNvCxnSpPr>
          <p:nvPr/>
        </p:nvCxnSpPr>
        <p:spPr>
          <a:xfrm flipH="1" flipV="1">
            <a:off x="9613810" y="2946832"/>
            <a:ext cx="679931" cy="166102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DEBF14-DD31-6E33-49FC-D8E9BB0B05EB}"/>
              </a:ext>
            </a:extLst>
          </p:cNvPr>
          <p:cNvCxnSpPr>
            <a:cxnSpLocks/>
          </p:cNvCxnSpPr>
          <p:nvPr/>
        </p:nvCxnSpPr>
        <p:spPr>
          <a:xfrm>
            <a:off x="7752690" y="3462741"/>
            <a:ext cx="918586" cy="167031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5A58AB-F2C4-676B-1E8C-EDE719177A0C}"/>
              </a:ext>
            </a:extLst>
          </p:cNvPr>
          <p:cNvCxnSpPr>
            <a:cxnSpLocks/>
          </p:cNvCxnSpPr>
          <p:nvPr/>
        </p:nvCxnSpPr>
        <p:spPr>
          <a:xfrm flipV="1">
            <a:off x="7888853" y="2946832"/>
            <a:ext cx="1481117" cy="40659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2A4761-0F95-9164-357C-F0172606E44C}"/>
              </a:ext>
            </a:extLst>
          </p:cNvPr>
          <p:cNvCxnSpPr>
            <a:cxnSpLocks/>
          </p:cNvCxnSpPr>
          <p:nvPr/>
        </p:nvCxnSpPr>
        <p:spPr>
          <a:xfrm flipV="1">
            <a:off x="8778987" y="3144817"/>
            <a:ext cx="678474" cy="176546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996F70-7221-19FC-3BE1-A24DBCCE6113}"/>
                  </a:ext>
                </a:extLst>
              </p:cNvPr>
              <p:cNvSpPr/>
              <p:nvPr/>
            </p:nvSpPr>
            <p:spPr>
              <a:xfrm>
                <a:off x="3712912" y="2573596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996F70-7221-19FC-3BE1-A24DBCCE6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912" y="257359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9C7C47-C589-F9BC-56B4-181568D999A4}"/>
                  </a:ext>
                </a:extLst>
              </p:cNvPr>
              <p:cNvSpPr/>
              <p:nvPr/>
            </p:nvSpPr>
            <p:spPr>
              <a:xfrm>
                <a:off x="1856801" y="3090961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9C7C47-C589-F9BC-56B4-181568D99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01" y="309096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3F7DA32-7317-BA2F-7C9A-8E4A91673C33}"/>
                  </a:ext>
                </a:extLst>
              </p:cNvPr>
              <p:cNvSpPr/>
              <p:nvPr/>
            </p:nvSpPr>
            <p:spPr>
              <a:xfrm>
                <a:off x="4453130" y="4295318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3F7DA32-7317-BA2F-7C9A-8E4A91673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30" y="429531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054DD0-2BED-FCCE-415E-45E1F23D944E}"/>
                  </a:ext>
                </a:extLst>
              </p:cNvPr>
              <p:cNvSpPr/>
              <p:nvPr/>
            </p:nvSpPr>
            <p:spPr>
              <a:xfrm>
                <a:off x="2830665" y="4806156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054DD0-2BED-FCCE-415E-45E1F23D9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65" y="480615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F4FAB-FBCB-59D0-F3C8-0CA40162FE67}"/>
              </a:ext>
            </a:extLst>
          </p:cNvPr>
          <p:cNvCxnSpPr>
            <a:cxnSpLocks/>
          </p:cNvCxnSpPr>
          <p:nvPr/>
        </p:nvCxnSpPr>
        <p:spPr>
          <a:xfrm flipV="1">
            <a:off x="2685972" y="3023905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A35807-F79B-0B3F-441B-2B8081E484F0}"/>
              </a:ext>
            </a:extLst>
          </p:cNvPr>
          <p:cNvCxnSpPr>
            <a:cxnSpLocks/>
          </p:cNvCxnSpPr>
          <p:nvPr/>
        </p:nvCxnSpPr>
        <p:spPr>
          <a:xfrm>
            <a:off x="2397119" y="3803863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51EAA-BC46-0C35-DAB6-BE1C410BFA22}"/>
              </a:ext>
            </a:extLst>
          </p:cNvPr>
          <p:cNvCxnSpPr>
            <a:cxnSpLocks/>
          </p:cNvCxnSpPr>
          <p:nvPr/>
        </p:nvCxnSpPr>
        <p:spPr>
          <a:xfrm flipV="1">
            <a:off x="3585419" y="4806156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3A9168-AA69-E596-465E-2EBA0247DAD2}"/>
              </a:ext>
            </a:extLst>
          </p:cNvPr>
          <p:cNvCxnSpPr>
            <a:cxnSpLocks/>
          </p:cNvCxnSpPr>
          <p:nvPr/>
        </p:nvCxnSpPr>
        <p:spPr>
          <a:xfrm flipH="1" flipV="1">
            <a:off x="4116453" y="3327082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EE9B17-A02E-415F-E73A-E4F871E7B243}"/>
              </a:ext>
            </a:extLst>
          </p:cNvPr>
          <p:cNvCxnSpPr>
            <a:cxnSpLocks/>
          </p:cNvCxnSpPr>
          <p:nvPr/>
        </p:nvCxnSpPr>
        <p:spPr>
          <a:xfrm flipV="1">
            <a:off x="3337893" y="3280471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9FCF22-8A5E-CABF-52BF-AB2D3CDA6C65}"/>
              </a:ext>
            </a:extLst>
          </p:cNvPr>
          <p:cNvSpPr txBox="1"/>
          <p:nvPr/>
        </p:nvSpPr>
        <p:spPr>
          <a:xfrm>
            <a:off x="2200591" y="4070359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A8B2F-7E57-6DF2-3E2B-E05C5B4F5DBE}"/>
              </a:ext>
            </a:extLst>
          </p:cNvPr>
          <p:cNvSpPr txBox="1"/>
          <p:nvPr/>
        </p:nvSpPr>
        <p:spPr>
          <a:xfrm>
            <a:off x="2742639" y="257359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4F2F7A-18CA-3947-CED5-2E7CA0011F62}"/>
              </a:ext>
            </a:extLst>
          </p:cNvPr>
          <p:cNvSpPr txBox="1"/>
          <p:nvPr/>
        </p:nvSpPr>
        <p:spPr>
          <a:xfrm>
            <a:off x="3150178" y="3593884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F6B3C-BB4A-5BE2-53A7-C299D3BE1FC9}"/>
              </a:ext>
            </a:extLst>
          </p:cNvPr>
          <p:cNvSpPr txBox="1"/>
          <p:nvPr/>
        </p:nvSpPr>
        <p:spPr>
          <a:xfrm>
            <a:off x="3780373" y="4316728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97574-E244-EC1F-496A-8799468BF16C}"/>
              </a:ext>
            </a:extLst>
          </p:cNvPr>
          <p:cNvSpPr txBox="1"/>
          <p:nvPr/>
        </p:nvSpPr>
        <p:spPr>
          <a:xfrm>
            <a:off x="4426449" y="3334503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B4D3387-1E83-7391-9770-DCCD3E8FC602}"/>
                  </a:ext>
                </a:extLst>
              </p:cNvPr>
              <p:cNvSpPr/>
              <p:nvPr/>
            </p:nvSpPr>
            <p:spPr>
              <a:xfrm>
                <a:off x="9233483" y="2566095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B4D3387-1E83-7391-9770-DCCD3E8FC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483" y="256609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7D3811-E4EA-2280-78AD-5B8A8A98ED65}"/>
                  </a:ext>
                </a:extLst>
              </p:cNvPr>
              <p:cNvSpPr/>
              <p:nvPr/>
            </p:nvSpPr>
            <p:spPr>
              <a:xfrm>
                <a:off x="7377372" y="3083460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7D3811-E4EA-2280-78AD-5B8A8A98E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372" y="308346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A27CFF2-DC03-05CF-FF95-08B4FB0079DD}"/>
                  </a:ext>
                </a:extLst>
              </p:cNvPr>
              <p:cNvSpPr/>
              <p:nvPr/>
            </p:nvSpPr>
            <p:spPr>
              <a:xfrm>
                <a:off x="9973701" y="4287817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A27CFF2-DC03-05CF-FF95-08B4FB007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01" y="4287817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F8D2E7-01C9-95A1-A6B0-B06767390BD9}"/>
                  </a:ext>
                </a:extLst>
              </p:cNvPr>
              <p:cNvSpPr/>
              <p:nvPr/>
            </p:nvSpPr>
            <p:spPr>
              <a:xfrm>
                <a:off x="8351236" y="4798655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F8D2E7-01C9-95A1-A6B0-B06767390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236" y="4798655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20125C0B-A178-B5B9-CE78-E014671C3EEC}"/>
              </a:ext>
            </a:extLst>
          </p:cNvPr>
          <p:cNvSpPr/>
          <p:nvPr/>
        </p:nvSpPr>
        <p:spPr>
          <a:xfrm>
            <a:off x="8489599" y="3016404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59EDF8-3CEB-C7CF-477D-03B2F4FC6596}"/>
              </a:ext>
            </a:extLst>
          </p:cNvPr>
          <p:cNvSpPr/>
          <p:nvPr/>
        </p:nvSpPr>
        <p:spPr>
          <a:xfrm>
            <a:off x="9699996" y="3398192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1AD6D3-1950-A8A9-0481-E428CCFE6450}"/>
              </a:ext>
            </a:extLst>
          </p:cNvPr>
          <p:cNvSpPr/>
          <p:nvPr/>
        </p:nvSpPr>
        <p:spPr>
          <a:xfrm>
            <a:off x="9873563" y="3826425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EA30A99-C4C8-70D9-C7D5-6E8C3316BC3E}"/>
              </a:ext>
            </a:extLst>
          </p:cNvPr>
          <p:cNvSpPr/>
          <p:nvPr/>
        </p:nvSpPr>
        <p:spPr>
          <a:xfrm>
            <a:off x="7866346" y="3779194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D6C8CC9-3461-F626-755D-422A7B88E38C}"/>
              </a:ext>
            </a:extLst>
          </p:cNvPr>
          <p:cNvSpPr/>
          <p:nvPr/>
        </p:nvSpPr>
        <p:spPr>
          <a:xfrm>
            <a:off x="8074823" y="4133324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6A86538-1207-BE05-D9C5-AF8DECE5B145}"/>
              </a:ext>
            </a:extLst>
          </p:cNvPr>
          <p:cNvSpPr/>
          <p:nvPr/>
        </p:nvSpPr>
        <p:spPr>
          <a:xfrm>
            <a:off x="8269744" y="4471855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1" name="Title 80">
            <a:extLst>
              <a:ext uri="{FF2B5EF4-FFF2-40B4-BE49-F238E27FC236}">
                <a16:creationId xmlns:a16="http://schemas.microsoft.com/office/drawing/2014/main" id="{D682CB83-E5AB-B4AE-FA01-AABF6513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 is basically BFS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4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7ECF5-3D0E-DF8E-5AF8-3F905AAB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71799E-F1F0-C9D7-A690-1DBB7EE7AF41}"/>
              </a:ext>
            </a:extLst>
          </p:cNvPr>
          <p:cNvSpPr/>
          <p:nvPr/>
        </p:nvSpPr>
        <p:spPr>
          <a:xfrm>
            <a:off x="4440885" y="212176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61A68C-2312-8DE6-BA5D-2D0E92E2917B}"/>
              </a:ext>
            </a:extLst>
          </p:cNvPr>
          <p:cNvSpPr/>
          <p:nvPr/>
        </p:nvSpPr>
        <p:spPr>
          <a:xfrm>
            <a:off x="2584774" y="26391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A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5B9EB4-45BB-91D9-88B8-D1FD326F0CEB}"/>
              </a:ext>
            </a:extLst>
          </p:cNvPr>
          <p:cNvSpPr/>
          <p:nvPr/>
        </p:nvSpPr>
        <p:spPr>
          <a:xfrm>
            <a:off x="5181103" y="384348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7631B9-3C5A-79BA-9FC5-D231469C4327}"/>
              </a:ext>
            </a:extLst>
          </p:cNvPr>
          <p:cNvSpPr/>
          <p:nvPr/>
        </p:nvSpPr>
        <p:spPr>
          <a:xfrm>
            <a:off x="8260568" y="217292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696B76-DD63-4542-C8E0-DEA77C0F0E5F}"/>
                  </a:ext>
                </a:extLst>
              </p:cNvPr>
              <p:cNvSpPr/>
              <p:nvPr/>
            </p:nvSpPr>
            <p:spPr>
              <a:xfrm>
                <a:off x="7060353" y="3966171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6696B76-DD63-4542-C8E0-DEA77C0F0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53" y="3966171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DD98926-5513-C1BA-3E9A-CE1C64D1B909}"/>
              </a:ext>
            </a:extLst>
          </p:cNvPr>
          <p:cNvSpPr/>
          <p:nvPr/>
        </p:nvSpPr>
        <p:spPr>
          <a:xfrm>
            <a:off x="3558638" y="43543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3364A7-F508-56DE-F396-4F07B3DC0315}"/>
              </a:ext>
            </a:extLst>
          </p:cNvPr>
          <p:cNvSpPr/>
          <p:nvPr/>
        </p:nvSpPr>
        <p:spPr>
          <a:xfrm>
            <a:off x="6301130" y="499440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EA965A-754A-1279-B154-960950C2AAF0}"/>
              </a:ext>
            </a:extLst>
          </p:cNvPr>
          <p:cNvSpPr/>
          <p:nvPr/>
        </p:nvSpPr>
        <p:spPr>
          <a:xfrm>
            <a:off x="6212183" y="237359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E63F58-437D-0547-9FA7-55A1B4296AAF}"/>
              </a:ext>
            </a:extLst>
          </p:cNvPr>
          <p:cNvSpPr/>
          <p:nvPr/>
        </p:nvSpPr>
        <p:spPr>
          <a:xfrm>
            <a:off x="9087193" y="352344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H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A7DCD8-E393-E34E-97E9-FA6B86AA82B1}"/>
              </a:ext>
            </a:extLst>
          </p:cNvPr>
          <p:cNvCxnSpPr>
            <a:cxnSpLocks/>
          </p:cNvCxnSpPr>
          <p:nvPr/>
        </p:nvCxnSpPr>
        <p:spPr>
          <a:xfrm flipV="1">
            <a:off x="3413945" y="2572071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3142D2-E0AE-B8E0-17C8-A6162BDF8729}"/>
              </a:ext>
            </a:extLst>
          </p:cNvPr>
          <p:cNvCxnSpPr>
            <a:cxnSpLocks/>
          </p:cNvCxnSpPr>
          <p:nvPr/>
        </p:nvCxnSpPr>
        <p:spPr>
          <a:xfrm>
            <a:off x="3125092" y="3352029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4C06A5-5935-78DA-4C60-98961EA4BC6C}"/>
              </a:ext>
            </a:extLst>
          </p:cNvPr>
          <p:cNvCxnSpPr>
            <a:cxnSpLocks/>
          </p:cNvCxnSpPr>
          <p:nvPr/>
        </p:nvCxnSpPr>
        <p:spPr>
          <a:xfrm flipV="1">
            <a:off x="4313392" y="4354322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084F16-B2DE-C515-1DC6-DA68340A7E6B}"/>
              </a:ext>
            </a:extLst>
          </p:cNvPr>
          <p:cNvCxnSpPr>
            <a:cxnSpLocks/>
          </p:cNvCxnSpPr>
          <p:nvPr/>
        </p:nvCxnSpPr>
        <p:spPr>
          <a:xfrm>
            <a:off x="5177213" y="2457382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90CE5C-5DFB-26D4-675F-C5D85DB1C20B}"/>
              </a:ext>
            </a:extLst>
          </p:cNvPr>
          <p:cNvCxnSpPr>
            <a:cxnSpLocks/>
          </p:cNvCxnSpPr>
          <p:nvPr/>
        </p:nvCxnSpPr>
        <p:spPr>
          <a:xfrm flipH="1" flipV="1">
            <a:off x="4844426" y="2875248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6470D8-0A3E-1C2D-A8EE-857DD6CBC11F}"/>
              </a:ext>
            </a:extLst>
          </p:cNvPr>
          <p:cNvCxnSpPr>
            <a:cxnSpLocks/>
          </p:cNvCxnSpPr>
          <p:nvPr/>
        </p:nvCxnSpPr>
        <p:spPr>
          <a:xfrm>
            <a:off x="5870029" y="4226348"/>
            <a:ext cx="1132686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94FC5-B56E-CD1D-7A3D-B76F716308EF}"/>
              </a:ext>
            </a:extLst>
          </p:cNvPr>
          <p:cNvCxnSpPr>
            <a:cxnSpLocks/>
          </p:cNvCxnSpPr>
          <p:nvPr/>
        </p:nvCxnSpPr>
        <p:spPr>
          <a:xfrm flipV="1">
            <a:off x="6941210" y="2572071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D7D0BA-0D67-FAA1-7FFB-E8A40A88495C}"/>
              </a:ext>
            </a:extLst>
          </p:cNvPr>
          <p:cNvCxnSpPr>
            <a:cxnSpLocks/>
          </p:cNvCxnSpPr>
          <p:nvPr/>
        </p:nvCxnSpPr>
        <p:spPr>
          <a:xfrm flipV="1">
            <a:off x="7654405" y="2860508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C16C40-512B-53EF-2EF7-035FC4FCCFA4}"/>
              </a:ext>
            </a:extLst>
          </p:cNvPr>
          <p:cNvCxnSpPr>
            <a:cxnSpLocks/>
          </p:cNvCxnSpPr>
          <p:nvPr/>
        </p:nvCxnSpPr>
        <p:spPr>
          <a:xfrm>
            <a:off x="5771077" y="4523789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6A5652-5D6B-4338-555A-47BD331C617C}"/>
              </a:ext>
            </a:extLst>
          </p:cNvPr>
          <p:cNvCxnSpPr>
            <a:cxnSpLocks/>
          </p:cNvCxnSpPr>
          <p:nvPr/>
        </p:nvCxnSpPr>
        <p:spPr>
          <a:xfrm>
            <a:off x="8900648" y="2875248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9F98B4-621E-3AB6-BBBC-80C565DFCB11}"/>
              </a:ext>
            </a:extLst>
          </p:cNvPr>
          <p:cNvCxnSpPr>
            <a:cxnSpLocks/>
          </p:cNvCxnSpPr>
          <p:nvPr/>
        </p:nvCxnSpPr>
        <p:spPr>
          <a:xfrm flipV="1">
            <a:off x="4065866" y="2828637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6FC10C-3374-D0C5-5946-65CB9359AE95}"/>
              </a:ext>
            </a:extLst>
          </p:cNvPr>
          <p:cNvCxnSpPr>
            <a:cxnSpLocks/>
          </p:cNvCxnSpPr>
          <p:nvPr/>
        </p:nvCxnSpPr>
        <p:spPr>
          <a:xfrm flipH="1" flipV="1">
            <a:off x="6740086" y="3135022"/>
            <a:ext cx="497735" cy="76989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2785B0-3975-BFFA-C89A-1C1981BCFCD1}"/>
              </a:ext>
            </a:extLst>
          </p:cNvPr>
          <p:cNvSpPr txBox="1"/>
          <p:nvPr/>
        </p:nvSpPr>
        <p:spPr>
          <a:xfrm>
            <a:off x="2928564" y="361852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D176BC-46F6-7381-69BE-A58ABFCAA7DC}"/>
              </a:ext>
            </a:extLst>
          </p:cNvPr>
          <p:cNvSpPr txBox="1"/>
          <p:nvPr/>
        </p:nvSpPr>
        <p:spPr>
          <a:xfrm>
            <a:off x="3470612" y="21217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28A5E-C39C-77FB-4106-6279430873E4}"/>
              </a:ext>
            </a:extLst>
          </p:cNvPr>
          <p:cNvSpPr txBox="1"/>
          <p:nvPr/>
        </p:nvSpPr>
        <p:spPr>
          <a:xfrm>
            <a:off x="3878151" y="314205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909663-7419-0586-9153-519717C67492}"/>
              </a:ext>
            </a:extLst>
          </p:cNvPr>
          <p:cNvSpPr txBox="1"/>
          <p:nvPr/>
        </p:nvSpPr>
        <p:spPr>
          <a:xfrm>
            <a:off x="5614238" y="468793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D5876A-0906-0BB6-6584-832E6BABAFCD}"/>
              </a:ext>
            </a:extLst>
          </p:cNvPr>
          <p:cNvSpPr txBox="1"/>
          <p:nvPr/>
        </p:nvSpPr>
        <p:spPr>
          <a:xfrm>
            <a:off x="4508346" y="386489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5F070A-E77D-7F86-E96E-3AFA79E9FBA2}"/>
              </a:ext>
            </a:extLst>
          </p:cNvPr>
          <p:cNvSpPr txBox="1"/>
          <p:nvPr/>
        </p:nvSpPr>
        <p:spPr>
          <a:xfrm>
            <a:off x="5154422" y="288266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22E5A4-EC98-E831-3A6F-3D36510C1995}"/>
              </a:ext>
            </a:extLst>
          </p:cNvPr>
          <p:cNvSpPr txBox="1"/>
          <p:nvPr/>
        </p:nvSpPr>
        <p:spPr>
          <a:xfrm>
            <a:off x="5450046" y="193283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C81581-85E0-14A2-B894-9207CBFC6488}"/>
              </a:ext>
            </a:extLst>
          </p:cNvPr>
          <p:cNvSpPr txBox="1"/>
          <p:nvPr/>
        </p:nvSpPr>
        <p:spPr>
          <a:xfrm>
            <a:off x="7008310" y="294572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960B99-C929-E531-0B89-156CEBC1C0E2}"/>
              </a:ext>
            </a:extLst>
          </p:cNvPr>
          <p:cNvSpPr txBox="1"/>
          <p:nvPr/>
        </p:nvSpPr>
        <p:spPr>
          <a:xfrm>
            <a:off x="7970321" y="325818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125DB-BC19-C4D4-809C-2D1A6BEFD937}"/>
              </a:ext>
            </a:extLst>
          </p:cNvPr>
          <p:cNvSpPr txBox="1"/>
          <p:nvPr/>
        </p:nvSpPr>
        <p:spPr>
          <a:xfrm>
            <a:off x="9071801" y="254224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86D30C-0FEB-14B8-A2A0-2555E6D3679A}"/>
              </a:ext>
            </a:extLst>
          </p:cNvPr>
          <p:cNvSpPr txBox="1"/>
          <p:nvPr/>
        </p:nvSpPr>
        <p:spPr>
          <a:xfrm>
            <a:off x="7395843" y="199928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A4C38E-ABB3-79DC-AD27-12618E2307E4}"/>
              </a:ext>
            </a:extLst>
          </p:cNvPr>
          <p:cNvSpPr txBox="1"/>
          <p:nvPr/>
        </p:nvSpPr>
        <p:spPr>
          <a:xfrm>
            <a:off x="6220511" y="36535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103" name="Title 102">
            <a:extLst>
              <a:ext uri="{FF2B5EF4-FFF2-40B4-BE49-F238E27FC236}">
                <a16:creationId xmlns:a16="http://schemas.microsoft.com/office/drawing/2014/main" id="{DCA59CA0-E865-5CF8-83A4-0103D60B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larger example</a:t>
            </a:r>
          </a:p>
        </p:txBody>
      </p:sp>
    </p:spTree>
    <p:extLst>
      <p:ext uri="{BB962C8B-B14F-4D97-AF65-F5344CB8AC3E}">
        <p14:creationId xmlns:p14="http://schemas.microsoft.com/office/powerpoint/2010/main" val="34567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1E281-9789-1BD6-B673-2A38A615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2FBF98-2894-7C07-C29A-92B46F59A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971727" cy="4812983"/>
              </a:xfrm>
            </p:spPr>
            <p:txBody>
              <a:bodyPr/>
              <a:lstStyle/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]=∞ </m:t>
                    </m:r>
                  </m:oMath>
                </a14:m>
                <a:r>
                  <a:rPr lang="en-US" dirty="0"/>
                  <a:t>for other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Make a priority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every vertex at its priority above.</a:t>
                </a:r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2338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2338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 all</a:t>
                </a:r>
                <a:r>
                  <a:rPr lang="en-US" dirty="0"/>
                  <a:t> out-neighbors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1371600" indent="-13716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𝐝𝐢𝐬𝐭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</a:p>
              <a:p>
                <a:pPr marL="1833563" indent="-1833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𝐝𝐢𝐬𝐭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833563" indent="-1833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Decrease the priority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</m:oMath>
                </a14:m>
                <a:endParaRPr lang="en-US" dirty="0"/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2FBF98-2894-7C07-C29A-92B46F59A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971727" cy="4812983"/>
              </a:xfrm>
              <a:blipFill>
                <a:blip r:embed="rId2"/>
                <a:stretch>
                  <a:fillRect l="-1040" t="-263" b="-1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3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F820-673B-DBA6-C761-3710DFAC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Dijkstra’s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CF63-4BDE-18D7-F2D8-71B82E53B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Up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“extract” operations (get each vertex at most once)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Up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dirty="0"/>
                  <a:t> “decrease priority” operations (look at each edge at most once)</a:t>
                </a:r>
              </a:p>
              <a:p>
                <a:r>
                  <a:rPr lang="en-US" dirty="0"/>
                  <a:t>Same as Prim’s algorithm!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“extract” and “decrease priority”: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With Fibonacci heap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”decrease priority”):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CF63-4BDE-18D7-F2D8-71B82E53B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14A2-DF1E-C83D-AA05-FC1357F5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s-t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EC98-1B24-D4EF-8563-3ECBE5F8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algorithm can be used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 the </a:t>
            </a:r>
            <a:r>
              <a:rPr lang="en-US" b="1" dirty="0">
                <a:solidFill>
                  <a:schemeClr val="accent3"/>
                </a:solidFill>
              </a:rPr>
              <a:t>distance of every vertex </a:t>
            </a:r>
            <a:r>
              <a:rPr lang="en-US" dirty="0"/>
              <a:t>from a given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Compute the </a:t>
            </a:r>
            <a:r>
              <a:rPr lang="en-US" b="1" dirty="0">
                <a:solidFill>
                  <a:schemeClr val="accent3"/>
                </a:solidFill>
              </a:rPr>
              <a:t>distance between two points</a:t>
            </a:r>
          </a:p>
          <a:p>
            <a:pPr marL="915988" indent="-446088">
              <a:buFont typeface="Arial" panose="020B0604020202020204" pitchFamily="34" charset="0"/>
              <a:buChar char="•"/>
            </a:pPr>
            <a:r>
              <a:rPr lang="en-US" dirty="0"/>
              <a:t>Just break upon finding the desired point</a:t>
            </a:r>
          </a:p>
          <a:p>
            <a:pPr marL="915988" indent="-446088">
              <a:buFont typeface="Arial" panose="020B0604020202020204" pitchFamily="34" charset="0"/>
              <a:buChar char="•"/>
            </a:pPr>
            <a:r>
              <a:rPr lang="en-US" dirty="0"/>
              <a:t>No asymptotic improvement in running time</a:t>
            </a:r>
          </a:p>
        </p:txBody>
      </p:sp>
    </p:spTree>
    <p:extLst>
      <p:ext uri="{BB962C8B-B14F-4D97-AF65-F5344CB8AC3E}">
        <p14:creationId xmlns:p14="http://schemas.microsoft.com/office/powerpoint/2010/main" val="138206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65640-9F17-C805-7554-9C76C137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crumbs to trace the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88A4B3-A99C-ED2E-07B0-99C05B654C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instead of finding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minimum length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of a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, you were asked to find an </a:t>
                </a:r>
                <a:r>
                  <a:rPr lang="en-US" b="1" dirty="0">
                    <a:solidFill>
                      <a:schemeClr val="accent3"/>
                    </a:solidFill>
                  </a:rPr>
                  <a:t>actual path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whose length is minimum?</a:t>
                </a:r>
              </a:p>
              <a:p>
                <a:r>
                  <a:rPr lang="en-US" dirty="0"/>
                  <a:t>Common strategy: leave “breadcrumbs” tell you where you came from in your search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88A4B3-A99C-ED2E-07B0-99C05B654C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3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CE3A0DB-AAFA-075B-7A66-EB561B07D85B}"/>
              </a:ext>
            </a:extLst>
          </p:cNvPr>
          <p:cNvSpPr/>
          <p:nvPr/>
        </p:nvSpPr>
        <p:spPr>
          <a:xfrm>
            <a:off x="4440885" y="212176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F4C28F-E787-A7D5-DC86-B468E9D60F32}"/>
                  </a:ext>
                </a:extLst>
              </p:cNvPr>
              <p:cNvSpPr/>
              <p:nvPr/>
            </p:nvSpPr>
            <p:spPr>
              <a:xfrm>
                <a:off x="2584774" y="2639127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F4C28F-E787-A7D5-DC86-B468E9D60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74" y="2639127"/>
                <a:ext cx="640080" cy="6400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293FEA4-AEE9-B2ED-03B1-7CA2904F1D77}"/>
              </a:ext>
            </a:extLst>
          </p:cNvPr>
          <p:cNvSpPr/>
          <p:nvPr/>
        </p:nvSpPr>
        <p:spPr>
          <a:xfrm>
            <a:off x="5181103" y="384348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BD58A-07F8-A232-C8C2-4033A1AEC218}"/>
              </a:ext>
            </a:extLst>
          </p:cNvPr>
          <p:cNvSpPr/>
          <p:nvPr/>
        </p:nvSpPr>
        <p:spPr>
          <a:xfrm>
            <a:off x="8260568" y="217292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2714FB-86ED-98B4-5A5F-0A732BF36A27}"/>
              </a:ext>
            </a:extLst>
          </p:cNvPr>
          <p:cNvSpPr/>
          <p:nvPr/>
        </p:nvSpPr>
        <p:spPr>
          <a:xfrm>
            <a:off x="7060353" y="396617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2BCC2-1EE1-FACA-3766-AB598447B178}"/>
              </a:ext>
            </a:extLst>
          </p:cNvPr>
          <p:cNvSpPr/>
          <p:nvPr/>
        </p:nvSpPr>
        <p:spPr>
          <a:xfrm>
            <a:off x="3558638" y="43543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4713B2-BA8A-4086-9332-EB8CB15770D8}"/>
              </a:ext>
            </a:extLst>
          </p:cNvPr>
          <p:cNvSpPr/>
          <p:nvPr/>
        </p:nvSpPr>
        <p:spPr>
          <a:xfrm>
            <a:off x="6301130" y="499440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5BDABE-BA62-8A03-2150-BA88554B0D8E}"/>
              </a:ext>
            </a:extLst>
          </p:cNvPr>
          <p:cNvSpPr/>
          <p:nvPr/>
        </p:nvSpPr>
        <p:spPr>
          <a:xfrm>
            <a:off x="6212183" y="237359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Lato" panose="020F0502020204030203" pitchFamily="34" charset="77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4A635E-2410-3BF4-219B-5B767301EE71}"/>
                  </a:ext>
                </a:extLst>
              </p:cNvPr>
              <p:cNvSpPr/>
              <p:nvPr/>
            </p:nvSpPr>
            <p:spPr>
              <a:xfrm>
                <a:off x="9087193" y="3523444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4A635E-2410-3BF4-219B-5B767301E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193" y="3523444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B3F4B7-0093-4856-34BB-F7119C22DCB1}"/>
              </a:ext>
            </a:extLst>
          </p:cNvPr>
          <p:cNvCxnSpPr>
            <a:cxnSpLocks/>
          </p:cNvCxnSpPr>
          <p:nvPr/>
        </p:nvCxnSpPr>
        <p:spPr>
          <a:xfrm flipV="1">
            <a:off x="3413945" y="2572071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11E95-11FA-5E8B-A167-FC92FA0046AB}"/>
              </a:ext>
            </a:extLst>
          </p:cNvPr>
          <p:cNvCxnSpPr>
            <a:cxnSpLocks/>
          </p:cNvCxnSpPr>
          <p:nvPr/>
        </p:nvCxnSpPr>
        <p:spPr>
          <a:xfrm>
            <a:off x="3125092" y="3352029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48E2E-5B05-48CD-9B47-3BC3B33956F2}"/>
              </a:ext>
            </a:extLst>
          </p:cNvPr>
          <p:cNvCxnSpPr>
            <a:cxnSpLocks/>
          </p:cNvCxnSpPr>
          <p:nvPr/>
        </p:nvCxnSpPr>
        <p:spPr>
          <a:xfrm flipV="1">
            <a:off x="4313392" y="4354322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8A38F-F623-0C66-D726-B1640E9AC48F}"/>
              </a:ext>
            </a:extLst>
          </p:cNvPr>
          <p:cNvCxnSpPr>
            <a:cxnSpLocks/>
          </p:cNvCxnSpPr>
          <p:nvPr/>
        </p:nvCxnSpPr>
        <p:spPr>
          <a:xfrm>
            <a:off x="5177213" y="2457382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848DED-7EDB-7ABF-926C-B70C31C29260}"/>
              </a:ext>
            </a:extLst>
          </p:cNvPr>
          <p:cNvCxnSpPr>
            <a:cxnSpLocks/>
          </p:cNvCxnSpPr>
          <p:nvPr/>
        </p:nvCxnSpPr>
        <p:spPr>
          <a:xfrm flipH="1" flipV="1">
            <a:off x="4844426" y="2875248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3B74A-D6D0-4309-C885-B0BAC58C79F6}"/>
              </a:ext>
            </a:extLst>
          </p:cNvPr>
          <p:cNvCxnSpPr>
            <a:cxnSpLocks/>
          </p:cNvCxnSpPr>
          <p:nvPr/>
        </p:nvCxnSpPr>
        <p:spPr>
          <a:xfrm>
            <a:off x="5870029" y="4226348"/>
            <a:ext cx="1132686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CDFE41-765E-2B11-556B-A88AB8AFCD85}"/>
              </a:ext>
            </a:extLst>
          </p:cNvPr>
          <p:cNvCxnSpPr>
            <a:cxnSpLocks/>
          </p:cNvCxnSpPr>
          <p:nvPr/>
        </p:nvCxnSpPr>
        <p:spPr>
          <a:xfrm flipV="1">
            <a:off x="6941210" y="2572071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DBA4EB-BB4C-9A5C-BB8C-36B2C69BFB0C}"/>
              </a:ext>
            </a:extLst>
          </p:cNvPr>
          <p:cNvCxnSpPr>
            <a:cxnSpLocks/>
          </p:cNvCxnSpPr>
          <p:nvPr/>
        </p:nvCxnSpPr>
        <p:spPr>
          <a:xfrm flipV="1">
            <a:off x="7654405" y="2860508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8C62A0-3877-211B-ADE9-475D284B9975}"/>
              </a:ext>
            </a:extLst>
          </p:cNvPr>
          <p:cNvCxnSpPr>
            <a:cxnSpLocks/>
          </p:cNvCxnSpPr>
          <p:nvPr/>
        </p:nvCxnSpPr>
        <p:spPr>
          <a:xfrm>
            <a:off x="5771077" y="4523789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06719F-5373-A7A2-870B-1FE3A5543A3F}"/>
              </a:ext>
            </a:extLst>
          </p:cNvPr>
          <p:cNvCxnSpPr>
            <a:cxnSpLocks/>
          </p:cNvCxnSpPr>
          <p:nvPr/>
        </p:nvCxnSpPr>
        <p:spPr>
          <a:xfrm>
            <a:off x="8900648" y="2875248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C0603E-C11D-F27C-FFD7-C566776B3084}"/>
              </a:ext>
            </a:extLst>
          </p:cNvPr>
          <p:cNvCxnSpPr>
            <a:cxnSpLocks/>
          </p:cNvCxnSpPr>
          <p:nvPr/>
        </p:nvCxnSpPr>
        <p:spPr>
          <a:xfrm flipV="1">
            <a:off x="4065866" y="2828637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613D95-3351-EB71-3C81-26B523062E5E}"/>
              </a:ext>
            </a:extLst>
          </p:cNvPr>
          <p:cNvCxnSpPr>
            <a:cxnSpLocks/>
          </p:cNvCxnSpPr>
          <p:nvPr/>
        </p:nvCxnSpPr>
        <p:spPr>
          <a:xfrm flipH="1" flipV="1">
            <a:off x="6740086" y="3135022"/>
            <a:ext cx="497735" cy="76989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3A28A0-CBF1-F642-417B-06BEAFEA9D57}"/>
              </a:ext>
            </a:extLst>
          </p:cNvPr>
          <p:cNvSpPr txBox="1"/>
          <p:nvPr/>
        </p:nvSpPr>
        <p:spPr>
          <a:xfrm>
            <a:off x="2928564" y="361852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BAB22-EFC5-6860-19A4-E9BF4C519707}"/>
              </a:ext>
            </a:extLst>
          </p:cNvPr>
          <p:cNvSpPr txBox="1"/>
          <p:nvPr/>
        </p:nvSpPr>
        <p:spPr>
          <a:xfrm>
            <a:off x="3470612" y="21217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437D39-F72C-4B4C-D215-18EF5E73980E}"/>
              </a:ext>
            </a:extLst>
          </p:cNvPr>
          <p:cNvSpPr txBox="1"/>
          <p:nvPr/>
        </p:nvSpPr>
        <p:spPr>
          <a:xfrm>
            <a:off x="3878151" y="314205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576A03-0FBE-F1D0-9457-E000B1F4E32C}"/>
              </a:ext>
            </a:extLst>
          </p:cNvPr>
          <p:cNvSpPr txBox="1"/>
          <p:nvPr/>
        </p:nvSpPr>
        <p:spPr>
          <a:xfrm>
            <a:off x="5614238" y="468793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19EC5-B63A-23EB-EEE3-FA51B4D7FB77}"/>
              </a:ext>
            </a:extLst>
          </p:cNvPr>
          <p:cNvSpPr txBox="1"/>
          <p:nvPr/>
        </p:nvSpPr>
        <p:spPr>
          <a:xfrm>
            <a:off x="4508346" y="386489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40BF38-14A0-CAA8-2801-177287DDC04B}"/>
              </a:ext>
            </a:extLst>
          </p:cNvPr>
          <p:cNvSpPr txBox="1"/>
          <p:nvPr/>
        </p:nvSpPr>
        <p:spPr>
          <a:xfrm>
            <a:off x="5154422" y="288266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37D95E-84B4-A14E-1254-5511C294F0E6}"/>
              </a:ext>
            </a:extLst>
          </p:cNvPr>
          <p:cNvSpPr txBox="1"/>
          <p:nvPr/>
        </p:nvSpPr>
        <p:spPr>
          <a:xfrm>
            <a:off x="5450046" y="193283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6FBEE-5B56-B8DE-731E-76DF23A19F06}"/>
              </a:ext>
            </a:extLst>
          </p:cNvPr>
          <p:cNvSpPr txBox="1"/>
          <p:nvPr/>
        </p:nvSpPr>
        <p:spPr>
          <a:xfrm>
            <a:off x="7008310" y="294572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355C6-90C9-AE5E-0A61-BA7A690FBEEC}"/>
              </a:ext>
            </a:extLst>
          </p:cNvPr>
          <p:cNvSpPr txBox="1"/>
          <p:nvPr/>
        </p:nvSpPr>
        <p:spPr>
          <a:xfrm>
            <a:off x="7970321" y="325818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78531-E1A0-C01B-A7A2-5FDEC9494DA1}"/>
              </a:ext>
            </a:extLst>
          </p:cNvPr>
          <p:cNvSpPr txBox="1"/>
          <p:nvPr/>
        </p:nvSpPr>
        <p:spPr>
          <a:xfrm>
            <a:off x="9071801" y="254224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F329E-BDE5-B400-0F83-0B1098D21AA5}"/>
              </a:ext>
            </a:extLst>
          </p:cNvPr>
          <p:cNvSpPr txBox="1"/>
          <p:nvPr/>
        </p:nvSpPr>
        <p:spPr>
          <a:xfrm>
            <a:off x="7395843" y="199928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EEB37E-E3E5-2FDF-531A-487667AF031E}"/>
              </a:ext>
            </a:extLst>
          </p:cNvPr>
          <p:cNvSpPr txBox="1"/>
          <p:nvPr/>
        </p:nvSpPr>
        <p:spPr>
          <a:xfrm>
            <a:off x="6220511" y="36535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103" name="Title 102">
            <a:extLst>
              <a:ext uri="{FF2B5EF4-FFF2-40B4-BE49-F238E27FC236}">
                <a16:creationId xmlns:a16="http://schemas.microsoft.com/office/drawing/2014/main" id="{069598B6-847C-BBBA-F63B-AA0512A5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crumbs to trace the solution</a:t>
            </a:r>
          </a:p>
        </p:txBody>
      </p:sp>
    </p:spTree>
    <p:extLst>
      <p:ext uri="{BB962C8B-B14F-4D97-AF65-F5344CB8AC3E}">
        <p14:creationId xmlns:p14="http://schemas.microsoft.com/office/powerpoint/2010/main" val="306268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667F-2C55-F757-E138-611B7A93E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F0814-930E-CE2A-3CB1-00DDE363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crumbs to trace the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C09692-71EB-15A5-EF35-A9642542E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894454" cy="4812983"/>
              </a:xfrm>
            </p:spPr>
            <p:txBody>
              <a:bodyPr/>
              <a:lstStyle/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other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Make a priority queue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with every vertex at its priority above.</a:t>
                </a:r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is not empty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22338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Get/remove the next vertex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22338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 all</a:t>
                </a:r>
                <a:r>
                  <a:rPr lang="en-US" dirty="0"/>
                  <a:t> out-neighbors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1371600" indent="-13716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]&gt;</m:t>
                    </m:r>
                    <m:r>
                      <a:rPr lang="en-US" b="1" i="0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i="0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𝐝𝐢𝐬𝐭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</a:p>
              <a:p>
                <a:pPr marL="1833563" indent="-1833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b="1" dirty="0">
                    <a:solidFill>
                      <a:schemeClr val="accent2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𝐜𝐚𝐦𝐞𝐅𝐫𝐨𝐦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.</a:t>
                </a:r>
              </a:p>
              <a:p>
                <a:pPr marL="1833563" indent="-1833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b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𝐝𝐢𝐬𝐭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833563" indent="-18335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Decrease the priority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𝐜𝐮𝐫𝐫𝐏𝐫𝐢𝐨𝐫𝐢𝐭𝐲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60375" indent="-460375">
                  <a:spcBef>
                    <a:spcPts val="0"/>
                  </a:spcBef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C09692-71EB-15A5-EF35-A9642542E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894454" cy="4812983"/>
              </a:xfrm>
              <a:blipFill>
                <a:blip r:embed="rId2"/>
                <a:stretch>
                  <a:fillRect l="-1164" t="-263" r="-116" b="-1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37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4A07-01B9-6F0E-3854-5ABA1AF7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E8699-2054-8FB9-1C12-3166805A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Leaving crumbs to trace the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59D3E6-3C1B-8D13-EA01-7200D7A48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Now trace back to construct the path:</a:t>
                </a:r>
              </a:p>
              <a:p>
                <a:pPr>
                  <a:spcBef>
                    <a:spcPts val="0"/>
                  </a:spcBef>
                </a:pPr>
                <a:endParaRPr lang="en-US" dirty="0"/>
              </a:p>
              <a:p>
                <a:pPr marL="692150" indent="-692150">
                  <a:spcBef>
                    <a:spcPts val="0"/>
                  </a:spcBef>
                  <a:buFont typeface="+mj-lt"/>
                  <a:buAutoNum type="arabicPeriod" startAt="10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initialize a list of vertices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𝐩𝐚𝐭𝐡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2150" indent="-692150">
                  <a:spcBef>
                    <a:spcPts val="0"/>
                  </a:spcBef>
                  <a:buFont typeface="+mj-lt"/>
                  <a:buAutoNum type="arabicPeriod" startAt="10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1154113" indent="-1154113">
                  <a:spcBef>
                    <a:spcPts val="0"/>
                  </a:spcBef>
                  <a:buFont typeface="+mj-lt"/>
                  <a:buAutoNum type="arabicPeriod" startAt="10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𝐜𝐚𝐦𝐞𝐅𝐫𝐨𝐦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54113" indent="-1154113">
                  <a:spcBef>
                    <a:spcPts val="0"/>
                  </a:spcBef>
                  <a:buFont typeface="+mj-lt"/>
                  <a:buAutoNum type="arabicPeriod" startAt="10"/>
                </a:pPr>
                <a:r>
                  <a:rPr lang="en-US" dirty="0"/>
                  <a:t>Append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𝐩𝐚𝐭𝐡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692150" indent="-692150">
                  <a:spcBef>
                    <a:spcPts val="0"/>
                  </a:spcBef>
                  <a:buFont typeface="+mj-lt"/>
                  <a:buAutoNum type="arabicPeriod" startAt="10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𝐩𝐚𝐭𝐡</m:t>
                    </m:r>
                  </m:oMath>
                </a14:m>
                <a:r>
                  <a:rPr lang="en-US" dirty="0"/>
                  <a:t> in reverse order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C59D3E6-3C1B-8D13-EA01-7200D7A48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31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0442-5750-089F-81A0-63B06ED6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and heuristic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F9D53-6E73-A101-4C81-6DE140E4D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B382D-7A56-E3D9-2CB9-986D7F2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6F394-615D-A2B1-BD29-4ED75EC0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Quiz on Friday in class</a:t>
            </a:r>
          </a:p>
          <a:p>
            <a:pPr marL="922338" lvl="2" indent="-461963"/>
            <a:r>
              <a:rPr lang="en-US" dirty="0"/>
              <a:t>Practice quiz posted on course website</a:t>
            </a:r>
          </a:p>
          <a:p>
            <a:pPr marL="922338" lvl="2" indent="-461963"/>
            <a:r>
              <a:rPr lang="en-US" dirty="0"/>
              <a:t>Special concept check quiz for Wednesday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 4 dates adjusted</a:t>
            </a:r>
          </a:p>
          <a:p>
            <a:pPr marL="922338" indent="-449263">
              <a:buFont typeface="Arial" panose="020B0604020202020204" pitchFamily="34" charset="0"/>
              <a:buChar char="•"/>
            </a:pPr>
            <a:r>
              <a:rPr lang="en-US" dirty="0"/>
              <a:t>New due date:</a:t>
            </a:r>
          </a:p>
          <a:p>
            <a:pPr marL="922338" indent="-449263">
              <a:buFont typeface="Arial" panose="020B0604020202020204" pitchFamily="34" charset="0"/>
              <a:buChar char="•"/>
            </a:pPr>
            <a:r>
              <a:rPr lang="en-US" dirty="0"/>
              <a:t>New resubmission date: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55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A14AF-5840-3731-C381-DC0E110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 on a 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4B82CD-2FCB-5FE5-A2AF-66FB2852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video character is moving through a 2D area represented by a grid of tiles: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Dirt tiles: fast to walk on, 1 sec/tile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Tall grass: slow to walk through: 2 sec/tile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Boulders: impassible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Maybe more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BD8AC-74F4-0A53-29C4-5BC09B2AB6C1}"/>
              </a:ext>
            </a:extLst>
          </p:cNvPr>
          <p:cNvSpPr txBox="1"/>
          <p:nvPr/>
        </p:nvSpPr>
        <p:spPr>
          <a:xfrm>
            <a:off x="9448800" y="5861902"/>
            <a:ext cx="2108269" cy="401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i="1" dirty="0">
                <a:latin typeface="Lato" panose="020F0502020204030203" pitchFamily="34" charset="77"/>
                <a:ea typeface="Inter" panose="02000503000000020004" pitchFamily="2" charset="0"/>
              </a:rPr>
              <a:t>graphics: </a:t>
            </a:r>
            <a:r>
              <a:rPr lang="en-US" i="1" dirty="0">
                <a:latin typeface="Lato" panose="020F0502020204030203" pitchFamily="34" charset="77"/>
                <a:hlinkClick r:id="rId2"/>
              </a:rPr>
              <a:t>Amit Patel</a:t>
            </a:r>
            <a:endParaRPr lang="en-US" i="1" dirty="0">
              <a:latin typeface="Lato" panose="020F0502020204030203" pitchFamily="34" charset="77"/>
            </a:endParaRPr>
          </a:p>
        </p:txBody>
      </p:sp>
      <p:pic>
        <p:nvPicPr>
          <p:cNvPr id="8" name="Picture 7" descr="A screenshot of a game&#10;&#10;AI-generated content may be incorrect.">
            <a:extLst>
              <a:ext uri="{FF2B5EF4-FFF2-40B4-BE49-F238E27FC236}">
                <a16:creationId xmlns:a16="http://schemas.microsoft.com/office/drawing/2014/main" id="{9B76D8AA-C187-DDD3-E783-A6EC14E0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985" y="2136001"/>
            <a:ext cx="3617084" cy="363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4CE9C-A0B7-C56D-363C-C52965FBB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DE4EA1-1D2D-A6CF-DE09-A98B9C9F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 on a 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4CE5D-44B6-551F-507D-6D6AC97F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 #1: </a:t>
            </a:r>
            <a:r>
              <a:rPr lang="en-US" dirty="0"/>
              <a:t>Dijkstra’s algorithm on a grid</a:t>
            </a:r>
          </a:p>
        </p:txBody>
      </p:sp>
      <p:pic>
        <p:nvPicPr>
          <p:cNvPr id="8" name="Picture 7" descr="A screenshot of a game&#10;&#10;AI-generated content may be incorrect.">
            <a:extLst>
              <a:ext uri="{FF2B5EF4-FFF2-40B4-BE49-F238E27FC236}">
                <a16:creationId xmlns:a16="http://schemas.microsoft.com/office/drawing/2014/main" id="{2690159F-162E-06CC-AD7E-41F7AE42D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6907" t="33427" r="39235" b="26522"/>
          <a:stretch>
            <a:fillRect/>
          </a:stretch>
        </p:blipFill>
        <p:spPr>
          <a:xfrm>
            <a:off x="2729948" y="2046283"/>
            <a:ext cx="5976730" cy="447238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7F4637E-D35A-021F-1BF5-8FC905A34E9D}"/>
              </a:ext>
            </a:extLst>
          </p:cNvPr>
          <p:cNvSpPr/>
          <p:nvPr/>
        </p:nvSpPr>
        <p:spPr>
          <a:xfrm>
            <a:off x="3061252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A36126-22AF-92CF-170F-C3B0F388B23F}"/>
              </a:ext>
            </a:extLst>
          </p:cNvPr>
          <p:cNvSpPr/>
          <p:nvPr/>
        </p:nvSpPr>
        <p:spPr>
          <a:xfrm>
            <a:off x="3800348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F77A82-D331-C299-0188-2EBBA351F5C8}"/>
              </a:ext>
            </a:extLst>
          </p:cNvPr>
          <p:cNvSpPr/>
          <p:nvPr/>
        </p:nvSpPr>
        <p:spPr>
          <a:xfrm>
            <a:off x="4539444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2982FA-C2F2-CB25-EB49-91AC3F54B56B}"/>
              </a:ext>
            </a:extLst>
          </p:cNvPr>
          <p:cNvSpPr/>
          <p:nvPr/>
        </p:nvSpPr>
        <p:spPr>
          <a:xfrm>
            <a:off x="5215349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97BB07-1A42-79E0-BBF0-E0D3445C459C}"/>
              </a:ext>
            </a:extLst>
          </p:cNvPr>
          <p:cNvSpPr/>
          <p:nvPr/>
        </p:nvSpPr>
        <p:spPr>
          <a:xfrm>
            <a:off x="5954445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62EC21-D537-7CF7-034F-B810DF7DC8E7}"/>
              </a:ext>
            </a:extLst>
          </p:cNvPr>
          <p:cNvSpPr/>
          <p:nvPr/>
        </p:nvSpPr>
        <p:spPr>
          <a:xfrm>
            <a:off x="6693541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DA5508-F4C9-E736-3EDB-C6E48F2ADED8}"/>
              </a:ext>
            </a:extLst>
          </p:cNvPr>
          <p:cNvSpPr/>
          <p:nvPr/>
        </p:nvSpPr>
        <p:spPr>
          <a:xfrm>
            <a:off x="7432637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CCBA9-5812-05C4-750E-DCB1AD44BFA0}"/>
              </a:ext>
            </a:extLst>
          </p:cNvPr>
          <p:cNvSpPr/>
          <p:nvPr/>
        </p:nvSpPr>
        <p:spPr>
          <a:xfrm>
            <a:off x="8171733" y="23628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81D82E-1038-29DD-49F7-354B8CA56673}"/>
              </a:ext>
            </a:extLst>
          </p:cNvPr>
          <p:cNvSpPr/>
          <p:nvPr/>
        </p:nvSpPr>
        <p:spPr>
          <a:xfrm>
            <a:off x="3061252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366682-A2E3-0E2A-71ED-BCAC2F4BAA60}"/>
              </a:ext>
            </a:extLst>
          </p:cNvPr>
          <p:cNvSpPr/>
          <p:nvPr/>
        </p:nvSpPr>
        <p:spPr>
          <a:xfrm>
            <a:off x="3800348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517D17-D64F-09EB-BFB9-37BA530A5BEF}"/>
              </a:ext>
            </a:extLst>
          </p:cNvPr>
          <p:cNvSpPr/>
          <p:nvPr/>
        </p:nvSpPr>
        <p:spPr>
          <a:xfrm>
            <a:off x="4539444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25AABA-4C15-F8E3-52D1-20D469190E50}"/>
              </a:ext>
            </a:extLst>
          </p:cNvPr>
          <p:cNvSpPr/>
          <p:nvPr/>
        </p:nvSpPr>
        <p:spPr>
          <a:xfrm>
            <a:off x="5215349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E90BE1-BFA4-7CC7-C31B-8BC9350C9621}"/>
              </a:ext>
            </a:extLst>
          </p:cNvPr>
          <p:cNvSpPr/>
          <p:nvPr/>
        </p:nvSpPr>
        <p:spPr>
          <a:xfrm>
            <a:off x="5954445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2FD552-55AE-BF80-CAB7-6BBD7BB006F6}"/>
              </a:ext>
            </a:extLst>
          </p:cNvPr>
          <p:cNvSpPr/>
          <p:nvPr/>
        </p:nvSpPr>
        <p:spPr>
          <a:xfrm>
            <a:off x="6693541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B890AF-1821-9E79-BEC1-18C79527EDD5}"/>
              </a:ext>
            </a:extLst>
          </p:cNvPr>
          <p:cNvSpPr/>
          <p:nvPr/>
        </p:nvSpPr>
        <p:spPr>
          <a:xfrm>
            <a:off x="7432637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7FA3E0-65AF-DFFE-DAF5-72C8702E376F}"/>
              </a:ext>
            </a:extLst>
          </p:cNvPr>
          <p:cNvSpPr/>
          <p:nvPr/>
        </p:nvSpPr>
        <p:spPr>
          <a:xfrm>
            <a:off x="8171733" y="308816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82EE9D-61E6-93C9-E813-5EC5BE4C39F6}"/>
              </a:ext>
            </a:extLst>
          </p:cNvPr>
          <p:cNvSpPr/>
          <p:nvPr/>
        </p:nvSpPr>
        <p:spPr>
          <a:xfrm>
            <a:off x="3061252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D858A4-1C1E-A185-FD7B-1AAB9BBC3EC2}"/>
              </a:ext>
            </a:extLst>
          </p:cNvPr>
          <p:cNvSpPr/>
          <p:nvPr/>
        </p:nvSpPr>
        <p:spPr>
          <a:xfrm>
            <a:off x="3800348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6D46FB-818E-E6AA-292F-66D376377F0D}"/>
              </a:ext>
            </a:extLst>
          </p:cNvPr>
          <p:cNvSpPr/>
          <p:nvPr/>
        </p:nvSpPr>
        <p:spPr>
          <a:xfrm>
            <a:off x="4539444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615AA-5123-5E1B-D078-1B2D6DB62777}"/>
              </a:ext>
            </a:extLst>
          </p:cNvPr>
          <p:cNvSpPr/>
          <p:nvPr/>
        </p:nvSpPr>
        <p:spPr>
          <a:xfrm>
            <a:off x="5215349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4E946-FAA9-8AEA-968D-063CF45D7BC4}"/>
              </a:ext>
            </a:extLst>
          </p:cNvPr>
          <p:cNvSpPr/>
          <p:nvPr/>
        </p:nvSpPr>
        <p:spPr>
          <a:xfrm>
            <a:off x="5954445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94F48E-9F00-79FD-E433-57F0C1D7D06C}"/>
              </a:ext>
            </a:extLst>
          </p:cNvPr>
          <p:cNvSpPr/>
          <p:nvPr/>
        </p:nvSpPr>
        <p:spPr>
          <a:xfrm>
            <a:off x="6693541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5C8665-F969-DDC1-951D-246B43F8B77D}"/>
              </a:ext>
            </a:extLst>
          </p:cNvPr>
          <p:cNvSpPr/>
          <p:nvPr/>
        </p:nvSpPr>
        <p:spPr>
          <a:xfrm>
            <a:off x="7432637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79DF1C-1AB8-A6E6-0FEF-3B39D243716D}"/>
              </a:ext>
            </a:extLst>
          </p:cNvPr>
          <p:cNvSpPr/>
          <p:nvPr/>
        </p:nvSpPr>
        <p:spPr>
          <a:xfrm>
            <a:off x="8171733" y="38134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7668180-E899-FEBC-16C5-E0FAA2094BF8}"/>
              </a:ext>
            </a:extLst>
          </p:cNvPr>
          <p:cNvSpPr/>
          <p:nvPr/>
        </p:nvSpPr>
        <p:spPr>
          <a:xfrm>
            <a:off x="3061252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92C491-F505-A351-0FBE-C3982F9B7052}"/>
              </a:ext>
            </a:extLst>
          </p:cNvPr>
          <p:cNvSpPr/>
          <p:nvPr/>
        </p:nvSpPr>
        <p:spPr>
          <a:xfrm>
            <a:off x="3800348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B4A8CE-3D14-AAAC-1BC1-08A2E55C4310}"/>
              </a:ext>
            </a:extLst>
          </p:cNvPr>
          <p:cNvSpPr/>
          <p:nvPr/>
        </p:nvSpPr>
        <p:spPr>
          <a:xfrm>
            <a:off x="4539444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7A485E-BB54-9AC3-CF2B-5EDA1B54FA36}"/>
              </a:ext>
            </a:extLst>
          </p:cNvPr>
          <p:cNvSpPr/>
          <p:nvPr/>
        </p:nvSpPr>
        <p:spPr>
          <a:xfrm>
            <a:off x="5215349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7AF8E4-4183-CEEB-4ED0-0AA79DF616E3}"/>
              </a:ext>
            </a:extLst>
          </p:cNvPr>
          <p:cNvSpPr/>
          <p:nvPr/>
        </p:nvSpPr>
        <p:spPr>
          <a:xfrm>
            <a:off x="5954445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6651CC5-0750-DC9B-9180-F43CC578389D}"/>
              </a:ext>
            </a:extLst>
          </p:cNvPr>
          <p:cNvSpPr/>
          <p:nvPr/>
        </p:nvSpPr>
        <p:spPr>
          <a:xfrm>
            <a:off x="6693541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0DEFB6-35B1-E2CC-6714-81D268D86C81}"/>
              </a:ext>
            </a:extLst>
          </p:cNvPr>
          <p:cNvSpPr/>
          <p:nvPr/>
        </p:nvSpPr>
        <p:spPr>
          <a:xfrm>
            <a:off x="7432637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D01F9-2707-0C85-39A0-56D112E58E28}"/>
              </a:ext>
            </a:extLst>
          </p:cNvPr>
          <p:cNvSpPr/>
          <p:nvPr/>
        </p:nvSpPr>
        <p:spPr>
          <a:xfrm>
            <a:off x="8171733" y="45388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871B14-D835-6786-4E52-34A2E29F8CE3}"/>
              </a:ext>
            </a:extLst>
          </p:cNvPr>
          <p:cNvSpPr/>
          <p:nvPr/>
        </p:nvSpPr>
        <p:spPr>
          <a:xfrm>
            <a:off x="3061252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7029BF-BD33-CC40-64CF-C4F5C11CA2A5}"/>
              </a:ext>
            </a:extLst>
          </p:cNvPr>
          <p:cNvSpPr/>
          <p:nvPr/>
        </p:nvSpPr>
        <p:spPr>
          <a:xfrm>
            <a:off x="3800348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08CFFE1-BC13-FCC0-E728-F1014F1336C9}"/>
              </a:ext>
            </a:extLst>
          </p:cNvPr>
          <p:cNvSpPr/>
          <p:nvPr/>
        </p:nvSpPr>
        <p:spPr>
          <a:xfrm>
            <a:off x="4539444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B772E1D-AAB5-996A-09F8-DB0B43330AA3}"/>
              </a:ext>
            </a:extLst>
          </p:cNvPr>
          <p:cNvSpPr/>
          <p:nvPr/>
        </p:nvSpPr>
        <p:spPr>
          <a:xfrm>
            <a:off x="5215349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FD60F0-3A09-74D1-A427-DA087EDF87DF}"/>
              </a:ext>
            </a:extLst>
          </p:cNvPr>
          <p:cNvSpPr/>
          <p:nvPr/>
        </p:nvSpPr>
        <p:spPr>
          <a:xfrm>
            <a:off x="5954445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A1B26F-DE76-F5EE-0394-2EF82BDBC054}"/>
              </a:ext>
            </a:extLst>
          </p:cNvPr>
          <p:cNvSpPr/>
          <p:nvPr/>
        </p:nvSpPr>
        <p:spPr>
          <a:xfrm>
            <a:off x="6693541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41DDD22-F4EB-36B7-F56E-034921C4A1D3}"/>
              </a:ext>
            </a:extLst>
          </p:cNvPr>
          <p:cNvSpPr/>
          <p:nvPr/>
        </p:nvSpPr>
        <p:spPr>
          <a:xfrm>
            <a:off x="7432637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F09A0DD-9962-BDA6-C0AD-92B6359FD786}"/>
              </a:ext>
            </a:extLst>
          </p:cNvPr>
          <p:cNvSpPr/>
          <p:nvPr/>
        </p:nvSpPr>
        <p:spPr>
          <a:xfrm>
            <a:off x="8171733" y="5264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B5042A-51F5-8FBF-FB23-F220DA9CDBF1}"/>
              </a:ext>
            </a:extLst>
          </p:cNvPr>
          <p:cNvSpPr/>
          <p:nvPr/>
        </p:nvSpPr>
        <p:spPr>
          <a:xfrm>
            <a:off x="3061252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48A7F7-3424-71EA-D85A-80ECF3EA7C41}"/>
              </a:ext>
            </a:extLst>
          </p:cNvPr>
          <p:cNvSpPr/>
          <p:nvPr/>
        </p:nvSpPr>
        <p:spPr>
          <a:xfrm>
            <a:off x="3800348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D75B55-8981-7F95-C81F-26FE0982FC17}"/>
              </a:ext>
            </a:extLst>
          </p:cNvPr>
          <p:cNvSpPr/>
          <p:nvPr/>
        </p:nvSpPr>
        <p:spPr>
          <a:xfrm>
            <a:off x="4539444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FA80BF6-E663-264E-ED88-4280C564B5C8}"/>
              </a:ext>
            </a:extLst>
          </p:cNvPr>
          <p:cNvSpPr/>
          <p:nvPr/>
        </p:nvSpPr>
        <p:spPr>
          <a:xfrm>
            <a:off x="5215349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6E9E940-4D5A-3013-70A3-26D39AC0238D}"/>
              </a:ext>
            </a:extLst>
          </p:cNvPr>
          <p:cNvSpPr/>
          <p:nvPr/>
        </p:nvSpPr>
        <p:spPr>
          <a:xfrm>
            <a:off x="5954445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35C4439-26E8-8CFE-2B16-312C62B92094}"/>
              </a:ext>
            </a:extLst>
          </p:cNvPr>
          <p:cNvSpPr/>
          <p:nvPr/>
        </p:nvSpPr>
        <p:spPr>
          <a:xfrm>
            <a:off x="6693541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2A7D3A-42A5-81BB-4C57-77562D21C534}"/>
              </a:ext>
            </a:extLst>
          </p:cNvPr>
          <p:cNvSpPr/>
          <p:nvPr/>
        </p:nvSpPr>
        <p:spPr>
          <a:xfrm>
            <a:off x="7432637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5C8F3E-7475-FCAF-7AEE-37934AAD7CF5}"/>
              </a:ext>
            </a:extLst>
          </p:cNvPr>
          <p:cNvSpPr/>
          <p:nvPr/>
        </p:nvSpPr>
        <p:spPr>
          <a:xfrm>
            <a:off x="8171733" y="598948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65C33E-827A-17C3-01B5-14A21C846E86}"/>
              </a:ext>
            </a:extLst>
          </p:cNvPr>
          <p:cNvCxnSpPr/>
          <p:nvPr/>
        </p:nvCxnSpPr>
        <p:spPr>
          <a:xfrm>
            <a:off x="3351038" y="245249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E4FD8C-5DB5-B468-A992-14CFCDA2920E}"/>
              </a:ext>
            </a:extLst>
          </p:cNvPr>
          <p:cNvCxnSpPr/>
          <p:nvPr/>
        </p:nvCxnSpPr>
        <p:spPr>
          <a:xfrm>
            <a:off x="4090134" y="246218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DF3981-76B4-8A7C-27E4-6452B54FD46C}"/>
              </a:ext>
            </a:extLst>
          </p:cNvPr>
          <p:cNvCxnSpPr/>
          <p:nvPr/>
        </p:nvCxnSpPr>
        <p:spPr>
          <a:xfrm>
            <a:off x="4787826" y="246218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FD70F3-776A-5B21-2DC6-29C042247646}"/>
              </a:ext>
            </a:extLst>
          </p:cNvPr>
          <p:cNvCxnSpPr/>
          <p:nvPr/>
        </p:nvCxnSpPr>
        <p:spPr>
          <a:xfrm>
            <a:off x="5506661" y="246218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7D77BF-8048-3352-8FF8-2B650EB907AE}"/>
              </a:ext>
            </a:extLst>
          </p:cNvPr>
          <p:cNvCxnSpPr/>
          <p:nvPr/>
        </p:nvCxnSpPr>
        <p:spPr>
          <a:xfrm>
            <a:off x="6225496" y="245249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71A905-10A3-CC73-55D4-F2A50415B33B}"/>
              </a:ext>
            </a:extLst>
          </p:cNvPr>
          <p:cNvCxnSpPr/>
          <p:nvPr/>
        </p:nvCxnSpPr>
        <p:spPr>
          <a:xfrm>
            <a:off x="6970758" y="246218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9348A2-A0AD-3A9B-3FD5-FB962F887383}"/>
              </a:ext>
            </a:extLst>
          </p:cNvPr>
          <p:cNvCxnSpPr/>
          <p:nvPr/>
        </p:nvCxnSpPr>
        <p:spPr>
          <a:xfrm>
            <a:off x="7705450" y="246218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A1135D-9106-6E7D-1BDD-9B08FDEAB7A5}"/>
              </a:ext>
            </a:extLst>
          </p:cNvPr>
          <p:cNvCxnSpPr/>
          <p:nvPr/>
        </p:nvCxnSpPr>
        <p:spPr>
          <a:xfrm>
            <a:off x="3351038" y="320216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1A4A0BD-B7A3-9CFE-A841-3DE0E28B2F22}"/>
              </a:ext>
            </a:extLst>
          </p:cNvPr>
          <p:cNvCxnSpPr/>
          <p:nvPr/>
        </p:nvCxnSpPr>
        <p:spPr>
          <a:xfrm>
            <a:off x="4090134" y="32118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E06E0FF-E1AA-076B-F6C2-34EEA5FF2005}"/>
              </a:ext>
            </a:extLst>
          </p:cNvPr>
          <p:cNvCxnSpPr/>
          <p:nvPr/>
        </p:nvCxnSpPr>
        <p:spPr>
          <a:xfrm>
            <a:off x="4787826" y="32118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2646FB-8604-1839-1C9A-65209325BE88}"/>
              </a:ext>
            </a:extLst>
          </p:cNvPr>
          <p:cNvCxnSpPr/>
          <p:nvPr/>
        </p:nvCxnSpPr>
        <p:spPr>
          <a:xfrm>
            <a:off x="5506661" y="32118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F51D2D-0979-6AB8-919C-F456DF7AC9F1}"/>
              </a:ext>
            </a:extLst>
          </p:cNvPr>
          <p:cNvCxnSpPr/>
          <p:nvPr/>
        </p:nvCxnSpPr>
        <p:spPr>
          <a:xfrm>
            <a:off x="6225496" y="320216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960B5A-C72A-2916-148D-3435B551AE15}"/>
              </a:ext>
            </a:extLst>
          </p:cNvPr>
          <p:cNvCxnSpPr/>
          <p:nvPr/>
        </p:nvCxnSpPr>
        <p:spPr>
          <a:xfrm>
            <a:off x="6970758" y="32118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FA1D6A-C5B8-51DF-1D4C-085335A9FD38}"/>
              </a:ext>
            </a:extLst>
          </p:cNvPr>
          <p:cNvCxnSpPr/>
          <p:nvPr/>
        </p:nvCxnSpPr>
        <p:spPr>
          <a:xfrm>
            <a:off x="7705450" y="32118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6DFC6D-B9E2-1F06-9CDF-934FD2CBF653}"/>
              </a:ext>
            </a:extLst>
          </p:cNvPr>
          <p:cNvCxnSpPr/>
          <p:nvPr/>
        </p:nvCxnSpPr>
        <p:spPr>
          <a:xfrm>
            <a:off x="3351038" y="390514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478338-8D0A-03A4-0186-E59005BB92C8}"/>
              </a:ext>
            </a:extLst>
          </p:cNvPr>
          <p:cNvCxnSpPr/>
          <p:nvPr/>
        </p:nvCxnSpPr>
        <p:spPr>
          <a:xfrm>
            <a:off x="4090134" y="391483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EE90B5-2DBE-3BC4-3692-7E93B2ABCABB}"/>
              </a:ext>
            </a:extLst>
          </p:cNvPr>
          <p:cNvCxnSpPr/>
          <p:nvPr/>
        </p:nvCxnSpPr>
        <p:spPr>
          <a:xfrm>
            <a:off x="4787826" y="391483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95C151E-B509-2F77-CD0A-B51D838E9D59}"/>
              </a:ext>
            </a:extLst>
          </p:cNvPr>
          <p:cNvCxnSpPr/>
          <p:nvPr/>
        </p:nvCxnSpPr>
        <p:spPr>
          <a:xfrm>
            <a:off x="5506661" y="391483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7A9DC4-CB58-610F-57B7-AB8F2C6401C6}"/>
              </a:ext>
            </a:extLst>
          </p:cNvPr>
          <p:cNvCxnSpPr/>
          <p:nvPr/>
        </p:nvCxnSpPr>
        <p:spPr>
          <a:xfrm>
            <a:off x="6225496" y="390514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BB3F6CF-6CDB-4670-F97C-AA3AD7A2F9B9}"/>
              </a:ext>
            </a:extLst>
          </p:cNvPr>
          <p:cNvCxnSpPr/>
          <p:nvPr/>
        </p:nvCxnSpPr>
        <p:spPr>
          <a:xfrm>
            <a:off x="6970758" y="391483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2C2DAF-0830-CDBC-AE9B-44E117EF996D}"/>
              </a:ext>
            </a:extLst>
          </p:cNvPr>
          <p:cNvCxnSpPr/>
          <p:nvPr/>
        </p:nvCxnSpPr>
        <p:spPr>
          <a:xfrm>
            <a:off x="7705450" y="391483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DB87DB-3D7A-0E78-1B8D-2FE8A6A5BA37}"/>
              </a:ext>
            </a:extLst>
          </p:cNvPr>
          <p:cNvCxnSpPr/>
          <p:nvPr/>
        </p:nvCxnSpPr>
        <p:spPr>
          <a:xfrm>
            <a:off x="3351038" y="462926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D4D389-2E9B-EED1-F8D6-385C8CAF21C1}"/>
              </a:ext>
            </a:extLst>
          </p:cNvPr>
          <p:cNvCxnSpPr/>
          <p:nvPr/>
        </p:nvCxnSpPr>
        <p:spPr>
          <a:xfrm>
            <a:off x="4090134" y="463895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16EB145-55A9-F470-75DB-794C2BC18E0E}"/>
              </a:ext>
            </a:extLst>
          </p:cNvPr>
          <p:cNvCxnSpPr/>
          <p:nvPr/>
        </p:nvCxnSpPr>
        <p:spPr>
          <a:xfrm>
            <a:off x="4787826" y="463895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AD349A-15BB-4332-9C50-95269469EB01}"/>
              </a:ext>
            </a:extLst>
          </p:cNvPr>
          <p:cNvCxnSpPr/>
          <p:nvPr/>
        </p:nvCxnSpPr>
        <p:spPr>
          <a:xfrm>
            <a:off x="5506661" y="463895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5E90A19-623B-89AB-A204-0EBDAD7FDF02}"/>
              </a:ext>
            </a:extLst>
          </p:cNvPr>
          <p:cNvCxnSpPr/>
          <p:nvPr/>
        </p:nvCxnSpPr>
        <p:spPr>
          <a:xfrm>
            <a:off x="6225496" y="462926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FB61FBB-D570-B1DD-8E3A-4FBE42B11A16}"/>
              </a:ext>
            </a:extLst>
          </p:cNvPr>
          <p:cNvCxnSpPr/>
          <p:nvPr/>
        </p:nvCxnSpPr>
        <p:spPr>
          <a:xfrm>
            <a:off x="6970758" y="463895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6E9B93-A83B-CDD6-474C-876179CA08D4}"/>
              </a:ext>
            </a:extLst>
          </p:cNvPr>
          <p:cNvCxnSpPr/>
          <p:nvPr/>
        </p:nvCxnSpPr>
        <p:spPr>
          <a:xfrm>
            <a:off x="7705450" y="463895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108FD19-3E9B-E718-252B-251ABA5C6FDA}"/>
              </a:ext>
            </a:extLst>
          </p:cNvPr>
          <p:cNvCxnSpPr/>
          <p:nvPr/>
        </p:nvCxnSpPr>
        <p:spPr>
          <a:xfrm>
            <a:off x="3351038" y="53639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0EA382-5FB3-38F2-89CB-3AD7A58CA1CE}"/>
              </a:ext>
            </a:extLst>
          </p:cNvPr>
          <p:cNvCxnSpPr/>
          <p:nvPr/>
        </p:nvCxnSpPr>
        <p:spPr>
          <a:xfrm>
            <a:off x="4090134" y="537364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23CDD7-3B14-8F95-559D-5BFAC5109A1D}"/>
              </a:ext>
            </a:extLst>
          </p:cNvPr>
          <p:cNvCxnSpPr/>
          <p:nvPr/>
        </p:nvCxnSpPr>
        <p:spPr>
          <a:xfrm>
            <a:off x="4787826" y="537364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AA3CAC-EB73-45DA-38E3-6C097EA72AB4}"/>
              </a:ext>
            </a:extLst>
          </p:cNvPr>
          <p:cNvCxnSpPr/>
          <p:nvPr/>
        </p:nvCxnSpPr>
        <p:spPr>
          <a:xfrm>
            <a:off x="5506661" y="537364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6E8F93B-D9E6-1C1F-685E-8CFB150ACA5C}"/>
              </a:ext>
            </a:extLst>
          </p:cNvPr>
          <p:cNvCxnSpPr/>
          <p:nvPr/>
        </p:nvCxnSpPr>
        <p:spPr>
          <a:xfrm>
            <a:off x="6225496" y="536395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921BEF8-D3C9-DE21-9DA5-85EA0ECDF529}"/>
              </a:ext>
            </a:extLst>
          </p:cNvPr>
          <p:cNvCxnSpPr/>
          <p:nvPr/>
        </p:nvCxnSpPr>
        <p:spPr>
          <a:xfrm>
            <a:off x="6970758" y="537364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F8E5777-FC4E-8FD3-0C3A-FE08A60BB7AB}"/>
              </a:ext>
            </a:extLst>
          </p:cNvPr>
          <p:cNvCxnSpPr/>
          <p:nvPr/>
        </p:nvCxnSpPr>
        <p:spPr>
          <a:xfrm>
            <a:off x="7705450" y="537364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456717-958B-4BD6-B6E1-8ACF119164AB}"/>
              </a:ext>
            </a:extLst>
          </p:cNvPr>
          <p:cNvCxnSpPr/>
          <p:nvPr/>
        </p:nvCxnSpPr>
        <p:spPr>
          <a:xfrm>
            <a:off x="3351038" y="607221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FABE2B-561E-44AE-8FDA-7407934D0B5A}"/>
              </a:ext>
            </a:extLst>
          </p:cNvPr>
          <p:cNvCxnSpPr/>
          <p:nvPr/>
        </p:nvCxnSpPr>
        <p:spPr>
          <a:xfrm>
            <a:off x="4090134" y="608190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6DF6765-34A7-935A-5771-C375FBD8B94A}"/>
              </a:ext>
            </a:extLst>
          </p:cNvPr>
          <p:cNvCxnSpPr/>
          <p:nvPr/>
        </p:nvCxnSpPr>
        <p:spPr>
          <a:xfrm>
            <a:off x="4787826" y="608190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235637-A6F5-5F4A-70BA-43F982B15152}"/>
              </a:ext>
            </a:extLst>
          </p:cNvPr>
          <p:cNvCxnSpPr/>
          <p:nvPr/>
        </p:nvCxnSpPr>
        <p:spPr>
          <a:xfrm>
            <a:off x="5506661" y="608190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6B6050-757A-A8D4-DAEB-C77E5E564DF6}"/>
              </a:ext>
            </a:extLst>
          </p:cNvPr>
          <p:cNvCxnSpPr/>
          <p:nvPr/>
        </p:nvCxnSpPr>
        <p:spPr>
          <a:xfrm>
            <a:off x="6225496" y="607221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9982DF-A0CF-B0DD-0DEA-BD069AE1AF62}"/>
              </a:ext>
            </a:extLst>
          </p:cNvPr>
          <p:cNvCxnSpPr/>
          <p:nvPr/>
        </p:nvCxnSpPr>
        <p:spPr>
          <a:xfrm>
            <a:off x="6970758" y="608190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61CAA4E-A70F-4F28-292D-5329F7624BE3}"/>
              </a:ext>
            </a:extLst>
          </p:cNvPr>
          <p:cNvCxnSpPr/>
          <p:nvPr/>
        </p:nvCxnSpPr>
        <p:spPr>
          <a:xfrm>
            <a:off x="7705450" y="608190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45A6A7-C00C-2E81-D049-A26220124E09}"/>
              </a:ext>
            </a:extLst>
          </p:cNvPr>
          <p:cNvCxnSpPr/>
          <p:nvPr/>
        </p:nvCxnSpPr>
        <p:spPr>
          <a:xfrm rot="5400000">
            <a:off x="2963230" y="2805747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32C3F7-A794-BFCE-82F9-0F9E6FD195A7}"/>
              </a:ext>
            </a:extLst>
          </p:cNvPr>
          <p:cNvCxnSpPr/>
          <p:nvPr/>
        </p:nvCxnSpPr>
        <p:spPr>
          <a:xfrm rot="5400000">
            <a:off x="2953540" y="354484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66B79F-9095-FD62-AE4B-E5539A6E4D3A}"/>
              </a:ext>
            </a:extLst>
          </p:cNvPr>
          <p:cNvCxnSpPr/>
          <p:nvPr/>
        </p:nvCxnSpPr>
        <p:spPr>
          <a:xfrm rot="5400000">
            <a:off x="2953540" y="424253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662A162-22C0-5DD3-3E7D-1F62BD61CE44}"/>
              </a:ext>
            </a:extLst>
          </p:cNvPr>
          <p:cNvCxnSpPr/>
          <p:nvPr/>
        </p:nvCxnSpPr>
        <p:spPr>
          <a:xfrm rot="5400000">
            <a:off x="2953540" y="496137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2654FA-292F-D78A-F1B2-C0D451FCB94E}"/>
              </a:ext>
            </a:extLst>
          </p:cNvPr>
          <p:cNvCxnSpPr/>
          <p:nvPr/>
        </p:nvCxnSpPr>
        <p:spPr>
          <a:xfrm rot="5400000">
            <a:off x="2963230" y="568020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9BFC11-F5C6-9198-DC4F-7FC68AE4AF01}"/>
              </a:ext>
            </a:extLst>
          </p:cNvPr>
          <p:cNvCxnSpPr/>
          <p:nvPr/>
        </p:nvCxnSpPr>
        <p:spPr>
          <a:xfrm rot="5400000">
            <a:off x="3707219" y="2815439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4F17BA1-9575-8D4F-D70D-95BBBEA14AE2}"/>
              </a:ext>
            </a:extLst>
          </p:cNvPr>
          <p:cNvCxnSpPr/>
          <p:nvPr/>
        </p:nvCxnSpPr>
        <p:spPr>
          <a:xfrm rot="5400000">
            <a:off x="3697529" y="355453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1F10051-1F4C-724E-77FF-EBF7C3217AA8}"/>
              </a:ext>
            </a:extLst>
          </p:cNvPr>
          <p:cNvCxnSpPr/>
          <p:nvPr/>
        </p:nvCxnSpPr>
        <p:spPr>
          <a:xfrm rot="5400000">
            <a:off x="3697529" y="4252227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F7E1557-9A20-34B2-5448-5C0CFD5674C1}"/>
              </a:ext>
            </a:extLst>
          </p:cNvPr>
          <p:cNvCxnSpPr/>
          <p:nvPr/>
        </p:nvCxnSpPr>
        <p:spPr>
          <a:xfrm rot="5400000">
            <a:off x="3697529" y="497106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FA9521-A600-B507-6F09-1185ABC6940F}"/>
              </a:ext>
            </a:extLst>
          </p:cNvPr>
          <p:cNvCxnSpPr/>
          <p:nvPr/>
        </p:nvCxnSpPr>
        <p:spPr>
          <a:xfrm rot="5400000">
            <a:off x="3707219" y="5689897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1B7D897-EDC2-91B9-4D13-2D52B0FC30F9}"/>
              </a:ext>
            </a:extLst>
          </p:cNvPr>
          <p:cNvCxnSpPr/>
          <p:nvPr/>
        </p:nvCxnSpPr>
        <p:spPr>
          <a:xfrm rot="5400000">
            <a:off x="4460724" y="283129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0CB7C7D-A08B-1E7B-AFFD-A0B64A2F8296}"/>
              </a:ext>
            </a:extLst>
          </p:cNvPr>
          <p:cNvCxnSpPr/>
          <p:nvPr/>
        </p:nvCxnSpPr>
        <p:spPr>
          <a:xfrm rot="5400000">
            <a:off x="4451034" y="3570391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2B84DA0-3E27-7507-2A98-F0F1BEF50246}"/>
              </a:ext>
            </a:extLst>
          </p:cNvPr>
          <p:cNvCxnSpPr/>
          <p:nvPr/>
        </p:nvCxnSpPr>
        <p:spPr>
          <a:xfrm rot="5400000">
            <a:off x="4451034" y="426808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132EB-AADD-B0A1-A20C-98C025A4BADF}"/>
              </a:ext>
            </a:extLst>
          </p:cNvPr>
          <p:cNvCxnSpPr/>
          <p:nvPr/>
        </p:nvCxnSpPr>
        <p:spPr>
          <a:xfrm rot="5400000">
            <a:off x="4451034" y="498691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BDFE309-AAB2-B60D-C7F3-2E8F100CE3E6}"/>
              </a:ext>
            </a:extLst>
          </p:cNvPr>
          <p:cNvCxnSpPr/>
          <p:nvPr/>
        </p:nvCxnSpPr>
        <p:spPr>
          <a:xfrm rot="5400000">
            <a:off x="4460724" y="570575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7E90F5E-E7E1-47C1-2CC7-B3D8D8C05A62}"/>
              </a:ext>
            </a:extLst>
          </p:cNvPr>
          <p:cNvCxnSpPr/>
          <p:nvPr/>
        </p:nvCxnSpPr>
        <p:spPr>
          <a:xfrm rot="5400000">
            <a:off x="5126638" y="283658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612AAB9-0886-C0FD-AAA2-31FCD3DFD83B}"/>
              </a:ext>
            </a:extLst>
          </p:cNvPr>
          <p:cNvCxnSpPr/>
          <p:nvPr/>
        </p:nvCxnSpPr>
        <p:spPr>
          <a:xfrm rot="5400000">
            <a:off x="5116948" y="3575676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BF0454-57B6-D4C8-45ED-2E269618A033}"/>
              </a:ext>
            </a:extLst>
          </p:cNvPr>
          <p:cNvCxnSpPr/>
          <p:nvPr/>
        </p:nvCxnSpPr>
        <p:spPr>
          <a:xfrm rot="5400000">
            <a:off x="5116948" y="427336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A10ADF8-FF72-8834-8A9E-6F5D50CF0FA4}"/>
              </a:ext>
            </a:extLst>
          </p:cNvPr>
          <p:cNvCxnSpPr/>
          <p:nvPr/>
        </p:nvCxnSpPr>
        <p:spPr>
          <a:xfrm rot="5400000">
            <a:off x="5116948" y="499220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3DFB172-3F8F-0B3F-12C3-D723D6344648}"/>
              </a:ext>
            </a:extLst>
          </p:cNvPr>
          <p:cNvCxnSpPr/>
          <p:nvPr/>
        </p:nvCxnSpPr>
        <p:spPr>
          <a:xfrm rot="5400000">
            <a:off x="5126638" y="571103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598628A-3BA5-C4DA-7739-A26311543383}"/>
              </a:ext>
            </a:extLst>
          </p:cNvPr>
          <p:cNvCxnSpPr/>
          <p:nvPr/>
        </p:nvCxnSpPr>
        <p:spPr>
          <a:xfrm rot="5400000">
            <a:off x="5872532" y="283129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4E6DA1-5D81-BF82-C21C-E716C0D78E4F}"/>
              </a:ext>
            </a:extLst>
          </p:cNvPr>
          <p:cNvCxnSpPr/>
          <p:nvPr/>
        </p:nvCxnSpPr>
        <p:spPr>
          <a:xfrm rot="5400000">
            <a:off x="5862842" y="3570391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45D9862-1736-A715-8BDC-964AB7CD2385}"/>
              </a:ext>
            </a:extLst>
          </p:cNvPr>
          <p:cNvCxnSpPr/>
          <p:nvPr/>
        </p:nvCxnSpPr>
        <p:spPr>
          <a:xfrm rot="5400000">
            <a:off x="5862842" y="426808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78803B6-2DBC-BD35-E7D2-D7BCEAC8B34A}"/>
              </a:ext>
            </a:extLst>
          </p:cNvPr>
          <p:cNvCxnSpPr/>
          <p:nvPr/>
        </p:nvCxnSpPr>
        <p:spPr>
          <a:xfrm rot="5400000">
            <a:off x="5862842" y="498691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4D8534-47D5-1281-084F-7903C4885C1B}"/>
              </a:ext>
            </a:extLst>
          </p:cNvPr>
          <p:cNvCxnSpPr/>
          <p:nvPr/>
        </p:nvCxnSpPr>
        <p:spPr>
          <a:xfrm rot="5400000">
            <a:off x="5872532" y="570575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0E8EE49-78E9-38C0-E9BC-C1E49829FA76}"/>
              </a:ext>
            </a:extLst>
          </p:cNvPr>
          <p:cNvCxnSpPr/>
          <p:nvPr/>
        </p:nvCxnSpPr>
        <p:spPr>
          <a:xfrm rot="5400000">
            <a:off x="6591367" y="283129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BCE3C9-5654-ED53-46AF-F07DC14A9364}"/>
              </a:ext>
            </a:extLst>
          </p:cNvPr>
          <p:cNvCxnSpPr/>
          <p:nvPr/>
        </p:nvCxnSpPr>
        <p:spPr>
          <a:xfrm rot="5400000">
            <a:off x="6581677" y="3570391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3E13779-E012-9394-9138-7EE59F684054}"/>
              </a:ext>
            </a:extLst>
          </p:cNvPr>
          <p:cNvCxnSpPr/>
          <p:nvPr/>
        </p:nvCxnSpPr>
        <p:spPr>
          <a:xfrm rot="5400000">
            <a:off x="6581677" y="426808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CDA5576-FA56-6B9F-C77A-C047EF6BFE8B}"/>
              </a:ext>
            </a:extLst>
          </p:cNvPr>
          <p:cNvCxnSpPr/>
          <p:nvPr/>
        </p:nvCxnSpPr>
        <p:spPr>
          <a:xfrm rot="5400000">
            <a:off x="6581677" y="498691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6EB5A13-5846-1157-01A7-9A4BE65C4F79}"/>
              </a:ext>
            </a:extLst>
          </p:cNvPr>
          <p:cNvCxnSpPr/>
          <p:nvPr/>
        </p:nvCxnSpPr>
        <p:spPr>
          <a:xfrm rot="5400000">
            <a:off x="6591367" y="5705753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295EE8-FE40-BC81-2807-BF63B33BFA69}"/>
              </a:ext>
            </a:extLst>
          </p:cNvPr>
          <p:cNvCxnSpPr/>
          <p:nvPr/>
        </p:nvCxnSpPr>
        <p:spPr>
          <a:xfrm rot="5400000">
            <a:off x="7336630" y="282600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7BE2800-2E60-C957-1E54-0857DD211204}"/>
              </a:ext>
            </a:extLst>
          </p:cNvPr>
          <p:cNvCxnSpPr/>
          <p:nvPr/>
        </p:nvCxnSpPr>
        <p:spPr>
          <a:xfrm rot="5400000">
            <a:off x="7326940" y="3565104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590AF3-081F-EF73-F3F6-8F722EB90C75}"/>
              </a:ext>
            </a:extLst>
          </p:cNvPr>
          <p:cNvCxnSpPr/>
          <p:nvPr/>
        </p:nvCxnSpPr>
        <p:spPr>
          <a:xfrm rot="5400000">
            <a:off x="7326940" y="4262796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981409E-511F-5A5C-2CB8-E7277ABDCBB0}"/>
              </a:ext>
            </a:extLst>
          </p:cNvPr>
          <p:cNvCxnSpPr/>
          <p:nvPr/>
        </p:nvCxnSpPr>
        <p:spPr>
          <a:xfrm rot="5400000">
            <a:off x="7326940" y="4981631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9697777-12F3-0C95-38B5-6003947204CD}"/>
              </a:ext>
            </a:extLst>
          </p:cNvPr>
          <p:cNvCxnSpPr/>
          <p:nvPr/>
        </p:nvCxnSpPr>
        <p:spPr>
          <a:xfrm rot="5400000">
            <a:off x="7336630" y="5700466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F2DC994-BB7B-40A9-3CC4-7F5CDBCDA87C}"/>
              </a:ext>
            </a:extLst>
          </p:cNvPr>
          <p:cNvCxnSpPr/>
          <p:nvPr/>
        </p:nvCxnSpPr>
        <p:spPr>
          <a:xfrm rot="5400000">
            <a:off x="8071322" y="2820722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0FEE0A7-7699-06A6-83C2-EBA3C8219AC3}"/>
              </a:ext>
            </a:extLst>
          </p:cNvPr>
          <p:cNvCxnSpPr/>
          <p:nvPr/>
        </p:nvCxnSpPr>
        <p:spPr>
          <a:xfrm rot="5400000">
            <a:off x="8061632" y="3559818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28B887-9895-BF26-40C4-F34FE2917920}"/>
              </a:ext>
            </a:extLst>
          </p:cNvPr>
          <p:cNvCxnSpPr/>
          <p:nvPr/>
        </p:nvCxnSpPr>
        <p:spPr>
          <a:xfrm rot="5400000">
            <a:off x="8061632" y="425751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A76F645-A9FE-D53D-EA73-A4CABC0B5344}"/>
              </a:ext>
            </a:extLst>
          </p:cNvPr>
          <p:cNvCxnSpPr/>
          <p:nvPr/>
        </p:nvCxnSpPr>
        <p:spPr>
          <a:xfrm rot="5400000">
            <a:off x="8061632" y="4976345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7A7503B-A33E-F55D-7EFD-465F1CE04665}"/>
              </a:ext>
            </a:extLst>
          </p:cNvPr>
          <p:cNvCxnSpPr/>
          <p:nvPr/>
        </p:nvCxnSpPr>
        <p:spPr>
          <a:xfrm rot="5400000">
            <a:off x="8071322" y="5695180"/>
            <a:ext cx="36998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168F0EA-59AF-BE71-8154-EC7204802508}"/>
              </a:ext>
            </a:extLst>
          </p:cNvPr>
          <p:cNvSpPr txBox="1"/>
          <p:nvPr/>
        </p:nvSpPr>
        <p:spPr>
          <a:xfrm>
            <a:off x="3368546" y="2016991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21325C6-688B-CBE4-8B10-1D5640DEBCAF}"/>
              </a:ext>
            </a:extLst>
          </p:cNvPr>
          <p:cNvSpPr txBox="1"/>
          <p:nvPr/>
        </p:nvSpPr>
        <p:spPr>
          <a:xfrm>
            <a:off x="4115765" y="2026681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EA8D93-BEB7-2B3F-777E-24F54A34A77B}"/>
              </a:ext>
            </a:extLst>
          </p:cNvPr>
          <p:cNvSpPr txBox="1"/>
          <p:nvPr/>
        </p:nvSpPr>
        <p:spPr>
          <a:xfrm>
            <a:off x="3923261" y="2560899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66FDFC-C6CD-055C-BA0E-69A5AF640068}"/>
              </a:ext>
            </a:extLst>
          </p:cNvPr>
          <p:cNvSpPr txBox="1"/>
          <p:nvPr/>
        </p:nvSpPr>
        <p:spPr>
          <a:xfrm>
            <a:off x="4820850" y="2026681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1104F7-6441-BE67-236E-C9759FA71E15}"/>
              </a:ext>
            </a:extLst>
          </p:cNvPr>
          <p:cNvSpPr txBox="1"/>
          <p:nvPr/>
        </p:nvSpPr>
        <p:spPr>
          <a:xfrm>
            <a:off x="5430577" y="2026681"/>
            <a:ext cx="537327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1.5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45A9EA0-F1ED-10F2-CFDD-0309ED73BF6E}"/>
              </a:ext>
            </a:extLst>
          </p:cNvPr>
          <p:cNvSpPr txBox="1"/>
          <p:nvPr/>
        </p:nvSpPr>
        <p:spPr>
          <a:xfrm>
            <a:off x="6243617" y="2026681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6957B9-2E54-EEA7-39D0-EFD9BC5C4198}"/>
                  </a:ext>
                </a:extLst>
              </p:cNvPr>
              <p:cNvSpPr txBox="1"/>
              <p:nvPr/>
            </p:nvSpPr>
            <p:spPr>
              <a:xfrm>
                <a:off x="6045885" y="2557765"/>
                <a:ext cx="452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6957B9-2E54-EEA7-39D0-EFD9BC5C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885" y="2557765"/>
                <a:ext cx="452368" cy="477054"/>
              </a:xfrm>
              <a:prstGeom prst="rect">
                <a:avLst/>
              </a:prstGeom>
              <a:blipFill>
                <a:blip r:embed="rId4"/>
                <a:stretch>
                  <a:fillRect r="-1944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FE6FF0F6-E89D-D720-147B-EDE26D439F92}"/>
              </a:ext>
            </a:extLst>
          </p:cNvPr>
          <p:cNvSpPr txBox="1"/>
          <p:nvPr/>
        </p:nvSpPr>
        <p:spPr>
          <a:xfrm>
            <a:off x="6984828" y="2026681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0E3E2CB-F2EE-AAEE-04BD-2654138E651B}"/>
              </a:ext>
            </a:extLst>
          </p:cNvPr>
          <p:cNvSpPr txBox="1"/>
          <p:nvPr/>
        </p:nvSpPr>
        <p:spPr>
          <a:xfrm>
            <a:off x="4639074" y="2555012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41483ED-8818-898A-02D4-697B128AE33A}"/>
              </a:ext>
            </a:extLst>
          </p:cNvPr>
          <p:cNvSpPr txBox="1"/>
          <p:nvPr/>
        </p:nvSpPr>
        <p:spPr>
          <a:xfrm>
            <a:off x="5339788" y="2560899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46BFD46-0242-210C-743A-800194F829DE}"/>
                  </a:ext>
                </a:extLst>
              </p:cNvPr>
              <p:cNvSpPr txBox="1"/>
              <p:nvPr/>
            </p:nvSpPr>
            <p:spPr>
              <a:xfrm>
                <a:off x="5453049" y="2793990"/>
                <a:ext cx="452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46BFD46-0242-210C-743A-800194F82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049" y="2793990"/>
                <a:ext cx="452368" cy="477054"/>
              </a:xfrm>
              <a:prstGeom prst="rect">
                <a:avLst/>
              </a:prstGeom>
              <a:blipFill>
                <a:blip r:embed="rId5"/>
                <a:stretch>
                  <a:fillRect r="-1621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AA1EF71-BBCF-D046-1D5B-10CB2E4217CA}"/>
                  </a:ext>
                </a:extLst>
              </p:cNvPr>
              <p:cNvSpPr txBox="1"/>
              <p:nvPr/>
            </p:nvSpPr>
            <p:spPr>
              <a:xfrm>
                <a:off x="6184306" y="2793990"/>
                <a:ext cx="452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AA1EF71-BBCF-D046-1D5B-10CB2E421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306" y="2793990"/>
                <a:ext cx="452368" cy="477054"/>
              </a:xfrm>
              <a:prstGeom prst="rect">
                <a:avLst/>
              </a:prstGeom>
              <a:blipFill>
                <a:blip r:embed="rId6"/>
                <a:stretch>
                  <a:fillRect r="-1891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51FFBA6C-5ADA-1416-6DFF-F58C54DE8A7F}"/>
              </a:ext>
            </a:extLst>
          </p:cNvPr>
          <p:cNvSpPr txBox="1"/>
          <p:nvPr/>
        </p:nvSpPr>
        <p:spPr>
          <a:xfrm>
            <a:off x="6752045" y="2569131"/>
            <a:ext cx="333746" cy="4355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0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9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DCE0-76B7-A294-3228-E9E4865B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for pathfinding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1750D-D5C9-3702-F846-8498DE810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the “breadcrumbs” modification we discussed earlier.</a:t>
                </a:r>
              </a:p>
              <a:p>
                <a:r>
                  <a:rPr lang="en-US" dirty="0"/>
                  <a:t>Works okay! Guaranteed to find solution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time, 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the number of pixels in the grid.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E1750D-D5C9-3702-F846-8498DE810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176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2094-EC26-50A3-68F4-A0A64CEA9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52EF-8745-9BA6-54FD-B9EC8627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for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7663-3A2D-B240-CD3F-F5DDF6D4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Dijkstra’s is not ideal though, because breadth-first is a bad search strategy in 2D.</a:t>
            </a: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809E1B3B-3CF9-3BC2-39FB-D9EF2637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89" y="2543528"/>
            <a:ext cx="4038600" cy="40513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B5844B-E9E8-7462-DB6E-FA8ECD56A110}"/>
              </a:ext>
            </a:extLst>
          </p:cNvPr>
          <p:cNvSpPr/>
          <p:nvPr/>
        </p:nvSpPr>
        <p:spPr>
          <a:xfrm>
            <a:off x="1185333" y="3770471"/>
            <a:ext cx="2720623" cy="2824357"/>
          </a:xfrm>
          <a:prstGeom prst="ellipse">
            <a:avLst/>
          </a:prstGeom>
          <a:solidFill>
            <a:srgbClr val="FFFFFF">
              <a:alpha val="47059"/>
            </a:srgb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Lato" panose="020F0502020204030203" pitchFamily="34" charset="77"/>
              </a:rPr>
              <a:t>wasted search area</a:t>
            </a:r>
          </a:p>
        </p:txBody>
      </p:sp>
      <p:pic>
        <p:nvPicPr>
          <p:cNvPr id="7" name="Picture 6" descr="A screenshot of a game&#10;&#10;AI-generated content may be incorrect.">
            <a:extLst>
              <a:ext uri="{FF2B5EF4-FFF2-40B4-BE49-F238E27FC236}">
                <a16:creationId xmlns:a16="http://schemas.microsoft.com/office/drawing/2014/main" id="{82E27D07-3804-E04F-A7F6-B9218666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33" y="2543528"/>
            <a:ext cx="4013200" cy="4051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3561A-B310-0B0D-0042-184D6429CC35}"/>
              </a:ext>
            </a:extLst>
          </p:cNvPr>
          <p:cNvSpPr txBox="1"/>
          <p:nvPr/>
        </p:nvSpPr>
        <p:spPr>
          <a:xfrm>
            <a:off x="7100712" y="5046134"/>
            <a:ext cx="1329210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solidFill>
                  <a:schemeClr val="accent5"/>
                </a:solidFill>
                <a:latin typeface="Lato" panose="020F0502020204030203" pitchFamily="34" charset="77"/>
                <a:ea typeface="Inter" panose="02000503000000020004" pitchFamily="2" charset="0"/>
              </a:rPr>
              <a:t>better!</a:t>
            </a:r>
          </a:p>
        </p:txBody>
      </p:sp>
    </p:spTree>
    <p:extLst>
      <p:ext uri="{BB962C8B-B14F-4D97-AF65-F5344CB8AC3E}">
        <p14:creationId xmlns:p14="http://schemas.microsoft.com/office/powerpoint/2010/main" val="4400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CEC0-3703-4F3E-4C03-922111A9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9B2E8-5B62-F75E-4D2B-C9272F5B3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 heuristic to quickly gauge how good a choice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𝐡𝐞𝐮𝐫𝐢𝐬𝐭𝐢𝐜𝐃𝐢𝐬𝐭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In Dijkstra’s algorithm, replace: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𝐜𝐮𝐫𝐫𝐏𝐫𝐢𝐨𝐫𝐢𝐭𝐲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dirty="0" err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𝐜𝐮𝐫𝐫𝐏𝐫𝐢𝐨𝐫𝐢𝐭𝐲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1" dirty="0" err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𝐝𝐢𝐬𝐭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𝐜𝐮𝐫𝐫𝐏𝐫𝐢𝐨𝐫𝐢𝐭𝐲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dirty="0" err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𝐜𝐮𝐫𝐫</m:t>
                      </m:r>
                      <m:r>
                        <a:rPr lang="en-US" b="1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𝐃𝐢𝐬𝐭𝐚𝐧𝐜𝐞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dirty="0" err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𝐝𝐢𝐬𝐭</m:t>
                      </m:r>
                      <m:d>
                        <m:dPr>
                          <m:ctrlPr>
                            <a:rPr lang="en-US" b="1" i="1" dirty="0" err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𝐡𝐞𝐮𝐫𝐃𝐢𝐬𝐭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9B2E8-5B62-F75E-4D2B-C9272F5B3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1206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13CD49B-AABC-6A4B-21DC-79AC73CE52F2}"/>
              </a:ext>
            </a:extLst>
          </p:cNvPr>
          <p:cNvSpPr/>
          <p:nvPr/>
        </p:nvSpPr>
        <p:spPr>
          <a:xfrm>
            <a:off x="10758311" y="4684889"/>
            <a:ext cx="595489" cy="74506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164ED-1BE7-C5BB-9085-D01173900A4D}"/>
              </a:ext>
            </a:extLst>
          </p:cNvPr>
          <p:cNvSpPr txBox="1"/>
          <p:nvPr/>
        </p:nvSpPr>
        <p:spPr>
          <a:xfrm>
            <a:off x="10932851" y="5604242"/>
            <a:ext cx="84189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3961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2777-B09E-8F8B-833A-E7613E2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is not asymptotically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E94A-8CD0-143C-6458-B3D0D429D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algorithms are not designed to be asymptotically better. Small improvements for a particular application matter!</a:t>
            </a:r>
          </a:p>
          <a:p>
            <a:r>
              <a:rPr lang="en-US" dirty="0"/>
              <a:t>But is A* search still correct for shortest paths?</a:t>
            </a:r>
          </a:p>
          <a:p>
            <a:r>
              <a:rPr lang="en-US" b="1" dirty="0">
                <a:solidFill>
                  <a:schemeClr val="accent3"/>
                </a:solidFill>
              </a:rPr>
              <a:t>Theorem. </a:t>
            </a:r>
            <a:r>
              <a:rPr lang="en-US" dirty="0"/>
              <a:t>If the heuristic only ever underestimates distance, A* search still produces the shortest path!</a:t>
            </a:r>
          </a:p>
        </p:txBody>
      </p:sp>
    </p:spTree>
    <p:extLst>
      <p:ext uri="{BB962C8B-B14F-4D97-AF65-F5344CB8AC3E}">
        <p14:creationId xmlns:p14="http://schemas.microsoft.com/office/powerpoint/2010/main" val="32731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concept check for Wednesday review topics!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https://washington.zoom.us/my/nathanbrunelle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7764-2C1B-A888-7D91-43465DC4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Prim’s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A9CAC-502A-A4A0-3BC0-54AA0EBE3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7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2393A2-D11B-6E8A-B756-9FB7EF38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87A3CE-FDE1-AC7E-8A1D-62FE6B59A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extends the current tree to a new vertex.</a:t>
                </a:r>
              </a:p>
              <a:p>
                <a:r>
                  <a:rPr lang="en-US" dirty="0"/>
                  <a:t>Remember only cheapest edge for every discovered vertex!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Up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vertices in data structure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Operations that we do:</a:t>
                </a:r>
              </a:p>
              <a:p>
                <a:pPr marL="922338" indent="-44926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Pick cheapest vertex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  <a:p>
                <a:pPr marL="922338" indent="-449263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Update the cost of vertices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times total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87A3CE-FDE1-AC7E-8A1D-62FE6B59A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47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87A2-F1B8-C33B-D313-603844DE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6C3B13B-E392-04C1-B2F0-9BA0B24F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priority queue is an abstract data type similar to a queue, but allows you to </a:t>
            </a:r>
            <a:r>
              <a:rPr lang="en-US" b="1" dirty="0">
                <a:solidFill>
                  <a:schemeClr val="accent3"/>
                </a:solidFill>
              </a:rPr>
              <a:t>get the highest priority elements first</a:t>
            </a:r>
            <a:r>
              <a:rPr lang="en-US" dirty="0"/>
              <a:t>.</a:t>
            </a:r>
          </a:p>
          <a:p>
            <a:r>
              <a:rPr lang="en-US" dirty="0"/>
              <a:t>It supports: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add</a:t>
            </a:r>
            <a:r>
              <a:rPr lang="en-US" dirty="0"/>
              <a:t> an element at a given priority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make</a:t>
            </a:r>
            <a:r>
              <a:rPr lang="en-US" dirty="0"/>
              <a:t> a whole priority queue from a given list with priorities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extract</a:t>
            </a:r>
            <a:r>
              <a:rPr lang="en-US" dirty="0"/>
              <a:t> the highest (minimum) priority element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peek</a:t>
            </a:r>
            <a:r>
              <a:rPr lang="en-US" dirty="0"/>
              <a:t> the highest (minimum) priority element (without deleting)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decrease the priority </a:t>
            </a:r>
            <a:r>
              <a:rPr lang="en-US" dirty="0"/>
              <a:t>of a given element to a new priority</a:t>
            </a:r>
          </a:p>
        </p:txBody>
      </p:sp>
    </p:spTree>
    <p:extLst>
      <p:ext uri="{BB962C8B-B14F-4D97-AF65-F5344CB8AC3E}">
        <p14:creationId xmlns:p14="http://schemas.microsoft.com/office/powerpoint/2010/main" val="17957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1B770-F3BC-9249-B388-21F17A41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F974-FA2C-22C1-5F77-A5641D80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B38D4A2-72EF-3E4C-28DE-3DE1C038D05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278013"/>
              <a:ext cx="10504332" cy="408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42923">
                      <a:extLst>
                        <a:ext uri="{9D8B030D-6E8A-4147-A177-3AD203B41FA5}">
                          <a16:colId xmlns:a16="http://schemas.microsoft.com/office/drawing/2014/main" val="3623191147"/>
                        </a:ext>
                      </a:extLst>
                    </a:gridCol>
                    <a:gridCol w="1674254">
                      <a:extLst>
                        <a:ext uri="{9D8B030D-6E8A-4147-A177-3AD203B41FA5}">
                          <a16:colId xmlns:a16="http://schemas.microsoft.com/office/drawing/2014/main" val="1642413887"/>
                        </a:ext>
                      </a:extLst>
                    </a:gridCol>
                    <a:gridCol w="2103451">
                      <a:extLst>
                        <a:ext uri="{9D8B030D-6E8A-4147-A177-3AD203B41FA5}">
                          <a16:colId xmlns:a16="http://schemas.microsoft.com/office/drawing/2014/main" val="3033169745"/>
                        </a:ext>
                      </a:extLst>
                    </a:gridCol>
                    <a:gridCol w="2983704">
                      <a:extLst>
                        <a:ext uri="{9D8B030D-6E8A-4147-A177-3AD203B41FA5}">
                          <a16:colId xmlns:a16="http://schemas.microsoft.com/office/drawing/2014/main" val="31027931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array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binary heap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Fibonacci heap</a:t>
                          </a: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6946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add(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elt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,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prty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3838098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make(list)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115623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extractMin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719392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peekMin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19963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decrPriority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elt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,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prty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2800" b="1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 amortized</a:t>
                          </a: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9376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B38D4A2-72EF-3E4C-28DE-3DE1C038D051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278013"/>
              <a:ext cx="10504332" cy="4084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42923">
                      <a:extLst>
                        <a:ext uri="{9D8B030D-6E8A-4147-A177-3AD203B41FA5}">
                          <a16:colId xmlns:a16="http://schemas.microsoft.com/office/drawing/2014/main" val="3623191147"/>
                        </a:ext>
                      </a:extLst>
                    </a:gridCol>
                    <a:gridCol w="1674254">
                      <a:extLst>
                        <a:ext uri="{9D8B030D-6E8A-4147-A177-3AD203B41FA5}">
                          <a16:colId xmlns:a16="http://schemas.microsoft.com/office/drawing/2014/main" val="1642413887"/>
                        </a:ext>
                      </a:extLst>
                    </a:gridCol>
                    <a:gridCol w="2103451">
                      <a:extLst>
                        <a:ext uri="{9D8B030D-6E8A-4147-A177-3AD203B41FA5}">
                          <a16:colId xmlns:a16="http://schemas.microsoft.com/office/drawing/2014/main" val="3033169745"/>
                        </a:ext>
                      </a:extLst>
                    </a:gridCol>
                    <a:gridCol w="2983704">
                      <a:extLst>
                        <a:ext uri="{9D8B030D-6E8A-4147-A177-3AD203B41FA5}">
                          <a16:colId xmlns:a16="http://schemas.microsoft.com/office/drawing/2014/main" val="3102793143"/>
                        </a:ext>
                      </a:extLst>
                    </a:gridCol>
                  </a:tblGrid>
                  <a:tr h="103632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array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binary heap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Fibonacci heap</a:t>
                          </a: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694643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add(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elt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,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prty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24242" t="-175000" r="-303788" b="-4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57831" t="-175000" r="-141566" b="-4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52766" t="-175000" b="-4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380980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make(list)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24242" t="-275000" r="-303788" b="-3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57831" t="-275000" r="-141566" b="-3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52766" t="-275000" b="-3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1562307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extractMin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24242" t="-375000" r="-303788" b="-2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57831" t="-375000" r="-141566" b="-2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52766" t="-375000" b="-2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39224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peekMin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24242" t="-475000" r="-303788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2"/>
                          <a:stretch>
                            <a:fillRect l="-257831" t="-475000" r="-141566" b="-1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52766" t="-475000" b="-1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9630732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decrPriority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elt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,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prty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4242" t="-575000" r="-303788" b="-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7831" t="-575000" r="-141566" b="-22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2766" t="-575000" b="-229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3764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F987FD-9222-E297-149E-DFD95E21281E}"/>
              </a:ext>
            </a:extLst>
          </p:cNvPr>
          <p:cNvSpPr txBox="1"/>
          <p:nvPr/>
        </p:nvSpPr>
        <p:spPr>
          <a:xfrm>
            <a:off x="3309870" y="1279158"/>
            <a:ext cx="2141933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(last lecture)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2E773-B83B-958C-F9AC-2CEE1FE30D34}"/>
              </a:ext>
            </a:extLst>
          </p:cNvPr>
          <p:cNvSpPr txBox="1"/>
          <p:nvPr/>
        </p:nvSpPr>
        <p:spPr>
          <a:xfrm>
            <a:off x="6396901" y="1274951"/>
            <a:ext cx="1853392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(from 373)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773B-8244-1C8E-5627-8969498C7B07}"/>
              </a:ext>
            </a:extLst>
          </p:cNvPr>
          <p:cNvSpPr txBox="1"/>
          <p:nvPr/>
        </p:nvSpPr>
        <p:spPr>
          <a:xfrm>
            <a:off x="9649890" y="1274950"/>
            <a:ext cx="1590500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(just FYI)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3BF9E-94F7-2D2B-A678-903018585D24}"/>
              </a:ext>
            </a:extLst>
          </p:cNvPr>
          <p:cNvCxnSpPr>
            <a:cxnSpLocks/>
          </p:cNvCxnSpPr>
          <p:nvPr/>
        </p:nvCxnSpPr>
        <p:spPr>
          <a:xfrm>
            <a:off x="4790941" y="1847671"/>
            <a:ext cx="260367" cy="43034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ECB873-A772-3E3F-ACA9-42AB32454D45}"/>
              </a:ext>
            </a:extLst>
          </p:cNvPr>
          <p:cNvCxnSpPr>
            <a:cxnSpLocks/>
          </p:cNvCxnSpPr>
          <p:nvPr/>
        </p:nvCxnSpPr>
        <p:spPr>
          <a:xfrm>
            <a:off x="7323597" y="1847671"/>
            <a:ext cx="0" cy="42613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5E89D0-5FE8-4E2C-5669-B809B8AE888A}"/>
              </a:ext>
            </a:extLst>
          </p:cNvPr>
          <p:cNvCxnSpPr>
            <a:cxnSpLocks/>
          </p:cNvCxnSpPr>
          <p:nvPr/>
        </p:nvCxnSpPr>
        <p:spPr>
          <a:xfrm flipH="1">
            <a:off x="9859617" y="1847671"/>
            <a:ext cx="240311" cy="42613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69B8-72EE-22D3-A89A-43F93436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Prim’s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C5CC56-129A-993E-17C7-DF6322312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always, assuming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C5CC56-129A-993E-17C7-DF6322312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1BF6064-D7E2-67C1-BBB2-B3799FDAB8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494368"/>
                  </p:ext>
                </p:extLst>
              </p:nvPr>
            </p:nvGraphicFramePr>
            <p:xfrm>
              <a:off x="838200" y="2172045"/>
              <a:ext cx="10504332" cy="445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42923">
                      <a:extLst>
                        <a:ext uri="{9D8B030D-6E8A-4147-A177-3AD203B41FA5}">
                          <a16:colId xmlns:a16="http://schemas.microsoft.com/office/drawing/2014/main" val="1025646613"/>
                        </a:ext>
                      </a:extLst>
                    </a:gridCol>
                    <a:gridCol w="1674254">
                      <a:extLst>
                        <a:ext uri="{9D8B030D-6E8A-4147-A177-3AD203B41FA5}">
                          <a16:colId xmlns:a16="http://schemas.microsoft.com/office/drawing/2014/main" val="3374272342"/>
                        </a:ext>
                      </a:extLst>
                    </a:gridCol>
                    <a:gridCol w="2103451">
                      <a:extLst>
                        <a:ext uri="{9D8B030D-6E8A-4147-A177-3AD203B41FA5}">
                          <a16:colId xmlns:a16="http://schemas.microsoft.com/office/drawing/2014/main" val="2153097226"/>
                        </a:ext>
                      </a:extLst>
                    </a:gridCol>
                    <a:gridCol w="2983704">
                      <a:extLst>
                        <a:ext uri="{9D8B030D-6E8A-4147-A177-3AD203B41FA5}">
                          <a16:colId xmlns:a16="http://schemas.microsoft.com/office/drawing/2014/main" val="23976440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array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binary heap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Fibonacci heap</a:t>
                          </a: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93656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extractMin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decrPriority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elt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,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prty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US" sz="2800" b="1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 amortized</a:t>
                          </a: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959320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i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Extract</a:t>
                          </a:r>
                          <a:r>
                            <a:rPr lang="en-US" sz="2800" b="0" i="0" baseline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 min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 times and decrease priority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800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800" b="1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times</a:t>
                          </a:r>
                        </a:p>
                      </a:txBody>
                      <a:tcPr marL="182880" marR="182880" marT="457200" marB="4572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1" i="1" dirty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dirty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800" b="1" i="1" dirty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457200" marB="457200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457200" marB="457200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0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1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457200" marB="45720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1014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1BF6064-D7E2-67C1-BBB2-B3799FDAB8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494368"/>
                  </p:ext>
                </p:extLst>
              </p:nvPr>
            </p:nvGraphicFramePr>
            <p:xfrm>
              <a:off x="838200" y="2172045"/>
              <a:ext cx="10504332" cy="4450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42923">
                      <a:extLst>
                        <a:ext uri="{9D8B030D-6E8A-4147-A177-3AD203B41FA5}">
                          <a16:colId xmlns:a16="http://schemas.microsoft.com/office/drawing/2014/main" val="1025646613"/>
                        </a:ext>
                      </a:extLst>
                    </a:gridCol>
                    <a:gridCol w="1674254">
                      <a:extLst>
                        <a:ext uri="{9D8B030D-6E8A-4147-A177-3AD203B41FA5}">
                          <a16:colId xmlns:a16="http://schemas.microsoft.com/office/drawing/2014/main" val="3374272342"/>
                        </a:ext>
                      </a:extLst>
                    </a:gridCol>
                    <a:gridCol w="2103451">
                      <a:extLst>
                        <a:ext uri="{9D8B030D-6E8A-4147-A177-3AD203B41FA5}">
                          <a16:colId xmlns:a16="http://schemas.microsoft.com/office/drawing/2014/main" val="2153097226"/>
                        </a:ext>
                      </a:extLst>
                    </a:gridCol>
                    <a:gridCol w="2983704">
                      <a:extLst>
                        <a:ext uri="{9D8B030D-6E8A-4147-A177-3AD203B41FA5}">
                          <a16:colId xmlns:a16="http://schemas.microsoft.com/office/drawing/2014/main" val="2397644032"/>
                        </a:ext>
                      </a:extLst>
                    </a:gridCol>
                  </a:tblGrid>
                  <a:tr h="1036320">
                    <a:tc>
                      <a:txBody>
                        <a:bodyPr/>
                        <a:lstStyle/>
                        <a:p>
                          <a:pPr algn="ctr"/>
                          <a:endParaRPr lang="en-US" sz="2800" b="0" dirty="0">
                            <a:solidFill>
                              <a:schemeClr val="tx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array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binary heap</a:t>
                          </a:r>
                        </a:p>
                      </a:txBody>
                      <a:tcPr marL="182880" marR="182880" marT="91440" marB="91440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w/ Fibonacci heap</a:t>
                          </a:r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93656905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extractMin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3"/>
                          <a:stretch>
                            <a:fillRect l="-224242" t="-175000" r="-303788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3"/>
                          <a:stretch>
                            <a:fillRect l="-257831" t="-175000" r="-141566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2766" t="-175000" b="-4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932876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decrPriority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(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elt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,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prty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)</a:t>
                          </a:r>
                        </a:p>
                      </a:txBody>
                      <a:tcPr marL="182880" marR="182880" marT="91440" marB="9144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3"/>
                          <a:stretch>
                            <a:fillRect l="-224242" t="-275000" r="-303788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blipFill>
                          <a:blip r:embed="rId3"/>
                          <a:stretch>
                            <a:fillRect l="-257831" t="-275000" r="-141566" b="-3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91440" marB="91440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52766" t="-275000" b="-3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5932036"/>
                      </a:ext>
                    </a:extLst>
                  </a:tr>
                  <a:tr h="2194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457200" marB="45720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" t="-104046" r="-180678" b="-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457200" marB="457200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4242" t="-104046" r="-303788" b="-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457200" marB="457200"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7831" t="-104046" r="-141566" b="-5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82880" marR="182880" marT="457200" marB="45720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2766" t="-104046" b="-5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0147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43A9FD-C10F-93E3-4102-E2D231A506E6}"/>
              </a:ext>
            </a:extLst>
          </p:cNvPr>
          <p:cNvSpPr/>
          <p:nvPr/>
        </p:nvSpPr>
        <p:spPr>
          <a:xfrm>
            <a:off x="4775200" y="5046133"/>
            <a:ext cx="1162756" cy="1038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2B30C-93B8-F229-0090-BD103653F3D8}"/>
              </a:ext>
            </a:extLst>
          </p:cNvPr>
          <p:cNvSpPr/>
          <p:nvPr/>
        </p:nvSpPr>
        <p:spPr>
          <a:xfrm>
            <a:off x="6406444" y="5046133"/>
            <a:ext cx="1777999" cy="1038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3B0C9-AC40-C30A-F3BC-FF93733862B3}"/>
              </a:ext>
            </a:extLst>
          </p:cNvPr>
          <p:cNvSpPr/>
          <p:nvPr/>
        </p:nvSpPr>
        <p:spPr>
          <a:xfrm>
            <a:off x="8600731" y="5046133"/>
            <a:ext cx="2586558" cy="1038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20A-76D6-E58A-7A89-E61F6C7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AC08-5C0F-F95A-0045-4BAE86A93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51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1B86-0046-325F-BE11-702D0C2B5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21AF5-BB43-AC12-9863-75F3FF9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snow network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0FE6A-ED2E-187A-8B55-232F4877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city has a network of roads of various lengths. </a:t>
            </a:r>
          </a:p>
          <a:p>
            <a:r>
              <a:rPr lang="en-US" b="1" dirty="0"/>
              <a:t>Goal: </a:t>
            </a:r>
            <a:r>
              <a:rPr lang="en-US" dirty="0"/>
              <a:t>Find a minimum length network to plow that ensures that the fire department can reach everyone as fast as possible.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594D9-AF97-24E3-5D6E-61F776E53669}"/>
              </a:ext>
            </a:extLst>
          </p:cNvPr>
          <p:cNvSpPr/>
          <p:nvPr/>
        </p:nvSpPr>
        <p:spPr>
          <a:xfrm>
            <a:off x="4520968" y="3506333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🏘️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E71126-1E49-5A6B-0B5A-C8C7BDD2EF49}"/>
              </a:ext>
            </a:extLst>
          </p:cNvPr>
          <p:cNvSpPr/>
          <p:nvPr/>
        </p:nvSpPr>
        <p:spPr>
          <a:xfrm>
            <a:off x="2816480" y="3981436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🏠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2FD54C-0407-B122-1A04-ACB72B3D24ED}"/>
              </a:ext>
            </a:extLst>
          </p:cNvPr>
          <p:cNvSpPr/>
          <p:nvPr/>
        </p:nvSpPr>
        <p:spPr>
          <a:xfrm>
            <a:off x="5200719" y="5087411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🏡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815735-0205-E0E9-FDD1-FD90A49ACC7B}"/>
              </a:ext>
            </a:extLst>
          </p:cNvPr>
          <p:cNvSpPr/>
          <p:nvPr/>
        </p:nvSpPr>
        <p:spPr>
          <a:xfrm>
            <a:off x="8028628" y="3553316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🏢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D32382-5029-160D-B9F5-214E426AED30}"/>
              </a:ext>
            </a:extLst>
          </p:cNvPr>
          <p:cNvSpPr/>
          <p:nvPr/>
        </p:nvSpPr>
        <p:spPr>
          <a:xfrm>
            <a:off x="6926456" y="5200076"/>
            <a:ext cx="587793" cy="58779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🚒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E9C907-82AF-AD1A-4AC7-4E5F58270E1E}"/>
              </a:ext>
            </a:extLst>
          </p:cNvPr>
          <p:cNvSpPr/>
          <p:nvPr/>
        </p:nvSpPr>
        <p:spPr>
          <a:xfrm>
            <a:off x="3710791" y="5556519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🛒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8D2B34-157B-3D2B-698C-979F2E1CA22B}"/>
              </a:ext>
            </a:extLst>
          </p:cNvPr>
          <p:cNvSpPr/>
          <p:nvPr/>
        </p:nvSpPr>
        <p:spPr>
          <a:xfrm>
            <a:off x="6229253" y="6144312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🏚️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EF8CAD-A6AF-4ED2-0305-BB293DDF8686}"/>
              </a:ext>
            </a:extLst>
          </p:cNvPr>
          <p:cNvSpPr/>
          <p:nvPr/>
        </p:nvSpPr>
        <p:spPr>
          <a:xfrm>
            <a:off x="6147572" y="3737592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🏥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2DC484-E18A-E4FF-B24C-87EE48EDAF78}"/>
              </a:ext>
            </a:extLst>
          </p:cNvPr>
          <p:cNvSpPr/>
          <p:nvPr/>
        </p:nvSpPr>
        <p:spPr>
          <a:xfrm>
            <a:off x="8787727" y="4793514"/>
            <a:ext cx="587793" cy="58779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📚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204C1-4705-00AE-BB44-A2F7A4DCDADB}"/>
              </a:ext>
            </a:extLst>
          </p:cNvPr>
          <p:cNvCxnSpPr>
            <a:cxnSpLocks/>
          </p:cNvCxnSpPr>
          <p:nvPr/>
        </p:nvCxnSpPr>
        <p:spPr>
          <a:xfrm flipV="1">
            <a:off x="3577917" y="3919857"/>
            <a:ext cx="825973" cy="22125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0277C8-BE06-E140-6BBB-05A93E97844E}"/>
              </a:ext>
            </a:extLst>
          </p:cNvPr>
          <p:cNvCxnSpPr>
            <a:cxnSpLocks/>
          </p:cNvCxnSpPr>
          <p:nvPr/>
        </p:nvCxnSpPr>
        <p:spPr>
          <a:xfrm>
            <a:off x="3312660" y="4636102"/>
            <a:ext cx="459921" cy="848652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72763B-54AD-F894-2A97-B44741BC48A2}"/>
              </a:ext>
            </a:extLst>
          </p:cNvPr>
          <p:cNvCxnSpPr>
            <a:cxnSpLocks/>
          </p:cNvCxnSpPr>
          <p:nvPr/>
        </p:nvCxnSpPr>
        <p:spPr>
          <a:xfrm flipV="1">
            <a:off x="4403890" y="5556519"/>
            <a:ext cx="704871" cy="26563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86301-F889-7982-DDDF-A8897900B824}"/>
              </a:ext>
            </a:extLst>
          </p:cNvPr>
          <p:cNvCxnSpPr>
            <a:cxnSpLocks/>
          </p:cNvCxnSpPr>
          <p:nvPr/>
        </p:nvCxnSpPr>
        <p:spPr>
          <a:xfrm>
            <a:off x="5197147" y="3814537"/>
            <a:ext cx="868744" cy="12582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CD85CC-64B8-1F0B-4AA4-A24A04D17373}"/>
              </a:ext>
            </a:extLst>
          </p:cNvPr>
          <p:cNvCxnSpPr>
            <a:cxnSpLocks/>
          </p:cNvCxnSpPr>
          <p:nvPr/>
        </p:nvCxnSpPr>
        <p:spPr>
          <a:xfrm flipH="1" flipV="1">
            <a:off x="4891545" y="4198268"/>
            <a:ext cx="447544" cy="77100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BAC4DD-9D0D-B3A2-93F6-BE1F07FEC8EE}"/>
              </a:ext>
            </a:extLst>
          </p:cNvPr>
          <p:cNvCxnSpPr>
            <a:cxnSpLocks/>
          </p:cNvCxnSpPr>
          <p:nvPr/>
        </p:nvCxnSpPr>
        <p:spPr>
          <a:xfrm>
            <a:off x="5833368" y="5438999"/>
            <a:ext cx="1040159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B639-3223-875C-4676-18FFD0D20C8A}"/>
              </a:ext>
            </a:extLst>
          </p:cNvPr>
          <p:cNvCxnSpPr>
            <a:cxnSpLocks/>
          </p:cNvCxnSpPr>
          <p:nvPr/>
        </p:nvCxnSpPr>
        <p:spPr>
          <a:xfrm flipV="1">
            <a:off x="6817046" y="3919857"/>
            <a:ext cx="1090549" cy="5092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1CC4AB-057A-3415-73BB-CC8BD56474C5}"/>
              </a:ext>
            </a:extLst>
          </p:cNvPr>
          <p:cNvCxnSpPr>
            <a:cxnSpLocks/>
          </p:cNvCxnSpPr>
          <p:nvPr/>
        </p:nvCxnSpPr>
        <p:spPr>
          <a:xfrm flipV="1">
            <a:off x="7471981" y="4184732"/>
            <a:ext cx="621961" cy="973209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328C40-BBFA-93DF-7F67-AEC254C3FDCB}"/>
              </a:ext>
            </a:extLst>
          </p:cNvPr>
          <p:cNvCxnSpPr>
            <a:cxnSpLocks/>
          </p:cNvCxnSpPr>
          <p:nvPr/>
        </p:nvCxnSpPr>
        <p:spPr>
          <a:xfrm>
            <a:off x="5742499" y="5712143"/>
            <a:ext cx="433842" cy="48888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6BD608-7EA0-91A5-D300-703DA56652E5}"/>
              </a:ext>
            </a:extLst>
          </p:cNvPr>
          <p:cNvCxnSpPr>
            <a:cxnSpLocks/>
          </p:cNvCxnSpPr>
          <p:nvPr/>
        </p:nvCxnSpPr>
        <p:spPr>
          <a:xfrm>
            <a:off x="8616421" y="4198268"/>
            <a:ext cx="314344" cy="47710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523690-B47A-22FC-E179-BD444176131A}"/>
              </a:ext>
            </a:extLst>
          </p:cNvPr>
          <p:cNvCxnSpPr>
            <a:cxnSpLocks/>
          </p:cNvCxnSpPr>
          <p:nvPr/>
        </p:nvCxnSpPr>
        <p:spPr>
          <a:xfrm flipV="1">
            <a:off x="4176584" y="4155465"/>
            <a:ext cx="418121" cy="132928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EC2957-5C3D-0613-8539-880CE912C840}"/>
              </a:ext>
            </a:extLst>
          </p:cNvPr>
          <p:cNvCxnSpPr>
            <a:cxnSpLocks/>
          </p:cNvCxnSpPr>
          <p:nvPr/>
        </p:nvCxnSpPr>
        <p:spPr>
          <a:xfrm flipH="1" flipV="1">
            <a:off x="6632351" y="4436822"/>
            <a:ext cx="457076" cy="70700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59235B-2934-65CD-D764-D5D03DD47B43}"/>
              </a:ext>
            </a:extLst>
          </p:cNvPr>
          <p:cNvSpPr txBox="1"/>
          <p:nvPr/>
        </p:nvSpPr>
        <p:spPr>
          <a:xfrm>
            <a:off x="3132186" y="4880828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7D3FA-2119-86E2-06F6-9D380461E238}"/>
              </a:ext>
            </a:extLst>
          </p:cNvPr>
          <p:cNvSpPr txBox="1"/>
          <p:nvPr/>
        </p:nvSpPr>
        <p:spPr>
          <a:xfrm>
            <a:off x="3629955" y="3506333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A57065-C91D-69EC-CC73-1F4F3635AB94}"/>
              </a:ext>
            </a:extLst>
          </p:cNvPr>
          <p:cNvSpPr txBox="1"/>
          <p:nvPr/>
        </p:nvSpPr>
        <p:spPr>
          <a:xfrm>
            <a:off x="4004203" y="4443276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1480CD-54BB-A4E7-F8B8-D87942B5DCD5}"/>
              </a:ext>
            </a:extLst>
          </p:cNvPr>
          <p:cNvSpPr txBox="1"/>
          <p:nvPr/>
        </p:nvSpPr>
        <p:spPr>
          <a:xfrm>
            <a:off x="5598472" y="5862878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AED61-5E2E-C573-E56A-B70E48558B04}"/>
              </a:ext>
            </a:extLst>
          </p:cNvPr>
          <p:cNvSpPr txBox="1"/>
          <p:nvPr/>
        </p:nvSpPr>
        <p:spPr>
          <a:xfrm>
            <a:off x="4582919" y="5107072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0384C0-901B-4C8E-39DD-9625DF5DF356}"/>
              </a:ext>
            </a:extLst>
          </p:cNvPr>
          <p:cNvSpPr txBox="1"/>
          <p:nvPr/>
        </p:nvSpPr>
        <p:spPr>
          <a:xfrm>
            <a:off x="5176218" y="4205083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2FDD80-2E21-96C5-66F6-34D39406930B}"/>
              </a:ext>
            </a:extLst>
          </p:cNvPr>
          <p:cNvSpPr txBox="1"/>
          <p:nvPr/>
        </p:nvSpPr>
        <p:spPr>
          <a:xfrm>
            <a:off x="5447693" y="3332843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3B56-5FDA-30AB-E2C5-2FAEEE179376}"/>
              </a:ext>
            </a:extLst>
          </p:cNvPr>
          <p:cNvSpPr txBox="1"/>
          <p:nvPr/>
        </p:nvSpPr>
        <p:spPr>
          <a:xfrm>
            <a:off x="6878665" y="4262987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4AAFCA-F5B5-D807-5357-B07B1E78FC7B}"/>
              </a:ext>
            </a:extLst>
          </p:cNvPr>
          <p:cNvSpPr txBox="1"/>
          <p:nvPr/>
        </p:nvSpPr>
        <p:spPr>
          <a:xfrm>
            <a:off x="7762091" y="4549925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380861-0DE8-FC70-09F1-F030E115C23A}"/>
              </a:ext>
            </a:extLst>
          </p:cNvPr>
          <p:cNvSpPr txBox="1"/>
          <p:nvPr/>
        </p:nvSpPr>
        <p:spPr>
          <a:xfrm>
            <a:off x="8773592" y="3892467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573772-A40F-BE63-811C-2A30A468D721}"/>
              </a:ext>
            </a:extLst>
          </p:cNvPr>
          <p:cNvSpPr txBox="1"/>
          <p:nvPr/>
        </p:nvSpPr>
        <p:spPr>
          <a:xfrm>
            <a:off x="7234541" y="3393861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C5E6DC-F72A-9835-1098-F934F9FFE1AC}"/>
              </a:ext>
            </a:extLst>
          </p:cNvPr>
          <p:cNvSpPr txBox="1"/>
          <p:nvPr/>
        </p:nvSpPr>
        <p:spPr>
          <a:xfrm>
            <a:off x="6155220" y="4913003"/>
            <a:ext cx="360948" cy="525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73466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ORIGINALSLIDENUMBER" val="1"/>
  <p:tag name="PPSPLIT_SPLI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ORIGINALSLIDENUMBER" val="2"/>
  <p:tag name="PPSPLIT_SPLI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ORIGINALSLIDENUMBER" val="3"/>
  <p:tag name="PPSPLIT_SPLI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8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30102</TotalTime>
  <Words>1210</Words>
  <Application>Microsoft Macintosh PowerPoint</Application>
  <PresentationFormat>Widescreen</PresentationFormat>
  <Paragraphs>245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Arial</vt:lpstr>
      <vt:lpstr>Cambria Math</vt:lpstr>
      <vt:lpstr>Lato</vt:lpstr>
      <vt:lpstr>Office Theme</vt:lpstr>
      <vt:lpstr>Lecture 12: Pathfinding</vt:lpstr>
      <vt:lpstr>Logistics</vt:lpstr>
      <vt:lpstr>Wrapping up Prim’s algorithm</vt:lpstr>
      <vt:lpstr>Prim’s algorithm</vt:lpstr>
      <vt:lpstr>Priority queues</vt:lpstr>
      <vt:lpstr>Priority queues</vt:lpstr>
      <vt:lpstr>Running time of Prim’s</vt:lpstr>
      <vt:lpstr>Dijkstra’s algorithm</vt:lpstr>
      <vt:lpstr>Emergency snow network</vt:lpstr>
      <vt:lpstr>Dijkstra’s algorithm is basically BFS</vt:lpstr>
      <vt:lpstr>A larger example</vt:lpstr>
      <vt:lpstr>Dijkstra’s algorithm</vt:lpstr>
      <vt:lpstr>Running time of Dijkstra’s </vt:lpstr>
      <vt:lpstr>Shortest s-t path</vt:lpstr>
      <vt:lpstr>Leaving crumbs to trace the solution</vt:lpstr>
      <vt:lpstr>Leaving crumbs to trace the solution</vt:lpstr>
      <vt:lpstr>Leaving crumbs to trace the solution</vt:lpstr>
      <vt:lpstr>Leaving crumbs to trace the solution</vt:lpstr>
      <vt:lpstr>A* search and heuristic algorithms</vt:lpstr>
      <vt:lpstr>Pathfinding on a grid</vt:lpstr>
      <vt:lpstr>Pathfinding on a grid</vt:lpstr>
      <vt:lpstr>Dijkstra’s for pathfinding</vt:lpstr>
      <vt:lpstr>Dijkstra’s for pathfinding</vt:lpstr>
      <vt:lpstr>A* search</vt:lpstr>
      <vt:lpstr>A* search is not asymptotically better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Glenn Sun</cp:lastModifiedBy>
  <cp:revision>53</cp:revision>
  <dcterms:created xsi:type="dcterms:W3CDTF">2025-09-15T17:56:15Z</dcterms:created>
  <dcterms:modified xsi:type="dcterms:W3CDTF">2025-10-20T17:21:18Z</dcterms:modified>
</cp:coreProperties>
</file>