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314" r:id="rId5"/>
    <p:sldId id="353" r:id="rId6"/>
    <p:sldId id="389" r:id="rId7"/>
    <p:sldId id="390" r:id="rId8"/>
    <p:sldId id="319" r:id="rId9"/>
    <p:sldId id="316" r:id="rId10"/>
    <p:sldId id="391" r:id="rId11"/>
    <p:sldId id="392" r:id="rId12"/>
    <p:sldId id="394" r:id="rId13"/>
    <p:sldId id="393" r:id="rId14"/>
    <p:sldId id="402" r:id="rId15"/>
    <p:sldId id="414" r:id="rId16"/>
    <p:sldId id="415" r:id="rId17"/>
    <p:sldId id="416" r:id="rId18"/>
    <p:sldId id="320" r:id="rId19"/>
    <p:sldId id="395" r:id="rId20"/>
    <p:sldId id="396" r:id="rId21"/>
    <p:sldId id="397" r:id="rId22"/>
    <p:sldId id="398" r:id="rId23"/>
    <p:sldId id="340" r:id="rId24"/>
    <p:sldId id="399" r:id="rId25"/>
    <p:sldId id="401" r:id="rId26"/>
    <p:sldId id="405" r:id="rId27"/>
    <p:sldId id="406" r:id="rId28"/>
    <p:sldId id="407" r:id="rId29"/>
    <p:sldId id="408" r:id="rId30"/>
    <p:sldId id="4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8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Running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07D7-5AA9-FA85-7331-9378AB1A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4783-DB99-8859-C5B9-A6C3626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resource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8714-2D6B-73D0-9AB5-513DA267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End Result: A </a:t>
            </a:r>
            <a:r>
              <a:rPr lang="en-US" i="1" dirty="0"/>
              <a:t>function</a:t>
            </a:r>
            <a:r>
              <a:rPr lang="en-US" dirty="0"/>
              <a:t> which maps the algorithm’s input size to count of resources used</a:t>
            </a:r>
            <a:br>
              <a:rPr lang="en-US" dirty="0"/>
            </a:br>
            <a:r>
              <a:rPr lang="en-US" dirty="0"/>
              <a:t>Input of the function: </a:t>
            </a:r>
            <a:r>
              <a:rPr lang="en-US" b="1" dirty="0"/>
              <a:t>sizes</a:t>
            </a:r>
            <a:r>
              <a:rPr lang="en-US" dirty="0"/>
              <a:t> of the input </a:t>
            </a:r>
          </a:p>
          <a:p>
            <a:pPr lvl="2"/>
            <a:r>
              <a:rPr lang="en-US" dirty="0"/>
              <a:t>Number of characters in a string, number of items in a list, number of pixels in an image</a:t>
            </a:r>
          </a:p>
          <a:p>
            <a:pPr lvl="1"/>
            <a:r>
              <a:rPr lang="en-US" dirty="0"/>
              <a:t>Output of the function: </a:t>
            </a:r>
            <a:r>
              <a:rPr lang="en-US" b="1" dirty="0"/>
              <a:t>counts</a:t>
            </a:r>
            <a:r>
              <a:rPr lang="en-US" dirty="0"/>
              <a:t> of resources used</a:t>
            </a:r>
          </a:p>
          <a:p>
            <a:pPr lvl="2"/>
            <a:r>
              <a:rPr lang="en-US" dirty="0"/>
              <a:t>Number of times the algorithm adds two numbers together, number times the algorithm does a &gt; or &lt; comparison, maximum number of bytes of memory the algorithm uses at any time </a:t>
            </a:r>
          </a:p>
          <a:p>
            <a:r>
              <a:rPr lang="en-US" dirty="0"/>
              <a:t>Important note: Make sure you know the “units” of your input and output!</a:t>
            </a:r>
          </a:p>
        </p:txBody>
      </p:sp>
    </p:spTree>
    <p:extLst>
      <p:ext uri="{BB962C8B-B14F-4D97-AF65-F5344CB8AC3E}">
        <p14:creationId xmlns:p14="http://schemas.microsoft.com/office/powerpoint/2010/main" val="32749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3A8-8C9E-1A48-51AF-C49EB8C0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Analysis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1722-D8F7-70FC-8C99-5D21D59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A43-CA80-FCA6-5DDA-6E2265BD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Best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</a:t>
                </a:r>
                <a:r>
                  <a:rPr lang="en-US" b="1" dirty="0"/>
                  <a:t>best</a:t>
                </a:r>
                <a:r>
                  <a:rPr lang="en-US" dirty="0"/>
                  <a:t>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</a:t>
                </a:r>
                <a:r>
                  <a:rPr lang="en-US" b="1" dirty="0"/>
                  <a:t>best</a:t>
                </a:r>
                <a:r>
                  <a:rPr lang="en-US" dirty="0"/>
                  <a:t>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</a:t>
                </a:r>
                <a:r>
                  <a:rPr lang="en-US" b="1" dirty="0"/>
                  <a:t>minimum</a:t>
                </a:r>
                <a:r>
                  <a:rPr lang="en-US" dirty="0"/>
                  <a:t>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B9A6-B8CB-6573-4C0A-8B3506DC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2FF4-D6F3-80BB-339F-11EA137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Worst Case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of memory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amount of memory required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D8C-7F37-BB04-F47F-AD89B773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511-DC7D-91A7-8F87-9A29A377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F5D3-195B-F872-B91A-EAC49AC4E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8C3B46-F4EF-5B79-5DA5-F0328BFB2B33}"/>
              </a:ext>
            </a:extLst>
          </p:cNvPr>
          <p:cNvGrpSpPr/>
          <p:nvPr/>
        </p:nvGrpSpPr>
        <p:grpSpPr>
          <a:xfrm>
            <a:off x="454153" y="959690"/>
            <a:ext cx="6298992" cy="3826476"/>
            <a:chOff x="76466" y="606377"/>
            <a:chExt cx="6298992" cy="38264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90"/>
            <a:stretch/>
          </p:blipFill>
          <p:spPr bwMode="auto">
            <a:xfrm>
              <a:off x="76466" y="606377"/>
              <a:ext cx="4670058" cy="382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AE4A97F-A77A-DAF7-5376-648C976A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Asymptotic Notation – Comparing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/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ea typeface="Inter" panose="02000503000000020004" pitchFamily="2" charset="0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blipFill>
                <a:blip r:embed="rId6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9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0DCE-9401-AD30-1A56-7E18B37D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E0E9-3A83-2C79-9D53-D7DDD17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1B9-CBE6-9990-B97A-0337FF34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B5BF-870F-FF6C-6B5E-FA84A90F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1B10-4011-5805-BAC7-101E3F66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9563-1E82-86A0-E9E2-DDF61215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4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42AE-F598-C690-BB15-3FFEBA12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C48-D2D1-21A6-1B53-63FE7CB6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</a:t>
                </a:r>
                <a:br>
                  <a:rPr lang="en-US" b="1" dirty="0"/>
                </a:br>
                <a:r>
                  <a:rPr lang="en-US" b="1" dirty="0"/>
                  <a:t>What operations should we count?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today at 11:59pm.</a:t>
            </a:r>
          </a:p>
          <a:p>
            <a:r>
              <a:rPr lang="en-US" dirty="0"/>
              <a:t>HW 2 out today at 11:30am.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7C8-A67D-9CAE-9211-5C22101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Running Time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969B-A244-617A-2F70-B69B8BFA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944828" cy="51288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Input size units: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Represents the size of the input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typically want this to in discrete intervals (i.e. the size should always be an integer)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E.g. Number of elements in a data structure, number of indices in an array, number of characters in a string, bit in a number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Running time operations: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Count these to express running time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Ideally these will have the properties of: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Necessity</a:t>
            </a:r>
            <a:r>
              <a:rPr lang="en-US" dirty="0"/>
              <a:t> – All algorithms solving this type of problem will do this operation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Frequency</a:t>
            </a:r>
            <a:r>
              <a:rPr lang="en-US" dirty="0"/>
              <a:t> – This operation is not at least as often as any other operation we might want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Magnitude</a:t>
            </a:r>
            <a:r>
              <a:rPr lang="en-US" dirty="0"/>
              <a:t> – This operation is expensive to perform</a:t>
            </a:r>
          </a:p>
        </p:txBody>
      </p:sp>
    </p:spTree>
    <p:extLst>
      <p:ext uri="{BB962C8B-B14F-4D97-AF65-F5344CB8AC3E}">
        <p14:creationId xmlns:p14="http://schemas.microsoft.com/office/powerpoint/2010/main" val="29647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B030-E8BB-CAF6-AF88-CA77E8BD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B97-E81C-AFFA-3F9E-A18F5DD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br>
                  <a:rPr lang="en-US" b="1" dirty="0"/>
                </a:br>
                <a:r>
                  <a:rPr lang="en-US" b="1" dirty="0"/>
                  <a:t>What operations should we count?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Number of Comparisons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3994-893E-8E09-FB42-F8E5A1BE5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8FC-8076-5B03-3024-2C96E662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Describe the inputs that cause the most comparisons.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In this case, all are equal!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How many are done?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1217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3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Gale-Shapley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Gale–Shapley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sz="2400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do</a:t>
                </a:r>
                <a:endParaRPr lang="en-US" sz="2400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also free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sz="2400" dirty="0"/>
                  <a:t>(if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and prefers their current match)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reject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sz="2400" dirty="0"/>
                  <a:t> all matches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/>
                  <a:t>What should our input size units be?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br>
                  <a:rPr lang="en-US" sz="2400" b="1" dirty="0"/>
                </a:br>
                <a:r>
                  <a:rPr lang="en-US" sz="2400" b="1" dirty="0"/>
                  <a:t>What operations should we count?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???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870" t="-127" b="-8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0CA-A23F-05F5-E0E9-878FDB6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</p:spPr>
            <p:txBody>
              <a:bodyPr>
                <a:normAutofit fontScale="77500" lnSpcReduction="2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  <a:blipFill>
                <a:blip r:embed="rId2"/>
                <a:stretch>
                  <a:fillRect l="-1101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C2F0-5EE8-C33C-1575-C40E8C1D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9452" y="1363980"/>
            <a:ext cx="4154347" cy="48129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Things we need to 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Iterate over free proposers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if someone is matched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up someone’s current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preferences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Make/unmake a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354-F7A3-4C95-D3BD-68019B65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6D41-502F-55DE-FF76-0103E66A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“agents” (proposers with receivers, proposers with proposers, receivers with receivers)</a:t>
            </a:r>
          </a:p>
          <a:p>
            <a:r>
              <a:rPr lang="en-US" dirty="0"/>
              <a:t>This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Equality checks (e.g. is this the receiver we’re looking for?)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Matched queries (e.g. is this receiver matched, if so then to whom?)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Preference checks (e.g. does this receiver prefer proposer 1 or 2?)</a:t>
            </a:r>
          </a:p>
        </p:txBody>
      </p:sp>
    </p:spTree>
    <p:extLst>
      <p:ext uri="{BB962C8B-B14F-4D97-AF65-F5344CB8AC3E}">
        <p14:creationId xmlns:p14="http://schemas.microsoft.com/office/powerpoint/2010/main" val="48110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1F193FE-FFE0-8B28-1598-FA9A7F7A50FD}"/>
              </a:ext>
            </a:extLst>
          </p:cNvPr>
          <p:cNvGrpSpPr/>
          <p:nvPr/>
        </p:nvGrpSpPr>
        <p:grpSpPr>
          <a:xfrm>
            <a:off x="7179272" y="3985799"/>
            <a:ext cx="4989438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C7C7B7-D44A-CD05-D8E1-A0B02272EDB0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936142-C6F7-AA7C-A90C-46284D212B33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3780BE-B52D-A52F-D5EF-69CB1D3E87DE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896FA8-B4B9-A5D7-B391-5C7388E0EB39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667AE3-04A8-2683-973A-F9B61BD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first attempt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  <a:blipFill>
                <a:blip r:embed="rId18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874F06-6226-B4E8-A9E3-29349B042E72}"/>
              </a:ext>
            </a:extLst>
          </p:cNvPr>
          <p:cNvGrpSpPr/>
          <p:nvPr/>
        </p:nvGrpSpPr>
        <p:grpSpPr>
          <a:xfrm>
            <a:off x="6096003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34D18E-1441-AA62-BB85-6FB0EE657FC6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3127F5-A35D-2E70-9213-42722E9E823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AB678F-951A-3E20-65CF-FCBD0F947CB3}"/>
              </a:ext>
            </a:extLst>
          </p:cNvPr>
          <p:cNvGrpSpPr/>
          <p:nvPr/>
        </p:nvGrpSpPr>
        <p:grpSpPr>
          <a:xfrm>
            <a:off x="8103641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DD75A6-B40D-0A0E-9C0A-87F1E21A46C8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298691-9EE6-0100-A38D-810836C57013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49015-F406-BD56-AECD-BEBCD1CF79B5}"/>
              </a:ext>
            </a:extLst>
          </p:cNvPr>
          <p:cNvGrpSpPr/>
          <p:nvPr/>
        </p:nvGrpSpPr>
        <p:grpSpPr>
          <a:xfrm>
            <a:off x="10111279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1513F-8BE0-E992-C934-97A6F2129B84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A97B6-39B7-466A-2092-2797BE6F69D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33247-1F58-8886-32CD-B56E0056F498}"/>
              </a:ext>
            </a:extLst>
          </p:cNvPr>
          <p:cNvCxnSpPr/>
          <p:nvPr/>
        </p:nvCxnSpPr>
        <p:spPr>
          <a:xfrm>
            <a:off x="7513953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E8C0F-00C6-EC33-62B1-F22B882D68B8}"/>
              </a:ext>
            </a:extLst>
          </p:cNvPr>
          <p:cNvCxnSpPr/>
          <p:nvPr/>
        </p:nvCxnSpPr>
        <p:spPr>
          <a:xfrm>
            <a:off x="9521591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C0FC63-AEAF-ADA6-0AF2-23301989E9DB}"/>
              </a:ext>
            </a:extLst>
          </p:cNvPr>
          <p:cNvGrpSpPr/>
          <p:nvPr/>
        </p:nvGrpSpPr>
        <p:grpSpPr>
          <a:xfrm>
            <a:off x="4307228" y="2458052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886BD9-66CF-5B31-AB0B-1B361D3A0C85}"/>
              </a:ext>
            </a:extLst>
          </p:cNvPr>
          <p:cNvGrpSpPr/>
          <p:nvPr/>
        </p:nvGrpSpPr>
        <p:grpSpPr>
          <a:xfrm>
            <a:off x="8334854" y="2458052"/>
            <a:ext cx="3793036" cy="627580"/>
            <a:chOff x="8809622" y="2951086"/>
            <a:chExt cx="4346236" cy="719110"/>
          </a:xfrm>
          <a:solidFill>
            <a:schemeClr val="accent4">
              <a:lumMod val="20000"/>
              <a:lumOff val="8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265C0-5DF1-DCA7-FEC8-697706E849B4}"/>
              </a:ext>
            </a:extLst>
          </p:cNvPr>
          <p:cNvGrpSpPr/>
          <p:nvPr/>
        </p:nvGrpSpPr>
        <p:grpSpPr>
          <a:xfrm>
            <a:off x="7026872" y="3833399"/>
            <a:ext cx="4989438" cy="2353004"/>
            <a:chOff x="7176056" y="4204753"/>
            <a:chExt cx="4989438" cy="23530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1BF4B1-2C7D-BF5A-AD2D-77154FD43325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E253B9-83F6-0397-213C-1D1EEF31BB9B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89DA99-0E49-3971-FFE2-08387C6503B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62AF69C-299A-77B4-25DE-C0A1F6F10FBD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0E770-BA2F-3540-6062-A513DF0A471D}"/>
              </a:ext>
            </a:extLst>
          </p:cNvPr>
          <p:cNvGrpSpPr/>
          <p:nvPr/>
        </p:nvGrpSpPr>
        <p:grpSpPr>
          <a:xfrm>
            <a:off x="305072" y="6186403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22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21C5-661A-404A-027F-998C0620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7C5-FE83-E841-0D07-AE1C74E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D31424EA-791F-8C05-B99A-1A8FDBBEA71A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94760D-68DA-B003-CC5F-FB3E42BADB88}"/>
              </a:ext>
            </a:extLst>
          </p:cNvPr>
          <p:cNvSpPr txBox="1"/>
          <p:nvPr/>
        </p:nvSpPr>
        <p:spPr>
          <a:xfrm>
            <a:off x="583096" y="5490010"/>
            <a:ext cx="9462052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What is the bottleneck?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Where should we focus if we want to make it faster?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A9E-E9AC-3417-8657-A80FE4D4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0BDAAD-3EAF-ABB0-262D-E42ED4B35DB7}"/>
              </a:ext>
            </a:extLst>
          </p:cNvPr>
          <p:cNvGrpSpPr/>
          <p:nvPr/>
        </p:nvGrpSpPr>
        <p:grpSpPr>
          <a:xfrm>
            <a:off x="6692346" y="527464"/>
            <a:ext cx="5496339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6CFC3E0-B000-8D80-C5CB-9DAC54CC7D6F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730DE2-B288-D553-6755-66761296C853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BCF1A29-51BD-AC17-2F78-0FE7DBFD6FB8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2CA128-EE97-3150-E3CA-EB627A2F6D0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DFB8A9-59E7-F39B-D6AA-EA14E8A00F2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851F30-6AFE-2723-F075-6BB78D930A8D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BE1ED7-0B46-BC74-ECD7-54EF97B464FF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7383D7-9574-5535-0AE9-1A187BEDD340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A4BC69-11E8-8B56-F826-BB899F0DFAA5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367C4CA-77E1-E181-9065-64FBE08D79F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215783-200E-2068-6318-A1839F3B9909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F7BB29-E7C5-F584-5217-19CD23F409D5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71419E-3AAF-83FE-BEF0-749016CB598D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B411BF-4246-EBA3-803B-F29941F5428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EE47EB-4E16-8206-2F11-B0086866D58F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C90A9E-456B-051C-675D-047E4589C3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C23FE4E-AEAF-5293-A957-B5BCABAAB578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E56F1C-2818-DB5E-A2B2-7D53495AEDF2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CD149-2D99-BEE7-7436-FC1BE35D22F9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3EFB637-BA7D-F1D3-2CF7-25EF15422C2B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EBE8A-7320-A44F-F259-1DE7FAE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trike="sngStrike" dirty="0"/>
                  <a:t>One where index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the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 err="1"/>
                  <a:t>th</a:t>
                </a:r>
                <a:r>
                  <a:rPr lang="en-US" strike="sngStrike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i="1" strike="sngStrike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trike="sngStrike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receiver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  <a:blipFill>
                <a:blip r:embed="rId2"/>
                <a:stretch>
                  <a:fillRect l="-464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635CA-98F0-E1BC-74C3-92D24A8253E0}"/>
              </a:ext>
            </a:extLst>
          </p:cNvPr>
          <p:cNvGrpSpPr/>
          <p:nvPr/>
        </p:nvGrpSpPr>
        <p:grpSpPr>
          <a:xfrm>
            <a:off x="6539946" y="365125"/>
            <a:ext cx="5496339" cy="2353004"/>
            <a:chOff x="7176056" y="4204753"/>
            <a:chExt cx="4989438" cy="235300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3DA3B-255C-825F-E289-56142275F689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5422F9-AE40-3695-E835-BA5C0FDF36F7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5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A3268D-0AE2-A682-8F1C-9C3F671AE95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615E1-D2D5-59D2-6A4E-669D51E91E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28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328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94052-AC72-3AB6-B198-DA6496AC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A60-8EA7-4099-DE84-4ED0C5B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running time of each step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84B9416E-B384-A540-0CF5-566055214A86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6E168-C88F-DF7F-EC22-214AB5B6EF4F}"/>
              </a:ext>
            </a:extLst>
          </p:cNvPr>
          <p:cNvSpPr txBox="1"/>
          <p:nvPr/>
        </p:nvSpPr>
        <p:spPr>
          <a:xfrm>
            <a:off x="579120" y="3652753"/>
            <a:ext cx="726297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a pile of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one end of the string in-hand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need to find the other end in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can I do this efficiently?</a:t>
            </a:r>
          </a:p>
          <a:p>
            <a:pPr algn="ctr"/>
            <a:endParaRPr lang="en-US" sz="3200" b="1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A9C52-F5D2-C88A-3A31-49852E7FE19D}"/>
              </a:ext>
            </a:extLst>
          </p:cNvPr>
          <p:cNvGrpSpPr/>
          <p:nvPr/>
        </p:nvGrpSpPr>
        <p:grpSpPr>
          <a:xfrm>
            <a:off x="5836920" y="1395903"/>
            <a:ext cx="5875948" cy="2886716"/>
            <a:chOff x="1828800" y="1295400"/>
            <a:chExt cx="9753600" cy="479171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8F912FB-D296-9A48-1B4F-126A8058C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015EAA-7995-1E43-A032-ADC9E404DB88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38100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8A6-6262-3483-491D-62F323C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3EB-0A85-2DCD-6E54-8EAC0197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Whatcha</a:t>
            </a:r>
            <a:r>
              <a:rPr lang="en-US" dirty="0"/>
              <a:t> got?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972420-6B26-4271-AD3A-A848D46D6A0E}"/>
              </a:ext>
            </a:extLst>
          </p:cNvPr>
          <p:cNvGrpSpPr/>
          <p:nvPr/>
        </p:nvGrpSpPr>
        <p:grpSpPr>
          <a:xfrm>
            <a:off x="8686800" y="274638"/>
            <a:ext cx="3144965" cy="1545048"/>
            <a:chOff x="1828800" y="1295400"/>
            <a:chExt cx="9753600" cy="47917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3B5E41-C3D0-060F-5B40-4F1C16DE0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9D4B-C1B7-824E-7DA6-5B9C45191BB1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F38E-AECA-9968-3B27-944730BF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E774A-BB99-6245-DF87-E1B9D0363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3646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whistle, key&#10;&#10;Description automatically generated">
            <a:extLst>
              <a:ext uri="{FF2B5EF4-FFF2-40B4-BE49-F238E27FC236}">
                <a16:creationId xmlns:a16="http://schemas.microsoft.com/office/drawing/2014/main" id="{3B6BBC2D-A66F-DB9C-04C2-A9C2963A4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1" y="1711318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D0D0-21C6-FBC0-34A7-7C88AC53F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3" y="25908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A picture containing accessory, key&#10;&#10;Description automatically generated">
            <a:extLst>
              <a:ext uri="{FF2B5EF4-FFF2-40B4-BE49-F238E27FC236}">
                <a16:creationId xmlns:a16="http://schemas.microsoft.com/office/drawing/2014/main" id="{7559EE6A-C753-DE43-1417-771D507A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15" y="35814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B04ED-E34C-46CC-9EA4-5D7878C3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End-of-Yarn 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29" y="1442153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/>
              <a:t>Set aside the already-obtained beginning</a:t>
            </a:r>
            <a:br>
              <a:rPr lang="en-US" dirty="0"/>
            </a:br>
            <a:r>
              <a:rPr lang="en-US" dirty="0"/>
              <a:t>Do the following until you find the end:</a:t>
            </a:r>
            <a:br>
              <a:rPr lang="en-US" dirty="0"/>
            </a:br>
            <a:r>
              <a:rPr lang="en-US" dirty="0"/>
              <a:t>    Separate the pile of yarn into 2 piles </a:t>
            </a:r>
            <a:br>
              <a:rPr lang="en-US" dirty="0"/>
            </a:br>
            <a:r>
              <a:rPr lang="en-US" dirty="0"/>
              <a:t>    Label A to be the pile that the beginning enters</a:t>
            </a:r>
            <a:br>
              <a:rPr lang="en-US" dirty="0"/>
            </a:br>
            <a:r>
              <a:rPr lang="en-US" dirty="0"/>
              <a:t>    Label B to be the other pile</a:t>
            </a:r>
            <a:br>
              <a:rPr lang="en-US" dirty="0"/>
            </a:br>
            <a:r>
              <a:rPr lang="en-US" dirty="0"/>
              <a:t>    Count the number of strands crossing the piles</a:t>
            </a:r>
            <a:br>
              <a:rPr lang="en-US" dirty="0"/>
            </a:br>
            <a:r>
              <a:rPr lang="en-US" dirty="0"/>
              <a:t>    If count is even, set the pile to be A</a:t>
            </a:r>
            <a:br>
              <a:rPr lang="en-US" dirty="0"/>
            </a:br>
            <a:r>
              <a:rPr lang="en-US" dirty="0"/>
              <a:t>    Otherwise set the pile to be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B2CB4-59D7-A41F-E296-7ABCB1DC156F}"/>
              </a:ext>
            </a:extLst>
          </p:cNvPr>
          <p:cNvGrpSpPr/>
          <p:nvPr/>
        </p:nvGrpSpPr>
        <p:grpSpPr>
          <a:xfrm>
            <a:off x="8839200" y="793608"/>
            <a:ext cx="3144965" cy="1545048"/>
            <a:chOff x="1828800" y="1295400"/>
            <a:chExt cx="9753600" cy="47917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AFE74D8-0805-A2AB-18A6-3EA35C146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D8BFED-936F-6088-AA6C-2A93B3F514AB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7E06E-C41F-E698-74B1-DFA8100725AB}"/>
              </a:ext>
            </a:extLst>
          </p:cNvPr>
          <p:cNvGrpSpPr/>
          <p:nvPr/>
        </p:nvGrpSpPr>
        <p:grpSpPr>
          <a:xfrm>
            <a:off x="8234658" y="3581400"/>
            <a:ext cx="3957342" cy="1458846"/>
            <a:chOff x="8234658" y="3789922"/>
            <a:chExt cx="3957342" cy="145884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20328E4-3AD5-2135-47DB-AFBF6E99B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10201827" y="3789922"/>
              <a:ext cx="1990173" cy="145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7CA02C-8F9A-47CD-1BDC-418B090FD2B8}"/>
                </a:ext>
              </a:extLst>
            </p:cNvPr>
            <p:cNvSpPr/>
            <p:nvPr/>
          </p:nvSpPr>
          <p:spPr>
            <a:xfrm>
              <a:off x="8234658" y="3938416"/>
              <a:ext cx="1976142" cy="1106424"/>
            </a:xfrm>
            <a:custGeom>
              <a:avLst/>
              <a:gdLst>
                <a:gd name="connsiteX0" fmla="*/ 1976142 w 1976142"/>
                <a:gd name="connsiteY0" fmla="*/ 0 h 1106424"/>
                <a:gd name="connsiteX1" fmla="*/ 1793262 w 1976142"/>
                <a:gd name="connsiteY1" fmla="*/ 9144 h 1106424"/>
                <a:gd name="connsiteX2" fmla="*/ 1729254 w 1976142"/>
                <a:gd name="connsiteY2" fmla="*/ 18288 h 1106424"/>
                <a:gd name="connsiteX3" fmla="*/ 1619526 w 1976142"/>
                <a:gd name="connsiteY3" fmla="*/ 91440 h 1106424"/>
                <a:gd name="connsiteX4" fmla="*/ 1546374 w 1976142"/>
                <a:gd name="connsiteY4" fmla="*/ 192024 h 1106424"/>
                <a:gd name="connsiteX5" fmla="*/ 1509798 w 1976142"/>
                <a:gd name="connsiteY5" fmla="*/ 329184 h 1106424"/>
                <a:gd name="connsiteX6" fmla="*/ 1592094 w 1976142"/>
                <a:gd name="connsiteY6" fmla="*/ 384048 h 1106424"/>
                <a:gd name="connsiteX7" fmla="*/ 1756686 w 1976142"/>
                <a:gd name="connsiteY7" fmla="*/ 365760 h 1106424"/>
                <a:gd name="connsiteX8" fmla="*/ 1774974 w 1976142"/>
                <a:gd name="connsiteY8" fmla="*/ 292608 h 1106424"/>
                <a:gd name="connsiteX9" fmla="*/ 1537230 w 1976142"/>
                <a:gd name="connsiteY9" fmla="*/ 201168 h 1106424"/>
                <a:gd name="connsiteX10" fmla="*/ 1409214 w 1976142"/>
                <a:gd name="connsiteY10" fmla="*/ 265176 h 1106424"/>
                <a:gd name="connsiteX11" fmla="*/ 1436646 w 1976142"/>
                <a:gd name="connsiteY11" fmla="*/ 384048 h 1106424"/>
                <a:gd name="connsiteX12" fmla="*/ 1582950 w 1976142"/>
                <a:gd name="connsiteY12" fmla="*/ 411480 h 1106424"/>
                <a:gd name="connsiteX13" fmla="*/ 1610382 w 1976142"/>
                <a:gd name="connsiteY13" fmla="*/ 393192 h 1106424"/>
                <a:gd name="connsiteX14" fmla="*/ 1436646 w 1976142"/>
                <a:gd name="connsiteY14" fmla="*/ 292608 h 1106424"/>
                <a:gd name="connsiteX15" fmla="*/ 1445790 w 1976142"/>
                <a:gd name="connsiteY15" fmla="*/ 694944 h 1106424"/>
                <a:gd name="connsiteX16" fmla="*/ 1729254 w 1976142"/>
                <a:gd name="connsiteY16" fmla="*/ 722376 h 1106424"/>
                <a:gd name="connsiteX17" fmla="*/ 1811550 w 1976142"/>
                <a:gd name="connsiteY17" fmla="*/ 393192 h 1106424"/>
                <a:gd name="connsiteX18" fmla="*/ 1656102 w 1976142"/>
                <a:gd name="connsiteY18" fmla="*/ 347472 h 1106424"/>
                <a:gd name="connsiteX19" fmla="*/ 1683534 w 1976142"/>
                <a:gd name="connsiteY19" fmla="*/ 539496 h 1106424"/>
                <a:gd name="connsiteX20" fmla="*/ 1784118 w 1976142"/>
                <a:gd name="connsiteY20" fmla="*/ 585216 h 1106424"/>
                <a:gd name="connsiteX21" fmla="*/ 1774974 w 1976142"/>
                <a:gd name="connsiteY21" fmla="*/ 448056 h 1106424"/>
                <a:gd name="connsiteX22" fmla="*/ 1464078 w 1976142"/>
                <a:gd name="connsiteY22" fmla="*/ 384048 h 1106424"/>
                <a:gd name="connsiteX23" fmla="*/ 1509798 w 1976142"/>
                <a:gd name="connsiteY23" fmla="*/ 466344 h 1106424"/>
                <a:gd name="connsiteX24" fmla="*/ 1564662 w 1976142"/>
                <a:gd name="connsiteY24" fmla="*/ 475488 h 1106424"/>
                <a:gd name="connsiteX25" fmla="*/ 1473222 w 1976142"/>
                <a:gd name="connsiteY25" fmla="*/ 402336 h 1106424"/>
                <a:gd name="connsiteX26" fmla="*/ 1390926 w 1976142"/>
                <a:gd name="connsiteY26" fmla="*/ 658368 h 1106424"/>
                <a:gd name="connsiteX27" fmla="*/ 1528086 w 1976142"/>
                <a:gd name="connsiteY27" fmla="*/ 676656 h 1106424"/>
                <a:gd name="connsiteX28" fmla="*/ 1573806 w 1976142"/>
                <a:gd name="connsiteY28" fmla="*/ 557784 h 1106424"/>
                <a:gd name="connsiteX29" fmla="*/ 1345206 w 1976142"/>
                <a:gd name="connsiteY29" fmla="*/ 612648 h 1106424"/>
                <a:gd name="connsiteX30" fmla="*/ 1546374 w 1976142"/>
                <a:gd name="connsiteY30" fmla="*/ 841248 h 1106424"/>
                <a:gd name="connsiteX31" fmla="*/ 1665246 w 1976142"/>
                <a:gd name="connsiteY31" fmla="*/ 658368 h 1106424"/>
                <a:gd name="connsiteX32" fmla="*/ 1601238 w 1976142"/>
                <a:gd name="connsiteY32" fmla="*/ 493776 h 1106424"/>
                <a:gd name="connsiteX33" fmla="*/ 1500654 w 1976142"/>
                <a:gd name="connsiteY33" fmla="*/ 448056 h 1106424"/>
                <a:gd name="connsiteX34" fmla="*/ 1464078 w 1976142"/>
                <a:gd name="connsiteY34" fmla="*/ 621792 h 1106424"/>
                <a:gd name="connsiteX35" fmla="*/ 1582950 w 1976142"/>
                <a:gd name="connsiteY35" fmla="*/ 667512 h 1106424"/>
                <a:gd name="connsiteX36" fmla="*/ 1582950 w 1976142"/>
                <a:gd name="connsiteY36" fmla="*/ 411480 h 1106424"/>
                <a:gd name="connsiteX37" fmla="*/ 1445790 w 1976142"/>
                <a:gd name="connsiteY37" fmla="*/ 402336 h 1106424"/>
                <a:gd name="connsiteX38" fmla="*/ 1363494 w 1976142"/>
                <a:gd name="connsiteY38" fmla="*/ 466344 h 1106424"/>
                <a:gd name="connsiteX39" fmla="*/ 1528086 w 1976142"/>
                <a:gd name="connsiteY39" fmla="*/ 813816 h 1106424"/>
                <a:gd name="connsiteX40" fmla="*/ 1765830 w 1976142"/>
                <a:gd name="connsiteY40" fmla="*/ 749808 h 1106424"/>
                <a:gd name="connsiteX41" fmla="*/ 1820694 w 1976142"/>
                <a:gd name="connsiteY41" fmla="*/ 402336 h 1106424"/>
                <a:gd name="connsiteX42" fmla="*/ 1720110 w 1976142"/>
                <a:gd name="connsiteY42" fmla="*/ 384048 h 1106424"/>
                <a:gd name="connsiteX43" fmla="*/ 1692678 w 1976142"/>
                <a:gd name="connsiteY43" fmla="*/ 676656 h 1106424"/>
                <a:gd name="connsiteX44" fmla="*/ 1857270 w 1976142"/>
                <a:gd name="connsiteY44" fmla="*/ 758952 h 1106424"/>
                <a:gd name="connsiteX45" fmla="*/ 1902990 w 1976142"/>
                <a:gd name="connsiteY45" fmla="*/ 640080 h 1106424"/>
                <a:gd name="connsiteX46" fmla="*/ 1592094 w 1976142"/>
                <a:gd name="connsiteY46" fmla="*/ 438912 h 1106424"/>
                <a:gd name="connsiteX47" fmla="*/ 1482366 w 1976142"/>
                <a:gd name="connsiteY47" fmla="*/ 740664 h 1106424"/>
                <a:gd name="connsiteX48" fmla="*/ 1546374 w 1976142"/>
                <a:gd name="connsiteY48" fmla="*/ 786384 h 1106424"/>
                <a:gd name="connsiteX49" fmla="*/ 1619526 w 1976142"/>
                <a:gd name="connsiteY49" fmla="*/ 685800 h 1106424"/>
                <a:gd name="connsiteX50" fmla="*/ 1354350 w 1976142"/>
                <a:gd name="connsiteY50" fmla="*/ 484632 h 1106424"/>
                <a:gd name="connsiteX51" fmla="*/ 1354350 w 1976142"/>
                <a:gd name="connsiteY51" fmla="*/ 832104 h 1106424"/>
                <a:gd name="connsiteX52" fmla="*/ 1482366 w 1976142"/>
                <a:gd name="connsiteY52" fmla="*/ 877824 h 1106424"/>
                <a:gd name="connsiteX53" fmla="*/ 1573806 w 1976142"/>
                <a:gd name="connsiteY53" fmla="*/ 758952 h 1106424"/>
                <a:gd name="connsiteX54" fmla="*/ 1509798 w 1976142"/>
                <a:gd name="connsiteY54" fmla="*/ 530352 h 1106424"/>
                <a:gd name="connsiteX55" fmla="*/ 1445790 w 1976142"/>
                <a:gd name="connsiteY55" fmla="*/ 804672 h 1106424"/>
                <a:gd name="connsiteX56" fmla="*/ 1546374 w 1976142"/>
                <a:gd name="connsiteY56" fmla="*/ 822960 h 1106424"/>
                <a:gd name="connsiteX57" fmla="*/ 1555518 w 1976142"/>
                <a:gd name="connsiteY57" fmla="*/ 640080 h 1106424"/>
                <a:gd name="connsiteX58" fmla="*/ 1189758 w 1976142"/>
                <a:gd name="connsiteY58" fmla="*/ 576072 h 1106424"/>
                <a:gd name="connsiteX59" fmla="*/ 1125750 w 1976142"/>
                <a:gd name="connsiteY59" fmla="*/ 603504 h 1106424"/>
                <a:gd name="connsiteX60" fmla="*/ 1061742 w 1976142"/>
                <a:gd name="connsiteY60" fmla="*/ 612648 h 1106424"/>
                <a:gd name="connsiteX61" fmla="*/ 503958 w 1976142"/>
                <a:gd name="connsiteY61" fmla="*/ 621792 h 1106424"/>
                <a:gd name="connsiteX62" fmla="*/ 339366 w 1976142"/>
                <a:gd name="connsiteY62" fmla="*/ 694944 h 1106424"/>
                <a:gd name="connsiteX63" fmla="*/ 302790 w 1976142"/>
                <a:gd name="connsiteY63" fmla="*/ 722376 h 1106424"/>
                <a:gd name="connsiteX64" fmla="*/ 513102 w 1976142"/>
                <a:gd name="connsiteY64" fmla="*/ 822960 h 1106424"/>
                <a:gd name="connsiteX65" fmla="*/ 394230 w 1976142"/>
                <a:gd name="connsiteY65" fmla="*/ 649224 h 1106424"/>
                <a:gd name="connsiteX66" fmla="*/ 348510 w 1976142"/>
                <a:gd name="connsiteY66" fmla="*/ 694944 h 1106424"/>
                <a:gd name="connsiteX67" fmla="*/ 476526 w 1976142"/>
                <a:gd name="connsiteY67" fmla="*/ 640080 h 1106424"/>
                <a:gd name="connsiteX68" fmla="*/ 366798 w 1976142"/>
                <a:gd name="connsiteY68" fmla="*/ 484632 h 1106424"/>
                <a:gd name="connsiteX69" fmla="*/ 238782 w 1976142"/>
                <a:gd name="connsiteY69" fmla="*/ 475488 h 1106424"/>
                <a:gd name="connsiteX70" fmla="*/ 220494 w 1976142"/>
                <a:gd name="connsiteY70" fmla="*/ 685800 h 1106424"/>
                <a:gd name="connsiteX71" fmla="*/ 321078 w 1976142"/>
                <a:gd name="connsiteY71" fmla="*/ 704088 h 1106424"/>
                <a:gd name="connsiteX72" fmla="*/ 366798 w 1976142"/>
                <a:gd name="connsiteY72" fmla="*/ 530352 h 1106424"/>
                <a:gd name="connsiteX73" fmla="*/ 211350 w 1976142"/>
                <a:gd name="connsiteY73" fmla="*/ 457200 h 1106424"/>
                <a:gd name="connsiteX74" fmla="*/ 129054 w 1976142"/>
                <a:gd name="connsiteY74" fmla="*/ 676656 h 1106424"/>
                <a:gd name="connsiteX75" fmla="*/ 339366 w 1976142"/>
                <a:gd name="connsiteY75" fmla="*/ 813816 h 1106424"/>
                <a:gd name="connsiteX76" fmla="*/ 394230 w 1976142"/>
                <a:gd name="connsiteY76" fmla="*/ 786384 h 1106424"/>
                <a:gd name="connsiteX77" fmla="*/ 348510 w 1976142"/>
                <a:gd name="connsiteY77" fmla="*/ 603504 h 1106424"/>
                <a:gd name="connsiteX78" fmla="*/ 238782 w 1976142"/>
                <a:gd name="connsiteY78" fmla="*/ 585216 h 1106424"/>
                <a:gd name="connsiteX79" fmla="*/ 357654 w 1976142"/>
                <a:gd name="connsiteY79" fmla="*/ 804672 h 1106424"/>
                <a:gd name="connsiteX80" fmla="*/ 467382 w 1976142"/>
                <a:gd name="connsiteY80" fmla="*/ 731520 h 1106424"/>
                <a:gd name="connsiteX81" fmla="*/ 330222 w 1976142"/>
                <a:gd name="connsiteY81" fmla="*/ 530352 h 1106424"/>
                <a:gd name="connsiteX82" fmla="*/ 302790 w 1976142"/>
                <a:gd name="connsiteY82" fmla="*/ 868680 h 1106424"/>
                <a:gd name="connsiteX83" fmla="*/ 394230 w 1976142"/>
                <a:gd name="connsiteY83" fmla="*/ 758952 h 1106424"/>
                <a:gd name="connsiteX84" fmla="*/ 403374 w 1976142"/>
                <a:gd name="connsiteY84" fmla="*/ 795528 h 1106424"/>
                <a:gd name="connsiteX85" fmla="*/ 449094 w 1976142"/>
                <a:gd name="connsiteY85" fmla="*/ 777240 h 1106424"/>
                <a:gd name="connsiteX86" fmla="*/ 412518 w 1976142"/>
                <a:gd name="connsiteY86" fmla="*/ 731520 h 1106424"/>
                <a:gd name="connsiteX87" fmla="*/ 385086 w 1976142"/>
                <a:gd name="connsiteY87" fmla="*/ 804672 h 1106424"/>
                <a:gd name="connsiteX88" fmla="*/ 439950 w 1976142"/>
                <a:gd name="connsiteY88" fmla="*/ 841248 h 1106424"/>
                <a:gd name="connsiteX89" fmla="*/ 449094 w 1976142"/>
                <a:gd name="connsiteY89" fmla="*/ 566928 h 1106424"/>
                <a:gd name="connsiteX90" fmla="*/ 513102 w 1976142"/>
                <a:gd name="connsiteY90" fmla="*/ 466344 h 1106424"/>
                <a:gd name="connsiteX91" fmla="*/ 1016022 w 1976142"/>
                <a:gd name="connsiteY91" fmla="*/ 329184 h 1106424"/>
                <a:gd name="connsiteX92" fmla="*/ 1363494 w 1976142"/>
                <a:gd name="connsiteY92" fmla="*/ 265176 h 1106424"/>
                <a:gd name="connsiteX93" fmla="*/ 1528086 w 1976142"/>
                <a:gd name="connsiteY93" fmla="*/ 274320 h 1106424"/>
                <a:gd name="connsiteX94" fmla="*/ 1518942 w 1976142"/>
                <a:gd name="connsiteY94" fmla="*/ 338328 h 1106424"/>
                <a:gd name="connsiteX95" fmla="*/ 1528086 w 1976142"/>
                <a:gd name="connsiteY95" fmla="*/ 411480 h 1106424"/>
                <a:gd name="connsiteX96" fmla="*/ 1573806 w 1976142"/>
                <a:gd name="connsiteY96" fmla="*/ 576072 h 1106424"/>
                <a:gd name="connsiteX97" fmla="*/ 1592094 w 1976142"/>
                <a:gd name="connsiteY97" fmla="*/ 612648 h 1106424"/>
                <a:gd name="connsiteX98" fmla="*/ 1619526 w 1976142"/>
                <a:gd name="connsiteY98" fmla="*/ 621792 h 1106424"/>
                <a:gd name="connsiteX99" fmla="*/ 1656102 w 1976142"/>
                <a:gd name="connsiteY99" fmla="*/ 685800 h 1106424"/>
                <a:gd name="connsiteX100" fmla="*/ 1710966 w 1976142"/>
                <a:gd name="connsiteY100" fmla="*/ 694944 h 1106424"/>
                <a:gd name="connsiteX101" fmla="*/ 1692678 w 1976142"/>
                <a:gd name="connsiteY101" fmla="*/ 740664 h 1106424"/>
                <a:gd name="connsiteX102" fmla="*/ 1637814 w 1976142"/>
                <a:gd name="connsiteY102" fmla="*/ 758952 h 1106424"/>
                <a:gd name="connsiteX103" fmla="*/ 1564662 w 1976142"/>
                <a:gd name="connsiteY103" fmla="*/ 795528 h 1106424"/>
                <a:gd name="connsiteX104" fmla="*/ 1326918 w 1976142"/>
                <a:gd name="connsiteY104" fmla="*/ 941832 h 1106424"/>
                <a:gd name="connsiteX105" fmla="*/ 1208046 w 1976142"/>
                <a:gd name="connsiteY105" fmla="*/ 969264 h 1106424"/>
                <a:gd name="connsiteX106" fmla="*/ 1052598 w 1976142"/>
                <a:gd name="connsiteY106" fmla="*/ 1033272 h 1106424"/>
                <a:gd name="connsiteX107" fmla="*/ 897150 w 1976142"/>
                <a:gd name="connsiteY107" fmla="*/ 1051560 h 1106424"/>
                <a:gd name="connsiteX108" fmla="*/ 650262 w 1976142"/>
                <a:gd name="connsiteY108" fmla="*/ 1005840 h 1106424"/>
                <a:gd name="connsiteX109" fmla="*/ 522246 w 1976142"/>
                <a:gd name="connsiteY109" fmla="*/ 896112 h 1106424"/>
                <a:gd name="connsiteX110" fmla="*/ 494814 w 1976142"/>
                <a:gd name="connsiteY110" fmla="*/ 859536 h 1106424"/>
                <a:gd name="connsiteX111" fmla="*/ 458238 w 1976142"/>
                <a:gd name="connsiteY111" fmla="*/ 841248 h 1106424"/>
                <a:gd name="connsiteX112" fmla="*/ 275358 w 1976142"/>
                <a:gd name="connsiteY112" fmla="*/ 722376 h 1106424"/>
                <a:gd name="connsiteX113" fmla="*/ 202206 w 1976142"/>
                <a:gd name="connsiteY113" fmla="*/ 694944 h 1106424"/>
                <a:gd name="connsiteX114" fmla="*/ 92478 w 1976142"/>
                <a:gd name="connsiteY114" fmla="*/ 804672 h 1106424"/>
                <a:gd name="connsiteX115" fmla="*/ 174774 w 1976142"/>
                <a:gd name="connsiteY115" fmla="*/ 868680 h 1106424"/>
                <a:gd name="connsiteX116" fmla="*/ 458238 w 1976142"/>
                <a:gd name="connsiteY116" fmla="*/ 795528 h 1106424"/>
                <a:gd name="connsiteX117" fmla="*/ 220494 w 1976142"/>
                <a:gd name="connsiteY117" fmla="*/ 685800 h 1106424"/>
                <a:gd name="connsiteX118" fmla="*/ 247926 w 1976142"/>
                <a:gd name="connsiteY118" fmla="*/ 1014984 h 1106424"/>
                <a:gd name="connsiteX119" fmla="*/ 385086 w 1976142"/>
                <a:gd name="connsiteY119" fmla="*/ 987552 h 1106424"/>
                <a:gd name="connsiteX120" fmla="*/ 412518 w 1976142"/>
                <a:gd name="connsiteY120" fmla="*/ 832104 h 1106424"/>
                <a:gd name="connsiteX121" fmla="*/ 110766 w 1976142"/>
                <a:gd name="connsiteY121" fmla="*/ 658368 h 1106424"/>
                <a:gd name="connsiteX122" fmla="*/ 101622 w 1976142"/>
                <a:gd name="connsiteY122" fmla="*/ 886968 h 1106424"/>
                <a:gd name="connsiteX123" fmla="*/ 211350 w 1976142"/>
                <a:gd name="connsiteY123" fmla="*/ 740664 h 1106424"/>
                <a:gd name="connsiteX124" fmla="*/ 83334 w 1976142"/>
                <a:gd name="connsiteY124" fmla="*/ 923544 h 1106424"/>
                <a:gd name="connsiteX125" fmla="*/ 238782 w 1976142"/>
                <a:gd name="connsiteY125" fmla="*/ 1106424 h 1106424"/>
                <a:gd name="connsiteX126" fmla="*/ 476526 w 1976142"/>
                <a:gd name="connsiteY126" fmla="*/ 960120 h 1106424"/>
                <a:gd name="connsiteX127" fmla="*/ 247926 w 1976142"/>
                <a:gd name="connsiteY127" fmla="*/ 630936 h 1106424"/>
                <a:gd name="connsiteX128" fmla="*/ 202206 w 1976142"/>
                <a:gd name="connsiteY128" fmla="*/ 612648 h 1106424"/>
                <a:gd name="connsiteX129" fmla="*/ 220494 w 1976142"/>
                <a:gd name="connsiteY129" fmla="*/ 941832 h 1106424"/>
                <a:gd name="connsiteX130" fmla="*/ 293646 w 1976142"/>
                <a:gd name="connsiteY130" fmla="*/ 950976 h 1106424"/>
                <a:gd name="connsiteX131" fmla="*/ 330222 w 1976142"/>
                <a:gd name="connsiteY131" fmla="*/ 795528 h 1106424"/>
                <a:gd name="connsiteX132" fmla="*/ 275358 w 1976142"/>
                <a:gd name="connsiteY132" fmla="*/ 795528 h 1106424"/>
                <a:gd name="connsiteX133" fmla="*/ 403374 w 1976142"/>
                <a:gd name="connsiteY133" fmla="*/ 786384 h 1106424"/>
                <a:gd name="connsiteX134" fmla="*/ 485670 w 1976142"/>
                <a:gd name="connsiteY134" fmla="*/ 777240 h 1106424"/>
                <a:gd name="connsiteX135" fmla="*/ 558822 w 1976142"/>
                <a:gd name="connsiteY135" fmla="*/ 768096 h 1106424"/>
                <a:gd name="connsiteX136" fmla="*/ 769134 w 1976142"/>
                <a:gd name="connsiteY136" fmla="*/ 758952 h 1106424"/>
                <a:gd name="connsiteX137" fmla="*/ 906294 w 1976142"/>
                <a:gd name="connsiteY137" fmla="*/ 740664 h 1106424"/>
                <a:gd name="connsiteX138" fmla="*/ 1153182 w 1976142"/>
                <a:gd name="connsiteY138" fmla="*/ 731520 h 1106424"/>
                <a:gd name="connsiteX139" fmla="*/ 1345206 w 1976142"/>
                <a:gd name="connsiteY139" fmla="*/ 713232 h 1106424"/>
                <a:gd name="connsiteX140" fmla="*/ 1436646 w 1976142"/>
                <a:gd name="connsiteY140" fmla="*/ 685800 h 1106424"/>
                <a:gd name="connsiteX141" fmla="*/ 1500654 w 1976142"/>
                <a:gd name="connsiteY141" fmla="*/ 676656 h 1106424"/>
                <a:gd name="connsiteX142" fmla="*/ 1555518 w 1976142"/>
                <a:gd name="connsiteY142" fmla="*/ 658368 h 110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976142" h="1106424">
                  <a:moveTo>
                    <a:pt x="1976142" y="0"/>
                  </a:moveTo>
                  <a:cubicBezTo>
                    <a:pt x="1915182" y="3048"/>
                    <a:pt x="1854131" y="4635"/>
                    <a:pt x="1793262" y="9144"/>
                  </a:cubicBezTo>
                  <a:cubicBezTo>
                    <a:pt x="1771768" y="10736"/>
                    <a:pt x="1749701" y="11472"/>
                    <a:pt x="1729254" y="18288"/>
                  </a:cubicBezTo>
                  <a:cubicBezTo>
                    <a:pt x="1711411" y="24236"/>
                    <a:pt x="1623701" y="86987"/>
                    <a:pt x="1619526" y="91440"/>
                  </a:cubicBezTo>
                  <a:cubicBezTo>
                    <a:pt x="1591172" y="121685"/>
                    <a:pt x="1570758" y="158496"/>
                    <a:pt x="1546374" y="192024"/>
                  </a:cubicBezTo>
                  <a:cubicBezTo>
                    <a:pt x="1516604" y="311103"/>
                    <a:pt x="1530864" y="265985"/>
                    <a:pt x="1509798" y="329184"/>
                  </a:cubicBezTo>
                  <a:cubicBezTo>
                    <a:pt x="1537230" y="347472"/>
                    <a:pt x="1561608" y="371495"/>
                    <a:pt x="1592094" y="384048"/>
                  </a:cubicBezTo>
                  <a:cubicBezTo>
                    <a:pt x="1654628" y="409797"/>
                    <a:pt x="1696349" y="383861"/>
                    <a:pt x="1756686" y="365760"/>
                  </a:cubicBezTo>
                  <a:cubicBezTo>
                    <a:pt x="1762782" y="341376"/>
                    <a:pt x="1787296" y="314515"/>
                    <a:pt x="1774974" y="292608"/>
                  </a:cubicBezTo>
                  <a:cubicBezTo>
                    <a:pt x="1725172" y="204071"/>
                    <a:pt x="1617482" y="211868"/>
                    <a:pt x="1537230" y="201168"/>
                  </a:cubicBezTo>
                  <a:cubicBezTo>
                    <a:pt x="1494558" y="222504"/>
                    <a:pt x="1446468" y="235373"/>
                    <a:pt x="1409214" y="265176"/>
                  </a:cubicBezTo>
                  <a:cubicBezTo>
                    <a:pt x="1376294" y="291512"/>
                    <a:pt x="1425447" y="377889"/>
                    <a:pt x="1436646" y="384048"/>
                  </a:cubicBezTo>
                  <a:cubicBezTo>
                    <a:pt x="1480122" y="407960"/>
                    <a:pt x="1534182" y="402336"/>
                    <a:pt x="1582950" y="411480"/>
                  </a:cubicBezTo>
                  <a:cubicBezTo>
                    <a:pt x="1592094" y="405384"/>
                    <a:pt x="1614138" y="403520"/>
                    <a:pt x="1610382" y="393192"/>
                  </a:cubicBezTo>
                  <a:cubicBezTo>
                    <a:pt x="1572794" y="289824"/>
                    <a:pt x="1528174" y="307863"/>
                    <a:pt x="1436646" y="292608"/>
                  </a:cubicBezTo>
                  <a:cubicBezTo>
                    <a:pt x="1410348" y="392539"/>
                    <a:pt x="1325437" y="603866"/>
                    <a:pt x="1445790" y="694944"/>
                  </a:cubicBezTo>
                  <a:cubicBezTo>
                    <a:pt x="1521487" y="752228"/>
                    <a:pt x="1634766" y="713232"/>
                    <a:pt x="1729254" y="722376"/>
                  </a:cubicBezTo>
                  <a:cubicBezTo>
                    <a:pt x="1788776" y="621933"/>
                    <a:pt x="1972251" y="486934"/>
                    <a:pt x="1811550" y="393192"/>
                  </a:cubicBezTo>
                  <a:cubicBezTo>
                    <a:pt x="1764897" y="365978"/>
                    <a:pt x="1707918" y="362712"/>
                    <a:pt x="1656102" y="347472"/>
                  </a:cubicBezTo>
                  <a:cubicBezTo>
                    <a:pt x="1568750" y="369310"/>
                    <a:pt x="1554311" y="360020"/>
                    <a:pt x="1683534" y="539496"/>
                  </a:cubicBezTo>
                  <a:cubicBezTo>
                    <a:pt x="1705053" y="569384"/>
                    <a:pt x="1750590" y="569976"/>
                    <a:pt x="1784118" y="585216"/>
                  </a:cubicBezTo>
                  <a:cubicBezTo>
                    <a:pt x="1781070" y="539496"/>
                    <a:pt x="1809764" y="477876"/>
                    <a:pt x="1774974" y="448056"/>
                  </a:cubicBezTo>
                  <a:cubicBezTo>
                    <a:pt x="1629840" y="323656"/>
                    <a:pt x="1580083" y="350904"/>
                    <a:pt x="1464078" y="384048"/>
                  </a:cubicBezTo>
                  <a:cubicBezTo>
                    <a:pt x="1479318" y="411480"/>
                    <a:pt x="1486578" y="445235"/>
                    <a:pt x="1509798" y="466344"/>
                  </a:cubicBezTo>
                  <a:cubicBezTo>
                    <a:pt x="1523517" y="478816"/>
                    <a:pt x="1573861" y="491585"/>
                    <a:pt x="1564662" y="475488"/>
                  </a:cubicBezTo>
                  <a:cubicBezTo>
                    <a:pt x="1545296" y="441597"/>
                    <a:pt x="1503702" y="426720"/>
                    <a:pt x="1473222" y="402336"/>
                  </a:cubicBezTo>
                  <a:cubicBezTo>
                    <a:pt x="1372225" y="436002"/>
                    <a:pt x="1298296" y="442231"/>
                    <a:pt x="1390926" y="658368"/>
                  </a:cubicBezTo>
                  <a:cubicBezTo>
                    <a:pt x="1409095" y="700763"/>
                    <a:pt x="1482366" y="670560"/>
                    <a:pt x="1528086" y="676656"/>
                  </a:cubicBezTo>
                  <a:cubicBezTo>
                    <a:pt x="1543326" y="637032"/>
                    <a:pt x="1586590" y="598267"/>
                    <a:pt x="1573806" y="557784"/>
                  </a:cubicBezTo>
                  <a:cubicBezTo>
                    <a:pt x="1521546" y="392295"/>
                    <a:pt x="1358496" y="601256"/>
                    <a:pt x="1345206" y="612648"/>
                  </a:cubicBezTo>
                  <a:cubicBezTo>
                    <a:pt x="1350351" y="705259"/>
                    <a:pt x="1311727" y="930966"/>
                    <a:pt x="1546374" y="841248"/>
                  </a:cubicBezTo>
                  <a:cubicBezTo>
                    <a:pt x="1614285" y="815282"/>
                    <a:pt x="1625622" y="719328"/>
                    <a:pt x="1665246" y="658368"/>
                  </a:cubicBezTo>
                  <a:cubicBezTo>
                    <a:pt x="1643910" y="603504"/>
                    <a:pt x="1637518" y="540134"/>
                    <a:pt x="1601238" y="493776"/>
                  </a:cubicBezTo>
                  <a:cubicBezTo>
                    <a:pt x="1578540" y="464773"/>
                    <a:pt x="1527578" y="422927"/>
                    <a:pt x="1500654" y="448056"/>
                  </a:cubicBezTo>
                  <a:cubicBezTo>
                    <a:pt x="1457389" y="488437"/>
                    <a:pt x="1476270" y="563880"/>
                    <a:pt x="1464078" y="621792"/>
                  </a:cubicBezTo>
                  <a:cubicBezTo>
                    <a:pt x="1503702" y="637032"/>
                    <a:pt x="1541764" y="677809"/>
                    <a:pt x="1582950" y="667512"/>
                  </a:cubicBezTo>
                  <a:cubicBezTo>
                    <a:pt x="1804811" y="612047"/>
                    <a:pt x="1723047" y="490868"/>
                    <a:pt x="1582950" y="411480"/>
                  </a:cubicBezTo>
                  <a:cubicBezTo>
                    <a:pt x="1543084" y="388889"/>
                    <a:pt x="1491510" y="405384"/>
                    <a:pt x="1445790" y="402336"/>
                  </a:cubicBezTo>
                  <a:cubicBezTo>
                    <a:pt x="1418358" y="423672"/>
                    <a:pt x="1369898" y="432187"/>
                    <a:pt x="1363494" y="466344"/>
                  </a:cubicBezTo>
                  <a:cubicBezTo>
                    <a:pt x="1321777" y="688837"/>
                    <a:pt x="1393124" y="696849"/>
                    <a:pt x="1528086" y="813816"/>
                  </a:cubicBezTo>
                  <a:cubicBezTo>
                    <a:pt x="1607334" y="792480"/>
                    <a:pt x="1701133" y="800303"/>
                    <a:pt x="1765830" y="749808"/>
                  </a:cubicBezTo>
                  <a:cubicBezTo>
                    <a:pt x="1910387" y="636983"/>
                    <a:pt x="1963008" y="509071"/>
                    <a:pt x="1820694" y="402336"/>
                  </a:cubicBezTo>
                  <a:cubicBezTo>
                    <a:pt x="1793432" y="381889"/>
                    <a:pt x="1753638" y="390144"/>
                    <a:pt x="1720110" y="384048"/>
                  </a:cubicBezTo>
                  <a:cubicBezTo>
                    <a:pt x="1631412" y="472746"/>
                    <a:pt x="1574924" y="494672"/>
                    <a:pt x="1692678" y="676656"/>
                  </a:cubicBezTo>
                  <a:cubicBezTo>
                    <a:pt x="1726001" y="728155"/>
                    <a:pt x="1802406" y="731520"/>
                    <a:pt x="1857270" y="758952"/>
                  </a:cubicBezTo>
                  <a:cubicBezTo>
                    <a:pt x="1872510" y="719328"/>
                    <a:pt x="1921976" y="678052"/>
                    <a:pt x="1902990" y="640080"/>
                  </a:cubicBezTo>
                  <a:cubicBezTo>
                    <a:pt x="1799482" y="433064"/>
                    <a:pt x="1745025" y="451656"/>
                    <a:pt x="1592094" y="438912"/>
                  </a:cubicBezTo>
                  <a:cubicBezTo>
                    <a:pt x="1556536" y="503563"/>
                    <a:pt x="1448762" y="639851"/>
                    <a:pt x="1482366" y="740664"/>
                  </a:cubicBezTo>
                  <a:cubicBezTo>
                    <a:pt x="1490657" y="765538"/>
                    <a:pt x="1525038" y="771144"/>
                    <a:pt x="1546374" y="786384"/>
                  </a:cubicBezTo>
                  <a:cubicBezTo>
                    <a:pt x="1570758" y="752856"/>
                    <a:pt x="1623792" y="727037"/>
                    <a:pt x="1619526" y="685800"/>
                  </a:cubicBezTo>
                  <a:cubicBezTo>
                    <a:pt x="1600077" y="497794"/>
                    <a:pt x="1485172" y="513703"/>
                    <a:pt x="1354350" y="484632"/>
                  </a:cubicBezTo>
                  <a:cubicBezTo>
                    <a:pt x="1286163" y="629528"/>
                    <a:pt x="1219989" y="673313"/>
                    <a:pt x="1354350" y="832104"/>
                  </a:cubicBezTo>
                  <a:cubicBezTo>
                    <a:pt x="1383619" y="866694"/>
                    <a:pt x="1439694" y="862584"/>
                    <a:pt x="1482366" y="877824"/>
                  </a:cubicBezTo>
                  <a:cubicBezTo>
                    <a:pt x="1512846" y="838200"/>
                    <a:pt x="1561681" y="807450"/>
                    <a:pt x="1573806" y="758952"/>
                  </a:cubicBezTo>
                  <a:cubicBezTo>
                    <a:pt x="1606974" y="626279"/>
                    <a:pt x="1570743" y="603486"/>
                    <a:pt x="1509798" y="530352"/>
                  </a:cubicBezTo>
                  <a:cubicBezTo>
                    <a:pt x="1424848" y="628372"/>
                    <a:pt x="1314599" y="673481"/>
                    <a:pt x="1445790" y="804672"/>
                  </a:cubicBezTo>
                  <a:cubicBezTo>
                    <a:pt x="1469887" y="828769"/>
                    <a:pt x="1512846" y="816864"/>
                    <a:pt x="1546374" y="822960"/>
                  </a:cubicBezTo>
                  <a:cubicBezTo>
                    <a:pt x="1549422" y="762000"/>
                    <a:pt x="1584341" y="693882"/>
                    <a:pt x="1555518" y="640080"/>
                  </a:cubicBezTo>
                  <a:cubicBezTo>
                    <a:pt x="1495403" y="527865"/>
                    <a:pt x="1260021" y="573144"/>
                    <a:pt x="1189758" y="576072"/>
                  </a:cubicBezTo>
                  <a:cubicBezTo>
                    <a:pt x="1168422" y="585216"/>
                    <a:pt x="1148070" y="597127"/>
                    <a:pt x="1125750" y="603504"/>
                  </a:cubicBezTo>
                  <a:cubicBezTo>
                    <a:pt x="1105027" y="609425"/>
                    <a:pt x="1083285" y="612014"/>
                    <a:pt x="1061742" y="612648"/>
                  </a:cubicBezTo>
                  <a:cubicBezTo>
                    <a:pt x="875869" y="618115"/>
                    <a:pt x="689886" y="618744"/>
                    <a:pt x="503958" y="621792"/>
                  </a:cubicBezTo>
                  <a:cubicBezTo>
                    <a:pt x="449094" y="646176"/>
                    <a:pt x="393066" y="668094"/>
                    <a:pt x="339366" y="694944"/>
                  </a:cubicBezTo>
                  <a:cubicBezTo>
                    <a:pt x="325735" y="701760"/>
                    <a:pt x="295974" y="708745"/>
                    <a:pt x="302790" y="722376"/>
                  </a:cubicBezTo>
                  <a:cubicBezTo>
                    <a:pt x="351791" y="820377"/>
                    <a:pt x="424324" y="809302"/>
                    <a:pt x="513102" y="822960"/>
                  </a:cubicBezTo>
                  <a:cubicBezTo>
                    <a:pt x="543887" y="730606"/>
                    <a:pt x="566783" y="718245"/>
                    <a:pt x="394230" y="649224"/>
                  </a:cubicBezTo>
                  <a:cubicBezTo>
                    <a:pt x="374219" y="641220"/>
                    <a:pt x="363750" y="679704"/>
                    <a:pt x="348510" y="694944"/>
                  </a:cubicBezTo>
                  <a:cubicBezTo>
                    <a:pt x="367255" y="710565"/>
                    <a:pt x="507736" y="858553"/>
                    <a:pt x="476526" y="640080"/>
                  </a:cubicBezTo>
                  <a:cubicBezTo>
                    <a:pt x="467556" y="577293"/>
                    <a:pt x="418945" y="520734"/>
                    <a:pt x="366798" y="484632"/>
                  </a:cubicBezTo>
                  <a:cubicBezTo>
                    <a:pt x="331624" y="460281"/>
                    <a:pt x="281454" y="478536"/>
                    <a:pt x="238782" y="475488"/>
                  </a:cubicBezTo>
                  <a:cubicBezTo>
                    <a:pt x="227488" y="512193"/>
                    <a:pt x="168266" y="637589"/>
                    <a:pt x="220494" y="685800"/>
                  </a:cubicBezTo>
                  <a:cubicBezTo>
                    <a:pt x="245534" y="708914"/>
                    <a:pt x="287550" y="697992"/>
                    <a:pt x="321078" y="704088"/>
                  </a:cubicBezTo>
                  <a:cubicBezTo>
                    <a:pt x="336318" y="646176"/>
                    <a:pt x="391119" y="585074"/>
                    <a:pt x="366798" y="530352"/>
                  </a:cubicBezTo>
                  <a:cubicBezTo>
                    <a:pt x="343540" y="478021"/>
                    <a:pt x="260122" y="427187"/>
                    <a:pt x="211350" y="457200"/>
                  </a:cubicBezTo>
                  <a:cubicBezTo>
                    <a:pt x="144813" y="498146"/>
                    <a:pt x="156486" y="603504"/>
                    <a:pt x="129054" y="676656"/>
                  </a:cubicBezTo>
                  <a:cubicBezTo>
                    <a:pt x="199158" y="722376"/>
                    <a:pt x="262030" y="781815"/>
                    <a:pt x="339366" y="813816"/>
                  </a:cubicBezTo>
                  <a:cubicBezTo>
                    <a:pt x="358259" y="821634"/>
                    <a:pt x="393342" y="806811"/>
                    <a:pt x="394230" y="786384"/>
                  </a:cubicBezTo>
                  <a:cubicBezTo>
                    <a:pt x="396959" y="723607"/>
                    <a:pt x="386931" y="653225"/>
                    <a:pt x="348510" y="603504"/>
                  </a:cubicBezTo>
                  <a:cubicBezTo>
                    <a:pt x="325837" y="574163"/>
                    <a:pt x="275358" y="591312"/>
                    <a:pt x="238782" y="585216"/>
                  </a:cubicBezTo>
                  <a:cubicBezTo>
                    <a:pt x="228340" y="679190"/>
                    <a:pt x="198097" y="761714"/>
                    <a:pt x="357654" y="804672"/>
                  </a:cubicBezTo>
                  <a:cubicBezTo>
                    <a:pt x="400101" y="816100"/>
                    <a:pt x="430806" y="755904"/>
                    <a:pt x="467382" y="731520"/>
                  </a:cubicBezTo>
                  <a:cubicBezTo>
                    <a:pt x="421662" y="664464"/>
                    <a:pt x="409529" y="513111"/>
                    <a:pt x="330222" y="530352"/>
                  </a:cubicBezTo>
                  <a:cubicBezTo>
                    <a:pt x="129433" y="574002"/>
                    <a:pt x="265516" y="794132"/>
                    <a:pt x="302790" y="868680"/>
                  </a:cubicBezTo>
                  <a:cubicBezTo>
                    <a:pt x="333270" y="832104"/>
                    <a:pt x="355725" y="786956"/>
                    <a:pt x="394230" y="758952"/>
                  </a:cubicBezTo>
                  <a:cubicBezTo>
                    <a:pt x="404394" y="751560"/>
                    <a:pt x="391452" y="791554"/>
                    <a:pt x="403374" y="795528"/>
                  </a:cubicBezTo>
                  <a:cubicBezTo>
                    <a:pt x="418946" y="800719"/>
                    <a:pt x="433854" y="783336"/>
                    <a:pt x="449094" y="777240"/>
                  </a:cubicBezTo>
                  <a:cubicBezTo>
                    <a:pt x="547245" y="949004"/>
                    <a:pt x="428167" y="737211"/>
                    <a:pt x="412518" y="731520"/>
                  </a:cubicBezTo>
                  <a:cubicBezTo>
                    <a:pt x="388044" y="722620"/>
                    <a:pt x="394230" y="780288"/>
                    <a:pt x="385086" y="804672"/>
                  </a:cubicBezTo>
                  <a:cubicBezTo>
                    <a:pt x="403374" y="816864"/>
                    <a:pt x="431628" y="861591"/>
                    <a:pt x="439950" y="841248"/>
                  </a:cubicBezTo>
                  <a:cubicBezTo>
                    <a:pt x="509537" y="671147"/>
                    <a:pt x="496122" y="660984"/>
                    <a:pt x="449094" y="566928"/>
                  </a:cubicBezTo>
                  <a:cubicBezTo>
                    <a:pt x="470430" y="533400"/>
                    <a:pt x="479528" y="487608"/>
                    <a:pt x="513102" y="466344"/>
                  </a:cubicBezTo>
                  <a:cubicBezTo>
                    <a:pt x="603198" y="409283"/>
                    <a:pt x="939463" y="343287"/>
                    <a:pt x="1016022" y="329184"/>
                  </a:cubicBezTo>
                  <a:lnTo>
                    <a:pt x="1363494" y="265176"/>
                  </a:lnTo>
                  <a:cubicBezTo>
                    <a:pt x="1418358" y="268224"/>
                    <a:pt x="1478367" y="250923"/>
                    <a:pt x="1528086" y="274320"/>
                  </a:cubicBezTo>
                  <a:cubicBezTo>
                    <a:pt x="1547587" y="283497"/>
                    <a:pt x="1518942" y="316775"/>
                    <a:pt x="1518942" y="338328"/>
                  </a:cubicBezTo>
                  <a:cubicBezTo>
                    <a:pt x="1518942" y="362902"/>
                    <a:pt x="1524046" y="387241"/>
                    <a:pt x="1528086" y="411480"/>
                  </a:cubicBezTo>
                  <a:cubicBezTo>
                    <a:pt x="1541592" y="492517"/>
                    <a:pt x="1543745" y="503925"/>
                    <a:pt x="1573806" y="576072"/>
                  </a:cubicBezTo>
                  <a:cubicBezTo>
                    <a:pt x="1579049" y="588655"/>
                    <a:pt x="1582455" y="603009"/>
                    <a:pt x="1592094" y="612648"/>
                  </a:cubicBezTo>
                  <a:cubicBezTo>
                    <a:pt x="1598910" y="619464"/>
                    <a:pt x="1610382" y="618744"/>
                    <a:pt x="1619526" y="621792"/>
                  </a:cubicBezTo>
                  <a:cubicBezTo>
                    <a:pt x="1631718" y="643128"/>
                    <a:pt x="1636913" y="670449"/>
                    <a:pt x="1656102" y="685800"/>
                  </a:cubicBezTo>
                  <a:cubicBezTo>
                    <a:pt x="1670580" y="697382"/>
                    <a:pt x="1700682" y="679518"/>
                    <a:pt x="1710966" y="694944"/>
                  </a:cubicBezTo>
                  <a:cubicBezTo>
                    <a:pt x="1720071" y="708601"/>
                    <a:pt x="1705031" y="729855"/>
                    <a:pt x="1692678" y="740664"/>
                  </a:cubicBezTo>
                  <a:cubicBezTo>
                    <a:pt x="1678170" y="753358"/>
                    <a:pt x="1655533" y="751358"/>
                    <a:pt x="1637814" y="758952"/>
                  </a:cubicBezTo>
                  <a:cubicBezTo>
                    <a:pt x="1612756" y="769691"/>
                    <a:pt x="1586472" y="779171"/>
                    <a:pt x="1564662" y="795528"/>
                  </a:cubicBezTo>
                  <a:cubicBezTo>
                    <a:pt x="1451099" y="880700"/>
                    <a:pt x="1443184" y="906447"/>
                    <a:pt x="1326918" y="941832"/>
                  </a:cubicBezTo>
                  <a:cubicBezTo>
                    <a:pt x="1288014" y="953672"/>
                    <a:pt x="1247670" y="960120"/>
                    <a:pt x="1208046" y="969264"/>
                  </a:cubicBezTo>
                  <a:cubicBezTo>
                    <a:pt x="1155769" y="995403"/>
                    <a:pt x="1111184" y="1022005"/>
                    <a:pt x="1052598" y="1033272"/>
                  </a:cubicBezTo>
                  <a:cubicBezTo>
                    <a:pt x="1001363" y="1043125"/>
                    <a:pt x="948966" y="1045464"/>
                    <a:pt x="897150" y="1051560"/>
                  </a:cubicBezTo>
                  <a:cubicBezTo>
                    <a:pt x="824326" y="1043468"/>
                    <a:pt x="721803" y="1043714"/>
                    <a:pt x="650262" y="1005840"/>
                  </a:cubicBezTo>
                  <a:cubicBezTo>
                    <a:pt x="609208" y="984105"/>
                    <a:pt x="553870" y="931250"/>
                    <a:pt x="522246" y="896112"/>
                  </a:cubicBezTo>
                  <a:cubicBezTo>
                    <a:pt x="512051" y="884784"/>
                    <a:pt x="506385" y="869454"/>
                    <a:pt x="494814" y="859536"/>
                  </a:cubicBezTo>
                  <a:cubicBezTo>
                    <a:pt x="484465" y="850665"/>
                    <a:pt x="469704" y="848619"/>
                    <a:pt x="458238" y="841248"/>
                  </a:cubicBezTo>
                  <a:cubicBezTo>
                    <a:pt x="420406" y="816927"/>
                    <a:pt x="319665" y="738991"/>
                    <a:pt x="275358" y="722376"/>
                  </a:cubicBezTo>
                  <a:lnTo>
                    <a:pt x="202206" y="694944"/>
                  </a:lnTo>
                  <a:cubicBezTo>
                    <a:pt x="156561" y="710159"/>
                    <a:pt x="78082" y="723095"/>
                    <a:pt x="92478" y="804672"/>
                  </a:cubicBezTo>
                  <a:cubicBezTo>
                    <a:pt x="98517" y="838896"/>
                    <a:pt x="147342" y="847344"/>
                    <a:pt x="174774" y="868680"/>
                  </a:cubicBezTo>
                  <a:cubicBezTo>
                    <a:pt x="269262" y="844296"/>
                    <a:pt x="404108" y="876722"/>
                    <a:pt x="458238" y="795528"/>
                  </a:cubicBezTo>
                  <a:cubicBezTo>
                    <a:pt x="570087" y="627754"/>
                    <a:pt x="245242" y="683050"/>
                    <a:pt x="220494" y="685800"/>
                  </a:cubicBezTo>
                  <a:cubicBezTo>
                    <a:pt x="185488" y="790818"/>
                    <a:pt x="81289" y="934998"/>
                    <a:pt x="247926" y="1014984"/>
                  </a:cubicBezTo>
                  <a:cubicBezTo>
                    <a:pt x="289960" y="1035160"/>
                    <a:pt x="339366" y="996696"/>
                    <a:pt x="385086" y="987552"/>
                  </a:cubicBezTo>
                  <a:cubicBezTo>
                    <a:pt x="394230" y="935736"/>
                    <a:pt x="439196" y="877456"/>
                    <a:pt x="412518" y="832104"/>
                  </a:cubicBezTo>
                  <a:cubicBezTo>
                    <a:pt x="327943" y="688327"/>
                    <a:pt x="233941" y="683003"/>
                    <a:pt x="110766" y="658368"/>
                  </a:cubicBezTo>
                  <a:cubicBezTo>
                    <a:pt x="60088" y="696377"/>
                    <a:pt x="-105671" y="804051"/>
                    <a:pt x="101622" y="886968"/>
                  </a:cubicBezTo>
                  <a:cubicBezTo>
                    <a:pt x="158222" y="909608"/>
                    <a:pt x="174774" y="789432"/>
                    <a:pt x="211350" y="740664"/>
                  </a:cubicBezTo>
                  <a:cubicBezTo>
                    <a:pt x="139272" y="678883"/>
                    <a:pt x="-3767" y="522882"/>
                    <a:pt x="83334" y="923544"/>
                  </a:cubicBezTo>
                  <a:cubicBezTo>
                    <a:pt x="100330" y="1001724"/>
                    <a:pt x="186966" y="1045464"/>
                    <a:pt x="238782" y="1106424"/>
                  </a:cubicBezTo>
                  <a:cubicBezTo>
                    <a:pt x="318030" y="1057656"/>
                    <a:pt x="420695" y="1034561"/>
                    <a:pt x="476526" y="960120"/>
                  </a:cubicBezTo>
                  <a:cubicBezTo>
                    <a:pt x="621366" y="767000"/>
                    <a:pt x="337863" y="683158"/>
                    <a:pt x="247926" y="630936"/>
                  </a:cubicBezTo>
                  <a:cubicBezTo>
                    <a:pt x="233731" y="622694"/>
                    <a:pt x="217446" y="618744"/>
                    <a:pt x="202206" y="612648"/>
                  </a:cubicBezTo>
                  <a:cubicBezTo>
                    <a:pt x="169272" y="750971"/>
                    <a:pt x="109896" y="823861"/>
                    <a:pt x="220494" y="941832"/>
                  </a:cubicBezTo>
                  <a:cubicBezTo>
                    <a:pt x="237301" y="959759"/>
                    <a:pt x="269262" y="947928"/>
                    <a:pt x="293646" y="950976"/>
                  </a:cubicBezTo>
                  <a:cubicBezTo>
                    <a:pt x="305838" y="899160"/>
                    <a:pt x="327424" y="848685"/>
                    <a:pt x="330222" y="795528"/>
                  </a:cubicBezTo>
                  <a:cubicBezTo>
                    <a:pt x="332777" y="746992"/>
                    <a:pt x="272803" y="795296"/>
                    <a:pt x="275358" y="795528"/>
                  </a:cubicBezTo>
                  <a:cubicBezTo>
                    <a:pt x="317963" y="799401"/>
                    <a:pt x="360754" y="790090"/>
                    <a:pt x="403374" y="786384"/>
                  </a:cubicBezTo>
                  <a:cubicBezTo>
                    <a:pt x="430871" y="783993"/>
                    <a:pt x="458258" y="780465"/>
                    <a:pt x="485670" y="777240"/>
                  </a:cubicBezTo>
                  <a:cubicBezTo>
                    <a:pt x="510075" y="774369"/>
                    <a:pt x="534299" y="769678"/>
                    <a:pt x="558822" y="768096"/>
                  </a:cubicBezTo>
                  <a:cubicBezTo>
                    <a:pt x="628847" y="763578"/>
                    <a:pt x="699030" y="762000"/>
                    <a:pt x="769134" y="758952"/>
                  </a:cubicBezTo>
                  <a:cubicBezTo>
                    <a:pt x="814854" y="752856"/>
                    <a:pt x="860287" y="743950"/>
                    <a:pt x="906294" y="740664"/>
                  </a:cubicBezTo>
                  <a:cubicBezTo>
                    <a:pt x="988437" y="734797"/>
                    <a:pt x="1070932" y="735632"/>
                    <a:pt x="1153182" y="731520"/>
                  </a:cubicBezTo>
                  <a:cubicBezTo>
                    <a:pt x="1245088" y="726925"/>
                    <a:pt x="1264445" y="723327"/>
                    <a:pt x="1345206" y="713232"/>
                  </a:cubicBezTo>
                  <a:cubicBezTo>
                    <a:pt x="1373836" y="703689"/>
                    <a:pt x="1406243" y="691328"/>
                    <a:pt x="1436646" y="685800"/>
                  </a:cubicBezTo>
                  <a:cubicBezTo>
                    <a:pt x="1457851" y="681945"/>
                    <a:pt x="1479318" y="679704"/>
                    <a:pt x="1500654" y="676656"/>
                  </a:cubicBezTo>
                  <a:lnTo>
                    <a:pt x="1555518" y="658368"/>
                  </a:lnTo>
                </a:path>
              </a:pathLst>
            </a:custGeom>
            <a:noFill/>
            <a:ln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FFEF35-1F9B-40D0-9482-87780E141A1F}"/>
              </a:ext>
            </a:extLst>
          </p:cNvPr>
          <p:cNvSpPr/>
          <p:nvPr/>
        </p:nvSpPr>
        <p:spPr>
          <a:xfrm>
            <a:off x="9120890" y="3625080"/>
            <a:ext cx="1242309" cy="13279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12188-44BB-42F6-B9AB-6D5BA5D72D15}"/>
              </a:ext>
            </a:extLst>
          </p:cNvPr>
          <p:cNvSpPr txBox="1"/>
          <p:nvPr/>
        </p:nvSpPr>
        <p:spPr>
          <a:xfrm>
            <a:off x="9993992" y="3729894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314E0-E0A1-4E2D-B990-9C733A1730D7}"/>
              </a:ext>
            </a:extLst>
          </p:cNvPr>
          <p:cNvSpPr txBox="1"/>
          <p:nvPr/>
        </p:nvSpPr>
        <p:spPr>
          <a:xfrm>
            <a:off x="7980588" y="4064913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DA4D18-9F73-425D-9D37-9027EA7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resource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980-D1F3-A29C-74D4-C8F74B2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us to compare </a:t>
            </a:r>
            <a:r>
              <a:rPr lang="en-US" i="1" dirty="0"/>
              <a:t>algorithms, </a:t>
            </a:r>
            <a:r>
              <a:rPr lang="en-US" dirty="0"/>
              <a:t>not implementations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Using observations necessarily couples the algorithm with its implementation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If my implementation on my computer takes more time than your implementation on your computer, we cannot conclude your algorithm is better</a:t>
            </a:r>
          </a:p>
          <a:p>
            <a:r>
              <a:rPr lang="en-US" dirty="0"/>
              <a:t>We can predict an algorithm’s running time before implementing </a:t>
            </a:r>
          </a:p>
          <a:p>
            <a:r>
              <a:rPr lang="en-US" dirty="0"/>
              <a:t>Understand where the bottlenecks are in our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21222</TotalTime>
  <Words>2198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Cambria Math</vt:lpstr>
      <vt:lpstr>Inter</vt:lpstr>
      <vt:lpstr>Lato</vt:lpstr>
      <vt:lpstr>Office Theme</vt:lpstr>
      <vt:lpstr>Lecture 5: Running Time</vt:lpstr>
      <vt:lpstr>Homeworks</vt:lpstr>
      <vt:lpstr>Motivating Example</vt:lpstr>
      <vt:lpstr>Let’s design an algorithm</vt:lpstr>
      <vt:lpstr>Algorithm Ideas</vt:lpstr>
      <vt:lpstr>My Approach</vt:lpstr>
      <vt:lpstr>End-of-Yarn Finding Algorithm</vt:lpstr>
      <vt:lpstr>Resource Analysis</vt:lpstr>
      <vt:lpstr>Why do resource analysis?</vt:lpstr>
      <vt:lpstr>Process for resource Analysis</vt:lpstr>
      <vt:lpstr>Resource Analysis – Worst Case Running Time</vt:lpstr>
      <vt:lpstr>Resource Analysis – Best Case Running Time</vt:lpstr>
      <vt:lpstr>Resource Analysis – Worst Case Space</vt:lpstr>
      <vt:lpstr>Asymptotic Notation</vt:lpstr>
      <vt:lpstr>Asymptotic Notation – Comparing Functions</vt:lpstr>
      <vt:lpstr>Asymptotic Notation Examples</vt:lpstr>
      <vt:lpstr>Asymptotic Notation Examples</vt:lpstr>
      <vt:lpstr>Running Time Example: Selection Sort</vt:lpstr>
      <vt:lpstr>Reminder: Selection sort</vt:lpstr>
      <vt:lpstr>Selecting Running Time Units</vt:lpstr>
      <vt:lpstr>Selection sort Units</vt:lpstr>
      <vt:lpstr>Selection sort – Worst Case Running Time</vt:lpstr>
      <vt:lpstr>Running Time Example: Gale-Shapley</vt:lpstr>
      <vt:lpstr>Reminder: Gale–Shapley algorithm</vt:lpstr>
      <vt:lpstr>What operations do we need?</vt:lpstr>
      <vt:lpstr>Operations to count</vt:lpstr>
      <vt:lpstr>Data Structures – first attempt</vt:lpstr>
      <vt:lpstr>Running time of each step</vt:lpstr>
      <vt:lpstr>Data Structures – Better</vt:lpstr>
      <vt:lpstr>Improved running time of each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97</cp:revision>
  <dcterms:created xsi:type="dcterms:W3CDTF">2025-09-15T17:56:15Z</dcterms:created>
  <dcterms:modified xsi:type="dcterms:W3CDTF">2025-10-03T14:35:06Z</dcterms:modified>
</cp:coreProperties>
</file>