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308" r:id="rId3"/>
    <p:sldId id="257" r:id="rId4"/>
    <p:sldId id="300" r:id="rId5"/>
    <p:sldId id="261" r:id="rId6"/>
    <p:sldId id="314" r:id="rId7"/>
    <p:sldId id="319" r:id="rId8"/>
    <p:sldId id="315" r:id="rId9"/>
    <p:sldId id="316" r:id="rId10"/>
    <p:sldId id="317" r:id="rId11"/>
    <p:sldId id="318" r:id="rId12"/>
    <p:sldId id="320" r:id="rId13"/>
    <p:sldId id="321" r:id="rId14"/>
    <p:sldId id="322" r:id="rId15"/>
    <p:sldId id="323" r:id="rId16"/>
    <p:sldId id="324" r:id="rId17"/>
    <p:sldId id="340" r:id="rId18"/>
    <p:sldId id="341" r:id="rId19"/>
    <p:sldId id="343" r:id="rId20"/>
    <p:sldId id="345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6" r:id="rId37"/>
    <p:sldId id="347" r:id="rId38"/>
    <p:sldId id="351" r:id="rId39"/>
    <p:sldId id="348" r:id="rId40"/>
    <p:sldId id="350" r:id="rId41"/>
    <p:sldId id="349" r:id="rId42"/>
    <p:sldId id="352" r:id="rId43"/>
    <p:sldId id="313" r:id="rId44"/>
    <p:sldId id="262" r:id="rId45"/>
    <p:sldId id="277" r:id="rId46"/>
    <p:sldId id="281" r:id="rId47"/>
    <p:sldId id="282" r:id="rId48"/>
    <p:sldId id="286" r:id="rId49"/>
    <p:sldId id="287" r:id="rId50"/>
    <p:sldId id="295" r:id="rId51"/>
    <p:sldId id="289" r:id="rId52"/>
    <p:sldId id="296" r:id="rId53"/>
    <p:sldId id="297" r:id="rId54"/>
    <p:sldId id="309" r:id="rId55"/>
    <p:sldId id="310" r:id="rId56"/>
    <p:sldId id="311" r:id="rId57"/>
    <p:sldId id="312" r:id="rId58"/>
    <p:sldId id="30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5"/>
    <p:restoredTop sz="94648"/>
  </p:normalViewPr>
  <p:slideViewPr>
    <p:cSldViewPr snapToGrid="0">
      <p:cViewPr varScale="1">
        <p:scale>
          <a:sx n="64" d="100"/>
          <a:sy n="64" d="100"/>
        </p:scale>
        <p:origin x="6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ashington.zoom.us%2Fmy%2Fnathanbrunelle&amp;sa=D&amp;source=calendar&amp;ust=1759256220000000&amp;usg=AOvVaw3W5pW0Thw9yLT1eqiMRXM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C2E7-1D4A-EAF3-145A-9775D1A3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54C0-CADF-E7CC-47F0-1D57CD61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94A79-4EB5-B6AB-850C-312368ED1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94A79-4EB5-B6AB-850C-312368ED1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1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2A3A-D1D9-F4D0-7444-80CDC42BF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0227-318E-9232-F6AB-754C29B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4BC1-3772-4292-BCC2-8324E0B83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suppose, towards reaching a contradiction,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all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4BC1-3772-4292-BCC2-8324E0B83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0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6121-4055-2CF5-712F-252ECEDC3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06D-DCF7-9EAC-9E5F-162EE20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D1AFA-A643-7DE6-2EE8-B3E582E49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6621A-C7EE-4AD3-D7D2-9ADFDAF5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9033-5BBD-0850-B41B-B24BE834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6B31-F13E-F56B-2ECA-1B1CB13A7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6B31-F13E-F56B-2ECA-1B1CB13A7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47146E-A7AD-70E4-9B9C-CC362850E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396141"/>
                  </p:ext>
                </p:extLst>
              </p:nvPr>
            </p:nvGraphicFramePr>
            <p:xfrm>
              <a:off x="437322" y="2164417"/>
              <a:ext cx="11400184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both integers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≠2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≠2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not an integer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integers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47146E-A7AD-70E4-9B9C-CC362850E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396141"/>
                  </p:ext>
                </p:extLst>
              </p:nvPr>
            </p:nvGraphicFramePr>
            <p:xfrm>
              <a:off x="437322" y="2164417"/>
              <a:ext cx="11400184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19697" r="-30085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19697" r="-20085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19697" r="-10128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9697" r="-1068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587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658D2-296E-10F1-739E-EBDB9FBB8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08A1-4FCB-7C9B-206A-BC8161E6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967AA-6439-FFE4-C2E3-6310D9BD0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967AA-6439-FFE4-C2E3-6310D9BD0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70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EDB4-5E31-291C-FEF4-207FED23F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4DBD-711B-063F-4D4D-8F2CC2B4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5628D-96F5-8689-F01A-BE4DCCCDA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5628D-96F5-8689-F01A-BE4DCCCDA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3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FC71-878D-661B-60C0-64E48625C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39B2-A096-EA68-786C-F542620D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127DC-1152-E576-0300-6CA512F0A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127DC-1152-E576-0300-6CA512F0A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3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D08C-038C-92B0-BE9D-D63EFED9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5292-3027-D691-92D0-8FC8182C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4245-5CCF-809B-5E39-54DB4CB25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A8F69-2851-34D2-6ACA-8226470B2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B3E1-9720-3F48-1F06-DAC8B46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06DE4-1241-2422-FCD7-6F8D5E199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06DE4-1241-2422-FCD7-6F8D5E199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6855552-5F7A-FF59-C25B-F1BBD746E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652233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 and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6855552-5F7A-FF59-C25B-F1BBD746E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652233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743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44470-3813-F2DC-373C-C92C59050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617C-09DD-A866-93F0-A86B2B9B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3C63F-22C5-E9C7-3484-E9870C09A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3C63F-22C5-E9C7-3484-E9870C09A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DB2EF-AB44-E7F1-1137-ACF251E6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check quizzes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877F5-2C76-91AB-74A7-547BEE80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students haven’t done it yet 🙁</a:t>
            </a:r>
          </a:p>
          <a:p>
            <a:r>
              <a:rPr lang="en-US" dirty="0"/>
              <a:t>Remember: unlimited submissions, and are marked “incomplete” </a:t>
            </a:r>
            <a:r>
              <a:rPr lang="en-US" b="1" i="1" dirty="0"/>
              <a:t>until you get every question right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3"/>
                </a:solidFill>
              </a:rPr>
              <a:t>One-time extension </a:t>
            </a:r>
            <a:r>
              <a:rPr lang="en-US" dirty="0"/>
              <a:t>for everyone until </a:t>
            </a:r>
            <a:r>
              <a:rPr lang="en-US" b="1" dirty="0">
                <a:solidFill>
                  <a:schemeClr val="accent3"/>
                </a:solidFill>
              </a:rPr>
              <a:t>11:59pm tonight</a:t>
            </a:r>
            <a:r>
              <a:rPr lang="en-US" dirty="0"/>
              <a:t>!</a:t>
            </a:r>
          </a:p>
          <a:p>
            <a:r>
              <a:rPr lang="en-US" dirty="0"/>
              <a:t>Be sure to get those in on time going forward. </a:t>
            </a:r>
          </a:p>
        </p:txBody>
      </p:sp>
    </p:spTree>
    <p:extLst>
      <p:ext uri="{BB962C8B-B14F-4D97-AF65-F5344CB8AC3E}">
        <p14:creationId xmlns:p14="http://schemas.microsoft.com/office/powerpoint/2010/main" val="1349013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70D8-9FE7-1BFF-1DD6-E886772A3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370A-6F7A-2F7E-0C13-692A6661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Counterexample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8818D-ABDA-40D7-B3E1-D6EE778B1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8818D-ABDA-40D7-B3E1-D6EE778B1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99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B98-A90A-75B2-2AAE-750F6251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1F73-7E87-1B49-D54A-037E7C4A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F72C-1AEE-338C-6517-C0BA092C4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97EA-89B1-7EE7-B881-8B64FC15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969E-6016-6CB5-A9BF-746158C8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19B4F-6688-B32D-E732-8C2CA5BAD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19B4F-6688-B32D-E732-8C2CA5BAD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7FD69D-D5AE-EB1C-7CC5-06EE464B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589928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are both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7FD69D-D5AE-EB1C-7CC5-06EE464B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589928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230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35D6-BF5A-1EDA-C8E5-70D9E8A6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2059-7B51-7DB3-9A07-3B11D180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86FFA-5340-4378-A204-099D375C9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86FFA-5340-4378-A204-099D375C9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9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5CAA-55F7-B3C7-6873-D2AA51CC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2303-6AF6-F858-F05C-F6E4B2D7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B7B82-BDEF-666E-D94C-CCFEA08A8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B7B82-BDEF-666E-D94C-CCFEA08A8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93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E3E2-9417-1E57-4D45-686C4A161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B224-D1F7-3C01-488F-722642C7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D0761-5AD8-9D35-7A5F-DECBED644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an even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D0761-5AD8-9D35-7A5F-DECBED644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60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8ADE6-1C9A-805F-7491-6BEE3133C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27E-A3A4-9DC7-0080-0319B301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8101-6336-739C-9CF7-21B5AC417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0C79D-56C8-387D-3158-7C7303B16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1A99-0718-6052-2E16-46A4FD4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CF7C6-D395-FB35-F358-BA0AE9216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CF7C6-D395-FB35-F358-BA0AE9216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FA030F5-850D-A254-FD61-C4C4DA5BE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388119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even (or both)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="0" dirty="0"/>
                            <a:t> are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 and both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="0" dirty="0"/>
                            <a:t> are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FA030F5-850D-A254-FD61-C4C4DA5BE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388119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0472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510A-49D0-238C-C2DD-8D5FDD72D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DD96-3C14-5BDF-D9DD-19938B3F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98AE-005C-7A22-D9C1-0B2F5412A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98AE-005C-7A22-D9C1-0B2F5412A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38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9F039-4C95-BE7C-EC3B-E7F89AA8E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A61C-3465-1367-F73F-7309BFE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4C409-4F0E-9860-8CDA-97D8C0358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4C409-4F0E-9860-8CDA-97D8C0358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5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due this Friday at 11:59pm.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Problem 1 (Grading ChatGPT): </a:t>
            </a:r>
            <a:r>
              <a:rPr lang="en-US" dirty="0"/>
              <a:t>Read ChatGPT’s response to a question about stable matchings, and explain where the LLM made mistakes.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Problem 2 (Business profit): </a:t>
            </a:r>
            <a:r>
              <a:rPr lang="en-US" dirty="0"/>
              <a:t>Write a super simple algorithm for a basic task, and prove its correctness (today’s lecture!)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8616-0541-98F0-9909-F366F124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3DFA-5710-23A2-E17C-1C51DAC8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F67D-3102-9DCD-6631-77F6A06CA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odd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F67D-3102-9DCD-6631-77F6A06CA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2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A7D6-CFD3-6382-0535-09B6FD5AB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0A62-C145-E58D-75CE-1F97467B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480A-2B6B-925D-D1C2-F5F55A4A4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4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BB35-B190-847D-DBB8-AA3F2A57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768D-E67A-E61D-A266-5EF31770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46AB8-5FC7-4B38-B425-489254B25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46AB8-5FC7-4B38-B425-489254B25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3453AC-5FFB-B245-5EBE-B2F9211F7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055576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  <a:endParaRPr lang="en-US" b="0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dirty="0"/>
                            <a:t>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are odd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</a:t>
                          </a:r>
                          <a:r>
                            <a:rPr lang="en-US" dirty="0"/>
                            <a:t>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even</a:t>
                          </a:r>
                          <a:endParaRPr lang="en-US" b="0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  <a:r>
                            <a:rPr lang="en-US" b="0" baseline="0" dirty="0"/>
                            <a:t> and 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="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pair of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where at least one is</a:t>
                          </a:r>
                          <a:r>
                            <a:rPr lang="en-US" baseline="0" dirty="0"/>
                            <a:t> even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3453AC-5FFB-B245-5EBE-B2F9211F7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055576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2807" r="-3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2807" r="-2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2807" r="-10128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807" r="-1068" b="-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674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4489D-7831-9329-D583-6B10D8427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E266-E9C8-0743-A2BD-1E8DBF5A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65A94-5B72-A99B-2DD4-0AF72239C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65A94-5B72-A99B-2DD4-0AF72239C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8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B89CA-20E8-633D-43E5-00BD8F7E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605E-C19E-68C5-ECB9-E3F422A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977DC-A9C0-EE22-AAFA-992BAE81A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even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977DC-A9C0-EE22-AAFA-992BAE81A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541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8D3E-40CB-2FA6-37ED-96110825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3586-72F3-87A7-93BE-C9890E85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C7D5F-4957-46D8-A10D-7E56EFCD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a pair of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(not both odd)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C7D5F-4957-46D8-A10D-7E56EFCD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904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6C41-644D-7F28-36F7-14C050C1D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7BAD-BC2E-1975-4D4D-E92315BD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3F82-2914-4FFB-F73C-6B5494C30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2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43FC-D216-CA8F-48A6-BEA29EDB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D78C-5286-8534-867C-F41CE66B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CCC72-4AED-845D-17CB-E860030E1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CCC72-4AED-845D-17CB-E860030E1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8959FA-D5A3-F23D-AA10-896D4A2750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763441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are both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8959FA-D5A3-F23D-AA10-896D4A2750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763441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808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9C584-2BFD-4C2A-54DD-6A33F7339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86A5-D8BE-BE7D-2DF6-41853B58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ABBFA-6D69-C3AD-5D6B-1392223D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ABBFA-6D69-C3AD-5D6B-1392223D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926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63B1-7EFE-255E-0D56-5B0A4BBB2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96B4-B849-15AD-61D0-22068B0E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FE59A-2910-C9B6-9DF7-8E1E1DA8D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FE59A-2910-C9B6-9DF7-8E1E1DA8D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22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793F-6037-50AB-8B2C-F8D74CE1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05B5-0D46-27B1-CDE8-1CE6C3D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Homework 1 due this Friday at 11:59pm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Reading + Concept checks for each lecture!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1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DC9BE-3068-D53A-7C20-DCD16330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825-160C-9D78-04EC-A6595E7C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F19D-FAE9-3129-A098-E57EE5378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an odd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F19D-FAE9-3129-A098-E57EE5378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1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05157-FE96-AF63-1112-FB5AD3988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2B86-8047-479A-FAE3-8DE94C2B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Counterexample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299E-452D-2FAB-2978-A31780876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299E-452D-2FAB-2978-A31780876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33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D7E7-A095-810C-3791-D1A2E6B8A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6F79-B760-FD9E-8BEF-1DDE793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Vacuous 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69E-5552-C803-A420-5F6CB90A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we have a claim of the form “If property P is true then property Q is true” and it is impossible for property P to be true, the entire statement is actually a true statement!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say that statement is “vacuously true”</a:t>
            </a:r>
          </a:p>
        </p:txBody>
      </p:sp>
    </p:spTree>
    <p:extLst>
      <p:ext uri="{BB962C8B-B14F-4D97-AF65-F5344CB8AC3E}">
        <p14:creationId xmlns:p14="http://schemas.microsoft.com/office/powerpoint/2010/main" val="575782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1BBFF-0990-F540-3FE0-26A913201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3939-86FA-A079-5F22-E40A734D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correctness?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2128D-F2D6-EFF8-5D08-F1E5DE3AE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20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4308E-7DE7-410D-5029-62241D8F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Correctness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D523A3-36F3-E89F-A8CA-1E15E59C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Algorithm: </a:t>
            </a:r>
            <a:r>
              <a:rPr lang="en-US" dirty="0"/>
              <a:t>A list of unambiguous instructions to solve a class of computational problems</a:t>
            </a:r>
          </a:p>
          <a:p>
            <a:r>
              <a:rPr lang="en-US" dirty="0"/>
              <a:t>An algorithm is </a:t>
            </a:r>
            <a:r>
              <a:rPr lang="en-US" b="1" dirty="0">
                <a:solidFill>
                  <a:schemeClr val="accent2"/>
                </a:solidFill>
              </a:rPr>
              <a:t>correct</a:t>
            </a:r>
            <a:r>
              <a:rPr lang="en-US" b="1" dirty="0"/>
              <a:t> </a:t>
            </a:r>
            <a:r>
              <a:rPr lang="en-US" dirty="0"/>
              <a:t>for a given problem if it has: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Soundness:</a:t>
            </a:r>
            <a:r>
              <a:rPr lang="en-US" dirty="0"/>
              <a:t> Running it never raises exceptions/errors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Termination:</a:t>
            </a:r>
            <a:r>
              <a:rPr lang="en-US" dirty="0"/>
              <a:t> All loops terminate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Validity:</a:t>
            </a:r>
            <a:r>
              <a:rPr lang="en-US" dirty="0"/>
              <a:t> The output meets the problem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511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0CA8-B146-44AD-31E2-0F00661D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Selection sort (1/6)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6B8F7-B0E4-1377-32C6-A628E97A0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6B8F7-B0E4-1377-32C6-A628E97A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32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97D1-91AD-9BCE-8185-11CE256C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Selection sort (2/6)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902E2-17E7-CB31-CB69-1C92090C7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Explain why “no exceptions” is true for this algorithm.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chemeClr val="accent3"/>
                    </a:solidFill>
                  </a:rPr>
                  <a:t>A: </a:t>
                </a:r>
                <a:r>
                  <a:rPr lang="en-US" dirty="0"/>
                  <a:t>Two things: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Array access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is within bounds 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(line 1). 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Maximum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exists 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nonempty.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Note: </a:t>
                </a:r>
                <a:r>
                  <a:rPr lang="en-US" dirty="0"/>
                  <a:t>The concept of “error” in pseudocode is broader than code: whenever you say “let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…,” make sure it exists!</a:t>
                </a:r>
              </a:p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“loops terminate”?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902E2-17E7-CB31-CB69-1C92090C7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5DA634-C11F-1009-EB5D-7D74239E5F5E}"/>
              </a:ext>
            </a:extLst>
          </p:cNvPr>
          <p:cNvSpPr txBox="1"/>
          <p:nvPr/>
        </p:nvSpPr>
        <p:spPr>
          <a:xfrm>
            <a:off x="4924268" y="5709109"/>
            <a:ext cx="5470161" cy="57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ABC3"/>
                </a:solidFill>
                <a:effectLst/>
                <a:uLnTx/>
                <a:uFillTx/>
                <a:latin typeface="Lato" panose="020F0502020204030203" pitchFamily="34" charset="77"/>
                <a:ea typeface="Inter" panose="02000503000000020004" pitchFamily="2" charset="0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Inter" panose="02000503000000020004" pitchFamily="2" charset="0"/>
                <a:cs typeface="+mn-cs"/>
              </a:rPr>
              <a:t>For-loops always terminate!</a:t>
            </a:r>
          </a:p>
        </p:txBody>
      </p:sp>
    </p:spTree>
    <p:extLst>
      <p:ext uri="{BB962C8B-B14F-4D97-AF65-F5344CB8AC3E}">
        <p14:creationId xmlns:p14="http://schemas.microsoft.com/office/powerpoint/2010/main" val="375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3D69-8F4A-BB2E-3327-D6D3F7DC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(3/6)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B31F-E5E7-2191-4933-980C19A2A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What are some loop invariants that will help us show “meets specification”?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A: </a:t>
                </a:r>
                <a:r>
                  <a:rPr lang="en-US" dirty="0"/>
                  <a:t>Here are some natural ideas: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every iteration,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permutation of the original.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sorted in decreasing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B31F-E5E7-2191-4933-980C19A2A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2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9328-2D4E-3395-3D88-CCD0A793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1E66-C30D-2717-D95D-7F95978C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(4/6)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F9E5D-0317-CC12-9370-1BB13C2AB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every iteration,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permutation of the original.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unchanged.</a:t>
                </a:r>
              </a:p>
              <a:p>
                <a:r>
                  <a:rPr lang="en-US" b="1" dirty="0"/>
                  <a:t>After each iteration: </a:t>
                </a:r>
                <a:r>
                  <a:rPr lang="en-US" dirty="0"/>
                  <a:t>By the previous iteration,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starts out as a permutation of the original array. </a:t>
                </a:r>
              </a:p>
              <a:p>
                <a:pPr lvl="0">
                  <a:defRPr/>
                </a:pPr>
                <a:r>
                  <a:rPr lang="en-US" dirty="0"/>
                  <a:t>Because we only modify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by swapping elements, it remains a permutation of the original at the end of this iteration.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F9E5D-0317-CC12-9370-1BB13C2AB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3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131F4-EF98-ED2A-C8B8-4751BC8D0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3B6-9AFC-D553-BBF5-61885EAC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(5/6)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A855B-CD8F-5149-9648-6A8240BC2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sorted in decreasing order.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empty.</a:t>
                </a:r>
              </a:p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starts out sorted in decreasing order. </a:t>
                </a:r>
              </a:p>
              <a:p>
                <a:pPr>
                  <a:defRPr/>
                </a:pPr>
                <a:r>
                  <a:rPr lang="en-US" dirty="0"/>
                  <a:t>To show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ends up sorted, we need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/>
                  <a:t>(Then let’s look at the code again to see what happens.)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A855B-CD8F-5149-9648-6A8240BC2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41" r="-754" b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4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writing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ADA60-F0A8-70C8-9DFB-28A6D601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DDFC-7EE8-8E54-0C1E-1E3F27EA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(6/6)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A0B25-0C6F-51B8-B67F-ADDFEB209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A0B25-0C6F-51B8-B67F-ADDFEB209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AC28B3-7613-9176-23EE-2F706BD76E90}"/>
                  </a:ext>
                </a:extLst>
              </p:cNvPr>
              <p:cNvSpPr txBox="1"/>
              <p:nvPr/>
            </p:nvSpPr>
            <p:spPr>
              <a:xfrm>
                <a:off x="5546361" y="3996551"/>
                <a:ext cx="5981075" cy="24963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5000"/>
                  </a:lnSpc>
                  <a:spcBef>
                    <a:spcPts val="2400"/>
                  </a:spcBef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Stuck because this iteration doesn’t give any information about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1E68CD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!</a:t>
                </a:r>
              </a:p>
              <a:p>
                <a:pPr lvl="0" algn="ctr">
                  <a:lnSpc>
                    <a:spcPct val="125000"/>
                  </a:lnSpc>
                  <a:spcBef>
                    <a:spcPts val="2400"/>
                  </a:spcBef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Instead, </a:t>
                </a:r>
                <a:r>
                  <a:rPr lang="en-US" sz="2800" i="1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strengthen the loop invariant </a:t>
                </a: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to know more about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1E68CD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AC28B3-7613-9176-23EE-2F706BD7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61" y="3996551"/>
                <a:ext cx="5981075" cy="2496324"/>
              </a:xfrm>
              <a:prstGeom prst="rect">
                <a:avLst/>
              </a:prstGeom>
              <a:blipFill>
                <a:blip r:embed="rId3"/>
                <a:stretch>
                  <a:fillRect l="-211" r="-1053" b="-5500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2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157A-751D-7A90-E65A-1918D7EB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(1/3)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91750-4BE5-1A9A-8084-4071C9221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each index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empty.</a:t>
                </a:r>
              </a:p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each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need to prove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91750-4BE5-1A9A-8084-4071C9221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522" b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37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1F1D7-C647-58B1-5B3D-4A77F462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AEE3-075E-4EB0-3105-57274E96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(2/3)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3EAB5-8D3A-F767-5000-A69EF5855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each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defRPr/>
                </a:pPr>
                <a:r>
                  <a:rPr lang="en-US" b="1" dirty="0"/>
                  <a:t>To prove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 also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: </a:t>
                </a:r>
              </a:p>
              <a:p>
                <a:pPr>
                  <a:defRPr/>
                </a:pPr>
                <a:r>
                  <a:rPr lang="en-US" dirty="0"/>
                  <a:t>Lines 2 and 3 of the algorithm guarantee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will contain the largest element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This means that so long as that value is less than or equal to everything currently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our invariant holds.</a:t>
                </a:r>
              </a:p>
              <a:p>
                <a:pPr>
                  <a:defRPr/>
                </a:pPr>
                <a:r>
                  <a:rPr lang="en-US" dirty="0"/>
                  <a:t>That statement is guaranteed by the previous iteration!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3EAB5-8D3A-F767-5000-A69EF5855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394" b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57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59E4-B53E-3992-5E85-3DB2AFA25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23E4-B852-0107-4D47-EDFFD75D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(3/3)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9A06A-69D0-B4BB-434F-2FE682DF3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What we know now</a:t>
                </a:r>
                <a:r>
                  <a:rPr lang="en-US" dirty="0"/>
                  <a:t>: Every index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What we need to show</a:t>
                </a:r>
                <a:r>
                  <a:rPr lang="en-US" dirty="0"/>
                  <a:t>: At the end of our algorithm,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Final step</a:t>
                </a:r>
                <a:r>
                  <a:rPr lang="en-US" dirty="0"/>
                  <a:t>: Show that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9A06A-69D0-B4BB-434F-2FE682DF3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64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60E89-3017-A6A5-28EE-CF3D12D9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4AC0-5953-8803-B826-636B4FBC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F1B42-F7FC-D5A2-17EB-56ED8C8D4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Assumption</a:t>
                </a:r>
                <a:r>
                  <a:rPr lang="en-US" dirty="0"/>
                  <a:t>: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Conclusion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F1B42-F7FC-D5A2-17EB-56ED8C8D4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BD98D86-A9E7-83FE-0867-781FABA13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034769"/>
                  </p:ext>
                </p:extLst>
              </p:nvPr>
            </p:nvGraphicFramePr>
            <p:xfrm>
              <a:off x="437322" y="4798281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is not in decreasing 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 and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is not in decreasing 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 permutation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that is not in decreasing order, but 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BD98D86-A9E7-83FE-0867-781FABA13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034769"/>
                  </p:ext>
                </p:extLst>
              </p:nvPr>
            </p:nvGraphicFramePr>
            <p:xfrm>
              <a:off x="437322" y="4798281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2540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74843-87D7-40BC-5720-868B5B825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DBFF-FD0D-A143-4C65-049108FD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BB885-12BA-8FFE-CC1A-67AA2A7C0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 then some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does not contain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</a:t>
                </a:r>
                <a:r>
                  <a:rPr lang="en-US" dirty="0"/>
                  <a:t>: Suppose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order. This means that there is at least one pair of indices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Select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so that this is the first such pair. </a:t>
                </a:r>
              </a:p>
              <a:p>
                <a:r>
                  <a:rPr lang="en-US" dirty="0"/>
                  <a:t>Since this is the first out-of-order pair, we can conclude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smaller than or equal to all values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and so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elements greater than or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well,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not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BB885-12BA-8FFE-CC1A-67AA2A7C0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461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0E3DF-9AE6-B387-4119-C372E3616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8621-6F29-9AFE-4678-99E9EBB4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BEF40-693B-8FCB-3A83-45E309BF2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Proof</a:t>
                </a:r>
                <a:r>
                  <a:rPr lang="en-US" dirty="0"/>
                  <a:t>: We proceed by contradiction. Suppose we have a permutation of that is not in decreasing order, but every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contains 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element.</a:t>
                </a:r>
              </a:p>
              <a:p>
                <a:r>
                  <a:rPr lang="en-US" dirty="0"/>
                  <a:t>Because every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element, we know that there are not more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elements that are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order. This means that there is at least one pair of indices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Select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so that this is the first such pair. </a:t>
                </a:r>
              </a:p>
              <a:p>
                <a:r>
                  <a:rPr lang="en-US" dirty="0"/>
                  <a:t>Since this is the first out-of-order pair, we can conclude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smaller than or equal to all values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and so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or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well,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This contradicts the assumption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BEF40-693B-8FCB-3A83-45E309BF2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14" r="-928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9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1399A-E23C-44AD-3B58-FB0F54FFB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8729-04A9-CBC7-9EDB-C088611E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6633-C3A0-77AD-CB40-9FB46FE0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Writing proofs often involves failing. If some path seems like a dead end, try at different approach!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by first guessing whether the statement is true or false.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Next, write out what each proof strategy requires us to demonstrate. Then try to guess at which one seems easiest, start working on that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Repeatedly apply definitions of things to re-express statements. Write down all things you can think of that are true and relevant based on those 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 get stuck, transition to another strategy. If you keep getting stuck, return to a previous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Proof techniques are not exclusive. You may find that you embed one strategy for one part of a larger proof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you’re getting frustrated, come to office hours!</a:t>
            </a:r>
          </a:p>
        </p:txBody>
      </p:sp>
    </p:spTree>
    <p:extLst>
      <p:ext uri="{BB962C8B-B14F-4D97-AF65-F5344CB8AC3E}">
        <p14:creationId xmlns:p14="http://schemas.microsoft.com/office/powerpoint/2010/main" val="679171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released at 11:30am!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214 if you’re coming later</a:t>
            </a:r>
          </a:p>
          <a:p>
            <a:r>
              <a:rPr lang="en-US" dirty="0"/>
              <a:t>Nathan has online OH 12–1pm: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Link on Canvas/course website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https://washington.zoom.us/my/nathanbrunelle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0275-4D4A-E63A-59AE-016BA0E5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F36F-2AEB-C26B-B28B-00C3A944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64EA-83ED-0AAA-79A8-C73BD3CC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Claim: </a:t>
            </a:r>
            <a:r>
              <a:rPr lang="en-US" dirty="0"/>
              <a:t>If property P is true, then property Q is true.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Direct proof: </a:t>
            </a:r>
            <a:r>
              <a:rPr lang="en-US" dirty="0"/>
              <a:t>Start with statement “P is true”, then write down a sequence of consequences until reaching “Q is true”.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Indirect Proof (by contrapositive): </a:t>
            </a:r>
            <a:r>
              <a:rPr lang="en-US" dirty="0"/>
              <a:t>Start with statement “Q is false”, then write down a sequence of consequences until reaching “P is false”.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Contradiction: </a:t>
            </a:r>
            <a:r>
              <a:rPr lang="en-US" dirty="0"/>
              <a:t>Start with the statement “P is true and W is false”, then write a sequence of consequences until reaching a statement that is obvious impossible.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Counterexample (for proving false): </a:t>
            </a:r>
            <a:r>
              <a:rPr lang="en-US" dirty="0"/>
              <a:t>Give one thing that has property P but not Q.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Cases: </a:t>
            </a:r>
            <a:r>
              <a:rPr lang="en-US" dirty="0"/>
              <a:t>If there are multiple ways for property P to be true, you can consider each different way separately.</a:t>
            </a:r>
          </a:p>
        </p:txBody>
      </p:sp>
    </p:spTree>
    <p:extLst>
      <p:ext uri="{BB962C8B-B14F-4D97-AF65-F5344CB8AC3E}">
        <p14:creationId xmlns:p14="http://schemas.microsoft.com/office/powerpoint/2010/main" val="211792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DBD3-20EE-3FF9-D8ED-C39DD9E2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33E-CB48-EE13-6D30-85C0B0A0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26F0-F493-331C-2CCB-B80A4232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2173-7EA3-D383-FC1A-BBF8417BE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6501-2C9A-8252-3DAC-964ADFF5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192F0-77BA-9F1B-A048-F0B41472A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192F0-77BA-9F1B-A048-F0B41472A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8A88A9-BBDB-CC3A-06B1-C91B730262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010915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both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even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all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odd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also odd.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8A88A9-BBDB-CC3A-06B1-C91B730262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010915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2807" r="-3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2807" r="-2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2807" r="-10128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807" r="-1068" b="-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475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ABBE-1E7E-6C10-BB86-117BA9F8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1EB-B395-B9D7-EF2C-3D1A75FC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59980-D1F3-A29C-74D4-C8F74B280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59980-D1F3-A29C-74D4-C8F74B280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36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15924</TotalTime>
  <Words>3419</Words>
  <Application>Microsoft Office PowerPoint</Application>
  <PresentationFormat>Widescreen</PresentationFormat>
  <Paragraphs>378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Arial</vt:lpstr>
      <vt:lpstr>Cambria Math</vt:lpstr>
      <vt:lpstr>Lato</vt:lpstr>
      <vt:lpstr>Office Theme</vt:lpstr>
      <vt:lpstr>Lecture 3: Proof Techniques</vt:lpstr>
      <vt:lpstr>Concept check quizzes</vt:lpstr>
      <vt:lpstr>Homework 1</vt:lpstr>
      <vt:lpstr>Todo</vt:lpstr>
      <vt:lpstr>Proof writing practice</vt:lpstr>
      <vt:lpstr>Proof Techniques</vt:lpstr>
      <vt:lpstr>Let’s Practice! (Example 1)</vt:lpstr>
      <vt:lpstr>Example 1</vt:lpstr>
      <vt:lpstr>Example 1: Direct proof</vt:lpstr>
      <vt:lpstr>Example 1: Indirect proof</vt:lpstr>
      <vt:lpstr>Example 1: Proof by Contradiction</vt:lpstr>
      <vt:lpstr>Let’s Practice! (Example 2)</vt:lpstr>
      <vt:lpstr>Example 2</vt:lpstr>
      <vt:lpstr>Example 2: Direct proof</vt:lpstr>
      <vt:lpstr>Example 2: Indirect proof</vt:lpstr>
      <vt:lpstr>Example 2: Proof by Contradiction</vt:lpstr>
      <vt:lpstr>Let’s Practice! (Example 3)</vt:lpstr>
      <vt:lpstr>Example 3</vt:lpstr>
      <vt:lpstr>Example 3: Indirect proof</vt:lpstr>
      <vt:lpstr>Example 3: Counterexample</vt:lpstr>
      <vt:lpstr>Let’s Practice! (Example 4)</vt:lpstr>
      <vt:lpstr>Example 4</vt:lpstr>
      <vt:lpstr>Example 4: Direct proof</vt:lpstr>
      <vt:lpstr>Example 4: Indirect proof</vt:lpstr>
      <vt:lpstr>Example 4: Proof by Contradiction</vt:lpstr>
      <vt:lpstr>Let’s Practice! (Example 5)</vt:lpstr>
      <vt:lpstr>Example 5</vt:lpstr>
      <vt:lpstr>Example 5: Direct proof</vt:lpstr>
      <vt:lpstr>Example 5: Indirect proof</vt:lpstr>
      <vt:lpstr>Example 5: Proof by Contradiction</vt:lpstr>
      <vt:lpstr>Let’s Practice! (Example 6)</vt:lpstr>
      <vt:lpstr>Example 6</vt:lpstr>
      <vt:lpstr>Example 6: Direct proof</vt:lpstr>
      <vt:lpstr>Example 6: Indirect proof</vt:lpstr>
      <vt:lpstr>Example 6: Proof by Contradiction</vt:lpstr>
      <vt:lpstr>Let’s Practice! (Example 7)</vt:lpstr>
      <vt:lpstr>Example 7</vt:lpstr>
      <vt:lpstr>Example 7: Direct Proof</vt:lpstr>
      <vt:lpstr>Example 7: Indirect proof</vt:lpstr>
      <vt:lpstr>Example 7: Proof by Contradiction</vt:lpstr>
      <vt:lpstr>Example 7: Counterexample</vt:lpstr>
      <vt:lpstr>Vacuous Truth</vt:lpstr>
      <vt:lpstr>Review: What is correctness?</vt:lpstr>
      <vt:lpstr>Review: Correctness</vt:lpstr>
      <vt:lpstr>Review: Selection sort (1/6)</vt:lpstr>
      <vt:lpstr>Review: Selection sort (2/6)</vt:lpstr>
      <vt:lpstr>Selection sort (3/6)</vt:lpstr>
      <vt:lpstr>Selection sort (4/6)</vt:lpstr>
      <vt:lpstr>Selection sort (5/6)</vt:lpstr>
      <vt:lpstr>Selection sort (6/6)</vt:lpstr>
      <vt:lpstr>Alternative invariant (1/3)</vt:lpstr>
      <vt:lpstr>Alternative invariant (2/3)</vt:lpstr>
      <vt:lpstr>Alternative Invariant (3/3)</vt:lpstr>
      <vt:lpstr>Final step</vt:lpstr>
      <vt:lpstr>Indirect proof</vt:lpstr>
      <vt:lpstr>Contradiction</vt:lpstr>
      <vt:lpstr>Proof writing tips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66</cp:revision>
  <dcterms:created xsi:type="dcterms:W3CDTF">2025-09-15T17:56:15Z</dcterms:created>
  <dcterms:modified xsi:type="dcterms:W3CDTF">2025-09-29T16:16:37Z</dcterms:modified>
</cp:coreProperties>
</file>