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08" r:id="rId3"/>
    <p:sldId id="257" r:id="rId4"/>
    <p:sldId id="280" r:id="rId5"/>
    <p:sldId id="300" r:id="rId6"/>
    <p:sldId id="309" r:id="rId7"/>
    <p:sldId id="261" r:id="rId8"/>
    <p:sldId id="262" r:id="rId9"/>
    <p:sldId id="263" r:id="rId10"/>
    <p:sldId id="264" r:id="rId11"/>
    <p:sldId id="290" r:id="rId12"/>
    <p:sldId id="291" r:id="rId13"/>
    <p:sldId id="271" r:id="rId14"/>
    <p:sldId id="269" r:id="rId15"/>
    <p:sldId id="292" r:id="rId16"/>
    <p:sldId id="293" r:id="rId17"/>
    <p:sldId id="305" r:id="rId18"/>
    <p:sldId id="265" r:id="rId19"/>
    <p:sldId id="266" r:id="rId20"/>
    <p:sldId id="307" r:id="rId21"/>
    <p:sldId id="270" r:id="rId22"/>
    <p:sldId id="294" r:id="rId23"/>
    <p:sldId id="284" r:id="rId24"/>
    <p:sldId id="285" r:id="rId25"/>
    <p:sldId id="274" r:id="rId26"/>
    <p:sldId id="275" r:id="rId27"/>
    <p:sldId id="276" r:id="rId28"/>
    <p:sldId id="277" r:id="rId29"/>
    <p:sldId id="281" r:id="rId30"/>
    <p:sldId id="282" r:id="rId31"/>
    <p:sldId id="286" r:id="rId32"/>
    <p:sldId id="287" r:id="rId33"/>
    <p:sldId id="295" r:id="rId34"/>
    <p:sldId id="289" r:id="rId35"/>
    <p:sldId id="296" r:id="rId36"/>
    <p:sldId id="297" r:id="rId37"/>
    <p:sldId id="279" r:id="rId38"/>
    <p:sldId id="298" r:id="rId39"/>
    <p:sldId id="301" r:id="rId40"/>
    <p:sldId id="303" r:id="rId41"/>
    <p:sldId id="304" r:id="rId42"/>
    <p:sldId id="306" r:id="rId43"/>
    <p:sldId id="278"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5"/>
    <p:restoredTop sz="94648"/>
  </p:normalViewPr>
  <p:slideViewPr>
    <p:cSldViewPr snapToGrid="0">
      <p:cViewPr>
        <p:scale>
          <a:sx n="85" d="100"/>
          <a:sy n="85" d="100"/>
        </p:scale>
        <p:origin x="472"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FFABE-B212-5F4F-8C26-F539B2DEA913}"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AF9BE-9FCA-D64E-8150-DC197F2F325E}" type="slidenum">
              <a:rPr lang="en-US" smtClean="0"/>
              <a:t>‹#›</a:t>
            </a:fld>
            <a:endParaRPr lang="en-US"/>
          </a:p>
        </p:txBody>
      </p:sp>
    </p:spTree>
    <p:extLst>
      <p:ext uri="{BB962C8B-B14F-4D97-AF65-F5344CB8AC3E}">
        <p14:creationId xmlns:p14="http://schemas.microsoft.com/office/powerpoint/2010/main" val="117825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D9D1-095B-4DBA-8DEC-E405CB58DA29}"/>
              </a:ext>
            </a:extLst>
          </p:cNvPr>
          <p:cNvSpPr>
            <a:spLocks noGrp="1"/>
          </p:cNvSpPr>
          <p:nvPr>
            <p:ph type="ctrTitle"/>
          </p:nvPr>
        </p:nvSpPr>
        <p:spPr>
          <a:xfrm>
            <a:off x="838200" y="2885598"/>
            <a:ext cx="10515600" cy="1086803"/>
          </a:xfrm>
        </p:spPr>
        <p:txBody>
          <a:bodyPr anchor="ctr" anchorCtr="0">
            <a:normAutofit/>
          </a:bodyPr>
          <a:lstStyle>
            <a:lvl1pPr algn="ctr">
              <a:defRPr sz="4000" b="1" i="0">
                <a:latin typeface="Lato" panose="020F0502020204030203" pitchFamily="34" charset="77"/>
                <a:ea typeface="Inter SemiBold" panose="02000503000000020004"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48867FBA-33D2-60ED-ED3B-6705E765909A}"/>
              </a:ext>
            </a:extLst>
          </p:cNvPr>
          <p:cNvSpPr>
            <a:spLocks noGrp="1"/>
          </p:cNvSpPr>
          <p:nvPr>
            <p:ph type="subTitle" idx="1"/>
          </p:nvPr>
        </p:nvSpPr>
        <p:spPr>
          <a:xfrm>
            <a:off x="1524000" y="4568925"/>
            <a:ext cx="9144000" cy="1086803"/>
          </a:xfrm>
        </p:spPr>
        <p:txBody>
          <a:bodyPr anchor="ctr" anchorCtr="0">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930065E-44D0-1DE1-F746-2E1483108821}"/>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5" name="Footer Placeholder 4">
            <a:extLst>
              <a:ext uri="{FF2B5EF4-FFF2-40B4-BE49-F238E27FC236}">
                <a16:creationId xmlns:a16="http://schemas.microsoft.com/office/drawing/2014/main" id="{B1899D50-6C11-F355-3907-B7B6AA7C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F60BC-AE1C-EF77-D52C-0018765BE3ED}"/>
              </a:ext>
            </a:extLst>
          </p:cNvPr>
          <p:cNvSpPr>
            <a:spLocks noGrp="1"/>
          </p:cNvSpPr>
          <p:nvPr>
            <p:ph type="sldNum" sz="quarter" idx="12"/>
          </p:nvPr>
        </p:nvSpPr>
        <p:spPr/>
        <p:txBody>
          <a:bodyPr/>
          <a:lstStyle/>
          <a:p>
            <a:fld id="{A974DDEB-A76E-7746-9D36-92A1AD476462}" type="slidenum">
              <a:rPr lang="en-US" smtClean="0"/>
              <a:t>‹#›</a:t>
            </a:fld>
            <a:endParaRPr lang="en-US"/>
          </a:p>
        </p:txBody>
      </p:sp>
      <p:sp>
        <p:nvSpPr>
          <p:cNvPr id="7" name="TextBox 6">
            <a:extLst>
              <a:ext uri="{FF2B5EF4-FFF2-40B4-BE49-F238E27FC236}">
                <a16:creationId xmlns:a16="http://schemas.microsoft.com/office/drawing/2014/main" id="{3D4DA4AD-1443-FFD1-A456-D7CE21E5D5CE}"/>
              </a:ext>
            </a:extLst>
          </p:cNvPr>
          <p:cNvSpPr txBox="1"/>
          <p:nvPr userDrawn="1"/>
        </p:nvSpPr>
        <p:spPr>
          <a:xfrm>
            <a:off x="3940603" y="1600201"/>
            <a:ext cx="4310795" cy="584775"/>
          </a:xfrm>
          <a:prstGeom prst="rect">
            <a:avLst/>
          </a:prstGeom>
          <a:noFill/>
        </p:spPr>
        <p:txBody>
          <a:bodyPr wrap="none" rtlCol="0">
            <a:spAutoFit/>
          </a:bodyPr>
          <a:lstStyle/>
          <a:p>
            <a:pPr algn="ctr"/>
            <a:r>
              <a:rPr lang="en-US" sz="3200" b="1" i="0" dirty="0">
                <a:latin typeface="Lato" panose="020F0502020204030203" pitchFamily="34" charset="77"/>
                <a:ea typeface="Inter SemiBold" panose="02000503000000020004" pitchFamily="2" charset="0"/>
              </a:rPr>
              <a:t>CSE 417 Autumn 2025</a:t>
            </a:r>
          </a:p>
        </p:txBody>
      </p:sp>
    </p:spTree>
    <p:extLst>
      <p:ext uri="{BB962C8B-B14F-4D97-AF65-F5344CB8AC3E}">
        <p14:creationId xmlns:p14="http://schemas.microsoft.com/office/powerpoint/2010/main" val="64004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2EDD-30A1-34B8-6560-7715E9F9055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5BFD3F6-B915-CECB-2EBB-967DB805B0DF}"/>
              </a:ext>
            </a:extLst>
          </p:cNvPr>
          <p:cNvSpPr>
            <a:spLocks noGrp="1"/>
          </p:cNvSpPr>
          <p:nvPr>
            <p:ph type="body" idx="1"/>
          </p:nvPr>
        </p:nvSpPr>
        <p:spPr>
          <a:xfrm>
            <a:off x="831850" y="4589463"/>
            <a:ext cx="10515600" cy="1500187"/>
          </a:xfrm>
        </p:spPr>
        <p:txBody>
          <a:bodyPr>
            <a:normAutofit/>
          </a:bodyPr>
          <a:lstStyle>
            <a:lvl1pPr marL="0" indent="0">
              <a:buNone/>
              <a:defRPr sz="2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0C9FACB-40A3-1E43-7806-281B8F17C884}"/>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5" name="Footer Placeholder 4">
            <a:extLst>
              <a:ext uri="{FF2B5EF4-FFF2-40B4-BE49-F238E27FC236}">
                <a16:creationId xmlns:a16="http://schemas.microsoft.com/office/drawing/2014/main" id="{1825C21D-E7FF-5E85-A629-A0BD669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C9E00-A09D-5695-0775-2A8AC61F9625}"/>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241026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7894-C6F1-AC56-86B3-B35DACFC2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09B395-EE52-4464-D0E0-2553F2680998}"/>
              </a:ext>
            </a:extLst>
          </p:cNvPr>
          <p:cNvSpPr>
            <a:spLocks noGrp="1"/>
          </p:cNvSpPr>
          <p:nvPr>
            <p:ph idx="1"/>
          </p:nvPr>
        </p:nvSpPr>
        <p:spPr>
          <a:xfrm>
            <a:off x="838200" y="1363980"/>
            <a:ext cx="10515600" cy="4812983"/>
          </a:xfrm>
        </p:spPr>
        <p:txBody>
          <a:bodyPr/>
          <a:lstStyle/>
          <a:p>
            <a:pPr lvl="0"/>
            <a:r>
              <a:rPr lang="en-US" dirty="0"/>
              <a:t>Click to edit Master text styles</a:t>
            </a:r>
          </a:p>
        </p:txBody>
      </p:sp>
      <p:sp>
        <p:nvSpPr>
          <p:cNvPr id="4" name="Date Placeholder 3">
            <a:extLst>
              <a:ext uri="{FF2B5EF4-FFF2-40B4-BE49-F238E27FC236}">
                <a16:creationId xmlns:a16="http://schemas.microsoft.com/office/drawing/2014/main" id="{9576F0D2-D541-330E-58FA-8B1E1FC79189}"/>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5" name="Footer Placeholder 4">
            <a:extLst>
              <a:ext uri="{FF2B5EF4-FFF2-40B4-BE49-F238E27FC236}">
                <a16:creationId xmlns:a16="http://schemas.microsoft.com/office/drawing/2014/main" id="{3F5230DC-F558-FF50-2FAE-AFA122056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EA433-6FA7-2A8B-4EB7-521456F3C94A}"/>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111545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062F-FC3F-83E5-372F-ECBCF5967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806A1-86B4-A582-ADBA-03ECDB5854CB}"/>
              </a:ext>
            </a:extLst>
          </p:cNvPr>
          <p:cNvSpPr>
            <a:spLocks noGrp="1"/>
          </p:cNvSpPr>
          <p:nvPr>
            <p:ph sz="half" idx="1"/>
          </p:nvPr>
        </p:nvSpPr>
        <p:spPr>
          <a:xfrm>
            <a:off x="838200" y="1363980"/>
            <a:ext cx="5181600" cy="4812983"/>
          </a:xfrm>
        </p:spPr>
        <p:txBody>
          <a:bodyPr/>
          <a:lstStyle/>
          <a:p>
            <a:pPr lvl="0"/>
            <a:r>
              <a:rPr lang="en-US" dirty="0"/>
              <a:t>Click to edit Master text styles</a:t>
            </a:r>
          </a:p>
        </p:txBody>
      </p:sp>
      <p:sp>
        <p:nvSpPr>
          <p:cNvPr id="4" name="Content Placeholder 3">
            <a:extLst>
              <a:ext uri="{FF2B5EF4-FFF2-40B4-BE49-F238E27FC236}">
                <a16:creationId xmlns:a16="http://schemas.microsoft.com/office/drawing/2014/main" id="{66D7F8CB-33E9-5CEA-DA3F-BAA907678426}"/>
              </a:ext>
            </a:extLst>
          </p:cNvPr>
          <p:cNvSpPr>
            <a:spLocks noGrp="1"/>
          </p:cNvSpPr>
          <p:nvPr>
            <p:ph sz="half" idx="2"/>
          </p:nvPr>
        </p:nvSpPr>
        <p:spPr>
          <a:xfrm>
            <a:off x="6172200" y="1363980"/>
            <a:ext cx="5181600" cy="4812983"/>
          </a:xfrm>
        </p:spPr>
        <p:txBody>
          <a:bodyPr/>
          <a:lstStyle/>
          <a:p>
            <a:pPr lvl="0"/>
            <a:r>
              <a:rPr lang="en-US" dirty="0"/>
              <a:t>Click to edit Master text styles</a:t>
            </a:r>
          </a:p>
        </p:txBody>
      </p:sp>
      <p:sp>
        <p:nvSpPr>
          <p:cNvPr id="5" name="Date Placeholder 4">
            <a:extLst>
              <a:ext uri="{FF2B5EF4-FFF2-40B4-BE49-F238E27FC236}">
                <a16:creationId xmlns:a16="http://schemas.microsoft.com/office/drawing/2014/main" id="{78F4E091-4E25-8F22-6B24-C7AB8376B85F}"/>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6" name="Footer Placeholder 5">
            <a:extLst>
              <a:ext uri="{FF2B5EF4-FFF2-40B4-BE49-F238E27FC236}">
                <a16:creationId xmlns:a16="http://schemas.microsoft.com/office/drawing/2014/main" id="{5E024DED-0F57-84CE-062B-1EA5CCCE9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C6A2E-186F-8737-38C9-291609A1C7A2}"/>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423950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B506-5F4A-20D8-140E-E2B46B27D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1BFBFF-35D0-B220-7FEC-9D3F73B06007}"/>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4" name="Footer Placeholder 3">
            <a:extLst>
              <a:ext uri="{FF2B5EF4-FFF2-40B4-BE49-F238E27FC236}">
                <a16:creationId xmlns:a16="http://schemas.microsoft.com/office/drawing/2014/main" id="{5103640E-124C-7CA1-38E1-C4AAE73C1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7D5502-7B2E-4E30-9922-E894EFFC0C92}"/>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333080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A9A7C-3F21-A78F-2566-746E2026CED9}"/>
              </a:ext>
            </a:extLst>
          </p:cNvPr>
          <p:cNvSpPr>
            <a:spLocks noGrp="1"/>
          </p:cNvSpPr>
          <p:nvPr>
            <p:ph type="dt" sz="half" idx="10"/>
          </p:nvPr>
        </p:nvSpPr>
        <p:spPr/>
        <p:txBody>
          <a:bodyPr/>
          <a:lstStyle/>
          <a:p>
            <a:fld id="{A3AF8295-1801-B44D-A758-12B66076D675}" type="datetimeFigureOut">
              <a:rPr lang="en-US" smtClean="0"/>
              <a:t>9/16/25</a:t>
            </a:fld>
            <a:endParaRPr lang="en-US"/>
          </a:p>
        </p:txBody>
      </p:sp>
      <p:sp>
        <p:nvSpPr>
          <p:cNvPr id="3" name="Footer Placeholder 2">
            <a:extLst>
              <a:ext uri="{FF2B5EF4-FFF2-40B4-BE49-F238E27FC236}">
                <a16:creationId xmlns:a16="http://schemas.microsoft.com/office/drawing/2014/main" id="{3D49725F-FEBB-B0DA-62A4-49A5734E5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441549-BD27-5919-F7C5-449AE0555C4F}"/>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24220388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DE8F4"/>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7BD56-5061-2105-B4B6-29A382E67982}"/>
              </a:ext>
            </a:extLst>
          </p:cNvPr>
          <p:cNvSpPr>
            <a:spLocks noGrp="1"/>
          </p:cNvSpPr>
          <p:nvPr>
            <p:ph type="title"/>
          </p:nvPr>
        </p:nvSpPr>
        <p:spPr>
          <a:xfrm>
            <a:off x="838200" y="365125"/>
            <a:ext cx="10515600" cy="9988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9E0FB9-3549-BB78-BBE6-EF2A3F35B10E}"/>
              </a:ext>
            </a:extLst>
          </p:cNvPr>
          <p:cNvSpPr>
            <a:spLocks noGrp="1"/>
          </p:cNvSpPr>
          <p:nvPr>
            <p:ph type="body" idx="1"/>
          </p:nvPr>
        </p:nvSpPr>
        <p:spPr>
          <a:xfrm>
            <a:off x="838200" y="1363980"/>
            <a:ext cx="10515600" cy="4812984"/>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a:extLst>
              <a:ext uri="{FF2B5EF4-FFF2-40B4-BE49-F238E27FC236}">
                <a16:creationId xmlns:a16="http://schemas.microsoft.com/office/drawing/2014/main" id="{5BE1243B-7CDA-B4EB-323F-390D84821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AF8295-1801-B44D-A758-12B66076D675}" type="datetimeFigureOut">
              <a:rPr lang="en-US" smtClean="0"/>
              <a:t>9/16/25</a:t>
            </a:fld>
            <a:endParaRPr lang="en-US"/>
          </a:p>
        </p:txBody>
      </p:sp>
      <p:sp>
        <p:nvSpPr>
          <p:cNvPr id="5" name="Footer Placeholder 4">
            <a:extLst>
              <a:ext uri="{FF2B5EF4-FFF2-40B4-BE49-F238E27FC236}">
                <a16:creationId xmlns:a16="http://schemas.microsoft.com/office/drawing/2014/main" id="{08DDE083-9D53-4F3A-3533-F85192BB2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68EBF9-3C79-3B56-88AE-383BAE3CC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4DDEB-A76E-7746-9D36-92A1AD476462}" type="slidenum">
              <a:rPr lang="en-US" smtClean="0"/>
              <a:t>‹#›</a:t>
            </a:fld>
            <a:endParaRPr lang="en-US"/>
          </a:p>
        </p:txBody>
      </p:sp>
    </p:spTree>
    <p:extLst>
      <p:ext uri="{BB962C8B-B14F-4D97-AF65-F5344CB8AC3E}">
        <p14:creationId xmlns:p14="http://schemas.microsoft.com/office/powerpoint/2010/main" val="198844825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4" r:id="rId5"/>
    <p:sldLayoutId id="2147483655" r:id="rId6"/>
  </p:sldLayoutIdLst>
  <p:txStyles>
    <p:titleStyle>
      <a:lvl1pPr algn="l" defTabSz="914400" rtl="0" eaLnBrk="1" latinLnBrk="0" hangingPunct="1">
        <a:lnSpc>
          <a:spcPct val="90000"/>
        </a:lnSpc>
        <a:spcBef>
          <a:spcPct val="0"/>
        </a:spcBef>
        <a:buNone/>
        <a:defRPr sz="4000" b="1" i="0" kern="1200">
          <a:solidFill>
            <a:schemeClr val="tx1"/>
          </a:solidFill>
          <a:latin typeface="Lato" panose="020F0502020204030203" pitchFamily="34" charset="77"/>
          <a:ea typeface="Inter SemiBold" panose="02000503000000020004" pitchFamily="2" charset="0"/>
          <a:cs typeface="+mj-cs"/>
        </a:defRPr>
      </a:lvl1pPr>
    </p:titleStyle>
    <p:bodyStyle>
      <a:lvl1pPr marL="0" indent="0" algn="l" defTabSz="914400" rtl="0" eaLnBrk="1" latinLnBrk="0" hangingPunct="1">
        <a:lnSpc>
          <a:spcPct val="125000"/>
        </a:lnSpc>
        <a:spcBef>
          <a:spcPts val="2400"/>
        </a:spcBef>
        <a:spcAft>
          <a:spcPts val="0"/>
        </a:spcAft>
        <a:buFont typeface="Arial" panose="020B0604020202020204" pitchFamily="34" charset="0"/>
        <a:buNone/>
        <a:tabLst/>
        <a:defRPr sz="2800" kern="1200">
          <a:solidFill>
            <a:schemeClr val="tx1"/>
          </a:solidFill>
          <a:latin typeface="Lato" panose="020F0502020204030203" pitchFamily="34" charset="77"/>
          <a:ea typeface="Inter" panose="02000503000000020004" pitchFamily="2" charset="0"/>
          <a:cs typeface="+mn-cs"/>
        </a:defRPr>
      </a:lvl1pPr>
      <a:lvl2pPr marL="133350" indent="0" algn="l" defTabSz="914400" rtl="0" eaLnBrk="1" latinLnBrk="0" hangingPunct="1">
        <a:lnSpc>
          <a:spcPct val="125000"/>
        </a:lnSpc>
        <a:spcBef>
          <a:spcPts val="2400"/>
        </a:spcBef>
        <a:spcAft>
          <a:spcPts val="0"/>
        </a:spcAft>
        <a:buFont typeface="Arial" panose="020B0604020202020204" pitchFamily="34" charset="0"/>
        <a:buNone/>
        <a:tabLst/>
        <a:defRPr sz="2800" kern="1200">
          <a:solidFill>
            <a:schemeClr val="tx1"/>
          </a:solidFill>
          <a:latin typeface="Lato" panose="020F0502020204030203" pitchFamily="34" charset="77"/>
          <a:ea typeface="Inter" panose="02000503000000020004" pitchFamily="2" charset="0"/>
          <a:cs typeface="+mn-cs"/>
        </a:defRPr>
      </a:lvl2pPr>
      <a:lvl3pPr marL="923925" indent="-346075"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3pPr>
      <a:lvl4pPr marL="1381125" indent="-346075"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4pPr>
      <a:lvl5pPr marL="1836738" indent="-344488"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www.google.com/url?q=https%3A%2F%2Fwashington.zoom.us%2Fmy%2Fnathanbrunelle&amp;sa=D&amp;source=calendar&amp;ust=1759256220000000&amp;usg=AOvVaw3W5pW0Thw9yLT1eqiMRXM6"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EF43-76C4-4A20-1A86-6CE0FD267AE8}"/>
              </a:ext>
            </a:extLst>
          </p:cNvPr>
          <p:cNvSpPr>
            <a:spLocks noGrp="1"/>
          </p:cNvSpPr>
          <p:nvPr>
            <p:ph type="ctrTitle"/>
          </p:nvPr>
        </p:nvSpPr>
        <p:spPr/>
        <p:txBody>
          <a:bodyPr/>
          <a:lstStyle/>
          <a:p>
            <a:r>
              <a:rPr lang="en-US" dirty="0"/>
              <a:t>Lecture 2: Algorithm Correctness</a:t>
            </a:r>
          </a:p>
        </p:txBody>
      </p:sp>
      <p:sp>
        <p:nvSpPr>
          <p:cNvPr id="3" name="Subtitle 2">
            <a:extLst>
              <a:ext uri="{FF2B5EF4-FFF2-40B4-BE49-F238E27FC236}">
                <a16:creationId xmlns:a16="http://schemas.microsoft.com/office/drawing/2014/main" id="{D727621A-E45C-6CF2-1FF4-A38CEC2D49B5}"/>
              </a:ext>
            </a:extLst>
          </p:cNvPr>
          <p:cNvSpPr>
            <a:spLocks noGrp="1"/>
          </p:cNvSpPr>
          <p:nvPr>
            <p:ph type="subTitle" idx="1"/>
          </p:nvPr>
        </p:nvSpPr>
        <p:spPr/>
        <p:txBody>
          <a:bodyPr/>
          <a:lstStyle/>
          <a:p>
            <a:r>
              <a:rPr lang="en-US" dirty="0"/>
              <a:t>Glenn Sun</a:t>
            </a:r>
          </a:p>
        </p:txBody>
      </p:sp>
    </p:spTree>
    <p:extLst>
      <p:ext uri="{BB962C8B-B14F-4D97-AF65-F5344CB8AC3E}">
        <p14:creationId xmlns:p14="http://schemas.microsoft.com/office/powerpoint/2010/main" val="77742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55CC-CC3C-3366-2AEC-2ABF8C60910E}"/>
              </a:ext>
            </a:extLst>
          </p:cNvPr>
          <p:cNvSpPr>
            <a:spLocks noGrp="1"/>
          </p:cNvSpPr>
          <p:nvPr>
            <p:ph type="title"/>
          </p:nvPr>
        </p:nvSpPr>
        <p:spPr/>
        <p:txBody>
          <a:bodyPr/>
          <a:lstStyle/>
          <a:p>
            <a:r>
              <a:rPr lang="en-US" dirty="0"/>
              <a:t>Gale–Shapley revisited (2/2)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E7B54C-A261-7CE0-C364-80C2FDFC2272}"/>
                  </a:ext>
                </a:extLst>
              </p:cNvPr>
              <p:cNvSpPr>
                <a:spLocks noGrp="1"/>
              </p:cNvSpPr>
              <p:nvPr>
                <p:ph idx="1"/>
              </p:nvPr>
            </p:nvSpPr>
            <p:spPr/>
            <p:txBody>
              <a:bodyPr/>
              <a:lstStyle/>
              <a:p>
                <a:r>
                  <a:rPr lang="en-US" b="1" dirty="0">
                    <a:solidFill>
                      <a:schemeClr val="accent5"/>
                    </a:solidFill>
                  </a:rPr>
                  <a:t>Q: </a:t>
                </a:r>
                <a:r>
                  <a:rPr lang="en-US" dirty="0"/>
                  <a:t>What does “no exceptions” mean in Gale–Shapley?</a:t>
                </a:r>
              </a:p>
              <a:p>
                <a:pPr>
                  <a:spcBef>
                    <a:spcPts val="0"/>
                  </a:spcBef>
                </a:pPr>
                <a:r>
                  <a:rPr lang="en-US" b="1" dirty="0">
                    <a:solidFill>
                      <a:schemeClr val="accent3"/>
                    </a:solidFill>
                  </a:rPr>
                  <a:t>A: </a:t>
                </a:r>
                <a:r>
                  <a:rPr lang="en-US" dirty="0"/>
                  <a:t>In line 2, </a:t>
                </a:r>
                <a14:m>
                  <m:oMath xmlns:m="http://schemas.openxmlformats.org/officeDocument/2006/math">
                    <m:r>
                      <a:rPr lang="en-US" b="1" i="1" dirty="0" smtClean="0">
                        <a:solidFill>
                          <a:schemeClr val="accent1"/>
                        </a:solidFill>
                        <a:latin typeface="Cambria Math" panose="02040503050406030204" pitchFamily="18" charset="0"/>
                      </a:rPr>
                      <m:t>𝒑</m:t>
                    </m:r>
                  </m:oMath>
                </a14:m>
                <a:r>
                  <a:rPr lang="en-US" dirty="0"/>
                  <a:t> has not yet exhausted their entire list.</a:t>
                </a:r>
                <a:endParaRPr lang="en-US" b="1" dirty="0">
                  <a:solidFill>
                    <a:schemeClr val="accent3"/>
                  </a:solidFill>
                </a:endParaRPr>
              </a:p>
              <a:p>
                <a:r>
                  <a:rPr lang="en-US" b="1" dirty="0">
                    <a:solidFill>
                      <a:schemeClr val="accent5"/>
                    </a:solidFill>
                  </a:rPr>
                  <a:t>Q: </a:t>
                </a:r>
                <a:r>
                  <a:rPr lang="en-US" dirty="0"/>
                  <a:t>What does “loops terminate” mean in Gale–Shapley?</a:t>
                </a:r>
              </a:p>
              <a:p>
                <a:pPr>
                  <a:spcBef>
                    <a:spcPts val="0"/>
                  </a:spcBef>
                </a:pPr>
                <a:r>
                  <a:rPr lang="en-US" b="1" dirty="0">
                    <a:solidFill>
                      <a:schemeClr val="accent3"/>
                    </a:solidFill>
                  </a:rPr>
                  <a:t>A: </a:t>
                </a:r>
                <a:r>
                  <a:rPr lang="en-US" dirty="0"/>
                  <a:t>Every proposer gets matched in finite time.</a:t>
                </a:r>
                <a:endParaRPr lang="en-US" b="1" dirty="0">
                  <a:solidFill>
                    <a:schemeClr val="accent5"/>
                  </a:solidFill>
                </a:endParaRPr>
              </a:p>
              <a:p>
                <a:r>
                  <a:rPr lang="en-US" b="1" dirty="0">
                    <a:solidFill>
                      <a:schemeClr val="accent5"/>
                    </a:solidFill>
                  </a:rPr>
                  <a:t>Q: </a:t>
                </a:r>
                <a:r>
                  <a:rPr lang="en-US" dirty="0"/>
                  <a:t>What does “meets specification” mean in Gale–Shapley?</a:t>
                </a:r>
              </a:p>
              <a:p>
                <a:pPr>
                  <a:spcBef>
                    <a:spcPts val="0"/>
                  </a:spcBef>
                </a:pPr>
                <a:r>
                  <a:rPr lang="en-US" b="1" dirty="0">
                    <a:solidFill>
                      <a:schemeClr val="accent3"/>
                    </a:solidFill>
                  </a:rPr>
                  <a:t>A: </a:t>
                </a:r>
                <a:r>
                  <a:rPr lang="en-US" dirty="0"/>
                  <a:t>The final set of matches is a stable matching.</a:t>
                </a:r>
              </a:p>
            </p:txBody>
          </p:sp>
        </mc:Choice>
        <mc:Fallback>
          <p:sp>
            <p:nvSpPr>
              <p:cNvPr id="3" name="Content Placeholder 2">
                <a:extLst>
                  <a:ext uri="{FF2B5EF4-FFF2-40B4-BE49-F238E27FC236}">
                    <a16:creationId xmlns:a16="http://schemas.microsoft.com/office/drawing/2014/main" id="{BEE7B54C-A261-7CE0-C364-80C2FDFC2272}"/>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36909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883C-70E3-FCA1-1E5E-622EE6D9A079}"/>
              </a:ext>
            </a:extLst>
          </p:cNvPr>
          <p:cNvSpPr>
            <a:spLocks noGrp="1"/>
          </p:cNvSpPr>
          <p:nvPr>
            <p:ph type="title"/>
          </p:nvPr>
        </p:nvSpPr>
        <p:spPr/>
        <p:txBody>
          <a:bodyPr/>
          <a:lstStyle/>
          <a:p>
            <a:r>
              <a:rPr lang="en-US" dirty="0"/>
              <a:t>Sum of an array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6B1F09-0FC9-2E40-4C81-5D19E5AD5083}"/>
                  </a:ext>
                </a:extLst>
              </p:cNvPr>
              <p:cNvSpPr>
                <a:spLocks noGrp="1"/>
              </p:cNvSpPr>
              <p:nvPr>
                <p:ph idx="1"/>
              </p:nvPr>
            </p:nvSpPr>
            <p:spPr/>
            <p:txBody>
              <a:bodyPr/>
              <a:lstStyle/>
              <a:p>
                <a:pPr>
                  <a:spcBef>
                    <a:spcPts val="0"/>
                  </a:spcBef>
                </a:pPr>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a:p>
                <a:pPr>
                  <a:spcBef>
                    <a:spcPts val="0"/>
                  </a:spcBef>
                  <a:spcAft>
                    <a:spcPts val="2400"/>
                  </a:spcAft>
                </a:pPr>
                <a:r>
                  <a:rPr lang="en-US" b="1" dirty="0"/>
                  <a:t>Goal: </a:t>
                </a:r>
                <a:r>
                  <a:rPr lang="en-US" dirty="0"/>
                  <a:t>The sum of the elements in </a:t>
                </a:r>
                <a14:m>
                  <m:oMath xmlns:m="http://schemas.openxmlformats.org/officeDocument/2006/math">
                    <m:r>
                      <a:rPr lang="en-US" b="1" i="1">
                        <a:solidFill>
                          <a:schemeClr val="accent1"/>
                        </a:solidFill>
                        <a:latin typeface="Cambria Math" panose="02040503050406030204" pitchFamily="18" charset="0"/>
                      </a:rPr>
                      <m:t>𝑨</m:t>
                    </m:r>
                  </m:oMath>
                </a14:m>
                <a:r>
                  <a:rPr lang="en-US" dirty="0"/>
                  <a:t> </a:t>
                </a:r>
              </a:p>
              <a:p>
                <a:pPr marL="458788" indent="-461963">
                  <a:spcBef>
                    <a:spcPts val="0"/>
                  </a:spcBef>
                  <a:buFont typeface="+mj-lt"/>
                  <a:buAutoNum type="arabicPeriod"/>
                </a:pPr>
                <a:r>
                  <a:rPr lang="en-US" dirty="0"/>
                  <a:t>Let </a:t>
                </a:r>
                <a14:m>
                  <m:oMath xmlns:m="http://schemas.openxmlformats.org/officeDocument/2006/math">
                    <m:r>
                      <a:rPr lang="en-US" b="1" i="0" smtClean="0">
                        <a:solidFill>
                          <a:schemeClr val="accent1"/>
                        </a:solidFill>
                        <a:latin typeface="Cambria Math" panose="02040503050406030204" pitchFamily="18" charset="0"/>
                      </a:rPr>
                      <m:t>𝐬𝐮𝐦</m:t>
                    </m:r>
                    <m:r>
                      <a:rPr lang="en-US" b="1" i="1">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𝟎</m:t>
                    </m:r>
                  </m:oMath>
                </a14:m>
                <a:r>
                  <a:rPr lang="en-US" dirty="0"/>
                  <a:t>.</a:t>
                </a:r>
              </a:p>
              <a:p>
                <a:pPr marL="458788" indent="-461963">
                  <a:spcBef>
                    <a:spcPts val="0"/>
                  </a:spcBef>
                  <a:buFont typeface="+mj-lt"/>
                  <a:buAutoNum type="arabicPeriod"/>
                </a:pPr>
                <a:r>
                  <a:rPr lang="en-US" dirty="0"/>
                  <a:t>​</a:t>
                </a:r>
                <a:r>
                  <a:rPr lang="en-US" b="1" dirty="0">
                    <a:solidFill>
                      <a:schemeClr val="accent3"/>
                    </a:solidFill>
                  </a:rPr>
                  <a:t>for </a:t>
                </a:r>
                <a14:m>
                  <m:oMath xmlns:m="http://schemas.openxmlformats.org/officeDocument/2006/math">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 </m:t>
                    </m:r>
                  </m:oMath>
                </a14:m>
                <a:r>
                  <a:rPr lang="en-US" b="1" dirty="0">
                    <a:solidFill>
                      <a:schemeClr val="accent3"/>
                    </a:solidFill>
                  </a:rPr>
                  <a:t>do</a:t>
                </a:r>
                <a:endParaRPr lang="en-US" dirty="0"/>
              </a:p>
              <a:p>
                <a:pPr marL="919163" indent="-922338">
                  <a:spcBef>
                    <a:spcPts val="0"/>
                  </a:spcBef>
                  <a:buFont typeface="+mj-lt"/>
                  <a:buAutoNum type="arabicPeriod"/>
                </a:pPr>
                <a:r>
                  <a:rPr lang="en-US" dirty="0"/>
                  <a:t>​Update </a:t>
                </a:r>
                <a14:m>
                  <m:oMath xmlns:m="http://schemas.openxmlformats.org/officeDocument/2006/math">
                    <m:r>
                      <a:rPr lang="en-US" b="1">
                        <a:solidFill>
                          <a:schemeClr val="accent1"/>
                        </a:solidFill>
                        <a:latin typeface="Cambria Math" panose="02040503050406030204" pitchFamily="18" charset="0"/>
                      </a:rPr>
                      <m:t>𝐬𝐮𝐦</m:t>
                    </m:r>
                    <m:r>
                      <a:rPr lang="en-US" b="1" i="1">
                        <a:solidFill>
                          <a:schemeClr val="accent1"/>
                        </a:solidFill>
                        <a:latin typeface="Cambria Math" panose="02040503050406030204" pitchFamily="18" charset="0"/>
                      </a:rPr>
                      <m:t>=</m:t>
                    </m:r>
                    <m:r>
                      <a:rPr lang="en-US" b="1" i="0" smtClean="0">
                        <a:solidFill>
                          <a:schemeClr val="accent1"/>
                        </a:solidFill>
                        <a:latin typeface="Cambria Math" panose="02040503050406030204" pitchFamily="18" charset="0"/>
                      </a:rPr>
                      <m:t>𝐬𝐮𝐦</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𝑨</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𝒊</m:t>
                    </m:r>
                    <m:r>
                      <a:rPr lang="en-US" b="1" i="1" smtClean="0">
                        <a:solidFill>
                          <a:schemeClr val="accent1"/>
                        </a:solidFill>
                        <a:latin typeface="Cambria Math" panose="02040503050406030204" pitchFamily="18" charset="0"/>
                      </a:rPr>
                      <m:t>]</m:t>
                    </m:r>
                  </m:oMath>
                </a14:m>
                <a:r>
                  <a:rPr lang="en-US" dirty="0"/>
                  <a:t>.</a:t>
                </a:r>
              </a:p>
              <a:p>
                <a:pPr marL="461963" indent="-465138">
                  <a:spcBef>
                    <a:spcPts val="0"/>
                  </a:spcBef>
                  <a:buFont typeface="+mj-lt"/>
                  <a:buAutoNum type="arabicPeriod"/>
                </a:pPr>
                <a:r>
                  <a:rPr lang="en-US" dirty="0"/>
                  <a:t>​</a:t>
                </a:r>
                <a:r>
                  <a:rPr lang="en-US" b="1" dirty="0">
                    <a:solidFill>
                      <a:schemeClr val="accent3"/>
                    </a:solidFill>
                  </a:rPr>
                  <a:t>return </a:t>
                </a:r>
                <a14:m>
                  <m:oMath xmlns:m="http://schemas.openxmlformats.org/officeDocument/2006/math">
                    <m:r>
                      <a:rPr lang="en-US" b="1">
                        <a:solidFill>
                          <a:schemeClr val="accent1"/>
                        </a:solidFill>
                        <a:latin typeface="Cambria Math" panose="02040503050406030204" pitchFamily="18" charset="0"/>
                      </a:rPr>
                      <m:t>𝐬𝐮𝐦</m:t>
                    </m:r>
                  </m:oMath>
                </a14:m>
                <a:endParaRPr lang="en-US" b="1" dirty="0"/>
              </a:p>
              <a:p>
                <a:endParaRPr lang="en-US" dirty="0"/>
              </a:p>
            </p:txBody>
          </p:sp>
        </mc:Choice>
        <mc:Fallback>
          <p:sp>
            <p:nvSpPr>
              <p:cNvPr id="3" name="Content Placeholder 2">
                <a:extLst>
                  <a:ext uri="{FF2B5EF4-FFF2-40B4-BE49-F238E27FC236}">
                    <a16:creationId xmlns:a16="http://schemas.microsoft.com/office/drawing/2014/main" id="{BF6B1F09-0FC9-2E40-4C81-5D19E5AD5083}"/>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235391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DFC38-52D6-5F6B-4870-4D5ECA2ED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3F2BE-43A9-7007-CFF9-EF48B0661952}"/>
              </a:ext>
            </a:extLst>
          </p:cNvPr>
          <p:cNvSpPr>
            <a:spLocks noGrp="1"/>
          </p:cNvSpPr>
          <p:nvPr>
            <p:ph type="title"/>
          </p:nvPr>
        </p:nvSpPr>
        <p:spPr/>
        <p:txBody>
          <a:bodyPr/>
          <a:lstStyle/>
          <a:p>
            <a:r>
              <a:rPr lang="en-US" dirty="0"/>
              <a:t>Sum of an array (2/2)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20CE12-7C4C-F4B2-83C6-F24DE2AF7CCA}"/>
                  </a:ext>
                </a:extLst>
              </p:cNvPr>
              <p:cNvSpPr>
                <a:spLocks noGrp="1"/>
              </p:cNvSpPr>
              <p:nvPr>
                <p:ph idx="1"/>
              </p:nvPr>
            </p:nvSpPr>
            <p:spPr/>
            <p:txBody>
              <a:bodyPr/>
              <a:lstStyle/>
              <a:p>
                <a:r>
                  <a:rPr lang="en-US" b="1" dirty="0">
                    <a:solidFill>
                      <a:schemeClr val="accent5"/>
                    </a:solidFill>
                  </a:rPr>
                  <a:t>Q: </a:t>
                </a:r>
                <a:r>
                  <a:rPr lang="en-US" dirty="0"/>
                  <a:t>Explain why “no exceptions” is true for this algorithm.</a:t>
                </a:r>
              </a:p>
              <a:p>
                <a:pPr>
                  <a:spcBef>
                    <a:spcPts val="0"/>
                  </a:spcBef>
                </a:pPr>
                <a:r>
                  <a:rPr lang="en-US" b="1" dirty="0">
                    <a:solidFill>
                      <a:schemeClr val="accent3"/>
                    </a:solidFill>
                  </a:rPr>
                  <a:t>A: </a:t>
                </a:r>
                <a:r>
                  <a:rPr lang="en-US" dirty="0"/>
                  <a:t>The only line that can raise an exception is array access in line 3. By line 2, we have </a:t>
                </a:r>
                <a14:m>
                  <m:oMath xmlns:m="http://schemas.openxmlformats.org/officeDocument/2006/math">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𝒊</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𝒏</m:t>
                    </m:r>
                  </m:oMath>
                </a14:m>
                <a:r>
                  <a:rPr lang="en-US" dirty="0"/>
                  <a:t> during line 3, so we are good.</a:t>
                </a:r>
              </a:p>
              <a:p>
                <a:r>
                  <a:rPr lang="en-US" b="1" dirty="0">
                    <a:solidFill>
                      <a:schemeClr val="accent5"/>
                    </a:solidFill>
                  </a:rPr>
                  <a:t>Q: </a:t>
                </a:r>
                <a:r>
                  <a:rPr lang="en-US" dirty="0"/>
                  <a:t>Explain why “loops terminate” is true for this algorithm.</a:t>
                </a:r>
              </a:p>
              <a:p>
                <a:pPr>
                  <a:spcBef>
                    <a:spcPts val="0"/>
                  </a:spcBef>
                </a:pPr>
                <a:r>
                  <a:rPr lang="en-US" b="1" dirty="0">
                    <a:solidFill>
                      <a:schemeClr val="accent3"/>
                    </a:solidFill>
                  </a:rPr>
                  <a:t>A: </a:t>
                </a:r>
                <a:r>
                  <a:rPr lang="en-US" dirty="0"/>
                  <a:t>For-loops always terminate!</a:t>
                </a:r>
              </a:p>
              <a:p>
                <a:r>
                  <a:rPr lang="en-US" b="1" dirty="0">
                    <a:solidFill>
                      <a:schemeClr val="accent3"/>
                    </a:solidFill>
                  </a:rPr>
                  <a:t>Q: </a:t>
                </a:r>
                <a:r>
                  <a:rPr lang="en-US" dirty="0"/>
                  <a:t>Explain why “meets specification” is true for this algorithm?</a:t>
                </a:r>
              </a:p>
              <a:p>
                <a:r>
                  <a:rPr lang="en-US" dirty="0"/>
                  <a:t>Seems obvious, but formally, we can </a:t>
                </a:r>
                <a:r>
                  <a:rPr lang="en-US" b="1" dirty="0"/>
                  <a:t>explain iteration-by-iteration</a:t>
                </a:r>
                <a:r>
                  <a:rPr lang="en-US" dirty="0"/>
                  <a:t>.</a:t>
                </a:r>
              </a:p>
            </p:txBody>
          </p:sp>
        </mc:Choice>
        <mc:Fallback>
          <p:sp>
            <p:nvSpPr>
              <p:cNvPr id="3" name="Content Placeholder 2">
                <a:extLst>
                  <a:ext uri="{FF2B5EF4-FFF2-40B4-BE49-F238E27FC236}">
                    <a16:creationId xmlns:a16="http://schemas.microsoft.com/office/drawing/2014/main" id="{1920CE12-7C4C-F4B2-83C6-F24DE2AF7CCA}"/>
                  </a:ext>
                </a:extLst>
              </p:cNvPr>
              <p:cNvSpPr>
                <a:spLocks noGrp="1" noRot="1" noChangeAspect="1" noMove="1" noResize="1" noEditPoints="1" noAdjustHandles="1" noChangeArrowheads="1" noChangeShapeType="1" noTextEdit="1"/>
              </p:cNvSpPr>
              <p:nvPr>
                <p:ph idx="1"/>
              </p:nvPr>
            </p:nvSpPr>
            <p:spPr>
              <a:blipFill>
                <a:blip r:embed="rId2"/>
                <a:stretch>
                  <a:fillRect l="-1206" t="-263" r="-1568" b="-1053"/>
                </a:stretch>
              </a:blipFill>
            </p:spPr>
            <p:txBody>
              <a:bodyPr/>
              <a:lstStyle/>
              <a:p>
                <a:r>
                  <a:rPr lang="en-US">
                    <a:noFill/>
                  </a:rPr>
                  <a:t> </a:t>
                </a:r>
              </a:p>
            </p:txBody>
          </p:sp>
        </mc:Fallback>
      </mc:AlternateContent>
    </p:spTree>
    <p:extLst>
      <p:ext uri="{BB962C8B-B14F-4D97-AF65-F5344CB8AC3E}">
        <p14:creationId xmlns:p14="http://schemas.microsoft.com/office/powerpoint/2010/main" val="6454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6834-5CCB-3668-EE4A-9C9FD9E772F2}"/>
              </a:ext>
            </a:extLst>
          </p:cNvPr>
          <p:cNvSpPr>
            <a:spLocks noGrp="1"/>
          </p:cNvSpPr>
          <p:nvPr>
            <p:ph type="title"/>
          </p:nvPr>
        </p:nvSpPr>
        <p:spPr/>
        <p:txBody>
          <a:bodyPr/>
          <a:lstStyle/>
          <a:p>
            <a:r>
              <a:rPr lang="en-US" dirty="0"/>
              <a:t>Loop invariants (1/3)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CC77DF-E98D-E032-B02A-6A1EB6BCE12D}"/>
                  </a:ext>
                </a:extLst>
              </p:cNvPr>
              <p:cNvSpPr>
                <a:spLocks noGrp="1"/>
              </p:cNvSpPr>
              <p:nvPr>
                <p:ph idx="1"/>
              </p:nvPr>
            </p:nvSpPr>
            <p:spPr/>
            <p:txBody>
              <a:bodyPr/>
              <a:lstStyle/>
              <a:p>
                <a:r>
                  <a:rPr lang="en-US" dirty="0"/>
                  <a:t>Instead of jumping to why something is true at the end of the loop, it is easier to break it down step-by-step.</a:t>
                </a:r>
              </a:p>
              <a:p>
                <a:r>
                  <a:rPr lang="en-US" b="1" dirty="0"/>
                  <a:t>We want:</a:t>
                </a:r>
                <a:r>
                  <a:rPr lang="en-US" dirty="0"/>
                  <a:t> After iteration </a:t>
                </a:r>
                <a14:m>
                  <m:oMath xmlns:m="http://schemas.openxmlformats.org/officeDocument/2006/math">
                    <m:r>
                      <a:rPr lang="en-US" b="1" i="1" smtClean="0">
                        <a:solidFill>
                          <a:schemeClr val="accent1"/>
                        </a:solidFill>
                        <a:latin typeface="Cambria Math" panose="02040503050406030204" pitchFamily="18" charset="0"/>
                      </a:rPr>
                      <m:t>𝒏</m:t>
                    </m:r>
                  </m:oMath>
                </a14:m>
                <a:r>
                  <a:rPr lang="en-US" dirty="0"/>
                  <a:t>, we have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t>. </a:t>
                </a:r>
                <a:endParaRPr lang="en-US" b="1" dirty="0"/>
              </a:p>
              <a:p>
                <a:r>
                  <a:rPr lang="en-US" b="1" dirty="0"/>
                  <a:t>Instead, show: </a:t>
                </a: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we have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9ACC77DF-E98D-E032-B02A-6A1EB6BCE12D}"/>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72A8D715-123C-2D51-DDFD-A14F340A2544}"/>
              </a:ext>
            </a:extLst>
          </p:cNvPr>
          <p:cNvCxnSpPr>
            <a:cxnSpLocks/>
          </p:cNvCxnSpPr>
          <p:nvPr/>
        </p:nvCxnSpPr>
        <p:spPr>
          <a:xfrm>
            <a:off x="3884724" y="5567254"/>
            <a:ext cx="7232073" cy="0"/>
          </a:xfrm>
          <a:prstGeom prst="straightConnector1">
            <a:avLst/>
          </a:prstGeom>
          <a:ln w="38100">
            <a:solidFill>
              <a:schemeClr val="accent3"/>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C8B3EED-56BB-7FA1-41CD-CBCD69BE4F49}"/>
              </a:ext>
            </a:extLst>
          </p:cNvPr>
          <p:cNvSpPr txBox="1"/>
          <p:nvPr/>
        </p:nvSpPr>
        <p:spPr>
          <a:xfrm>
            <a:off x="10716687" y="5820872"/>
            <a:ext cx="800219" cy="950645"/>
          </a:xfrm>
          <a:prstGeom prst="rect">
            <a:avLst/>
          </a:prstGeom>
          <a:noFill/>
        </p:spPr>
        <p:txBody>
          <a:bodyPr wrap="none" rtlCol="0">
            <a:spAutoFit/>
          </a:bodyPr>
          <a:lstStyle/>
          <a:p>
            <a:pPr algn="l">
              <a:lnSpc>
                <a:spcPct val="125000"/>
              </a:lnSpc>
              <a:spcBef>
                <a:spcPts val="2400"/>
              </a:spcBef>
            </a:pPr>
            <a:r>
              <a:rPr lang="en-US" sz="4800" dirty="0">
                <a:latin typeface="Lato" panose="020F0502020204030203" pitchFamily="34" charset="77"/>
                <a:ea typeface="Inter" panose="02000503000000020004" pitchFamily="2" charset="0"/>
              </a:rPr>
              <a:t>🏁</a:t>
            </a:r>
            <a:endParaRPr lang="en-US" sz="2800" dirty="0">
              <a:latin typeface="Lato" panose="020F0502020204030203" pitchFamily="34" charset="77"/>
              <a:ea typeface="Inter" panose="02000503000000020004" pitchFamily="2" charset="0"/>
            </a:endParaRPr>
          </a:p>
        </p:txBody>
      </p:sp>
      <p:sp>
        <p:nvSpPr>
          <p:cNvPr id="7" name="TextBox 6">
            <a:extLst>
              <a:ext uri="{FF2B5EF4-FFF2-40B4-BE49-F238E27FC236}">
                <a16:creationId xmlns:a16="http://schemas.microsoft.com/office/drawing/2014/main" id="{12221645-CCBC-87D6-E191-04940E13DEC4}"/>
              </a:ext>
            </a:extLst>
          </p:cNvPr>
          <p:cNvSpPr txBox="1"/>
          <p:nvPr/>
        </p:nvSpPr>
        <p:spPr>
          <a:xfrm>
            <a:off x="436123" y="4628599"/>
            <a:ext cx="2751074"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after iteration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295BF0-59FF-DA85-65E5-806DFED5AFDF}"/>
                  </a:ext>
                </a:extLst>
              </p:cNvPr>
              <p:cNvSpPr txBox="1"/>
              <p:nvPr/>
            </p:nvSpPr>
            <p:spPr>
              <a:xfrm>
                <a:off x="10873781" y="4655032"/>
                <a:ext cx="486030" cy="630942"/>
              </a:xfrm>
              <a:prstGeom prst="rect">
                <a:avLst/>
              </a:prstGeom>
              <a:noFill/>
            </p:spPr>
            <p:txBody>
              <a:bodyPr wrap="none" rtlCol="0">
                <a:spAutoFit/>
              </a:bodyPr>
              <a:lstStyle/>
              <a:p>
                <a:pPr algn="l">
                  <a:lnSpc>
                    <a:spcPct val="125000"/>
                  </a:lnSpc>
                  <a:spcBef>
                    <a:spcPts val="2400"/>
                  </a:spcBef>
                </a:pPr>
                <a14:m>
                  <m:oMathPara xmlns:m="http://schemas.openxmlformats.org/officeDocument/2006/math">
                    <m:oMathParaPr>
                      <m:jc m:val="centerGroup"/>
                    </m:oMathParaPr>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𝒏</m:t>
                      </m:r>
                    </m:oMath>
                  </m:oMathPara>
                </a14:m>
                <a:endParaRPr lang="en-US" sz="2800" b="1" dirty="0">
                  <a:latin typeface="Lato" panose="020F0502020204030203" pitchFamily="34" charset="77"/>
                  <a:ea typeface="Inter" panose="02000503000000020004" pitchFamily="2" charset="0"/>
                </a:endParaRPr>
              </a:p>
            </p:txBody>
          </p:sp>
        </mc:Choice>
        <mc:Fallback>
          <p:sp>
            <p:nvSpPr>
              <p:cNvPr id="8" name="TextBox 7">
                <a:extLst>
                  <a:ext uri="{FF2B5EF4-FFF2-40B4-BE49-F238E27FC236}">
                    <a16:creationId xmlns:a16="http://schemas.microsoft.com/office/drawing/2014/main" id="{ED295BF0-59FF-DA85-65E5-806DFED5AFDF}"/>
                  </a:ext>
                </a:extLst>
              </p:cNvPr>
              <p:cNvSpPr txBox="1">
                <a:spLocks noRot="1" noChangeAspect="1" noMove="1" noResize="1" noEditPoints="1" noAdjustHandles="1" noChangeArrowheads="1" noChangeShapeType="1" noTextEdit="1"/>
              </p:cNvSpPr>
              <p:nvPr/>
            </p:nvSpPr>
            <p:spPr>
              <a:xfrm>
                <a:off x="10873781" y="4655032"/>
                <a:ext cx="486030" cy="630942"/>
              </a:xfrm>
              <a:prstGeom prst="rect">
                <a:avLst/>
              </a:prstGeom>
              <a:blipFill>
                <a:blip r:embed="rId3"/>
                <a:stretch>
                  <a:fillRect t="-1961" r="-30769" b="-1764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AEA9074-CB7F-BF55-0B97-21D9C6B6479E}"/>
              </a:ext>
            </a:extLst>
          </p:cNvPr>
          <p:cNvSpPr txBox="1"/>
          <p:nvPr/>
        </p:nvSpPr>
        <p:spPr>
          <a:xfrm>
            <a:off x="3308659" y="4655032"/>
            <a:ext cx="1250663"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before</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82E78B9-A7CE-6CE8-717B-85D96890E19F}"/>
                  </a:ext>
                </a:extLst>
              </p:cNvPr>
              <p:cNvSpPr txBox="1"/>
              <p:nvPr/>
            </p:nvSpPr>
            <p:spPr>
              <a:xfrm>
                <a:off x="4597131" y="4655032"/>
                <a:ext cx="468398" cy="630942"/>
              </a:xfrm>
              <a:prstGeom prst="rect">
                <a:avLst/>
              </a:prstGeom>
              <a:noFill/>
            </p:spPr>
            <p:txBody>
              <a:bodyPr wrap="none" rtlCol="0">
                <a:spAutoFit/>
              </a:bodyPr>
              <a:lstStyle/>
              <a:p>
                <a:pPr algn="l">
                  <a:lnSpc>
                    <a:spcPct val="125000"/>
                  </a:lnSpc>
                  <a:spcBef>
                    <a:spcPts val="2400"/>
                  </a:spcBef>
                </a:pPr>
                <a14:m>
                  <m:oMathPara xmlns:m="http://schemas.openxmlformats.org/officeDocument/2006/math">
                    <m:oMathParaPr>
                      <m:jc m:val="centerGroup"/>
                    </m:oMathParaPr>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𝟏</m:t>
                      </m:r>
                    </m:oMath>
                  </m:oMathPara>
                </a14:m>
                <a:endParaRPr lang="en-US" sz="2800" b="1" dirty="0">
                  <a:latin typeface="Lato" panose="020F0502020204030203" pitchFamily="34" charset="77"/>
                  <a:ea typeface="Inter" panose="02000503000000020004" pitchFamily="2" charset="0"/>
                </a:endParaRPr>
              </a:p>
            </p:txBody>
          </p:sp>
        </mc:Choice>
        <mc:Fallback>
          <p:sp>
            <p:nvSpPr>
              <p:cNvPr id="11" name="TextBox 10">
                <a:extLst>
                  <a:ext uri="{FF2B5EF4-FFF2-40B4-BE49-F238E27FC236}">
                    <a16:creationId xmlns:a16="http://schemas.microsoft.com/office/drawing/2014/main" id="{A82E78B9-A7CE-6CE8-717B-85D96890E19F}"/>
                  </a:ext>
                </a:extLst>
              </p:cNvPr>
              <p:cNvSpPr txBox="1">
                <a:spLocks noRot="1" noChangeAspect="1" noMove="1" noResize="1" noEditPoints="1" noAdjustHandles="1" noChangeArrowheads="1" noChangeShapeType="1" noTextEdit="1"/>
              </p:cNvSpPr>
              <p:nvPr/>
            </p:nvSpPr>
            <p:spPr>
              <a:xfrm>
                <a:off x="4597131" y="4655032"/>
                <a:ext cx="468398" cy="630942"/>
              </a:xfrm>
              <a:prstGeom prst="rect">
                <a:avLst/>
              </a:prstGeom>
              <a:blipFill>
                <a:blip r:embed="rId4"/>
                <a:stretch>
                  <a:fillRect t="-1961" r="-34211" b="-176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B7E36A5-0152-DE18-1DA4-120072626DA6}"/>
                  </a:ext>
                </a:extLst>
              </p:cNvPr>
              <p:cNvSpPr txBox="1"/>
              <p:nvPr/>
            </p:nvSpPr>
            <p:spPr>
              <a:xfrm>
                <a:off x="5469967" y="4655032"/>
                <a:ext cx="468398" cy="630942"/>
              </a:xfrm>
              <a:prstGeom prst="rect">
                <a:avLst/>
              </a:prstGeom>
              <a:noFill/>
            </p:spPr>
            <p:txBody>
              <a:bodyPr wrap="none" rtlCol="0">
                <a:spAutoFit/>
              </a:bodyPr>
              <a:lstStyle/>
              <a:p>
                <a:pPr algn="l">
                  <a:lnSpc>
                    <a:spcPct val="125000"/>
                  </a:lnSpc>
                  <a:spcBef>
                    <a:spcPts val="2400"/>
                  </a:spcBef>
                </a:pPr>
                <a14:m>
                  <m:oMathPara xmlns:m="http://schemas.openxmlformats.org/officeDocument/2006/math">
                    <m:oMathParaPr>
                      <m:jc m:val="centerGroup"/>
                    </m:oMathParaPr>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𝟐</m:t>
                      </m:r>
                    </m:oMath>
                  </m:oMathPara>
                </a14:m>
                <a:endParaRPr lang="en-US" sz="2800" b="1" dirty="0">
                  <a:latin typeface="Lato" panose="020F0502020204030203" pitchFamily="34" charset="77"/>
                  <a:ea typeface="Inter" panose="02000503000000020004" pitchFamily="2" charset="0"/>
                </a:endParaRPr>
              </a:p>
            </p:txBody>
          </p:sp>
        </mc:Choice>
        <mc:Fallback>
          <p:sp>
            <p:nvSpPr>
              <p:cNvPr id="12" name="TextBox 11">
                <a:extLst>
                  <a:ext uri="{FF2B5EF4-FFF2-40B4-BE49-F238E27FC236}">
                    <a16:creationId xmlns:a16="http://schemas.microsoft.com/office/drawing/2014/main" id="{0B7E36A5-0152-DE18-1DA4-120072626DA6}"/>
                  </a:ext>
                </a:extLst>
              </p:cNvPr>
              <p:cNvSpPr txBox="1">
                <a:spLocks noRot="1" noChangeAspect="1" noMove="1" noResize="1" noEditPoints="1" noAdjustHandles="1" noChangeArrowheads="1" noChangeShapeType="1" noTextEdit="1"/>
              </p:cNvSpPr>
              <p:nvPr/>
            </p:nvSpPr>
            <p:spPr>
              <a:xfrm>
                <a:off x="5469967" y="4655032"/>
                <a:ext cx="468398" cy="630942"/>
              </a:xfrm>
              <a:prstGeom prst="rect">
                <a:avLst/>
              </a:prstGeom>
              <a:blipFill>
                <a:blip r:embed="rId5"/>
                <a:stretch>
                  <a:fillRect t="-1961" r="-34211" b="-176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5D0A9DF-00EC-5EE1-FFD7-4AEF2161DDA2}"/>
                  </a:ext>
                </a:extLst>
              </p:cNvPr>
              <p:cNvSpPr txBox="1"/>
              <p:nvPr/>
            </p:nvSpPr>
            <p:spPr>
              <a:xfrm>
                <a:off x="7299038" y="4625954"/>
                <a:ext cx="1028680" cy="630942"/>
              </a:xfrm>
              <a:prstGeom prst="rect">
                <a:avLst/>
              </a:prstGeom>
              <a:noFill/>
            </p:spPr>
            <p:txBody>
              <a:bodyPr wrap="none" rtlCol="0">
                <a:spAutoFit/>
              </a:bodyPr>
              <a:lstStyle/>
              <a:p>
                <a:pPr algn="l">
                  <a:lnSpc>
                    <a:spcPct val="125000"/>
                  </a:lnSpc>
                  <a:spcBef>
                    <a:spcPts val="2400"/>
                  </a:spcBef>
                </a:pPr>
                <a14:m>
                  <m:oMathPara xmlns:m="http://schemas.openxmlformats.org/officeDocument/2006/math">
                    <m:oMathParaPr>
                      <m:jc m:val="centerGroup"/>
                    </m:oMathParaPr>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𝒊</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𝟏</m:t>
                      </m:r>
                    </m:oMath>
                  </m:oMathPara>
                </a14:m>
                <a:endParaRPr lang="en-US" sz="2800" b="1" dirty="0">
                  <a:latin typeface="Lato" panose="020F0502020204030203" pitchFamily="34" charset="77"/>
                  <a:ea typeface="Inter" panose="02000503000000020004" pitchFamily="2" charset="0"/>
                </a:endParaRPr>
              </a:p>
            </p:txBody>
          </p:sp>
        </mc:Choice>
        <mc:Fallback>
          <p:sp>
            <p:nvSpPr>
              <p:cNvPr id="13" name="TextBox 12">
                <a:extLst>
                  <a:ext uri="{FF2B5EF4-FFF2-40B4-BE49-F238E27FC236}">
                    <a16:creationId xmlns:a16="http://schemas.microsoft.com/office/drawing/2014/main" id="{C5D0A9DF-00EC-5EE1-FFD7-4AEF2161DDA2}"/>
                  </a:ext>
                </a:extLst>
              </p:cNvPr>
              <p:cNvSpPr txBox="1">
                <a:spLocks noRot="1" noChangeAspect="1" noMove="1" noResize="1" noEditPoints="1" noAdjustHandles="1" noChangeArrowheads="1" noChangeShapeType="1" noTextEdit="1"/>
              </p:cNvSpPr>
              <p:nvPr/>
            </p:nvSpPr>
            <p:spPr>
              <a:xfrm>
                <a:off x="7299038" y="4625954"/>
                <a:ext cx="1028680" cy="630942"/>
              </a:xfrm>
              <a:prstGeom prst="rect">
                <a:avLst/>
              </a:prstGeom>
              <a:blipFill>
                <a:blip r:embed="rId6"/>
                <a:stretch>
                  <a:fillRect t="-4000" r="-15854" b="-1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A94F63A-29E9-8998-2988-01B3AE785617}"/>
                  </a:ext>
                </a:extLst>
              </p:cNvPr>
              <p:cNvSpPr txBox="1"/>
              <p:nvPr/>
            </p:nvSpPr>
            <p:spPr>
              <a:xfrm>
                <a:off x="8729795" y="4625954"/>
                <a:ext cx="386644" cy="630942"/>
              </a:xfrm>
              <a:prstGeom prst="rect">
                <a:avLst/>
              </a:prstGeom>
              <a:noFill/>
            </p:spPr>
            <p:txBody>
              <a:bodyPr wrap="none" rtlCol="0">
                <a:spAutoFit/>
              </a:bodyPr>
              <a:lstStyle/>
              <a:p>
                <a:pPr algn="l">
                  <a:lnSpc>
                    <a:spcPct val="125000"/>
                  </a:lnSpc>
                  <a:spcBef>
                    <a:spcPts val="2400"/>
                  </a:spcBef>
                </a:pPr>
                <a14:m>
                  <m:oMathPara xmlns:m="http://schemas.openxmlformats.org/officeDocument/2006/math">
                    <m:oMathParaPr>
                      <m:jc m:val="centerGroup"/>
                    </m:oMathParaPr>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𝒊</m:t>
                      </m:r>
                    </m:oMath>
                  </m:oMathPara>
                </a14:m>
                <a:endParaRPr lang="en-US" sz="2800" b="1" dirty="0">
                  <a:latin typeface="Lato" panose="020F0502020204030203" pitchFamily="34" charset="77"/>
                  <a:ea typeface="Inter" panose="02000503000000020004" pitchFamily="2" charset="0"/>
                </a:endParaRPr>
              </a:p>
            </p:txBody>
          </p:sp>
        </mc:Choice>
        <mc:Fallback>
          <p:sp>
            <p:nvSpPr>
              <p:cNvPr id="14" name="TextBox 13">
                <a:extLst>
                  <a:ext uri="{FF2B5EF4-FFF2-40B4-BE49-F238E27FC236}">
                    <a16:creationId xmlns:a16="http://schemas.microsoft.com/office/drawing/2014/main" id="{7A94F63A-29E9-8998-2988-01B3AE785617}"/>
                  </a:ext>
                </a:extLst>
              </p:cNvPr>
              <p:cNvSpPr txBox="1">
                <a:spLocks noRot="1" noChangeAspect="1" noMove="1" noResize="1" noEditPoints="1" noAdjustHandles="1" noChangeArrowheads="1" noChangeShapeType="1" noTextEdit="1"/>
              </p:cNvSpPr>
              <p:nvPr/>
            </p:nvSpPr>
            <p:spPr>
              <a:xfrm>
                <a:off x="8729795" y="4625954"/>
                <a:ext cx="386644" cy="630942"/>
              </a:xfrm>
              <a:prstGeom prst="rect">
                <a:avLst/>
              </a:prstGeom>
              <a:blipFill>
                <a:blip r:embed="rId7"/>
                <a:stretch>
                  <a:fillRect t="-4000" r="-41935" b="-18000"/>
                </a:stretch>
              </a:blipFill>
            </p:spPr>
            <p:txBody>
              <a:bodyPr/>
              <a:lstStyle/>
              <a:p>
                <a:r>
                  <a:rPr lang="en-US">
                    <a:noFill/>
                  </a:rPr>
                  <a:t> </a:t>
                </a:r>
              </a:p>
            </p:txBody>
          </p:sp>
        </mc:Fallback>
      </mc:AlternateContent>
    </p:spTree>
    <p:extLst>
      <p:ext uri="{BB962C8B-B14F-4D97-AF65-F5344CB8AC3E}">
        <p14:creationId xmlns:p14="http://schemas.microsoft.com/office/powerpoint/2010/main" val="383594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7FCC-2C6F-9695-1D45-EDC7B236DF4D}"/>
              </a:ext>
            </a:extLst>
          </p:cNvPr>
          <p:cNvSpPr>
            <a:spLocks noGrp="1"/>
          </p:cNvSpPr>
          <p:nvPr>
            <p:ph type="title"/>
          </p:nvPr>
        </p:nvSpPr>
        <p:spPr/>
        <p:txBody>
          <a:bodyPr/>
          <a:lstStyle/>
          <a:p>
            <a:r>
              <a:rPr lang="en-US" dirty="0"/>
              <a:t>Loop invariants (2/3)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569EAD-434E-687A-AF4E-B589D05E3E00}"/>
                  </a:ext>
                </a:extLst>
              </p:cNvPr>
              <p:cNvSpPr>
                <a:spLocks noGrp="1"/>
              </p:cNvSpPr>
              <p:nvPr>
                <p:ph idx="1"/>
              </p:nvPr>
            </p:nvSpPr>
            <p:spPr/>
            <p:txBody>
              <a:bodyPr/>
              <a:lstStyle/>
              <a:p>
                <a:r>
                  <a:rPr lang="en-US" dirty="0"/>
                  <a:t>A </a:t>
                </a:r>
                <a:r>
                  <a:rPr lang="en-US" b="1" dirty="0">
                    <a:solidFill>
                      <a:schemeClr val="accent2"/>
                    </a:solidFill>
                  </a:rPr>
                  <a:t>loop invariant </a:t>
                </a:r>
                <a:r>
                  <a:rPr lang="en-US" dirty="0"/>
                  <a:t>is property that is true:</a:t>
                </a:r>
              </a:p>
              <a:p>
                <a:pPr marL="457200" indent="-457200">
                  <a:spcBef>
                    <a:spcPts val="0"/>
                  </a:spcBef>
                  <a:buFont typeface="Arial" panose="020B0604020202020204" pitchFamily="34" charset="0"/>
                  <a:buChar char="•"/>
                </a:pPr>
                <a:r>
                  <a:rPr lang="en-US" dirty="0"/>
                  <a:t>right before the loop starts, and</a:t>
                </a:r>
              </a:p>
              <a:p>
                <a:pPr marL="457200" indent="-457200">
                  <a:spcBef>
                    <a:spcPts val="0"/>
                  </a:spcBef>
                  <a:buFont typeface="Arial" panose="020B0604020202020204" pitchFamily="34" charset="0"/>
                  <a:buChar char="•"/>
                </a:pPr>
                <a:r>
                  <a:rPr lang="en-US" dirty="0"/>
                  <a:t>after every iteration</a:t>
                </a:r>
              </a:p>
              <a:p>
                <a:r>
                  <a:rPr lang="en-US" b="1" dirty="0">
                    <a:solidFill>
                      <a:schemeClr val="accent3"/>
                    </a:solidFill>
                  </a:rPr>
                  <a:t>Note: </a:t>
                </a:r>
                <a:r>
                  <a:rPr lang="en-US" dirty="0"/>
                  <a:t>The “invariant” property </a:t>
                </a:r>
                <a:r>
                  <a:rPr lang="en-US" i="1" dirty="0"/>
                  <a:t>can</a:t>
                </a:r>
                <a:r>
                  <a:rPr lang="en-US" dirty="0"/>
                  <a:t> depend on the iteration index </a:t>
                </a:r>
                <a14:m>
                  <m:oMath xmlns:m="http://schemas.openxmlformats.org/officeDocument/2006/math">
                    <m:r>
                      <a:rPr lang="en-US" b="1" i="1" smtClean="0">
                        <a:solidFill>
                          <a:schemeClr val="accent1"/>
                        </a:solidFill>
                        <a:latin typeface="Cambria Math" panose="02040503050406030204" pitchFamily="18" charset="0"/>
                      </a:rPr>
                      <m:t>𝒊</m:t>
                    </m:r>
                  </m:oMath>
                </a14:m>
                <a:r>
                  <a:rPr lang="en-US" dirty="0"/>
                  <a:t>.  </a:t>
                </a:r>
              </a:p>
              <a:p>
                <a:pPr algn="ctr"/>
                <a:r>
                  <a:rPr lang="en-US" dirty="0"/>
                  <a:t>“Invariant” = “always stays true”</a:t>
                </a:r>
              </a:p>
              <a:p>
                <a:r>
                  <a:rPr lang="en-US" b="1" dirty="0">
                    <a:solidFill>
                      <a:schemeClr val="accent3"/>
                    </a:solidFill>
                  </a:rPr>
                  <a:t>Example: </a:t>
                </a: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we have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56569EAD-434E-687A-AF4E-B589D05E3E00}"/>
                  </a:ext>
                </a:extLst>
              </p:cNvPr>
              <p:cNvSpPr>
                <a:spLocks noGrp="1" noRot="1" noChangeAspect="1" noMove="1" noResize="1" noEditPoints="1" noAdjustHandles="1" noChangeArrowheads="1" noChangeShapeType="1" noTextEdit="1"/>
              </p:cNvSpPr>
              <p:nvPr>
                <p:ph idx="1"/>
              </p:nvPr>
            </p:nvSpPr>
            <p:spPr>
              <a:blipFill>
                <a:blip r:embed="rId2"/>
                <a:stretch>
                  <a:fillRect l="-1206" t="-263" r="-1809"/>
                </a:stretch>
              </a:blipFill>
            </p:spPr>
            <p:txBody>
              <a:bodyPr/>
              <a:lstStyle/>
              <a:p>
                <a:r>
                  <a:rPr lang="en-US">
                    <a:noFill/>
                  </a:rPr>
                  <a:t> </a:t>
                </a:r>
              </a:p>
            </p:txBody>
          </p:sp>
        </mc:Fallback>
      </mc:AlternateContent>
    </p:spTree>
    <p:extLst>
      <p:ext uri="{BB962C8B-B14F-4D97-AF65-F5344CB8AC3E}">
        <p14:creationId xmlns:p14="http://schemas.microsoft.com/office/powerpoint/2010/main" val="11357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1AC50-5582-8002-47A5-85FE27B31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DFEAE-D3DA-87B7-E2EF-82FFED9E2535}"/>
              </a:ext>
            </a:extLst>
          </p:cNvPr>
          <p:cNvSpPr>
            <a:spLocks noGrp="1"/>
          </p:cNvSpPr>
          <p:nvPr>
            <p:ph type="title"/>
          </p:nvPr>
        </p:nvSpPr>
        <p:spPr/>
        <p:txBody>
          <a:bodyPr/>
          <a:lstStyle/>
          <a:p>
            <a:r>
              <a:rPr lang="en-US" dirty="0"/>
              <a:t>Loop invariants (3/3)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BC8B2A-1299-F501-9061-7382BED5E75C}"/>
                  </a:ext>
                </a:extLst>
              </p:cNvPr>
              <p:cNvSpPr>
                <a:spLocks noGrp="1"/>
              </p:cNvSpPr>
              <p:nvPr>
                <p:ph idx="1"/>
              </p:nvPr>
            </p:nvSpPr>
            <p:spPr/>
            <p:txBody>
              <a:bodyPr/>
              <a:lstStyle/>
              <a:p>
                <a:r>
                  <a:rPr lang="en-US" b="1" dirty="0">
                    <a:solidFill>
                      <a:schemeClr val="accent3"/>
                    </a:solidFill>
                  </a:rPr>
                  <a:t>Example: </a:t>
                </a: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we have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a:p>
                <a:r>
                  <a:rPr lang="en-US" i="1" dirty="0"/>
                  <a:t>Proof. </a:t>
                </a:r>
                <a:r>
                  <a:rPr lang="en-US" b="1" dirty="0"/>
                  <a:t>Before the loop starts:</a:t>
                </a:r>
                <a:r>
                  <a:rPr lang="en-US" dirty="0"/>
                  <a:t> We set </a:t>
                </a:r>
                <a14:m>
                  <m:oMath xmlns:m="http://schemas.openxmlformats.org/officeDocument/2006/math">
                    <m:r>
                      <a:rPr lang="en-US" b="1" dirty="0">
                        <a:solidFill>
                          <a:schemeClr val="accent1"/>
                        </a:solidFill>
                        <a:latin typeface="Cambria Math" panose="02040503050406030204" pitchFamily="18" charset="0"/>
                      </a:rPr>
                      <m:t>𝐬𝐮𝐦</m:t>
                    </m:r>
                    <m:r>
                      <a:rPr lang="en-US" b="1" i="0" dirty="0" smtClean="0">
                        <a:solidFill>
                          <a:schemeClr val="accent1"/>
                        </a:solidFill>
                        <a:latin typeface="Cambria Math" panose="02040503050406030204" pitchFamily="18" charset="0"/>
                      </a:rPr>
                      <m:t>=</m:t>
                    </m:r>
                    <m:r>
                      <a:rPr lang="en-US" b="1" i="0" dirty="0" smtClean="0">
                        <a:solidFill>
                          <a:schemeClr val="accent1"/>
                        </a:solidFill>
                        <a:latin typeface="Cambria Math" panose="02040503050406030204" pitchFamily="18" charset="0"/>
                      </a:rPr>
                      <m:t>𝟎</m:t>
                    </m:r>
                  </m:oMath>
                </a14:m>
                <a:r>
                  <a:rPr lang="en-US" dirty="0"/>
                  <a:t>, which is the sum of an empty array. </a:t>
                </a:r>
              </a:p>
              <a:p>
                <a:r>
                  <a:rPr lang="en-US" b="1" dirty="0"/>
                  <a:t>After iteration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 </a:t>
                </a:r>
              </a:p>
              <a:p>
                <a:pPr marL="457200" indent="-457200">
                  <a:buFont typeface="Arial" panose="020B0604020202020204" pitchFamily="34" charset="0"/>
                  <a:buChar char="•"/>
                </a:pPr>
                <a:r>
                  <a:rPr lang="en-US" dirty="0"/>
                  <a:t>The previous iteration left us with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a:t>
                </a:r>
              </a:p>
              <a:p>
                <a:pPr marL="457200" indent="-457200">
                  <a:buFont typeface="Arial" panose="020B0604020202020204" pitchFamily="34" charset="0"/>
                  <a:buChar char="•"/>
                </a:pPr>
                <a:r>
                  <a:rPr lang="en-US" dirty="0"/>
                  <a:t>We update </a:t>
                </a:r>
                <a14:m>
                  <m:oMath xmlns:m="http://schemas.openxmlformats.org/officeDocument/2006/math">
                    <m:r>
                      <a:rPr lang="en-US" b="1" dirty="0">
                        <a:solidFill>
                          <a:schemeClr val="accent1"/>
                        </a:solidFill>
                        <a:latin typeface="Cambria Math" panose="02040503050406030204" pitchFamily="18" charset="0"/>
                      </a:rPr>
                      <m:t>𝐬𝐮𝐦</m:t>
                    </m:r>
                    <m:r>
                      <a:rPr lang="en-US" b="1" i="0" dirty="0" smtClean="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𝐬𝐮𝐦</m:t>
                    </m:r>
                    <m:r>
                      <a:rPr lang="en-US" b="1" i="0"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 so at the end of this iteration,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as we wanted.</a:t>
                </a:r>
              </a:p>
            </p:txBody>
          </p:sp>
        </mc:Choice>
        <mc:Fallback>
          <p:sp>
            <p:nvSpPr>
              <p:cNvPr id="3" name="Content Placeholder 2">
                <a:extLst>
                  <a:ext uri="{FF2B5EF4-FFF2-40B4-BE49-F238E27FC236}">
                    <a16:creationId xmlns:a16="http://schemas.microsoft.com/office/drawing/2014/main" id="{ADBC8B2A-1299-F501-9061-7382BED5E75C}"/>
                  </a:ext>
                </a:extLst>
              </p:cNvPr>
              <p:cNvSpPr>
                <a:spLocks noGrp="1" noRot="1" noChangeAspect="1" noMove="1" noResize="1" noEditPoints="1" noAdjustHandles="1" noChangeArrowheads="1" noChangeShapeType="1" noTextEdit="1"/>
              </p:cNvSpPr>
              <p:nvPr>
                <p:ph idx="1"/>
              </p:nvPr>
            </p:nvSpPr>
            <p:spPr>
              <a:blipFill>
                <a:blip r:embed="rId2"/>
                <a:stretch>
                  <a:fillRect l="-1206" t="-263" b="-7368"/>
                </a:stretch>
              </a:blipFill>
            </p:spPr>
            <p:txBody>
              <a:bodyPr/>
              <a:lstStyle/>
              <a:p>
                <a:r>
                  <a:rPr lang="en-US">
                    <a:noFill/>
                  </a:rPr>
                  <a:t> </a:t>
                </a:r>
              </a:p>
            </p:txBody>
          </p:sp>
        </mc:Fallback>
      </mc:AlternateContent>
    </p:spTree>
    <p:extLst>
      <p:ext uri="{BB962C8B-B14F-4D97-AF65-F5344CB8AC3E}">
        <p14:creationId xmlns:p14="http://schemas.microsoft.com/office/powerpoint/2010/main" val="46721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F862-B774-08A3-3587-A2FC91DB5C02}"/>
              </a:ext>
            </a:extLst>
          </p:cNvPr>
          <p:cNvSpPr>
            <a:spLocks noGrp="1"/>
          </p:cNvSpPr>
          <p:nvPr>
            <p:ph type="title"/>
          </p:nvPr>
        </p:nvSpPr>
        <p:spPr/>
        <p:txBody>
          <a:bodyPr/>
          <a:lstStyle/>
          <a:p>
            <a:r>
              <a:rPr lang="en-US" dirty="0"/>
              <a:t>Summary so far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CD5B28-A16A-A44B-B6B8-CA2E388858EF}"/>
                  </a:ext>
                </a:extLst>
              </p:cNvPr>
              <p:cNvSpPr>
                <a:spLocks noGrp="1"/>
              </p:cNvSpPr>
              <p:nvPr>
                <p:ph idx="1"/>
              </p:nvPr>
            </p:nvSpPr>
            <p:spPr/>
            <p:txBody>
              <a:bodyPr/>
              <a:lstStyle/>
              <a:p>
                <a:r>
                  <a:rPr lang="en-US" dirty="0"/>
                  <a:t>Algorithm correctness means “</a:t>
                </a:r>
                <a:r>
                  <a:rPr lang="en-US" b="1" dirty="0"/>
                  <a:t>no exceptions</a:t>
                </a:r>
                <a:r>
                  <a:rPr lang="en-US" dirty="0"/>
                  <a:t>”, “</a:t>
                </a:r>
                <a:r>
                  <a:rPr lang="en-US" b="1" dirty="0"/>
                  <a:t>loops terminate</a:t>
                </a:r>
                <a:r>
                  <a:rPr lang="en-US" dirty="0"/>
                  <a:t>”, and “</a:t>
                </a:r>
                <a:r>
                  <a:rPr lang="en-US" b="1" dirty="0"/>
                  <a:t>meets specification</a:t>
                </a:r>
                <a:r>
                  <a:rPr lang="en-US" dirty="0"/>
                  <a:t>”.</a:t>
                </a:r>
              </a:p>
              <a:p>
                <a:r>
                  <a:rPr lang="en-US" dirty="0"/>
                  <a:t>For sum of an array, the first two are easy.</a:t>
                </a:r>
              </a:p>
              <a:p>
                <a:r>
                  <a:rPr lang="en-US" dirty="0"/>
                  <a:t>We proved that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t> after iteration </a:t>
                </a:r>
                <a14:m>
                  <m:oMath xmlns:m="http://schemas.openxmlformats.org/officeDocument/2006/math">
                    <m:r>
                      <a:rPr lang="en-US" b="1" i="1" dirty="0">
                        <a:solidFill>
                          <a:schemeClr val="accent1"/>
                        </a:solidFill>
                        <a:latin typeface="Cambria Math" panose="02040503050406030204" pitchFamily="18" charset="0"/>
                      </a:rPr>
                      <m:t>𝒏</m:t>
                    </m:r>
                  </m:oMath>
                </a14:m>
                <a:r>
                  <a:rPr lang="en-US" dirty="0"/>
                  <a:t> by breaking it down and proving </a:t>
                </a:r>
                <a14:m>
                  <m:oMath xmlns:m="http://schemas.openxmlformats.org/officeDocument/2006/math">
                    <m:r>
                      <a:rPr lang="en-US" b="1" dirty="0">
                        <a:solidFill>
                          <a:schemeClr val="accent1"/>
                        </a:solidFill>
                        <a:latin typeface="Cambria Math" panose="02040503050406030204" pitchFamily="18" charset="0"/>
                      </a:rPr>
                      <m:t>𝐬𝐮𝐦</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e>
                    </m:d>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after every iteration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 </a:t>
                </a:r>
              </a:p>
              <a:p>
                <a:r>
                  <a:rPr lang="en-US" dirty="0"/>
                  <a:t>Properties that stay true through a loop are called </a:t>
                </a:r>
                <a:r>
                  <a:rPr lang="en-US" b="1" dirty="0"/>
                  <a:t>loop invariants</a:t>
                </a:r>
                <a:r>
                  <a:rPr lang="en-US" dirty="0"/>
                  <a:t>.</a:t>
                </a:r>
              </a:p>
            </p:txBody>
          </p:sp>
        </mc:Choice>
        <mc:Fallback>
          <p:sp>
            <p:nvSpPr>
              <p:cNvPr id="3" name="Content Placeholder 2">
                <a:extLst>
                  <a:ext uri="{FF2B5EF4-FFF2-40B4-BE49-F238E27FC236}">
                    <a16:creationId xmlns:a16="http://schemas.microsoft.com/office/drawing/2014/main" id="{D1CD5B28-A16A-A44B-B6B8-CA2E388858EF}"/>
                  </a:ext>
                </a:extLst>
              </p:cNvPr>
              <p:cNvSpPr>
                <a:spLocks noGrp="1" noRot="1" noChangeAspect="1" noMove="1" noResize="1" noEditPoints="1" noAdjustHandles="1" noChangeArrowheads="1" noChangeShapeType="1" noTextEdit="1"/>
              </p:cNvSpPr>
              <p:nvPr>
                <p:ph idx="1"/>
              </p:nvPr>
            </p:nvSpPr>
            <p:spPr>
              <a:blipFill>
                <a:blip r:embed="rId2"/>
                <a:stretch>
                  <a:fillRect l="-1206" t="-263" r="-483" b="-1053"/>
                </a:stretch>
              </a:blipFill>
            </p:spPr>
            <p:txBody>
              <a:bodyPr/>
              <a:lstStyle/>
              <a:p>
                <a:r>
                  <a:rPr lang="en-US">
                    <a:noFill/>
                  </a:rPr>
                  <a:t> </a:t>
                </a:r>
              </a:p>
            </p:txBody>
          </p:sp>
        </mc:Fallback>
      </mc:AlternateContent>
    </p:spTree>
    <p:extLst>
      <p:ext uri="{BB962C8B-B14F-4D97-AF65-F5344CB8AC3E}">
        <p14:creationId xmlns:p14="http://schemas.microsoft.com/office/powerpoint/2010/main" val="251653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B5235F-071E-83C2-5182-2ECA88A2BE3D}"/>
              </a:ext>
            </a:extLst>
          </p:cNvPr>
          <p:cNvSpPr>
            <a:spLocks noGrp="1"/>
          </p:cNvSpPr>
          <p:nvPr>
            <p:ph type="title"/>
          </p:nvPr>
        </p:nvSpPr>
        <p:spPr/>
        <p:txBody>
          <a:bodyPr/>
          <a:lstStyle/>
          <a:p>
            <a:r>
              <a:rPr lang="en-US" dirty="0"/>
              <a:t>Practice with more loop invariants</a:t>
            </a:r>
          </a:p>
        </p:txBody>
      </p:sp>
      <p:sp>
        <p:nvSpPr>
          <p:cNvPr id="5" name="Text Placeholder 4">
            <a:extLst>
              <a:ext uri="{FF2B5EF4-FFF2-40B4-BE49-F238E27FC236}">
                <a16:creationId xmlns:a16="http://schemas.microsoft.com/office/drawing/2014/main" id="{6221B8CB-49DA-5519-7B5D-CD94AE3310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344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8A06-81FC-B5C7-5BE7-F5A64F0117CD}"/>
              </a:ext>
            </a:extLst>
          </p:cNvPr>
          <p:cNvSpPr>
            <a:spLocks noGrp="1"/>
          </p:cNvSpPr>
          <p:nvPr>
            <p:ph type="title"/>
          </p:nvPr>
        </p:nvSpPr>
        <p:spPr/>
        <p:txBody>
          <a:bodyPr/>
          <a:lstStyle/>
          <a:p>
            <a:r>
              <a:rPr lang="en-US" dirty="0"/>
              <a:t>Max element in array (1/4)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518B3C-1487-8217-F65B-80987472AC57}"/>
                  </a:ext>
                </a:extLst>
              </p:cNvPr>
              <p:cNvSpPr>
                <a:spLocks noGrp="1"/>
              </p:cNvSpPr>
              <p:nvPr>
                <p:ph idx="1"/>
              </p:nvPr>
            </p:nvSpPr>
            <p:spPr/>
            <p:txBody>
              <a:bodyPr/>
              <a:lstStyle/>
              <a:p>
                <a:pPr>
                  <a:spcBef>
                    <a:spcPts val="0"/>
                  </a:spcBef>
                </a:pPr>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a:p>
                <a:pPr>
                  <a:spcBef>
                    <a:spcPts val="0"/>
                  </a:spcBef>
                  <a:spcAft>
                    <a:spcPts val="2400"/>
                  </a:spcAft>
                </a:pPr>
                <a:r>
                  <a:rPr lang="en-US" b="1" dirty="0"/>
                  <a:t>Goal: </a:t>
                </a:r>
                <a:r>
                  <a:rPr lang="en-US" dirty="0"/>
                  <a:t>The largest number in </a:t>
                </a:r>
                <a14:m>
                  <m:oMath xmlns:m="http://schemas.openxmlformats.org/officeDocument/2006/math">
                    <m:r>
                      <a:rPr lang="en-US" b="1" i="1" smtClean="0">
                        <a:solidFill>
                          <a:schemeClr val="accent1"/>
                        </a:solidFill>
                        <a:latin typeface="Cambria Math" panose="02040503050406030204" pitchFamily="18" charset="0"/>
                      </a:rPr>
                      <m:t>𝑨</m:t>
                    </m:r>
                  </m:oMath>
                </a14:m>
                <a:r>
                  <a:rPr lang="en-US" dirty="0"/>
                  <a:t> (defined as </a:t>
                </a:r>
                <a14:m>
                  <m:oMath xmlns:m="http://schemas.openxmlformats.org/officeDocument/2006/math">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m:t>
                    </m:r>
                  </m:oMath>
                </a14:m>
                <a:r>
                  <a:rPr lang="en-US" dirty="0"/>
                  <a:t> if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is empty)</a:t>
                </a:r>
              </a:p>
              <a:p>
                <a:pPr marL="458788" indent="-461963">
                  <a:spcBef>
                    <a:spcPts val="0"/>
                  </a:spcBef>
                  <a:buFont typeface="+mj-lt"/>
                  <a:buAutoNum type="arabicPeriod"/>
                </a:pPr>
                <a:r>
                  <a:rPr lang="en-US" dirty="0"/>
                  <a:t>Let </a:t>
                </a:r>
                <a14:m>
                  <m:oMath xmlns:m="http://schemas.openxmlformats.org/officeDocument/2006/math">
                    <m:r>
                      <a:rPr lang="en-US" b="1" i="0" smtClean="0">
                        <a:solidFill>
                          <a:schemeClr val="accent1"/>
                        </a:solidFill>
                        <a:latin typeface="Cambria Math" panose="02040503050406030204" pitchFamily="18" charset="0"/>
                      </a:rPr>
                      <m:t>𝐦</m:t>
                    </m:r>
                    <m:r>
                      <a:rPr lang="en-US" b="1" i="0" smtClean="0">
                        <a:solidFill>
                          <a:schemeClr val="accent1"/>
                        </a:solidFill>
                        <a:latin typeface="Cambria Math" panose="02040503050406030204" pitchFamily="18" charset="0"/>
                      </a:rPr>
                      <m:t>𝐚𝐱</m:t>
                    </m:r>
                    <m:r>
                      <a:rPr lang="en-US" b="1" i="1" smtClean="0">
                        <a:solidFill>
                          <a:schemeClr val="accent1"/>
                        </a:solidFill>
                        <a:latin typeface="Cambria Math" panose="02040503050406030204" pitchFamily="18" charset="0"/>
                      </a:rPr>
                      <m:t>=−∞</m:t>
                    </m:r>
                  </m:oMath>
                </a14:m>
                <a:r>
                  <a:rPr lang="en-US" dirty="0"/>
                  <a:t>.</a:t>
                </a:r>
              </a:p>
              <a:p>
                <a:pPr marL="458788" indent="-461963">
                  <a:spcBef>
                    <a:spcPts val="0"/>
                  </a:spcBef>
                  <a:buFont typeface="+mj-lt"/>
                  <a:buAutoNum type="arabicPeriod"/>
                </a:pPr>
                <a:r>
                  <a:rPr lang="en-US" dirty="0"/>
                  <a:t>​</a:t>
                </a:r>
                <a:r>
                  <a:rPr lang="en-US" b="1" dirty="0">
                    <a:solidFill>
                      <a:schemeClr val="accent3"/>
                    </a:solidFill>
                  </a:rPr>
                  <a:t>for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 </m:t>
                    </m:r>
                  </m:oMath>
                </a14:m>
                <a:r>
                  <a:rPr lang="en-US" b="1" dirty="0">
                    <a:solidFill>
                      <a:schemeClr val="accent3"/>
                    </a:solidFill>
                  </a:rPr>
                  <a:t>do</a:t>
                </a:r>
                <a:endParaRPr lang="en-US" dirty="0"/>
              </a:p>
              <a:p>
                <a:pPr marL="919163" indent="-922338">
                  <a:spcBef>
                    <a:spcPts val="0"/>
                  </a:spcBef>
                  <a:buFont typeface="+mj-lt"/>
                  <a:buAutoNum type="arabicPeriod"/>
                </a:pPr>
                <a:r>
                  <a:rPr lang="en-US" dirty="0"/>
                  <a:t>​</a:t>
                </a:r>
                <a:r>
                  <a:rPr lang="en-US" b="1" dirty="0">
                    <a:solidFill>
                      <a:schemeClr val="accent3"/>
                    </a:solidFill>
                  </a:rPr>
                  <a:t>if</a:t>
                </a:r>
                <a:r>
                  <a:rPr lang="en-US" dirty="0"/>
                  <a:t> </a:t>
                </a:r>
                <a14:m>
                  <m:oMath xmlns:m="http://schemas.openxmlformats.org/officeDocument/2006/math">
                    <m:r>
                      <a:rPr lang="en-US" b="1" i="0" dirty="0" smtClean="0">
                        <a:solidFill>
                          <a:schemeClr val="accent1"/>
                        </a:solidFill>
                        <a:latin typeface="Cambria Math" panose="02040503050406030204" pitchFamily="18" charset="0"/>
                      </a:rPr>
                      <m:t>𝐦</m:t>
                    </m:r>
                    <m:r>
                      <a:rPr lang="en-US" b="1" i="0" dirty="0" smtClean="0">
                        <a:solidFill>
                          <a:schemeClr val="accent1"/>
                        </a:solidFill>
                        <a:latin typeface="Cambria Math" panose="02040503050406030204" pitchFamily="18" charset="0"/>
                      </a:rPr>
                      <m:t>𝐚𝐱</m:t>
                    </m:r>
                    <m:r>
                      <a:rPr lang="en-US" b="1" i="1" dirty="0" smtClean="0">
                        <a:solidFill>
                          <a:schemeClr val="accent1"/>
                        </a:solidFill>
                        <a:latin typeface="Cambria Math" panose="02040503050406030204" pitchFamily="18" charset="0"/>
                      </a:rPr>
                      <m:t>&lt;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b="1" dirty="0">
                    <a:solidFill>
                      <a:schemeClr val="accent3"/>
                    </a:solidFill>
                  </a:rPr>
                  <a:t> then</a:t>
                </a:r>
              </a:p>
              <a:p>
                <a:pPr marL="1377950" indent="-1381125">
                  <a:spcBef>
                    <a:spcPts val="0"/>
                  </a:spcBef>
                  <a:buFont typeface="+mj-lt"/>
                  <a:buAutoNum type="arabicPeriod"/>
                </a:pPr>
                <a:r>
                  <a:rPr lang="en-US" dirty="0"/>
                  <a:t>Update </a:t>
                </a:r>
                <a14:m>
                  <m:oMath xmlns:m="http://schemas.openxmlformats.org/officeDocument/2006/math">
                    <m:r>
                      <a:rPr lang="en-US" b="1" i="0" dirty="0" smtClean="0">
                        <a:solidFill>
                          <a:schemeClr val="accent1"/>
                        </a:solidFill>
                        <a:latin typeface="Cambria Math" panose="02040503050406030204" pitchFamily="18" charset="0"/>
                      </a:rPr>
                      <m:t>𝐦</m:t>
                    </m:r>
                    <m:r>
                      <a:rPr lang="en-US" b="1" i="0" dirty="0" smtClean="0">
                        <a:solidFill>
                          <a:schemeClr val="accent1"/>
                        </a:solidFill>
                        <a:latin typeface="Cambria Math" panose="02040503050406030204" pitchFamily="18" charset="0"/>
                      </a:rPr>
                      <m:t>𝐚𝐱</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a:t>
                </a:r>
              </a:p>
              <a:p>
                <a:pPr marL="461963" indent="-465138">
                  <a:spcBef>
                    <a:spcPts val="0"/>
                  </a:spcBef>
                  <a:buFont typeface="+mj-lt"/>
                  <a:buAutoNum type="arabicPeriod"/>
                </a:pPr>
                <a:r>
                  <a:rPr lang="en-US" dirty="0"/>
                  <a:t>​</a:t>
                </a:r>
                <a:r>
                  <a:rPr lang="en-US" b="1" dirty="0">
                    <a:solidFill>
                      <a:schemeClr val="accent3"/>
                    </a:solidFill>
                  </a:rPr>
                  <a:t>return</a:t>
                </a:r>
                <a:r>
                  <a:rPr lang="en-US" dirty="0"/>
                  <a:t> </a:t>
                </a:r>
                <a14:m>
                  <m:oMath xmlns:m="http://schemas.openxmlformats.org/officeDocument/2006/math">
                    <m:r>
                      <a:rPr lang="en-US" b="1" i="0" dirty="0" smtClean="0">
                        <a:solidFill>
                          <a:schemeClr val="accent1"/>
                        </a:solidFill>
                        <a:latin typeface="Cambria Math" panose="02040503050406030204" pitchFamily="18" charset="0"/>
                      </a:rPr>
                      <m:t>𝐦</m:t>
                    </m:r>
                    <m:r>
                      <a:rPr lang="en-US" b="1" i="0" dirty="0" smtClean="0">
                        <a:solidFill>
                          <a:schemeClr val="accent1"/>
                        </a:solidFill>
                        <a:latin typeface="Cambria Math" panose="02040503050406030204" pitchFamily="18" charset="0"/>
                      </a:rPr>
                      <m:t>𝐚𝐱</m:t>
                    </m:r>
                  </m:oMath>
                </a14:m>
                <a:endParaRPr lang="en-US" b="1" dirty="0"/>
              </a:p>
            </p:txBody>
          </p:sp>
        </mc:Choice>
        <mc:Fallback>
          <p:sp>
            <p:nvSpPr>
              <p:cNvPr id="3" name="Content Placeholder 2">
                <a:extLst>
                  <a:ext uri="{FF2B5EF4-FFF2-40B4-BE49-F238E27FC236}">
                    <a16:creationId xmlns:a16="http://schemas.microsoft.com/office/drawing/2014/main" id="{28518B3C-1487-8217-F65B-80987472AC57}"/>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89576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929B7-FAF9-8D2F-C3C2-B2BDCE668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2B88E-BB34-C557-9A48-136BE0C4A5B0}"/>
              </a:ext>
            </a:extLst>
          </p:cNvPr>
          <p:cNvSpPr>
            <a:spLocks noGrp="1"/>
          </p:cNvSpPr>
          <p:nvPr>
            <p:ph type="title"/>
          </p:nvPr>
        </p:nvSpPr>
        <p:spPr/>
        <p:txBody>
          <a:bodyPr/>
          <a:lstStyle/>
          <a:p>
            <a:r>
              <a:rPr lang="en-US" dirty="0"/>
              <a:t>Max element in array (2/4)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A31966-8934-4FB6-E7B8-D1A185B2F561}"/>
                  </a:ext>
                </a:extLst>
              </p:cNvPr>
              <p:cNvSpPr>
                <a:spLocks noGrp="1"/>
              </p:cNvSpPr>
              <p:nvPr>
                <p:ph idx="1"/>
              </p:nvPr>
            </p:nvSpPr>
            <p:spPr/>
            <p:txBody>
              <a:bodyPr/>
              <a:lstStyle/>
              <a:p>
                <a:r>
                  <a:rPr lang="en-US" b="1" dirty="0">
                    <a:solidFill>
                      <a:schemeClr val="accent5"/>
                    </a:solidFill>
                  </a:rPr>
                  <a:t>Q: </a:t>
                </a:r>
                <a:r>
                  <a:rPr lang="en-US" dirty="0"/>
                  <a:t>Explain why “no exceptions” is true for this algorithm.</a:t>
                </a:r>
              </a:p>
              <a:p>
                <a:pPr>
                  <a:spcBef>
                    <a:spcPts val="0"/>
                  </a:spcBef>
                </a:pPr>
                <a:r>
                  <a:rPr lang="en-US" b="1" dirty="0">
                    <a:solidFill>
                      <a:schemeClr val="accent3"/>
                    </a:solidFill>
                  </a:rPr>
                  <a:t>A: </a:t>
                </a:r>
                <a:r>
                  <a:rPr lang="en-US" dirty="0"/>
                  <a:t>Array access in lines 3-4 are within bounds, because line 2 gives  </a:t>
                </a:r>
                <a14:m>
                  <m:oMath xmlns:m="http://schemas.openxmlformats.org/officeDocument/2006/math">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𝒊</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𝒏</m:t>
                    </m:r>
                  </m:oMath>
                </a14:m>
                <a:r>
                  <a:rPr lang="en-US" dirty="0"/>
                  <a:t>.</a:t>
                </a:r>
              </a:p>
              <a:p>
                <a:r>
                  <a:rPr lang="en-US" b="1" dirty="0">
                    <a:solidFill>
                      <a:schemeClr val="accent5"/>
                    </a:solidFill>
                  </a:rPr>
                  <a:t>Q: </a:t>
                </a:r>
                <a:r>
                  <a:rPr lang="en-US" dirty="0"/>
                  <a:t>Explain why “loops terminate” is true for this algorithm.</a:t>
                </a:r>
              </a:p>
              <a:p>
                <a:pPr>
                  <a:spcBef>
                    <a:spcPts val="0"/>
                  </a:spcBef>
                </a:pPr>
                <a:r>
                  <a:rPr lang="en-US" b="1" dirty="0">
                    <a:solidFill>
                      <a:schemeClr val="accent3"/>
                    </a:solidFill>
                  </a:rPr>
                  <a:t>A: </a:t>
                </a:r>
                <a:r>
                  <a:rPr lang="en-US" dirty="0"/>
                  <a:t>For-loops always terminate!</a:t>
                </a:r>
              </a:p>
            </p:txBody>
          </p:sp>
        </mc:Choice>
        <mc:Fallback>
          <p:sp>
            <p:nvSpPr>
              <p:cNvPr id="3" name="Content Placeholder 2">
                <a:extLst>
                  <a:ext uri="{FF2B5EF4-FFF2-40B4-BE49-F238E27FC236}">
                    <a16:creationId xmlns:a16="http://schemas.microsoft.com/office/drawing/2014/main" id="{ADA31966-8934-4FB6-E7B8-D1A185B2F561}"/>
                  </a:ext>
                </a:extLst>
              </p:cNvPr>
              <p:cNvSpPr>
                <a:spLocks noGrp="1" noRot="1" noChangeAspect="1" noMove="1" noResize="1" noEditPoints="1" noAdjustHandles="1" noChangeArrowheads="1" noChangeShapeType="1" noTextEdit="1"/>
              </p:cNvSpPr>
              <p:nvPr>
                <p:ph idx="1"/>
              </p:nvPr>
            </p:nvSpPr>
            <p:spPr>
              <a:blipFill>
                <a:blip r:embed="rId2"/>
                <a:stretch>
                  <a:fillRect l="-1206" t="-263" r="-603"/>
                </a:stretch>
              </a:blipFill>
            </p:spPr>
            <p:txBody>
              <a:bodyPr/>
              <a:lstStyle/>
              <a:p>
                <a:r>
                  <a:rPr lang="en-US">
                    <a:noFill/>
                  </a:rPr>
                  <a:t> </a:t>
                </a:r>
              </a:p>
            </p:txBody>
          </p:sp>
        </mc:Fallback>
      </mc:AlternateContent>
    </p:spTree>
    <p:extLst>
      <p:ext uri="{BB962C8B-B14F-4D97-AF65-F5344CB8AC3E}">
        <p14:creationId xmlns:p14="http://schemas.microsoft.com/office/powerpoint/2010/main" val="342285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CDB2EF-AB44-E7F1-1137-ACF251E63AF9}"/>
              </a:ext>
            </a:extLst>
          </p:cNvPr>
          <p:cNvSpPr>
            <a:spLocks noGrp="1"/>
          </p:cNvSpPr>
          <p:nvPr>
            <p:ph type="title"/>
          </p:nvPr>
        </p:nvSpPr>
        <p:spPr/>
        <p:txBody>
          <a:bodyPr/>
          <a:lstStyle/>
          <a:p>
            <a:r>
              <a:rPr lang="en-US" dirty="0"/>
              <a:t>Concept check quizzes</a:t>
            </a:r>
          </a:p>
        </p:txBody>
      </p:sp>
      <p:sp>
        <p:nvSpPr>
          <p:cNvPr id="5" name="Content Placeholder 4">
            <a:extLst>
              <a:ext uri="{FF2B5EF4-FFF2-40B4-BE49-F238E27FC236}">
                <a16:creationId xmlns:a16="http://schemas.microsoft.com/office/drawing/2014/main" id="{08A877F5-2C76-91AB-74A7-547BEE805500}"/>
              </a:ext>
            </a:extLst>
          </p:cNvPr>
          <p:cNvSpPr>
            <a:spLocks noGrp="1"/>
          </p:cNvSpPr>
          <p:nvPr>
            <p:ph idx="1"/>
          </p:nvPr>
        </p:nvSpPr>
        <p:spPr/>
        <p:txBody>
          <a:bodyPr/>
          <a:lstStyle/>
          <a:p>
            <a:r>
              <a:rPr lang="en-US" dirty="0"/>
              <a:t>Many students haven’t done it yet 🙁</a:t>
            </a:r>
          </a:p>
          <a:p>
            <a:r>
              <a:rPr lang="en-US" dirty="0"/>
              <a:t>Remember: unlimited submissions, and are marked “incomplete” </a:t>
            </a:r>
            <a:r>
              <a:rPr lang="en-US" b="1" i="1" dirty="0"/>
              <a:t>until you get every question right</a:t>
            </a:r>
            <a:r>
              <a:rPr lang="en-US" dirty="0"/>
              <a:t>.</a:t>
            </a:r>
          </a:p>
          <a:p>
            <a:r>
              <a:rPr lang="en-US" b="1" dirty="0">
                <a:solidFill>
                  <a:schemeClr val="accent3"/>
                </a:solidFill>
              </a:rPr>
              <a:t>One-time extension </a:t>
            </a:r>
            <a:r>
              <a:rPr lang="en-US" dirty="0"/>
              <a:t>for everyone until </a:t>
            </a:r>
            <a:r>
              <a:rPr lang="en-US" b="1" dirty="0">
                <a:solidFill>
                  <a:schemeClr val="accent3"/>
                </a:solidFill>
              </a:rPr>
              <a:t>11:59pm tonight</a:t>
            </a:r>
            <a:r>
              <a:rPr lang="en-US" dirty="0"/>
              <a:t>!</a:t>
            </a:r>
          </a:p>
          <a:p>
            <a:r>
              <a:rPr lang="en-US" dirty="0"/>
              <a:t>Be sure to get those in on time going forward. </a:t>
            </a:r>
          </a:p>
        </p:txBody>
      </p:sp>
    </p:spTree>
    <p:extLst>
      <p:ext uri="{BB962C8B-B14F-4D97-AF65-F5344CB8AC3E}">
        <p14:creationId xmlns:p14="http://schemas.microsoft.com/office/powerpoint/2010/main" val="134901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FB652-9A02-0068-7812-64F137034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DABBA-D742-3002-50B2-39428338EDB2}"/>
              </a:ext>
            </a:extLst>
          </p:cNvPr>
          <p:cNvSpPr>
            <a:spLocks noGrp="1"/>
          </p:cNvSpPr>
          <p:nvPr>
            <p:ph type="title"/>
          </p:nvPr>
        </p:nvSpPr>
        <p:spPr/>
        <p:txBody>
          <a:bodyPr/>
          <a:lstStyle/>
          <a:p>
            <a:r>
              <a:rPr lang="en-US" dirty="0"/>
              <a:t>Max element in array (3/4)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A37563-BDCD-ED11-60EE-8507328A370C}"/>
                  </a:ext>
                </a:extLst>
              </p:cNvPr>
              <p:cNvSpPr>
                <a:spLocks noGrp="1"/>
              </p:cNvSpPr>
              <p:nvPr>
                <p:ph idx="1"/>
              </p:nvPr>
            </p:nvSpPr>
            <p:spPr/>
            <p:txBody>
              <a:bodyPr/>
              <a:lstStyle/>
              <a:p>
                <a:r>
                  <a:rPr lang="en-US" b="1" dirty="0">
                    <a:solidFill>
                      <a:schemeClr val="accent5"/>
                    </a:solidFill>
                  </a:rPr>
                  <a:t>Q: </a:t>
                </a:r>
                <a:r>
                  <a:rPr lang="en-US" dirty="0"/>
                  <a:t>What do we need to show for “meets specification”?</a:t>
                </a:r>
              </a:p>
              <a:p>
                <a:pPr>
                  <a:spcBef>
                    <a:spcPts val="0"/>
                  </a:spcBef>
                </a:pPr>
                <a:r>
                  <a:rPr lang="en-US" b="1" dirty="0">
                    <a:solidFill>
                      <a:schemeClr val="accent3"/>
                    </a:solidFill>
                  </a:rPr>
                  <a:t>A: </a:t>
                </a:r>
                <a:r>
                  <a:rPr lang="en-US" dirty="0"/>
                  <a:t>At the end of the program, the variable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holds the largest number in the array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a:p>
                <a:r>
                  <a:rPr lang="en-US" b="1" dirty="0">
                    <a:solidFill>
                      <a:schemeClr val="accent5"/>
                    </a:solidFill>
                  </a:rPr>
                  <a:t>Q:</a:t>
                </a:r>
                <a:r>
                  <a:rPr lang="en-US" dirty="0"/>
                  <a:t> Can you break this down into a loop invariant that is true after every iteration?</a:t>
                </a:r>
              </a:p>
              <a:p>
                <a:pPr>
                  <a:spcBef>
                    <a:spcPts val="0"/>
                  </a:spcBef>
                </a:pPr>
                <a:r>
                  <a:rPr lang="en-US" b="1" dirty="0">
                    <a:solidFill>
                      <a:schemeClr val="accent3"/>
                    </a:solidFill>
                  </a:rPr>
                  <a:t>A: </a:t>
                </a: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the variable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holds the largest number in the subarray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9AA37563-BDCD-ED11-60EE-8507328A370C}"/>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1481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9317-FD90-1557-50F3-04E6BEBB77E5}"/>
              </a:ext>
            </a:extLst>
          </p:cNvPr>
          <p:cNvSpPr>
            <a:spLocks noGrp="1"/>
          </p:cNvSpPr>
          <p:nvPr>
            <p:ph type="title"/>
          </p:nvPr>
        </p:nvSpPr>
        <p:spPr/>
        <p:txBody>
          <a:bodyPr/>
          <a:lstStyle/>
          <a:p>
            <a:r>
              <a:rPr lang="en-US" dirty="0"/>
              <a:t>Max element in array (4/4)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D03CAF-3139-F489-2F6F-5167E1896CA1}"/>
                  </a:ext>
                </a:extLst>
              </p:cNvPr>
              <p:cNvSpPr>
                <a:spLocks noGrp="1"/>
              </p:cNvSpPr>
              <p:nvPr>
                <p:ph idx="1"/>
              </p:nvPr>
            </p:nvSpPr>
            <p:spPr/>
            <p:txBody>
              <a:bodyPr/>
              <a:lstStyle/>
              <a:p>
                <a:r>
                  <a:rPr lang="en-US" b="1" dirty="0">
                    <a:solidFill>
                      <a:schemeClr val="accent3"/>
                    </a:solidFill>
                  </a:rPr>
                  <a:t>Claim. </a:t>
                </a: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the variable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holds the largest number in the subarray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a:p>
                <a:pPr lvl="0">
                  <a:defRPr/>
                </a:pPr>
                <a:r>
                  <a:rPr lang="en-US" i="1" dirty="0">
                    <a:solidFill>
                      <a:srgbClr val="000000"/>
                    </a:solidFill>
                  </a:rPr>
                  <a:t>Proof. </a:t>
                </a:r>
                <a:r>
                  <a:rPr lang="en-US" b="1" dirty="0">
                    <a:solidFill>
                      <a:srgbClr val="000000"/>
                    </a:solidFill>
                  </a:rPr>
                  <a:t>Before the loop starts: </a:t>
                </a:r>
                <a:r>
                  <a:rPr lang="en-US" dirty="0">
                    <a:solidFill>
                      <a:srgbClr val="000000"/>
                    </a:solidFill>
                  </a:rPr>
                  <a:t>The largest number in the empty subarray </a:t>
                </a:r>
                <a14:m>
                  <m:oMath xmlns:m="http://schemas.openxmlformats.org/officeDocument/2006/math">
                    <m:r>
                      <a:rPr lang="en-US" b="1" i="1" dirty="0" smtClean="0">
                        <a:solidFill>
                          <a:srgbClr val="1E68CD"/>
                        </a:solidFill>
                        <a:latin typeface="Cambria Math" panose="02040503050406030204" pitchFamily="18" charset="0"/>
                      </a:rPr>
                      <m:t>𝑨</m:t>
                    </m:r>
                    <m:r>
                      <a:rPr lang="en-US" b="1" i="1" dirty="0" smtClean="0">
                        <a:solidFill>
                          <a:srgbClr val="1E68CD"/>
                        </a:solidFill>
                        <a:latin typeface="Cambria Math" panose="02040503050406030204" pitchFamily="18" charset="0"/>
                      </a:rPr>
                      <m:t>[</m:t>
                    </m:r>
                    <m:r>
                      <a:rPr lang="en-US" b="1" i="1" dirty="0" smtClean="0">
                        <a:solidFill>
                          <a:srgbClr val="1E68CD"/>
                        </a:solidFill>
                        <a:latin typeface="Cambria Math" panose="02040503050406030204" pitchFamily="18" charset="0"/>
                      </a:rPr>
                      <m:t>𝟏</m:t>
                    </m:r>
                    <m:r>
                      <a:rPr lang="en-US" b="1" i="1" dirty="0" smtClean="0">
                        <a:solidFill>
                          <a:srgbClr val="1E68CD"/>
                        </a:solidFill>
                        <a:latin typeface="Cambria Math" panose="02040503050406030204" pitchFamily="18" charset="0"/>
                      </a:rPr>
                      <m:t>…</m:t>
                    </m:r>
                    <m:r>
                      <a:rPr lang="en-US" b="1" i="1" dirty="0" smtClean="0">
                        <a:solidFill>
                          <a:srgbClr val="1E68CD"/>
                        </a:solidFill>
                        <a:latin typeface="Cambria Math" panose="02040503050406030204" pitchFamily="18" charset="0"/>
                      </a:rPr>
                      <m:t>𝟎</m:t>
                    </m:r>
                    <m:r>
                      <a:rPr lang="en-US" b="1" i="1" dirty="0" smtClean="0">
                        <a:solidFill>
                          <a:srgbClr val="1E68CD"/>
                        </a:solidFill>
                        <a:latin typeface="Cambria Math" panose="02040503050406030204" pitchFamily="18" charset="0"/>
                      </a:rPr>
                      <m:t>]</m:t>
                    </m:r>
                  </m:oMath>
                </a14:m>
                <a:r>
                  <a:rPr lang="en-US" dirty="0">
                    <a:solidFill>
                      <a:srgbClr val="000000"/>
                    </a:solidFill>
                  </a:rPr>
                  <a:t> is defined to be</a:t>
                </a:r>
                <a:r>
                  <a:rPr lang="en-US" b="1" dirty="0">
                    <a:solidFill>
                      <a:srgbClr val="1E68CD"/>
                    </a:solidFill>
                  </a:rPr>
                  <a:t> </a:t>
                </a:r>
                <a14:m>
                  <m:oMath xmlns:m="http://schemas.openxmlformats.org/officeDocument/2006/math">
                    <m:r>
                      <a:rPr lang="en-US" b="1" i="1" dirty="0">
                        <a:solidFill>
                          <a:srgbClr val="1E68CD"/>
                        </a:solidFill>
                        <a:latin typeface="Cambria Math" panose="02040503050406030204" pitchFamily="18" charset="0"/>
                      </a:rPr>
                      <m:t>−</m:t>
                    </m:r>
                    <m:r>
                      <a:rPr lang="en-US" b="1" i="1" dirty="0">
                        <a:solidFill>
                          <a:srgbClr val="1E68CD"/>
                        </a:solidFill>
                        <a:latin typeface="Cambria Math" panose="02040503050406030204" pitchFamily="18" charset="0"/>
                        <a:ea typeface="Cambria Math" panose="02040503050406030204" pitchFamily="18" charset="0"/>
                      </a:rPr>
                      <m:t>∞</m:t>
                    </m:r>
                  </m:oMath>
                </a14:m>
                <a:r>
                  <a:rPr lang="en-US" dirty="0">
                    <a:solidFill>
                      <a:srgbClr val="000000"/>
                    </a:solidFill>
                  </a:rPr>
                  <a:t>, and </a:t>
                </a:r>
                <a14:m>
                  <m:oMath xmlns:m="http://schemas.openxmlformats.org/officeDocument/2006/math">
                    <m:r>
                      <a:rPr lang="en-US" b="1" dirty="0">
                        <a:solidFill>
                          <a:schemeClr val="accent1"/>
                        </a:solidFill>
                        <a:latin typeface="Cambria Math" panose="02040503050406030204" pitchFamily="18" charset="0"/>
                      </a:rPr>
                      <m:t>𝐦𝐚𝐱</m:t>
                    </m:r>
                    <m:r>
                      <a:rPr lang="en-US" b="1" i="1" dirty="0">
                        <a:solidFill>
                          <a:srgbClr val="1E68CD"/>
                        </a:solidFill>
                        <a:latin typeface="Cambria Math" panose="02040503050406030204" pitchFamily="18" charset="0"/>
                      </a:rPr>
                      <m:t>=−∞</m:t>
                    </m:r>
                  </m:oMath>
                </a14:m>
                <a:r>
                  <a:rPr lang="en-US" dirty="0">
                    <a:solidFill>
                      <a:srgbClr val="000000"/>
                    </a:solidFill>
                  </a:rPr>
                  <a:t>.</a:t>
                </a:r>
                <a:r>
                  <a:rPr lang="en-US" dirty="0"/>
                  <a:t> </a:t>
                </a:r>
              </a:p>
              <a:p>
                <a:pPr lvl="0">
                  <a:defRPr/>
                </a:pPr>
                <a:r>
                  <a:rPr lang="en-US" b="1" dirty="0"/>
                  <a:t>After iteration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b="1" dirty="0"/>
                  <a:t>: </a:t>
                </a:r>
                <a:r>
                  <a:rPr lang="en-US" dirty="0"/>
                  <a:t>By the previous iteration,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starts out holding the largest number </a:t>
                </a:r>
                <a:r>
                  <a:rPr lang="en-US" dirty="0">
                    <a:solidFill>
                      <a:srgbClr val="000000"/>
                    </a:solidFill>
                  </a:rPr>
                  <a:t>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t>.</a:t>
                </a:r>
              </a:p>
              <a:p>
                <a:pPr lvl="0">
                  <a:defRPr/>
                </a:pPr>
                <a:r>
                  <a:rPr lang="en-US" dirty="0"/>
                  <a:t>(Then let’s look at the code again to see what happens.)</a:t>
                </a:r>
              </a:p>
            </p:txBody>
          </p:sp>
        </mc:Choice>
        <mc:Fallback>
          <p:sp>
            <p:nvSpPr>
              <p:cNvPr id="3" name="Content Placeholder 2">
                <a:extLst>
                  <a:ext uri="{FF2B5EF4-FFF2-40B4-BE49-F238E27FC236}">
                    <a16:creationId xmlns:a16="http://schemas.microsoft.com/office/drawing/2014/main" id="{A9D03CAF-3139-F489-2F6F-5167E1896CA1}"/>
                  </a:ext>
                </a:extLst>
              </p:cNvPr>
              <p:cNvSpPr>
                <a:spLocks noGrp="1" noRot="1" noChangeAspect="1" noMove="1" noResize="1" noEditPoints="1" noAdjustHandles="1" noChangeArrowheads="1" noChangeShapeType="1" noTextEdit="1"/>
              </p:cNvSpPr>
              <p:nvPr>
                <p:ph idx="1"/>
              </p:nvPr>
            </p:nvSpPr>
            <p:spPr>
              <a:blipFill>
                <a:blip r:embed="rId2"/>
                <a:stretch>
                  <a:fillRect l="-1206" t="-263" r="-241" b="-1053"/>
                </a:stretch>
              </a:blipFill>
            </p:spPr>
            <p:txBody>
              <a:bodyPr/>
              <a:lstStyle/>
              <a:p>
                <a:r>
                  <a:rPr lang="en-US">
                    <a:noFill/>
                  </a:rPr>
                  <a:t> </a:t>
                </a:r>
              </a:p>
            </p:txBody>
          </p:sp>
        </mc:Fallback>
      </mc:AlternateContent>
    </p:spTree>
    <p:extLst>
      <p:ext uri="{BB962C8B-B14F-4D97-AF65-F5344CB8AC3E}">
        <p14:creationId xmlns:p14="http://schemas.microsoft.com/office/powerpoint/2010/main" val="19662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E9A11-1E96-F1C0-42B1-71B01A1BC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DBF83-73C9-119C-4855-50049A58D403}"/>
              </a:ext>
            </a:extLst>
          </p:cNvPr>
          <p:cNvSpPr>
            <a:spLocks noGrp="1"/>
          </p:cNvSpPr>
          <p:nvPr>
            <p:ph type="title"/>
          </p:nvPr>
        </p:nvSpPr>
        <p:spPr/>
        <p:txBody>
          <a:bodyPr/>
          <a:lstStyle/>
          <a:p>
            <a:r>
              <a:rPr lang="en-US" dirty="0"/>
              <a:t>Proving code with if-statements (1/3)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4F14AC-5E69-C708-228C-958DFE29067B}"/>
                  </a:ext>
                </a:extLst>
              </p:cNvPr>
              <p:cNvSpPr>
                <a:spLocks noGrp="1"/>
              </p:cNvSpPr>
              <p:nvPr>
                <p:ph idx="1"/>
              </p:nvPr>
            </p:nvSpPr>
            <p:spPr/>
            <p:txBody>
              <a:bodyPr/>
              <a:lstStyle/>
              <a:p>
                <a:pPr>
                  <a:spcBef>
                    <a:spcPts val="0"/>
                  </a:spcBef>
                </a:pPr>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a:p>
                <a:pPr>
                  <a:spcBef>
                    <a:spcPts val="0"/>
                  </a:spcBef>
                  <a:spcAft>
                    <a:spcPts val="2400"/>
                  </a:spcAft>
                </a:pPr>
                <a:r>
                  <a:rPr lang="en-US" b="1" dirty="0"/>
                  <a:t>Goal: </a:t>
                </a:r>
                <a:r>
                  <a:rPr lang="en-US" dirty="0"/>
                  <a:t>The largest number in </a:t>
                </a:r>
                <a14:m>
                  <m:oMath xmlns:m="http://schemas.openxmlformats.org/officeDocument/2006/math">
                    <m:r>
                      <a:rPr lang="en-US" b="1" i="1" smtClean="0">
                        <a:solidFill>
                          <a:schemeClr val="accent1"/>
                        </a:solidFill>
                        <a:latin typeface="Cambria Math" panose="02040503050406030204" pitchFamily="18" charset="0"/>
                      </a:rPr>
                      <m:t>𝑨</m:t>
                    </m:r>
                  </m:oMath>
                </a14:m>
                <a:r>
                  <a:rPr lang="en-US" dirty="0"/>
                  <a:t> (defined as </a:t>
                </a:r>
                <a14:m>
                  <m:oMath xmlns:m="http://schemas.openxmlformats.org/officeDocument/2006/math">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m:t>
                    </m:r>
                  </m:oMath>
                </a14:m>
                <a:r>
                  <a:rPr lang="en-US" dirty="0"/>
                  <a:t> if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is empty)</a:t>
                </a:r>
              </a:p>
              <a:p>
                <a:pPr marL="458788" indent="-461963">
                  <a:spcBef>
                    <a:spcPts val="0"/>
                  </a:spcBef>
                  <a:buFont typeface="+mj-lt"/>
                  <a:buAutoNum type="arabicPeriod"/>
                </a:pPr>
                <a:r>
                  <a:rPr lang="en-US" dirty="0"/>
                  <a:t>Let </a:t>
                </a:r>
                <a14:m>
                  <m:oMath xmlns:m="http://schemas.openxmlformats.org/officeDocument/2006/math">
                    <m:r>
                      <a:rPr lang="en-US" b="1" i="0" smtClean="0">
                        <a:solidFill>
                          <a:schemeClr val="accent1"/>
                        </a:solidFill>
                        <a:latin typeface="Cambria Math" panose="02040503050406030204" pitchFamily="18" charset="0"/>
                      </a:rPr>
                      <m:t>𝐦𝐚𝐱</m:t>
                    </m:r>
                    <m:r>
                      <a:rPr lang="en-US" b="1" i="1" smtClean="0">
                        <a:solidFill>
                          <a:schemeClr val="accent1"/>
                        </a:solidFill>
                        <a:latin typeface="Cambria Math" panose="02040503050406030204" pitchFamily="18" charset="0"/>
                      </a:rPr>
                      <m:t>=−∞</m:t>
                    </m:r>
                  </m:oMath>
                </a14:m>
                <a:r>
                  <a:rPr lang="en-US" dirty="0"/>
                  <a:t>.</a:t>
                </a:r>
              </a:p>
              <a:p>
                <a:pPr marL="458788" indent="-461963">
                  <a:spcBef>
                    <a:spcPts val="0"/>
                  </a:spcBef>
                  <a:buFont typeface="+mj-lt"/>
                  <a:buAutoNum type="arabicPeriod"/>
                </a:pPr>
                <a:r>
                  <a:rPr lang="en-US" dirty="0"/>
                  <a:t>​</a:t>
                </a:r>
                <a:r>
                  <a:rPr lang="en-US" b="1" dirty="0">
                    <a:solidFill>
                      <a:schemeClr val="accent3"/>
                    </a:solidFill>
                  </a:rPr>
                  <a:t>for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 </m:t>
                    </m:r>
                  </m:oMath>
                </a14:m>
                <a:r>
                  <a:rPr lang="en-US" b="1" dirty="0">
                    <a:solidFill>
                      <a:schemeClr val="accent3"/>
                    </a:solidFill>
                  </a:rPr>
                  <a:t>do</a:t>
                </a:r>
                <a:endParaRPr lang="en-US" dirty="0"/>
              </a:p>
              <a:p>
                <a:pPr marL="919163" indent="-922338">
                  <a:spcBef>
                    <a:spcPts val="0"/>
                  </a:spcBef>
                  <a:buFont typeface="+mj-lt"/>
                  <a:buAutoNum type="arabicPeriod"/>
                </a:pPr>
                <a:r>
                  <a:rPr lang="en-US" dirty="0"/>
                  <a:t>​</a:t>
                </a:r>
                <a:r>
                  <a:rPr lang="en-US" b="1" dirty="0">
                    <a:solidFill>
                      <a:schemeClr val="accent3"/>
                    </a:solidFill>
                  </a:rPr>
                  <a:t>if</a:t>
                </a:r>
                <a:r>
                  <a:rPr lang="en-US" dirty="0"/>
                  <a:t> </a:t>
                </a:r>
                <a14:m>
                  <m:oMath xmlns:m="http://schemas.openxmlformats.org/officeDocument/2006/math">
                    <m:r>
                      <a:rPr lang="en-US" b="1" i="0" dirty="0" smtClean="0">
                        <a:solidFill>
                          <a:schemeClr val="accent1"/>
                        </a:solidFill>
                        <a:latin typeface="Cambria Math" panose="02040503050406030204" pitchFamily="18" charset="0"/>
                      </a:rPr>
                      <m:t>𝐦𝐚𝐱</m:t>
                    </m:r>
                    <m:r>
                      <a:rPr lang="en-US" b="1" i="1" dirty="0" smtClean="0">
                        <a:solidFill>
                          <a:schemeClr val="accent1"/>
                        </a:solidFill>
                        <a:latin typeface="Cambria Math" panose="02040503050406030204" pitchFamily="18" charset="0"/>
                      </a:rPr>
                      <m:t>&lt;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b="1" dirty="0">
                    <a:solidFill>
                      <a:schemeClr val="accent3"/>
                    </a:solidFill>
                  </a:rPr>
                  <a:t> then</a:t>
                </a:r>
              </a:p>
              <a:p>
                <a:pPr marL="1377950" indent="-1381125">
                  <a:spcBef>
                    <a:spcPts val="0"/>
                  </a:spcBef>
                  <a:buFont typeface="+mj-lt"/>
                  <a:buAutoNum type="arabicPeriod"/>
                </a:pPr>
                <a:r>
                  <a:rPr lang="en-US" dirty="0"/>
                  <a:t>Update </a:t>
                </a:r>
                <a14:m>
                  <m:oMath xmlns:m="http://schemas.openxmlformats.org/officeDocument/2006/math">
                    <m:r>
                      <a:rPr lang="en-US" b="1" i="0" dirty="0" smtClean="0">
                        <a:solidFill>
                          <a:schemeClr val="accent1"/>
                        </a:solidFill>
                        <a:latin typeface="Cambria Math" panose="02040503050406030204" pitchFamily="18" charset="0"/>
                      </a:rPr>
                      <m:t>𝐦𝐚𝐱</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a:t>
                </a:r>
              </a:p>
              <a:p>
                <a:pPr marL="461963" indent="-465138">
                  <a:spcBef>
                    <a:spcPts val="0"/>
                  </a:spcBef>
                  <a:buFont typeface="+mj-lt"/>
                  <a:buAutoNum type="arabicPeriod"/>
                </a:pPr>
                <a:r>
                  <a:rPr lang="en-US" dirty="0"/>
                  <a:t>​</a:t>
                </a:r>
                <a:r>
                  <a:rPr lang="en-US" b="1" dirty="0">
                    <a:solidFill>
                      <a:schemeClr val="accent3"/>
                    </a:solidFill>
                  </a:rPr>
                  <a:t>return</a:t>
                </a:r>
                <a:r>
                  <a:rPr lang="en-US" dirty="0"/>
                  <a:t> </a:t>
                </a:r>
                <a14:m>
                  <m:oMath xmlns:m="http://schemas.openxmlformats.org/officeDocument/2006/math">
                    <m:r>
                      <a:rPr lang="en-US" b="1" i="0" dirty="0" smtClean="0">
                        <a:solidFill>
                          <a:schemeClr val="accent1"/>
                        </a:solidFill>
                        <a:latin typeface="Cambria Math" panose="02040503050406030204" pitchFamily="18" charset="0"/>
                      </a:rPr>
                      <m:t>𝐦𝐚𝐱</m:t>
                    </m:r>
                  </m:oMath>
                </a14:m>
                <a:endParaRPr lang="en-US" b="1" dirty="0"/>
              </a:p>
            </p:txBody>
          </p:sp>
        </mc:Choice>
        <mc:Fallback>
          <p:sp>
            <p:nvSpPr>
              <p:cNvPr id="3" name="Content Placeholder 2">
                <a:extLst>
                  <a:ext uri="{FF2B5EF4-FFF2-40B4-BE49-F238E27FC236}">
                    <a16:creationId xmlns:a16="http://schemas.microsoft.com/office/drawing/2014/main" id="{0C4F14AC-5E69-C708-228C-958DFE29067B}"/>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
        <p:nvSpPr>
          <p:cNvPr id="4" name="Rectangular Callout 3">
            <a:extLst>
              <a:ext uri="{FF2B5EF4-FFF2-40B4-BE49-F238E27FC236}">
                <a16:creationId xmlns:a16="http://schemas.microsoft.com/office/drawing/2014/main" id="{933CAF0A-E6AD-7EDE-7808-8CB515D2C9A3}"/>
              </a:ext>
            </a:extLst>
          </p:cNvPr>
          <p:cNvSpPr/>
          <p:nvPr/>
        </p:nvSpPr>
        <p:spPr>
          <a:xfrm>
            <a:off x="6430779" y="3076730"/>
            <a:ext cx="5051687" cy="2289750"/>
          </a:xfrm>
          <a:prstGeom prst="wedgeRectCallout">
            <a:avLst>
              <a:gd name="adj1" fmla="val -79735"/>
              <a:gd name="adj2" fmla="val -5519"/>
            </a:avLst>
          </a:prstGeom>
          <a:solidFill>
            <a:schemeClr val="accent2">
              <a:lumMod val="20000"/>
              <a:lumOff val="80000"/>
            </a:schemeClr>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5000"/>
              </a:lnSpc>
              <a:spcBef>
                <a:spcPts val="2400"/>
              </a:spcBef>
            </a:pPr>
            <a:r>
              <a:rPr lang="en-US" sz="2800" dirty="0">
                <a:solidFill>
                  <a:schemeClr val="tx1"/>
                </a:solidFill>
                <a:latin typeface="Lato" panose="020F0502020204030203" pitchFamily="34" charset="77"/>
              </a:rPr>
              <a:t>What kinds of inputs trigger the if statement?</a:t>
            </a:r>
          </a:p>
          <a:p>
            <a:pPr algn="ctr">
              <a:lnSpc>
                <a:spcPct val="125000"/>
              </a:lnSpc>
              <a:spcBef>
                <a:spcPts val="2400"/>
              </a:spcBef>
            </a:pPr>
            <a:r>
              <a:rPr lang="en-US" sz="2800" dirty="0">
                <a:solidFill>
                  <a:schemeClr val="tx1"/>
                </a:solidFill>
                <a:latin typeface="Lato" panose="020F0502020204030203" pitchFamily="34" charset="77"/>
              </a:rPr>
              <a:t>Break into cases based on this!</a:t>
            </a:r>
          </a:p>
        </p:txBody>
      </p:sp>
    </p:spTree>
    <p:extLst>
      <p:ext uri="{BB962C8B-B14F-4D97-AF65-F5344CB8AC3E}">
        <p14:creationId xmlns:p14="http://schemas.microsoft.com/office/powerpoint/2010/main" val="97983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60450-BBFB-747D-246E-8E2159CC5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359AB4-DBD5-E9B5-86B6-1B3CC3436E3B}"/>
              </a:ext>
            </a:extLst>
          </p:cNvPr>
          <p:cNvSpPr>
            <a:spLocks noGrp="1"/>
          </p:cNvSpPr>
          <p:nvPr>
            <p:ph type="title"/>
          </p:nvPr>
        </p:nvSpPr>
        <p:spPr/>
        <p:txBody>
          <a:bodyPr/>
          <a:lstStyle/>
          <a:p>
            <a:r>
              <a:rPr lang="en-US" dirty="0"/>
              <a:t>Proving code with if-statements (2/3)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1F47C7-A269-5C7B-F0B5-8D2522676A12}"/>
                  </a:ext>
                </a:extLst>
              </p:cNvPr>
              <p:cNvSpPr>
                <a:spLocks noGrp="1"/>
              </p:cNvSpPr>
              <p:nvPr>
                <p:ph idx="1"/>
              </p:nvPr>
            </p:nvSpPr>
            <p:spPr/>
            <p:txBody>
              <a:bodyPr/>
              <a:lstStyle/>
              <a:p>
                <a:pPr lvl="0">
                  <a:defRPr/>
                </a:pPr>
                <a:r>
                  <a:rPr lang="en-US" dirty="0">
                    <a:solidFill>
                      <a:srgbClr val="000000"/>
                    </a:solidFill>
                  </a:rPr>
                  <a:t>The largest number of </a:t>
                </a:r>
                <a14:m>
                  <m:oMath xmlns:m="http://schemas.openxmlformats.org/officeDocument/2006/math">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oMath>
                </a14:m>
                <a:r>
                  <a:rPr lang="en-US" dirty="0">
                    <a:solidFill>
                      <a:srgbClr val="000000"/>
                    </a:solidFill>
                  </a:rPr>
                  <a:t> is either 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solidFill>
                      <a:srgbClr val="000000"/>
                    </a:solidFill>
                  </a:rPr>
                  <a:t> or is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𝒊</m:t>
                        </m:r>
                      </m:e>
                    </m:d>
                  </m:oMath>
                </a14:m>
                <a:r>
                  <a:rPr lang="en-US" dirty="0">
                    <a:solidFill>
                      <a:srgbClr val="000000"/>
                    </a:solidFill>
                  </a:rPr>
                  <a:t>.</a:t>
                </a:r>
              </a:p>
              <a:p>
                <a:pPr lvl="0">
                  <a:defRPr/>
                </a:pPr>
                <a:r>
                  <a:rPr lang="en-US" b="1" dirty="0">
                    <a:solidFill>
                      <a:srgbClr val="000000"/>
                    </a:solidFill>
                  </a:rPr>
                  <a:t>Case 1 </a:t>
                </a:r>
                <a:r>
                  <a:rPr lang="en-US" dirty="0">
                    <a:solidFill>
                      <a:srgbClr val="000000"/>
                    </a:solidFill>
                  </a:rPr>
                  <a:t>(Largest number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solidFill>
                      <a:srgbClr val="000000"/>
                    </a:solidFill>
                  </a:rPr>
                  <a:t> is 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t>): </a:t>
                </a:r>
              </a:p>
              <a:p>
                <a:pPr marL="457200" indent="-457200">
                  <a:buFont typeface="Arial" panose="020B0604020202020204" pitchFamily="34" charset="0"/>
                  <a:buChar char="•"/>
                  <a:defRPr/>
                </a:pPr>
                <a:r>
                  <a:rPr lang="en-US" dirty="0"/>
                  <a:t>Recall that by the previous iteration,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starts out holding the largest number </a:t>
                </a:r>
                <a:r>
                  <a:rPr lang="en-US" dirty="0">
                    <a:solidFill>
                      <a:srgbClr val="000000"/>
                    </a:solidFill>
                  </a:rPr>
                  <a:t>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t>.</a:t>
                </a:r>
              </a:p>
              <a:p>
                <a:pPr marL="457200" lvl="0" indent="-457200">
                  <a:buFont typeface="Arial" panose="020B0604020202020204" pitchFamily="34" charset="0"/>
                  <a:buChar char="•"/>
                  <a:defRPr/>
                </a:pPr>
                <a:r>
                  <a:rPr lang="en-US" dirty="0"/>
                  <a:t>This fact, with the case assumption, implies that </a:t>
                </a:r>
                <a14:m>
                  <m:oMath xmlns:m="http://schemas.openxmlformats.org/officeDocument/2006/math">
                    <m:r>
                      <a:rPr lang="en-US" b="1" dirty="0">
                        <a:solidFill>
                          <a:schemeClr val="accent1"/>
                        </a:solidFill>
                        <a:latin typeface="Cambria Math" panose="02040503050406030204" pitchFamily="18" charset="0"/>
                      </a:rPr>
                      <m:t>𝐦𝐚𝐱</m:t>
                    </m:r>
                    <m:r>
                      <a:rPr lang="en-US" b="1" i="1" dirty="0" smtClean="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a:p>
                <a:pPr marL="457200" lvl="0" indent="-457200">
                  <a:buFont typeface="Arial" panose="020B0604020202020204" pitchFamily="34" charset="0"/>
                  <a:buChar char="•"/>
                  <a:defRPr/>
                </a:pPr>
                <a:r>
                  <a:rPr lang="en-US" dirty="0"/>
                  <a:t>Thus, we don’t enter the if statement and </a:t>
                </a:r>
                <a14:m>
                  <m:oMath xmlns:m="http://schemas.openxmlformats.org/officeDocument/2006/math">
                    <m:r>
                      <a:rPr lang="en-US" b="1" dirty="0">
                        <a:solidFill>
                          <a:schemeClr val="accent1"/>
                        </a:solidFill>
                        <a:latin typeface="Cambria Math" panose="02040503050406030204" pitchFamily="18" charset="0"/>
                      </a:rPr>
                      <m:t>𝐦𝐚𝐱</m:t>
                    </m:r>
                  </m:oMath>
                </a14:m>
                <a:r>
                  <a:rPr lang="en-US" b="1" dirty="0"/>
                  <a:t> </a:t>
                </a:r>
                <a:r>
                  <a:rPr lang="en-US" dirty="0"/>
                  <a:t>doesn’t change, which is correct.</a:t>
                </a:r>
              </a:p>
            </p:txBody>
          </p:sp>
        </mc:Choice>
        <mc:Fallback>
          <p:sp>
            <p:nvSpPr>
              <p:cNvPr id="3" name="Content Placeholder 2">
                <a:extLst>
                  <a:ext uri="{FF2B5EF4-FFF2-40B4-BE49-F238E27FC236}">
                    <a16:creationId xmlns:a16="http://schemas.microsoft.com/office/drawing/2014/main" id="{D91F47C7-A269-5C7B-F0B5-8D2522676A12}"/>
                  </a:ext>
                </a:extLst>
              </p:cNvPr>
              <p:cNvSpPr>
                <a:spLocks noGrp="1" noRot="1" noChangeAspect="1" noMove="1" noResize="1" noEditPoints="1" noAdjustHandles="1" noChangeArrowheads="1" noChangeShapeType="1" noTextEdit="1"/>
              </p:cNvSpPr>
              <p:nvPr>
                <p:ph idx="1"/>
              </p:nvPr>
            </p:nvSpPr>
            <p:spPr>
              <a:blipFill>
                <a:blip r:embed="rId2"/>
                <a:stretch>
                  <a:fillRect l="-1206" t="-263" r="-603" b="-7368"/>
                </a:stretch>
              </a:blipFill>
            </p:spPr>
            <p:txBody>
              <a:bodyPr/>
              <a:lstStyle/>
              <a:p>
                <a:r>
                  <a:rPr lang="en-US">
                    <a:noFill/>
                  </a:rPr>
                  <a:t> </a:t>
                </a:r>
              </a:p>
            </p:txBody>
          </p:sp>
        </mc:Fallback>
      </mc:AlternateContent>
    </p:spTree>
    <p:extLst>
      <p:ext uri="{BB962C8B-B14F-4D97-AF65-F5344CB8AC3E}">
        <p14:creationId xmlns:p14="http://schemas.microsoft.com/office/powerpoint/2010/main" val="3230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B92F1-328D-AF37-1171-A07FF5676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442B6-EFAF-8989-C727-FD76880297B0}"/>
              </a:ext>
            </a:extLst>
          </p:cNvPr>
          <p:cNvSpPr>
            <a:spLocks noGrp="1"/>
          </p:cNvSpPr>
          <p:nvPr>
            <p:ph type="title"/>
          </p:nvPr>
        </p:nvSpPr>
        <p:spPr/>
        <p:txBody>
          <a:bodyPr/>
          <a:lstStyle/>
          <a:p>
            <a:r>
              <a:rPr lang="en-US" dirty="0"/>
              <a:t>Proving code with if-statements (3/3)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F0D671-8C39-2B6D-A621-A805E008245C}"/>
                  </a:ext>
                </a:extLst>
              </p:cNvPr>
              <p:cNvSpPr>
                <a:spLocks noGrp="1"/>
              </p:cNvSpPr>
              <p:nvPr>
                <p:ph idx="1"/>
              </p:nvPr>
            </p:nvSpPr>
            <p:spPr/>
            <p:txBody>
              <a:bodyPr/>
              <a:lstStyle/>
              <a:p>
                <a:pPr>
                  <a:defRPr/>
                </a:pPr>
                <a:r>
                  <a:rPr lang="en-US" dirty="0">
                    <a:solidFill>
                      <a:srgbClr val="000000"/>
                    </a:solidFill>
                  </a:rPr>
                  <a:t>The largest number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solidFill>
                      <a:srgbClr val="000000"/>
                    </a:solidFill>
                  </a:rPr>
                  <a:t> is either 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solidFill>
                      <a:srgbClr val="000000"/>
                    </a:solidFill>
                  </a:rPr>
                  <a:t> or is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𝒊</m:t>
                        </m:r>
                      </m:e>
                    </m:d>
                  </m:oMath>
                </a14:m>
                <a:r>
                  <a:rPr lang="en-US" dirty="0">
                    <a:solidFill>
                      <a:srgbClr val="000000"/>
                    </a:solidFill>
                  </a:rPr>
                  <a:t>.</a:t>
                </a:r>
                <a:endParaRPr lang="en-US" b="1" dirty="0">
                  <a:solidFill>
                    <a:srgbClr val="000000"/>
                  </a:solidFill>
                </a:endParaRPr>
              </a:p>
              <a:p>
                <a:pPr lvl="0">
                  <a:defRPr/>
                </a:pPr>
                <a:r>
                  <a:rPr lang="en-US" b="1" dirty="0">
                    <a:solidFill>
                      <a:srgbClr val="000000"/>
                    </a:solidFill>
                  </a:rPr>
                  <a:t>Case 2 </a:t>
                </a:r>
                <a:r>
                  <a:rPr lang="en-US" dirty="0">
                    <a:solidFill>
                      <a:srgbClr val="000000"/>
                    </a:solidFill>
                  </a:rPr>
                  <a:t>(Largest number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solidFill>
                      <a:srgbClr val="000000"/>
                    </a:solidFill>
                  </a:rPr>
                  <a:t> is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𝒊</m:t>
                        </m:r>
                      </m:e>
                    </m:d>
                  </m:oMath>
                </a14:m>
                <a:r>
                  <a:rPr lang="en-US" dirty="0"/>
                  <a:t>): </a:t>
                </a:r>
              </a:p>
              <a:p>
                <a:pPr marL="457200" indent="-457200">
                  <a:buFont typeface="Arial" panose="020B0604020202020204" pitchFamily="34" charset="0"/>
                  <a:buChar char="•"/>
                  <a:defRPr/>
                </a:pPr>
                <a:r>
                  <a:rPr lang="en-US" dirty="0"/>
                  <a:t>Recall that by the previous iteration, </a:t>
                </a:r>
                <a14:m>
                  <m:oMath xmlns:m="http://schemas.openxmlformats.org/officeDocument/2006/math">
                    <m:r>
                      <a:rPr lang="en-US" b="1" dirty="0">
                        <a:solidFill>
                          <a:schemeClr val="accent1"/>
                        </a:solidFill>
                        <a:latin typeface="Cambria Math" panose="02040503050406030204" pitchFamily="18" charset="0"/>
                      </a:rPr>
                      <m:t>𝐦𝐚𝐱</m:t>
                    </m:r>
                  </m:oMath>
                </a14:m>
                <a:r>
                  <a:rPr lang="en-US" dirty="0"/>
                  <a:t> starts out holding the largest number </a:t>
                </a:r>
                <a:r>
                  <a:rPr lang="en-US" dirty="0">
                    <a:solidFill>
                      <a:srgbClr val="000000"/>
                    </a:solidFill>
                  </a:rPr>
                  <a:t>in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oMath>
                </a14:m>
                <a:r>
                  <a:rPr lang="en-US" dirty="0"/>
                  <a:t>.</a:t>
                </a:r>
              </a:p>
              <a:p>
                <a:pPr marL="457200" lvl="0" indent="-457200">
                  <a:buFont typeface="Arial" panose="020B0604020202020204" pitchFamily="34" charset="0"/>
                  <a:buChar char="•"/>
                  <a:defRPr/>
                </a:pPr>
                <a:r>
                  <a:rPr lang="en-US" dirty="0"/>
                  <a:t>This fact, with the case assumption, implies that </a:t>
                </a:r>
                <a14:m>
                  <m:oMath xmlns:m="http://schemas.openxmlformats.org/officeDocument/2006/math">
                    <m:r>
                      <a:rPr lang="en-US" b="1" dirty="0">
                        <a:solidFill>
                          <a:schemeClr val="accent1"/>
                        </a:solidFill>
                        <a:latin typeface="Cambria Math" panose="02040503050406030204" pitchFamily="18" charset="0"/>
                      </a:rPr>
                      <m:t>𝐦𝐚𝐱</m:t>
                    </m:r>
                    <m:r>
                      <a:rPr lang="en-US" b="1" i="1" dirty="0" smtClean="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a:t>
                </a:r>
              </a:p>
              <a:p>
                <a:pPr marL="457200" lvl="0" indent="-457200">
                  <a:buFont typeface="Arial" panose="020B0604020202020204" pitchFamily="34" charset="0"/>
                  <a:buChar char="•"/>
                  <a:defRPr/>
                </a:pPr>
                <a:r>
                  <a:rPr lang="en-US" dirty="0"/>
                  <a:t>Thus, we enter the if statement and </a:t>
                </a:r>
                <a14:m>
                  <m:oMath xmlns:m="http://schemas.openxmlformats.org/officeDocument/2006/math">
                    <m:r>
                      <a:rPr lang="en-US" b="1" dirty="0">
                        <a:solidFill>
                          <a:schemeClr val="accent1"/>
                        </a:solidFill>
                        <a:latin typeface="Cambria Math" panose="02040503050406030204" pitchFamily="18" charset="0"/>
                      </a:rPr>
                      <m:t>𝐦𝐚𝐱</m:t>
                    </m:r>
                  </m:oMath>
                </a14:m>
                <a:r>
                  <a:rPr lang="en-US" b="1" dirty="0"/>
                  <a:t> </a:t>
                </a:r>
                <a:r>
                  <a:rPr lang="en-US" dirty="0"/>
                  <a:t>is updated to </a:t>
                </a:r>
                <a14:m>
                  <m:oMath xmlns:m="http://schemas.openxmlformats.org/officeDocument/2006/math">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𝒊</m:t>
                        </m:r>
                      </m:e>
                    </m:d>
                  </m:oMath>
                </a14:m>
                <a:r>
                  <a:rPr lang="en-US" dirty="0"/>
                  <a:t>, which is correct.</a:t>
                </a:r>
              </a:p>
            </p:txBody>
          </p:sp>
        </mc:Choice>
        <mc:Fallback>
          <p:sp>
            <p:nvSpPr>
              <p:cNvPr id="3" name="Content Placeholder 2">
                <a:extLst>
                  <a:ext uri="{FF2B5EF4-FFF2-40B4-BE49-F238E27FC236}">
                    <a16:creationId xmlns:a16="http://schemas.microsoft.com/office/drawing/2014/main" id="{27F0D671-8C39-2B6D-A621-A805E008245C}"/>
                  </a:ext>
                </a:extLst>
              </p:cNvPr>
              <p:cNvSpPr>
                <a:spLocks noGrp="1" noRot="1" noChangeAspect="1" noMove="1" noResize="1" noEditPoints="1" noAdjustHandles="1" noChangeArrowheads="1" noChangeShapeType="1" noTextEdit="1"/>
              </p:cNvSpPr>
              <p:nvPr>
                <p:ph idx="1"/>
              </p:nvPr>
            </p:nvSpPr>
            <p:spPr>
              <a:blipFill>
                <a:blip r:embed="rId2"/>
                <a:stretch>
                  <a:fillRect l="-1206" t="-263" r="-603" b="-7368"/>
                </a:stretch>
              </a:blipFill>
            </p:spPr>
            <p:txBody>
              <a:bodyPr/>
              <a:lstStyle/>
              <a:p>
                <a:r>
                  <a:rPr lang="en-US">
                    <a:noFill/>
                  </a:rPr>
                  <a:t> </a:t>
                </a:r>
              </a:p>
            </p:txBody>
          </p:sp>
        </mc:Fallback>
      </mc:AlternateContent>
    </p:spTree>
    <p:extLst>
      <p:ext uri="{BB962C8B-B14F-4D97-AF65-F5344CB8AC3E}">
        <p14:creationId xmlns:p14="http://schemas.microsoft.com/office/powerpoint/2010/main" val="273786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7BD6-3F01-3FED-2175-6B5DCD845188}"/>
              </a:ext>
            </a:extLst>
          </p:cNvPr>
          <p:cNvSpPr>
            <a:spLocks noGrp="1"/>
          </p:cNvSpPr>
          <p:nvPr>
            <p:ph type="title"/>
          </p:nvPr>
        </p:nvSpPr>
        <p:spPr/>
        <p:txBody>
          <a:bodyPr/>
          <a:lstStyle/>
          <a:p>
            <a:r>
              <a:rPr lang="en-US" dirty="0"/>
              <a:t>Small tangent on pseudocode</a:t>
            </a:r>
          </a:p>
        </p:txBody>
      </p:sp>
      <p:sp>
        <p:nvSpPr>
          <p:cNvPr id="3" name="Content Placeholder 2">
            <a:extLst>
              <a:ext uri="{FF2B5EF4-FFF2-40B4-BE49-F238E27FC236}">
                <a16:creationId xmlns:a16="http://schemas.microsoft.com/office/drawing/2014/main" id="{FAEDA4D8-2304-ED2F-DBA3-23EF3DA4301B}"/>
              </a:ext>
            </a:extLst>
          </p:cNvPr>
          <p:cNvSpPr>
            <a:spLocks noGrp="1"/>
          </p:cNvSpPr>
          <p:nvPr>
            <p:ph idx="1"/>
          </p:nvPr>
        </p:nvSpPr>
        <p:spPr/>
        <p:txBody>
          <a:bodyPr/>
          <a:lstStyle/>
          <a:p>
            <a:r>
              <a:rPr lang="en-US" b="1" dirty="0">
                <a:solidFill>
                  <a:schemeClr val="accent2"/>
                </a:solidFill>
              </a:rPr>
              <a:t>Pseudocode: </a:t>
            </a:r>
            <a:r>
              <a:rPr lang="en-US" dirty="0"/>
              <a:t>Description of code intended for human reading. </a:t>
            </a:r>
          </a:p>
          <a:p>
            <a:r>
              <a:rPr lang="en-US" dirty="0"/>
              <a:t>Why write pseudocode over code?</a:t>
            </a:r>
          </a:p>
          <a:p>
            <a:pPr marL="457200" indent="-457200">
              <a:spcBef>
                <a:spcPts val="0"/>
              </a:spcBef>
              <a:buFont typeface="Arial" panose="020B0604020202020204" pitchFamily="34" charset="0"/>
              <a:buChar char="•"/>
            </a:pPr>
            <a:r>
              <a:rPr lang="en-US" dirty="0"/>
              <a:t>Easier to read and think about</a:t>
            </a:r>
          </a:p>
          <a:p>
            <a:pPr marL="457200" indent="-457200">
              <a:spcBef>
                <a:spcPts val="0"/>
              </a:spcBef>
              <a:buFont typeface="Arial" panose="020B0604020202020204" pitchFamily="34" charset="0"/>
              <a:buChar char="•"/>
            </a:pPr>
            <a:r>
              <a:rPr lang="en-US" dirty="0"/>
              <a:t>Communicate with people who don’t know Java</a:t>
            </a:r>
          </a:p>
          <a:p>
            <a:r>
              <a:rPr lang="en-US" dirty="0"/>
              <a:t>Why write pseudocode over English?</a:t>
            </a:r>
          </a:p>
          <a:p>
            <a:pPr marL="457200" indent="-457200">
              <a:spcBef>
                <a:spcPts val="0"/>
              </a:spcBef>
              <a:buFont typeface="Arial" panose="020B0604020202020204" pitchFamily="34" charset="0"/>
              <a:buChar char="•"/>
            </a:pPr>
            <a:r>
              <a:rPr lang="en-US" dirty="0"/>
              <a:t>Precise communication with no ambiguity</a:t>
            </a:r>
          </a:p>
        </p:txBody>
      </p:sp>
    </p:spTree>
    <p:extLst>
      <p:ext uri="{BB962C8B-B14F-4D97-AF65-F5344CB8AC3E}">
        <p14:creationId xmlns:p14="http://schemas.microsoft.com/office/powerpoint/2010/main" val="123347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B9F2-346A-0A1D-A051-60B32FF76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D6499-408A-3639-11B6-199F9B455C81}"/>
              </a:ext>
            </a:extLst>
          </p:cNvPr>
          <p:cNvSpPr>
            <a:spLocks noGrp="1"/>
          </p:cNvSpPr>
          <p:nvPr>
            <p:ph type="title"/>
          </p:nvPr>
        </p:nvSpPr>
        <p:spPr/>
        <p:txBody>
          <a:bodyPr/>
          <a:lstStyle/>
          <a:p>
            <a:r>
              <a:rPr lang="en-US" dirty="0"/>
              <a:t>Pseudocode detail depends on context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0B3C57-0875-117F-1479-B531C2CFD579}"/>
                  </a:ext>
                </a:extLst>
              </p:cNvPr>
              <p:cNvSpPr>
                <a:spLocks noGrp="1"/>
              </p:cNvSpPr>
              <p:nvPr>
                <p:ph idx="1"/>
              </p:nvPr>
            </p:nvSpPr>
            <p:spPr/>
            <p:txBody>
              <a:bodyPr/>
              <a:lstStyle/>
              <a:p>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p:txBody>
          </p:sp>
        </mc:Choice>
        <mc:Fallback>
          <p:sp>
            <p:nvSpPr>
              <p:cNvPr id="3" name="Content Placeholder 2">
                <a:extLst>
                  <a:ext uri="{FF2B5EF4-FFF2-40B4-BE49-F238E27FC236}">
                    <a16:creationId xmlns:a16="http://schemas.microsoft.com/office/drawing/2014/main" id="{600B3C57-0875-117F-1479-B531C2CFD579}"/>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7C887BA-32C4-C6BF-CCA1-3300908901A9}"/>
                  </a:ext>
                </a:extLst>
              </p:cNvPr>
              <p:cNvSpPr txBox="1"/>
              <p:nvPr/>
            </p:nvSpPr>
            <p:spPr>
              <a:xfrm>
                <a:off x="838200" y="2652215"/>
                <a:ext cx="5257800" cy="2731453"/>
              </a:xfrm>
              <a:prstGeom prst="rect">
                <a:avLst/>
              </a:prstGeom>
              <a:noFill/>
            </p:spPr>
            <p:txBody>
              <a:bodyPr wrap="square" rtlCol="0">
                <a:spAutoFit/>
              </a:bodyPr>
              <a:lstStyle/>
              <a:p>
                <a:pPr marL="458788" lvl="0" indent="-461963">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chemeClr val="accent3"/>
                    </a:solidFill>
                    <a:latin typeface="Lato" panose="020F0502020204030203" pitchFamily="34" charset="77"/>
                    <a:ea typeface="Inter" panose="02000503000000020004" pitchFamily="2" charset="0"/>
                  </a:rPr>
                  <a:t>for</a:t>
                </a:r>
                <a:r>
                  <a:rPr lang="en-US" sz="28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𝒊</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𝟏</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𝒏</m:t>
                    </m:r>
                  </m:oMath>
                </a14:m>
                <a:r>
                  <a:rPr lang="en-US" sz="2800" dirty="0">
                    <a:solidFill>
                      <a:srgbClr val="000000"/>
                    </a:solidFill>
                    <a:latin typeface="Lato" panose="020F0502020204030203" pitchFamily="34" charset="77"/>
                    <a:ea typeface="Inter" panose="02000503000000020004" pitchFamily="2" charset="0"/>
                  </a:rPr>
                  <a:t> </a:t>
                </a:r>
                <a:r>
                  <a:rPr lang="en-US" sz="2800" b="1" dirty="0">
                    <a:solidFill>
                      <a:schemeClr val="accent3"/>
                    </a:solidFill>
                    <a:latin typeface="Lato" panose="020F0502020204030203" pitchFamily="34" charset="77"/>
                    <a:ea typeface="Inter" panose="02000503000000020004" pitchFamily="2" charset="0"/>
                  </a:rPr>
                  <a:t>do</a:t>
                </a:r>
              </a:p>
              <a:p>
                <a:pPr marL="914400" lvl="0" indent="-914400">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Let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𝑨</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𝒋</m:t>
                    </m:r>
                    <m:r>
                      <a:rPr lang="en-US" sz="2800" b="1" i="1" dirty="0" smtClean="0">
                        <a:solidFill>
                          <a:schemeClr val="accent1"/>
                        </a:solidFill>
                        <a:latin typeface="Cambria Math" panose="02040503050406030204" pitchFamily="18" charset="0"/>
                        <a:ea typeface="Inter" panose="02000503000000020004" pitchFamily="2" charset="0"/>
                      </a:rPr>
                      <m:t>]</m:t>
                    </m:r>
                  </m:oMath>
                </a14:m>
                <a:r>
                  <a:rPr lang="en-US" sz="2800" dirty="0">
                    <a:solidFill>
                      <a:srgbClr val="000000"/>
                    </a:solidFill>
                    <a:latin typeface="Lato" panose="020F0502020204030203" pitchFamily="34" charset="77"/>
                    <a:ea typeface="Inter" panose="02000503000000020004" pitchFamily="2" charset="0"/>
                  </a:rPr>
                  <a:t> be the maximum element of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𝑨</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𝒊</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𝒏</m:t>
                    </m:r>
                    <m:r>
                      <a:rPr lang="en-US" sz="2800" b="1" i="1" dirty="0" smtClean="0">
                        <a:solidFill>
                          <a:schemeClr val="accent1"/>
                        </a:solidFill>
                        <a:latin typeface="Cambria Math" panose="02040503050406030204" pitchFamily="18" charset="0"/>
                        <a:ea typeface="Inter" panose="02000503000000020004" pitchFamily="2" charset="0"/>
                      </a:rPr>
                      <m:t>]</m:t>
                    </m:r>
                  </m:oMath>
                </a14:m>
                <a:r>
                  <a:rPr lang="en-US" sz="2800" dirty="0">
                    <a:solidFill>
                      <a:srgbClr val="000000"/>
                    </a:solidFill>
                    <a:latin typeface="Lato" panose="020F0502020204030203" pitchFamily="34" charset="77"/>
                    <a:ea typeface="Inter" panose="02000503000000020004" pitchFamily="2" charset="0"/>
                  </a:rPr>
                  <a:t>.</a:t>
                </a:r>
              </a:p>
              <a:p>
                <a:pPr marL="914400" lvl="0" indent="-917575">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Swap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𝑨</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err="1" smtClean="0">
                        <a:solidFill>
                          <a:schemeClr val="accent1"/>
                        </a:solidFill>
                        <a:latin typeface="Cambria Math" panose="02040503050406030204" pitchFamily="18" charset="0"/>
                        <a:ea typeface="Inter" panose="02000503000000020004" pitchFamily="2" charset="0"/>
                      </a:rPr>
                      <m:t>𝒊</m:t>
                    </m:r>
                    <m:r>
                      <a:rPr lang="en-US" sz="2800" b="1" i="1" dirty="0" smtClean="0">
                        <a:solidFill>
                          <a:schemeClr val="accent1"/>
                        </a:solidFill>
                        <a:latin typeface="Cambria Math" panose="02040503050406030204" pitchFamily="18" charset="0"/>
                        <a:ea typeface="Inter" panose="02000503000000020004" pitchFamily="2" charset="0"/>
                      </a:rPr>
                      <m:t>]</m:t>
                    </m:r>
                  </m:oMath>
                </a14:m>
                <a:r>
                  <a:rPr lang="en-US" sz="2800" dirty="0">
                    <a:solidFill>
                      <a:schemeClr val="accent1"/>
                    </a:solidFill>
                    <a:latin typeface="Lato" panose="020F0502020204030203" pitchFamily="34" charset="77"/>
                    <a:ea typeface="Inter" panose="02000503000000020004" pitchFamily="2" charset="0"/>
                  </a:rPr>
                  <a:t> </a:t>
                </a:r>
                <a:r>
                  <a:rPr lang="en-US" sz="2800" dirty="0">
                    <a:solidFill>
                      <a:srgbClr val="000000"/>
                    </a:solidFill>
                    <a:latin typeface="Lato" panose="020F0502020204030203" pitchFamily="34" charset="77"/>
                    <a:ea typeface="Inter" panose="02000503000000020004" pitchFamily="2" charset="0"/>
                  </a:rPr>
                  <a:t>and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𝑨</m:t>
                    </m:r>
                    <m:r>
                      <a:rPr lang="en-US" sz="2800" b="1" i="1" dirty="0" smtClean="0">
                        <a:solidFill>
                          <a:schemeClr val="accent1"/>
                        </a:solidFill>
                        <a:latin typeface="Cambria Math" panose="02040503050406030204" pitchFamily="18" charset="0"/>
                        <a:ea typeface="Inter" panose="02000503000000020004" pitchFamily="2" charset="0"/>
                      </a:rPr>
                      <m:t>[</m:t>
                    </m:r>
                    <m:r>
                      <a:rPr lang="en-US" sz="2800" b="1" i="1" dirty="0" smtClean="0">
                        <a:solidFill>
                          <a:schemeClr val="accent1"/>
                        </a:solidFill>
                        <a:latin typeface="Cambria Math" panose="02040503050406030204" pitchFamily="18" charset="0"/>
                        <a:ea typeface="Inter" panose="02000503000000020004" pitchFamily="2" charset="0"/>
                      </a:rPr>
                      <m:t>𝒋</m:t>
                    </m:r>
                    <m:r>
                      <a:rPr lang="en-US" sz="2800" b="1" i="1" dirty="0" smtClean="0">
                        <a:solidFill>
                          <a:schemeClr val="accent1"/>
                        </a:solidFill>
                        <a:latin typeface="Cambria Math" panose="02040503050406030204" pitchFamily="18" charset="0"/>
                        <a:ea typeface="Inter" panose="02000503000000020004" pitchFamily="2" charset="0"/>
                      </a:rPr>
                      <m:t>]</m:t>
                    </m:r>
                  </m:oMath>
                </a14:m>
                <a:r>
                  <a:rPr lang="en-US" sz="2800" dirty="0">
                    <a:solidFill>
                      <a:srgbClr val="000000"/>
                    </a:solidFill>
                    <a:latin typeface="Lato" panose="020F0502020204030203" pitchFamily="34" charset="77"/>
                    <a:ea typeface="Inter" panose="02000503000000020004" pitchFamily="2" charset="0"/>
                  </a:rPr>
                  <a:t>.</a:t>
                </a:r>
              </a:p>
              <a:p>
                <a:pPr marL="458788" lvl="0" indent="-461963">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chemeClr val="accent3"/>
                    </a:solidFill>
                    <a:latin typeface="Lato" panose="020F0502020204030203" pitchFamily="34" charset="77"/>
                    <a:ea typeface="Inter" panose="02000503000000020004" pitchFamily="2" charset="0"/>
                  </a:rPr>
                  <a:t>return</a:t>
                </a:r>
                <a:r>
                  <a:rPr lang="en-US" sz="28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800" b="1" i="1" dirty="0" smtClean="0">
                        <a:solidFill>
                          <a:schemeClr val="accent1"/>
                        </a:solidFill>
                        <a:latin typeface="Cambria Math" panose="02040503050406030204" pitchFamily="18" charset="0"/>
                        <a:ea typeface="Inter" panose="02000503000000020004" pitchFamily="2" charset="0"/>
                      </a:rPr>
                      <m:t>𝑨</m:t>
                    </m:r>
                  </m:oMath>
                </a14:m>
                <a:endParaRPr lang="en-US" sz="2800" b="1" dirty="0">
                  <a:solidFill>
                    <a:schemeClr val="accent1"/>
                  </a:solidFill>
                  <a:latin typeface="Lato" panose="020F0502020204030203" pitchFamily="34" charset="77"/>
                  <a:ea typeface="Inter" panose="02000503000000020004" pitchFamily="2" charset="0"/>
                </a:endParaRPr>
              </a:p>
            </p:txBody>
          </p:sp>
        </mc:Choice>
        <mc:Fallback>
          <p:sp>
            <p:nvSpPr>
              <p:cNvPr id="4" name="TextBox 3">
                <a:extLst>
                  <a:ext uri="{FF2B5EF4-FFF2-40B4-BE49-F238E27FC236}">
                    <a16:creationId xmlns:a16="http://schemas.microsoft.com/office/drawing/2014/main" id="{67C887BA-32C4-C6BF-CCA1-3300908901A9}"/>
                  </a:ext>
                </a:extLst>
              </p:cNvPr>
              <p:cNvSpPr txBox="1">
                <a:spLocks noRot="1" noChangeAspect="1" noMove="1" noResize="1" noEditPoints="1" noAdjustHandles="1" noChangeArrowheads="1" noChangeShapeType="1" noTextEdit="1"/>
              </p:cNvSpPr>
              <p:nvPr/>
            </p:nvSpPr>
            <p:spPr>
              <a:xfrm>
                <a:off x="838200" y="2652215"/>
                <a:ext cx="5257800" cy="2731453"/>
              </a:xfrm>
              <a:prstGeom prst="rect">
                <a:avLst/>
              </a:prstGeom>
              <a:blipFill>
                <a:blip r:embed="rId3"/>
                <a:stretch>
                  <a:fillRect l="-2410" t="-463"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3651B0C-163A-189E-F30C-407ADE526857}"/>
                  </a:ext>
                </a:extLst>
              </p:cNvPr>
              <p:cNvSpPr txBox="1"/>
              <p:nvPr/>
            </p:nvSpPr>
            <p:spPr>
              <a:xfrm>
                <a:off x="6369654" y="2258230"/>
                <a:ext cx="4722896" cy="3515193"/>
              </a:xfrm>
              <a:prstGeom prst="rect">
                <a:avLst/>
              </a:prstGeom>
              <a:noFill/>
            </p:spPr>
            <p:txBody>
              <a:bodyPr wrap="none" rtlCol="0">
                <a:spAutoFit/>
              </a:bodyPr>
              <a:lstStyle/>
              <a:p>
                <a:pPr marL="458788" lvl="0" indent="-461963">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a:t>
                </a:r>
                <a:r>
                  <a:rPr lang="en-US" sz="2000" b="1" dirty="0">
                    <a:solidFill>
                      <a:schemeClr val="accent3"/>
                    </a:solidFill>
                    <a:latin typeface="Lato" panose="020F0502020204030203" pitchFamily="34" charset="77"/>
                    <a:ea typeface="Inter" panose="02000503000000020004" pitchFamily="2" charset="0"/>
                  </a:rPr>
                  <a:t>for</a:t>
                </a:r>
                <a:r>
                  <a:rPr lang="en-US" sz="20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𝒊</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𝟏</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𝒏</m:t>
                    </m:r>
                  </m:oMath>
                </a14:m>
                <a:r>
                  <a:rPr lang="en-US" sz="2000" dirty="0">
                    <a:solidFill>
                      <a:srgbClr val="000000"/>
                    </a:solidFill>
                    <a:latin typeface="Lato" panose="020F0502020204030203" pitchFamily="34" charset="77"/>
                    <a:ea typeface="Inter" panose="02000503000000020004" pitchFamily="2" charset="0"/>
                  </a:rPr>
                  <a:t> </a:t>
                </a:r>
                <a:r>
                  <a:rPr lang="en-US" sz="2000" b="1" dirty="0">
                    <a:solidFill>
                      <a:schemeClr val="accent3"/>
                    </a:solidFill>
                    <a:latin typeface="Lato" panose="020F0502020204030203" pitchFamily="34" charset="77"/>
                    <a:ea typeface="Inter" panose="02000503000000020004" pitchFamily="2" charset="0"/>
                  </a:rPr>
                  <a:t>do</a:t>
                </a:r>
              </a:p>
              <a:p>
                <a:pPr marL="914400" lvl="0" indent="-917575">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Let </a:t>
                </a:r>
                <a14:m>
                  <m:oMath xmlns:m="http://schemas.openxmlformats.org/officeDocument/2006/math">
                    <m:r>
                      <a:rPr lang="en-US" sz="2000" b="1" i="0" dirty="0" smtClean="0">
                        <a:solidFill>
                          <a:schemeClr val="accent1"/>
                        </a:solidFill>
                        <a:latin typeface="Cambria Math" panose="02040503050406030204" pitchFamily="18" charset="0"/>
                        <a:ea typeface="Inter" panose="02000503000000020004" pitchFamily="2" charset="0"/>
                      </a:rPr>
                      <m:t>𝐦𝐚𝐱𝐈𝐧𝐝𝐞𝐱</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𝒊</m:t>
                    </m:r>
                  </m:oMath>
                </a14:m>
                <a:r>
                  <a:rPr lang="en-US" sz="2000" dirty="0">
                    <a:solidFill>
                      <a:srgbClr val="000000"/>
                    </a:solidFill>
                    <a:latin typeface="Lato" panose="020F0502020204030203" pitchFamily="34" charset="77"/>
                    <a:ea typeface="Inter" panose="02000503000000020004" pitchFamily="2" charset="0"/>
                  </a:rPr>
                  <a:t>.</a:t>
                </a:r>
              </a:p>
              <a:p>
                <a:pPr marL="914400" lvl="0" indent="-917575">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a:t>
                </a:r>
                <a:r>
                  <a:rPr lang="en-US" sz="2000" b="1" dirty="0">
                    <a:solidFill>
                      <a:schemeClr val="accent3"/>
                    </a:solidFill>
                    <a:latin typeface="Lato" panose="020F0502020204030203" pitchFamily="34" charset="77"/>
                    <a:ea typeface="Inter" panose="02000503000000020004" pitchFamily="2" charset="0"/>
                  </a:rPr>
                  <a:t>for</a:t>
                </a:r>
                <a:r>
                  <a:rPr lang="en-US" sz="20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𝒋</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𝒊</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𝒏</m:t>
                    </m:r>
                  </m:oMath>
                </a14:m>
                <a:r>
                  <a:rPr lang="en-US" sz="2000" dirty="0">
                    <a:solidFill>
                      <a:srgbClr val="000000"/>
                    </a:solidFill>
                    <a:latin typeface="Lato" panose="020F0502020204030203" pitchFamily="34" charset="77"/>
                    <a:ea typeface="Inter" panose="02000503000000020004" pitchFamily="2" charset="0"/>
                  </a:rPr>
                  <a:t> </a:t>
                </a:r>
                <a:r>
                  <a:rPr lang="en-US" sz="2000" b="1" dirty="0">
                    <a:solidFill>
                      <a:schemeClr val="accent3"/>
                    </a:solidFill>
                    <a:latin typeface="Lato" panose="020F0502020204030203" pitchFamily="34" charset="77"/>
                    <a:ea typeface="Inter" panose="02000503000000020004" pitchFamily="2" charset="0"/>
                  </a:rPr>
                  <a:t>do</a:t>
                </a:r>
              </a:p>
              <a:p>
                <a:pPr marL="1373188" lvl="0" indent="-1376363">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a:t>
                </a:r>
                <a:r>
                  <a:rPr lang="en-US" sz="2000" b="1" dirty="0">
                    <a:solidFill>
                      <a:schemeClr val="accent3"/>
                    </a:solidFill>
                    <a:latin typeface="Lato" panose="020F0502020204030203" pitchFamily="34" charset="77"/>
                    <a:ea typeface="Inter" panose="02000503000000020004" pitchFamily="2" charset="0"/>
                  </a:rPr>
                  <a:t>if</a:t>
                </a:r>
                <a:r>
                  <a:rPr lang="en-US" sz="20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𝒋</m:t>
                    </m:r>
                    <m:r>
                      <a:rPr lang="en-US" sz="2000" b="1" i="1" dirty="0" smtClean="0">
                        <a:solidFill>
                          <a:schemeClr val="accent1"/>
                        </a:solidFill>
                        <a:latin typeface="Cambria Math" panose="02040503050406030204" pitchFamily="18" charset="0"/>
                        <a:ea typeface="Inter" panose="02000503000000020004" pitchFamily="2" charset="0"/>
                      </a:rPr>
                      <m:t>]&gt;</m:t>
                    </m:r>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0" dirty="0" err="1" smtClean="0">
                        <a:solidFill>
                          <a:schemeClr val="accent1"/>
                        </a:solidFill>
                        <a:latin typeface="Cambria Math" panose="02040503050406030204" pitchFamily="18" charset="0"/>
                        <a:ea typeface="Inter" panose="02000503000000020004" pitchFamily="2" charset="0"/>
                      </a:rPr>
                      <m:t>𝐦𝐚𝐱𝐈𝐧𝐝𝐞𝐱</m:t>
                    </m:r>
                    <m:r>
                      <a:rPr lang="en-US" sz="2000" b="1" i="1" dirty="0" smtClean="0">
                        <a:solidFill>
                          <a:schemeClr val="accent1"/>
                        </a:solidFill>
                        <a:latin typeface="Cambria Math" panose="02040503050406030204" pitchFamily="18" charset="0"/>
                        <a:ea typeface="Inter" panose="02000503000000020004" pitchFamily="2" charset="0"/>
                      </a:rPr>
                      <m:t>] </m:t>
                    </m:r>
                  </m:oMath>
                </a14:m>
                <a:r>
                  <a:rPr lang="en-US" sz="2000" b="1" dirty="0">
                    <a:solidFill>
                      <a:schemeClr val="accent3"/>
                    </a:solidFill>
                    <a:latin typeface="Lato" panose="020F0502020204030203" pitchFamily="34" charset="77"/>
                    <a:ea typeface="Inter" panose="02000503000000020004" pitchFamily="2" charset="0"/>
                  </a:rPr>
                  <a:t>then</a:t>
                </a:r>
              </a:p>
              <a:p>
                <a:pPr marL="1830388" lvl="0" indent="-1833563">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Update </a:t>
                </a:r>
                <a14:m>
                  <m:oMath xmlns:m="http://schemas.openxmlformats.org/officeDocument/2006/math">
                    <m:r>
                      <a:rPr lang="en-US" sz="2000" b="1" i="0" dirty="0" smtClean="0">
                        <a:solidFill>
                          <a:schemeClr val="accent1"/>
                        </a:solidFill>
                        <a:latin typeface="Cambria Math" panose="02040503050406030204" pitchFamily="18" charset="0"/>
                        <a:ea typeface="Inter" panose="02000503000000020004" pitchFamily="2" charset="0"/>
                      </a:rPr>
                      <m:t>𝐦𝐚𝐱𝐈𝐧𝐝𝐞𝐱</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𝒋</m:t>
                    </m:r>
                  </m:oMath>
                </a14:m>
                <a:r>
                  <a:rPr lang="en-US" sz="2000" dirty="0">
                    <a:solidFill>
                      <a:srgbClr val="000000"/>
                    </a:solidFill>
                    <a:latin typeface="Lato" panose="020F0502020204030203" pitchFamily="34" charset="77"/>
                    <a:ea typeface="Inter" panose="02000503000000020004" pitchFamily="2" charset="0"/>
                  </a:rPr>
                  <a:t>.</a:t>
                </a:r>
              </a:p>
              <a:p>
                <a:pPr marL="914400" lvl="0" indent="-917575">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Let </a:t>
                </a:r>
                <a14:m>
                  <m:oMath xmlns:m="http://schemas.openxmlformats.org/officeDocument/2006/math">
                    <m:r>
                      <a:rPr lang="en-US" sz="2000" b="1" i="0" dirty="0" smtClean="0">
                        <a:solidFill>
                          <a:schemeClr val="accent1"/>
                        </a:solidFill>
                        <a:latin typeface="Cambria Math" panose="02040503050406030204" pitchFamily="18" charset="0"/>
                        <a:ea typeface="Inter" panose="02000503000000020004" pitchFamily="2" charset="0"/>
                      </a:rPr>
                      <m:t>𝐭𝐞𝐦𝐩</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err="1" smtClean="0">
                        <a:solidFill>
                          <a:schemeClr val="accent1"/>
                        </a:solidFill>
                        <a:latin typeface="Cambria Math" panose="02040503050406030204" pitchFamily="18" charset="0"/>
                        <a:ea typeface="Inter" panose="02000503000000020004" pitchFamily="2" charset="0"/>
                      </a:rPr>
                      <m:t>𝒊</m:t>
                    </m:r>
                    <m:r>
                      <a:rPr lang="en-US" sz="2000" b="1" i="1" dirty="0" smtClean="0">
                        <a:solidFill>
                          <a:schemeClr val="accent1"/>
                        </a:solidFill>
                        <a:latin typeface="Cambria Math" panose="02040503050406030204" pitchFamily="18" charset="0"/>
                        <a:ea typeface="Inter" panose="02000503000000020004" pitchFamily="2" charset="0"/>
                      </a:rPr>
                      <m:t>]</m:t>
                    </m:r>
                  </m:oMath>
                </a14:m>
                <a:r>
                  <a:rPr lang="en-US" sz="2000" dirty="0">
                    <a:solidFill>
                      <a:srgbClr val="000000"/>
                    </a:solidFill>
                    <a:latin typeface="Lato" panose="020F0502020204030203" pitchFamily="34" charset="77"/>
                    <a:ea typeface="Inter" panose="02000503000000020004" pitchFamily="2" charset="0"/>
                  </a:rPr>
                  <a:t>.</a:t>
                </a:r>
              </a:p>
              <a:p>
                <a:pPr marL="914400" lvl="0" indent="-917575">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Replace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err="1" smtClean="0">
                        <a:solidFill>
                          <a:schemeClr val="accent1"/>
                        </a:solidFill>
                        <a:latin typeface="Cambria Math" panose="02040503050406030204" pitchFamily="18" charset="0"/>
                        <a:ea typeface="Inter" panose="02000503000000020004" pitchFamily="2" charset="0"/>
                      </a:rPr>
                      <m:t>𝒊</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dirty="0">
                        <a:solidFill>
                          <a:schemeClr val="accent1"/>
                        </a:solidFill>
                        <a:latin typeface="Cambria Math" panose="02040503050406030204" pitchFamily="18" charset="0"/>
                        <a:ea typeface="Inter" panose="02000503000000020004" pitchFamily="2" charset="0"/>
                      </a:rPr>
                      <m:t>𝐦𝐚𝐱𝐈𝐧𝐝𝐞𝐱</m:t>
                    </m:r>
                    <m:r>
                      <a:rPr lang="en-US" sz="2000" b="1" i="1" dirty="0" smtClean="0">
                        <a:solidFill>
                          <a:schemeClr val="accent1"/>
                        </a:solidFill>
                        <a:latin typeface="Cambria Math" panose="02040503050406030204" pitchFamily="18" charset="0"/>
                        <a:ea typeface="Inter" panose="02000503000000020004" pitchFamily="2" charset="0"/>
                      </a:rPr>
                      <m:t>]</m:t>
                    </m:r>
                  </m:oMath>
                </a14:m>
                <a:r>
                  <a:rPr lang="en-US" sz="2000" dirty="0">
                    <a:solidFill>
                      <a:srgbClr val="000000"/>
                    </a:solidFill>
                    <a:latin typeface="Lato" panose="020F0502020204030203" pitchFamily="34" charset="77"/>
                    <a:ea typeface="Inter" panose="02000503000000020004" pitchFamily="2" charset="0"/>
                  </a:rPr>
                  <a:t>.</a:t>
                </a:r>
              </a:p>
              <a:p>
                <a:pPr marL="914400" lvl="0" indent="-917575">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Replace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𝑨</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dirty="0">
                        <a:solidFill>
                          <a:schemeClr val="accent1"/>
                        </a:solidFill>
                        <a:latin typeface="Cambria Math" panose="02040503050406030204" pitchFamily="18" charset="0"/>
                        <a:ea typeface="Inter" panose="02000503000000020004" pitchFamily="2" charset="0"/>
                      </a:rPr>
                      <m:t>𝐦𝐚𝐱𝐈𝐧𝐝𝐞𝐱</m:t>
                    </m:r>
                    <m:r>
                      <a:rPr lang="en-US" sz="2000" b="1" i="1" dirty="0" smtClean="0">
                        <a:solidFill>
                          <a:schemeClr val="accent1"/>
                        </a:solidFill>
                        <a:latin typeface="Cambria Math" panose="02040503050406030204" pitchFamily="18" charset="0"/>
                        <a:ea typeface="Inter" panose="02000503000000020004" pitchFamily="2" charset="0"/>
                      </a:rPr>
                      <m:t>]=</m:t>
                    </m:r>
                    <m:r>
                      <a:rPr lang="en-US" sz="2000" b="1" i="0" dirty="0" smtClean="0">
                        <a:solidFill>
                          <a:schemeClr val="accent1"/>
                        </a:solidFill>
                        <a:latin typeface="Cambria Math" panose="02040503050406030204" pitchFamily="18" charset="0"/>
                        <a:ea typeface="Inter" panose="02000503000000020004" pitchFamily="2" charset="0"/>
                      </a:rPr>
                      <m:t>𝐭𝐞𝐦𝐩</m:t>
                    </m:r>
                  </m:oMath>
                </a14:m>
                <a:r>
                  <a:rPr lang="en-US" sz="2000" dirty="0">
                    <a:solidFill>
                      <a:srgbClr val="000000"/>
                    </a:solidFill>
                    <a:latin typeface="Lato" panose="020F0502020204030203" pitchFamily="34" charset="77"/>
                    <a:ea typeface="Inter" panose="02000503000000020004" pitchFamily="2" charset="0"/>
                  </a:rPr>
                  <a:t>.</a:t>
                </a:r>
              </a:p>
              <a:p>
                <a:pPr marL="458788" lvl="0" indent="-461963">
                  <a:lnSpc>
                    <a:spcPct val="125000"/>
                  </a:lnSpc>
                  <a:buFont typeface="+mj-lt"/>
                  <a:buAutoNum type="arabicPeriod"/>
                </a:pPr>
                <a:r>
                  <a:rPr lang="en-US" sz="2000" dirty="0">
                    <a:solidFill>
                      <a:srgbClr val="000000"/>
                    </a:solidFill>
                    <a:latin typeface="Lato" panose="020F0502020204030203" pitchFamily="34" charset="77"/>
                    <a:ea typeface="Inter" panose="02000503000000020004" pitchFamily="2" charset="0"/>
                  </a:rPr>
                  <a:t>​</a:t>
                </a:r>
                <a:r>
                  <a:rPr lang="en-US" sz="2000" b="1" dirty="0">
                    <a:solidFill>
                      <a:schemeClr val="accent3"/>
                    </a:solidFill>
                    <a:latin typeface="Lato" panose="020F0502020204030203" pitchFamily="34" charset="77"/>
                    <a:ea typeface="Inter" panose="02000503000000020004" pitchFamily="2" charset="0"/>
                  </a:rPr>
                  <a:t>return</a:t>
                </a:r>
                <a:r>
                  <a:rPr lang="en-US" sz="20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000" b="1" i="1" dirty="0" smtClean="0">
                        <a:solidFill>
                          <a:schemeClr val="accent1"/>
                        </a:solidFill>
                        <a:latin typeface="Cambria Math" panose="02040503050406030204" pitchFamily="18" charset="0"/>
                        <a:ea typeface="Inter" panose="02000503000000020004" pitchFamily="2" charset="0"/>
                      </a:rPr>
                      <m:t>𝑨</m:t>
                    </m:r>
                  </m:oMath>
                </a14:m>
                <a:endParaRPr lang="en-US" sz="2000" b="1" dirty="0">
                  <a:solidFill>
                    <a:srgbClr val="000000"/>
                  </a:solidFill>
                  <a:latin typeface="Lato" panose="020F0502020204030203" pitchFamily="34" charset="77"/>
                  <a:ea typeface="Inter" panose="02000503000000020004" pitchFamily="2" charset="0"/>
                </a:endParaRPr>
              </a:p>
            </p:txBody>
          </p:sp>
        </mc:Choice>
        <mc:Fallback>
          <p:sp>
            <p:nvSpPr>
              <p:cNvPr id="7" name="TextBox 6">
                <a:extLst>
                  <a:ext uri="{FF2B5EF4-FFF2-40B4-BE49-F238E27FC236}">
                    <a16:creationId xmlns:a16="http://schemas.microsoft.com/office/drawing/2014/main" id="{D3651B0C-163A-189E-F30C-407ADE526857}"/>
                  </a:ext>
                </a:extLst>
              </p:cNvPr>
              <p:cNvSpPr txBox="1">
                <a:spLocks noRot="1" noChangeAspect="1" noMove="1" noResize="1" noEditPoints="1" noAdjustHandles="1" noChangeArrowheads="1" noChangeShapeType="1" noTextEdit="1"/>
              </p:cNvSpPr>
              <p:nvPr/>
            </p:nvSpPr>
            <p:spPr>
              <a:xfrm>
                <a:off x="6369654" y="2258230"/>
                <a:ext cx="4722896" cy="3515193"/>
              </a:xfrm>
              <a:prstGeom prst="rect">
                <a:avLst/>
              </a:prstGeom>
              <a:blipFill>
                <a:blip r:embed="rId4"/>
                <a:stretch>
                  <a:fillRect l="-1340" r="-804" b="-215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D3AC58A-B9B4-8C10-BAF6-3D2F7CA9560F}"/>
              </a:ext>
            </a:extLst>
          </p:cNvPr>
          <p:cNvSpPr txBox="1"/>
          <p:nvPr/>
        </p:nvSpPr>
        <p:spPr>
          <a:xfrm>
            <a:off x="3060320" y="5912685"/>
            <a:ext cx="646331" cy="736099"/>
          </a:xfrm>
          <a:prstGeom prst="rect">
            <a:avLst/>
          </a:prstGeom>
          <a:noFill/>
        </p:spPr>
        <p:txBody>
          <a:bodyPr wrap="none" rtlCol="0">
            <a:spAutoFit/>
          </a:bodyPr>
          <a:lstStyle/>
          <a:p>
            <a:pPr>
              <a:lnSpc>
                <a:spcPct val="125000"/>
              </a:lnSpc>
              <a:spcBef>
                <a:spcPts val="2400"/>
              </a:spcBef>
            </a:pPr>
            <a:r>
              <a:rPr lang="en-US" sz="3600" dirty="0">
                <a:latin typeface="Lato" panose="020F0502020204030203" pitchFamily="34" charset="77"/>
                <a:ea typeface="Inter" panose="02000503000000020004" pitchFamily="2" charset="0"/>
              </a:rPr>
              <a:t>✅</a:t>
            </a:r>
            <a:endParaRPr lang="en-US" sz="2800" dirty="0">
              <a:latin typeface="Lato" panose="020F0502020204030203" pitchFamily="34" charset="77"/>
              <a:ea typeface="Inter" panose="02000503000000020004" pitchFamily="2" charset="0"/>
            </a:endParaRPr>
          </a:p>
        </p:txBody>
      </p:sp>
      <p:sp>
        <p:nvSpPr>
          <p:cNvPr id="9" name="TextBox 8">
            <a:extLst>
              <a:ext uri="{FF2B5EF4-FFF2-40B4-BE49-F238E27FC236}">
                <a16:creationId xmlns:a16="http://schemas.microsoft.com/office/drawing/2014/main" id="{AC2498EE-160A-C71C-57A4-D9BBAD306A02}"/>
              </a:ext>
            </a:extLst>
          </p:cNvPr>
          <p:cNvSpPr txBox="1"/>
          <p:nvPr/>
        </p:nvSpPr>
        <p:spPr>
          <a:xfrm>
            <a:off x="8299475" y="5912684"/>
            <a:ext cx="646331" cy="736099"/>
          </a:xfrm>
          <a:prstGeom prst="rect">
            <a:avLst/>
          </a:prstGeom>
          <a:noFill/>
        </p:spPr>
        <p:txBody>
          <a:bodyPr wrap="none" rtlCol="0">
            <a:spAutoFit/>
          </a:bodyPr>
          <a:lstStyle/>
          <a:p>
            <a:pPr>
              <a:lnSpc>
                <a:spcPct val="125000"/>
              </a:lnSpc>
              <a:spcBef>
                <a:spcPts val="2400"/>
              </a:spcBef>
            </a:pPr>
            <a:r>
              <a:rPr lang="en-US" sz="3600" dirty="0">
                <a:latin typeface="Lato" panose="020F0502020204030203" pitchFamily="34" charset="77"/>
                <a:ea typeface="Inter" panose="02000503000000020004" pitchFamily="2" charset="0"/>
              </a:rPr>
              <a:t>⚠️</a:t>
            </a:r>
          </a:p>
        </p:txBody>
      </p:sp>
    </p:spTree>
    <p:extLst>
      <p:ext uri="{BB962C8B-B14F-4D97-AF65-F5344CB8AC3E}">
        <p14:creationId xmlns:p14="http://schemas.microsoft.com/office/powerpoint/2010/main" val="10962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F2A75-187D-D70C-130F-EF508FB56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C07F8-7D0D-BC14-AC1E-94CFA578A754}"/>
              </a:ext>
            </a:extLst>
          </p:cNvPr>
          <p:cNvSpPr>
            <a:spLocks noGrp="1"/>
          </p:cNvSpPr>
          <p:nvPr>
            <p:ph type="title"/>
          </p:nvPr>
        </p:nvSpPr>
        <p:spPr/>
        <p:txBody>
          <a:bodyPr/>
          <a:lstStyle/>
          <a:p>
            <a:r>
              <a:rPr lang="en-US" dirty="0"/>
              <a:t>Pseudocode detail depends on context (2/2)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4BF91-189F-960B-A724-00051C1017BE}"/>
                  </a:ext>
                </a:extLst>
              </p:cNvPr>
              <p:cNvSpPr>
                <a:spLocks noGrp="1"/>
              </p:cNvSpPr>
              <p:nvPr>
                <p:ph idx="1"/>
              </p:nvPr>
            </p:nvSpPr>
            <p:spPr/>
            <p:txBody>
              <a:bodyPr/>
              <a:lstStyle/>
              <a:p>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p:txBody>
          </p:sp>
        </mc:Choice>
        <mc:Fallback>
          <p:sp>
            <p:nvSpPr>
              <p:cNvPr id="3" name="Content Placeholder 2">
                <a:extLst>
                  <a:ext uri="{FF2B5EF4-FFF2-40B4-BE49-F238E27FC236}">
                    <a16:creationId xmlns:a16="http://schemas.microsoft.com/office/drawing/2014/main" id="{2CA4BF91-189F-960B-A724-00051C1017BE}"/>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71DB3B1-0557-A404-AF70-2DB27F37DE50}"/>
              </a:ext>
            </a:extLst>
          </p:cNvPr>
          <p:cNvSpPr txBox="1"/>
          <p:nvPr/>
        </p:nvSpPr>
        <p:spPr>
          <a:xfrm>
            <a:off x="3060320" y="5912685"/>
            <a:ext cx="646331" cy="736099"/>
          </a:xfrm>
          <a:prstGeom prst="rect">
            <a:avLst/>
          </a:prstGeom>
          <a:noFill/>
        </p:spPr>
        <p:txBody>
          <a:bodyPr wrap="none" rtlCol="0">
            <a:spAutoFit/>
          </a:bodyPr>
          <a:lstStyle/>
          <a:p>
            <a:pPr>
              <a:lnSpc>
                <a:spcPct val="125000"/>
              </a:lnSpc>
              <a:spcBef>
                <a:spcPts val="2400"/>
              </a:spcBef>
            </a:pPr>
            <a:r>
              <a:rPr lang="en-US" sz="3600" dirty="0">
                <a:latin typeface="Lato" panose="020F0502020204030203" pitchFamily="34" charset="77"/>
                <a:ea typeface="Inter" panose="02000503000000020004" pitchFamily="2" charset="0"/>
              </a:rPr>
              <a:t>✅</a:t>
            </a:r>
            <a:endParaRPr lang="en-US" sz="2800" dirty="0">
              <a:latin typeface="Lato" panose="020F0502020204030203" pitchFamily="34" charset="77"/>
              <a:ea typeface="Inter" panose="02000503000000020004" pitchFamily="2" charset="0"/>
            </a:endParaRPr>
          </a:p>
        </p:txBody>
      </p:sp>
      <p:sp>
        <p:nvSpPr>
          <p:cNvPr id="9" name="TextBox 8">
            <a:extLst>
              <a:ext uri="{FF2B5EF4-FFF2-40B4-BE49-F238E27FC236}">
                <a16:creationId xmlns:a16="http://schemas.microsoft.com/office/drawing/2014/main" id="{E894956C-1031-6D8A-095C-CAB90514E1FD}"/>
              </a:ext>
            </a:extLst>
          </p:cNvPr>
          <p:cNvSpPr txBox="1"/>
          <p:nvPr/>
        </p:nvSpPr>
        <p:spPr>
          <a:xfrm>
            <a:off x="8299475" y="5912684"/>
            <a:ext cx="646331" cy="736099"/>
          </a:xfrm>
          <a:prstGeom prst="rect">
            <a:avLst/>
          </a:prstGeom>
          <a:noFill/>
        </p:spPr>
        <p:txBody>
          <a:bodyPr wrap="none" rtlCol="0">
            <a:spAutoFit/>
          </a:bodyPr>
          <a:lstStyle/>
          <a:p>
            <a:pPr>
              <a:lnSpc>
                <a:spcPct val="125000"/>
              </a:lnSpc>
              <a:spcBef>
                <a:spcPts val="2400"/>
              </a:spcBef>
            </a:pPr>
            <a:r>
              <a:rPr lang="en-US" sz="3600" dirty="0">
                <a:latin typeface="Lato" panose="020F0502020204030203" pitchFamily="34" charset="77"/>
                <a:ea typeface="Inter" panose="02000503000000020004" pitchFamily="2" charset="0"/>
              </a:rPr>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9158040-13FA-698C-398F-821A1A6A291F}"/>
                  </a:ext>
                </a:extLst>
              </p:cNvPr>
              <p:cNvSpPr txBox="1"/>
              <p:nvPr/>
            </p:nvSpPr>
            <p:spPr>
              <a:xfrm>
                <a:off x="838200" y="2650099"/>
                <a:ext cx="4689874" cy="2731453"/>
              </a:xfrm>
              <a:prstGeom prst="rect">
                <a:avLst/>
              </a:prstGeom>
              <a:noFill/>
            </p:spPr>
            <p:txBody>
              <a:bodyPr wrap="none" rtlCol="0">
                <a:spAutoFit/>
              </a:bodyPr>
              <a:lstStyle/>
              <a:p>
                <a:pPr marL="458788" lvl="0" indent="-461963">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Let </a:t>
                </a:r>
                <a14:m>
                  <m:oMath xmlns:m="http://schemas.openxmlformats.org/officeDocument/2006/math">
                    <m:r>
                      <a:rPr lang="en-US" sz="2800" b="1">
                        <a:solidFill>
                          <a:srgbClr val="1E68CD"/>
                        </a:solidFill>
                        <a:latin typeface="Cambria Math" panose="02040503050406030204" pitchFamily="18" charset="0"/>
                      </a:rPr>
                      <m:t>𝐦𝐚𝐱</m:t>
                    </m:r>
                    <m:r>
                      <a:rPr lang="en-US" sz="2800" b="1" i="1">
                        <a:solidFill>
                          <a:srgbClr val="1E68CD"/>
                        </a:solidFill>
                        <a:latin typeface="Cambria Math" panose="02040503050406030204" pitchFamily="18" charset="0"/>
                      </a:rPr>
                      <m:t>=−∞</m:t>
                    </m:r>
                  </m:oMath>
                </a14:m>
                <a:r>
                  <a:rPr lang="en-US" sz="2800" dirty="0">
                    <a:solidFill>
                      <a:srgbClr val="000000"/>
                    </a:solidFill>
                    <a:latin typeface="Lato" panose="020F0502020204030203" pitchFamily="34" charset="77"/>
                    <a:ea typeface="Inter" panose="02000503000000020004" pitchFamily="2" charset="0"/>
                  </a:rPr>
                  <a:t>.</a:t>
                </a:r>
              </a:p>
              <a:p>
                <a:pPr marL="458788" lvl="0" indent="-461963">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rgbClr val="00ABC3"/>
                    </a:solidFill>
                    <a:latin typeface="Lato" panose="020F0502020204030203" pitchFamily="34" charset="77"/>
                    <a:ea typeface="Inter" panose="02000503000000020004" pitchFamily="2" charset="0"/>
                  </a:rPr>
                  <a:t>for </a:t>
                </a:r>
                <a14:m>
                  <m:oMath xmlns:m="http://schemas.openxmlformats.org/officeDocument/2006/math">
                    <m:r>
                      <a:rPr lang="en-US" sz="2800" b="1" i="1" dirty="0">
                        <a:solidFill>
                          <a:srgbClr val="1E68CD"/>
                        </a:solidFill>
                        <a:latin typeface="Cambria Math" panose="02040503050406030204" pitchFamily="18" charset="0"/>
                      </a:rPr>
                      <m:t>𝒊</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𝟏</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𝒏</m:t>
                    </m:r>
                    <m:r>
                      <a:rPr lang="en-US" sz="2800" b="1" i="1" dirty="0">
                        <a:solidFill>
                          <a:srgbClr val="1E68CD"/>
                        </a:solidFill>
                        <a:latin typeface="Cambria Math" panose="02040503050406030204" pitchFamily="18" charset="0"/>
                      </a:rPr>
                      <m:t> </m:t>
                    </m:r>
                  </m:oMath>
                </a14:m>
                <a:r>
                  <a:rPr lang="en-US" sz="2800" b="1" dirty="0">
                    <a:solidFill>
                      <a:srgbClr val="00ABC3"/>
                    </a:solidFill>
                    <a:latin typeface="Lato" panose="020F0502020204030203" pitchFamily="34" charset="77"/>
                    <a:ea typeface="Inter" panose="02000503000000020004" pitchFamily="2" charset="0"/>
                  </a:rPr>
                  <a:t>do</a:t>
                </a:r>
                <a:endParaRPr lang="en-US" sz="2800" dirty="0">
                  <a:solidFill>
                    <a:srgbClr val="000000"/>
                  </a:solidFill>
                  <a:latin typeface="Lato" panose="020F0502020204030203" pitchFamily="34" charset="77"/>
                  <a:ea typeface="Inter" panose="02000503000000020004" pitchFamily="2" charset="0"/>
                </a:endParaRPr>
              </a:p>
              <a:p>
                <a:pPr marL="919163" lvl="0" indent="-922338">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rgbClr val="00ABC3"/>
                    </a:solidFill>
                    <a:latin typeface="Lato" panose="020F0502020204030203" pitchFamily="34" charset="77"/>
                    <a:ea typeface="Inter" panose="02000503000000020004" pitchFamily="2" charset="0"/>
                  </a:rPr>
                  <a:t>if</a:t>
                </a:r>
                <a:r>
                  <a:rPr lang="en-US" sz="28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800" b="1" dirty="0">
                        <a:solidFill>
                          <a:srgbClr val="1E68CD"/>
                        </a:solidFill>
                        <a:latin typeface="Cambria Math" panose="02040503050406030204" pitchFamily="18" charset="0"/>
                      </a:rPr>
                      <m:t>𝐦𝐚𝐱</m:t>
                    </m:r>
                    <m:r>
                      <a:rPr lang="en-US" sz="2800" b="1" i="1" dirty="0">
                        <a:solidFill>
                          <a:srgbClr val="1E68CD"/>
                        </a:solidFill>
                        <a:latin typeface="Cambria Math" panose="02040503050406030204" pitchFamily="18" charset="0"/>
                      </a:rPr>
                      <m:t>&lt;</m:t>
                    </m:r>
                    <m:r>
                      <a:rPr lang="en-US" sz="2800" b="1" i="1" dirty="0">
                        <a:solidFill>
                          <a:srgbClr val="1E68CD"/>
                        </a:solidFill>
                        <a:latin typeface="Cambria Math" panose="02040503050406030204" pitchFamily="18" charset="0"/>
                      </a:rPr>
                      <m:t>𝑨</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𝒊</m:t>
                    </m:r>
                    <m:r>
                      <a:rPr lang="en-US" sz="2800" b="1" i="1" dirty="0">
                        <a:solidFill>
                          <a:srgbClr val="1E68CD"/>
                        </a:solidFill>
                        <a:latin typeface="Cambria Math" panose="02040503050406030204" pitchFamily="18" charset="0"/>
                      </a:rPr>
                      <m:t>]</m:t>
                    </m:r>
                  </m:oMath>
                </a14:m>
                <a:r>
                  <a:rPr lang="en-US" sz="2800" b="1" dirty="0">
                    <a:solidFill>
                      <a:srgbClr val="00ABC3"/>
                    </a:solidFill>
                    <a:latin typeface="Lato" panose="020F0502020204030203" pitchFamily="34" charset="77"/>
                    <a:ea typeface="Inter" panose="02000503000000020004" pitchFamily="2" charset="0"/>
                  </a:rPr>
                  <a:t> then</a:t>
                </a:r>
              </a:p>
              <a:p>
                <a:pPr marL="1377950" lvl="0" indent="-1381125">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Update </a:t>
                </a:r>
                <a14:m>
                  <m:oMath xmlns:m="http://schemas.openxmlformats.org/officeDocument/2006/math">
                    <m:r>
                      <a:rPr lang="en-US" sz="2800" b="1" dirty="0">
                        <a:solidFill>
                          <a:srgbClr val="1E68CD"/>
                        </a:solidFill>
                        <a:latin typeface="Cambria Math" panose="02040503050406030204" pitchFamily="18" charset="0"/>
                      </a:rPr>
                      <m:t>𝐦𝐚𝐱</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𝑨</m:t>
                    </m:r>
                    <m:r>
                      <a:rPr lang="en-US" sz="2800" b="1" i="1" dirty="0">
                        <a:solidFill>
                          <a:srgbClr val="1E68CD"/>
                        </a:solidFill>
                        <a:latin typeface="Cambria Math" panose="02040503050406030204" pitchFamily="18" charset="0"/>
                      </a:rPr>
                      <m:t>[</m:t>
                    </m:r>
                    <m:r>
                      <a:rPr lang="en-US" sz="2800" b="1" i="1" dirty="0" err="1">
                        <a:solidFill>
                          <a:srgbClr val="1E68CD"/>
                        </a:solidFill>
                        <a:latin typeface="Cambria Math" panose="02040503050406030204" pitchFamily="18" charset="0"/>
                      </a:rPr>
                      <m:t>𝒊</m:t>
                    </m:r>
                    <m:r>
                      <a:rPr lang="en-US" sz="2800" b="1" i="1" dirty="0">
                        <a:solidFill>
                          <a:srgbClr val="1E68CD"/>
                        </a:solidFill>
                        <a:latin typeface="Cambria Math" panose="02040503050406030204" pitchFamily="18" charset="0"/>
                      </a:rPr>
                      <m:t>]</m:t>
                    </m:r>
                  </m:oMath>
                </a14:m>
                <a:r>
                  <a:rPr lang="en-US" sz="2800" dirty="0">
                    <a:solidFill>
                      <a:srgbClr val="000000"/>
                    </a:solidFill>
                    <a:latin typeface="Lato" panose="020F0502020204030203" pitchFamily="34" charset="77"/>
                    <a:ea typeface="Inter" panose="02000503000000020004" pitchFamily="2" charset="0"/>
                  </a:rPr>
                  <a:t>.</a:t>
                </a:r>
              </a:p>
              <a:p>
                <a:pPr marL="461963" lvl="0" indent="-465138">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rgbClr val="00ABC3"/>
                    </a:solidFill>
                    <a:latin typeface="Lato" panose="020F0502020204030203" pitchFamily="34" charset="77"/>
                    <a:ea typeface="Inter" panose="02000503000000020004" pitchFamily="2" charset="0"/>
                  </a:rPr>
                  <a:t>return</a:t>
                </a:r>
                <a:r>
                  <a:rPr lang="en-US" sz="2800" dirty="0">
                    <a:solidFill>
                      <a:srgbClr val="000000"/>
                    </a:solidFill>
                    <a:latin typeface="Lato" panose="020F0502020204030203" pitchFamily="34" charset="77"/>
                    <a:ea typeface="Inter" panose="02000503000000020004" pitchFamily="2" charset="0"/>
                  </a:rPr>
                  <a:t> </a:t>
                </a:r>
                <a14:m>
                  <m:oMath xmlns:m="http://schemas.openxmlformats.org/officeDocument/2006/math">
                    <m:r>
                      <a:rPr lang="en-US" sz="2800" b="1" dirty="0">
                        <a:solidFill>
                          <a:srgbClr val="1E68CD"/>
                        </a:solidFill>
                        <a:latin typeface="Cambria Math" panose="02040503050406030204" pitchFamily="18" charset="0"/>
                      </a:rPr>
                      <m:t>𝐦𝐚𝐱</m:t>
                    </m:r>
                  </m:oMath>
                </a14:m>
                <a:endParaRPr lang="en-US" sz="2800" b="1" dirty="0">
                  <a:solidFill>
                    <a:srgbClr val="000000"/>
                  </a:solidFill>
                  <a:latin typeface="Lato" panose="020F0502020204030203" pitchFamily="34" charset="77"/>
                  <a:ea typeface="Inter" panose="02000503000000020004" pitchFamily="2" charset="0"/>
                </a:endParaRPr>
              </a:p>
            </p:txBody>
          </p:sp>
        </mc:Choice>
        <mc:Fallback>
          <p:sp>
            <p:nvSpPr>
              <p:cNvPr id="5" name="TextBox 4">
                <a:extLst>
                  <a:ext uri="{FF2B5EF4-FFF2-40B4-BE49-F238E27FC236}">
                    <a16:creationId xmlns:a16="http://schemas.microsoft.com/office/drawing/2014/main" id="{F9158040-13FA-698C-398F-821A1A6A291F}"/>
                  </a:ext>
                </a:extLst>
              </p:cNvPr>
              <p:cNvSpPr txBox="1">
                <a:spLocks noRot="1" noChangeAspect="1" noMove="1" noResize="1" noEditPoints="1" noAdjustHandles="1" noChangeArrowheads="1" noChangeShapeType="1" noTextEdit="1"/>
              </p:cNvSpPr>
              <p:nvPr/>
            </p:nvSpPr>
            <p:spPr>
              <a:xfrm>
                <a:off x="838200" y="2650099"/>
                <a:ext cx="4689874" cy="2731453"/>
              </a:xfrm>
              <a:prstGeom prst="rect">
                <a:avLst/>
              </a:prstGeom>
              <a:blipFill>
                <a:blip r:embed="rId3"/>
                <a:stretch>
                  <a:fillRect l="-2703" t="-463" r="-3243"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BF2D8EE-F098-552C-4A9C-521D23A954A6}"/>
                  </a:ext>
                </a:extLst>
              </p:cNvPr>
              <p:cNvSpPr txBox="1"/>
              <p:nvPr/>
            </p:nvSpPr>
            <p:spPr>
              <a:xfrm>
                <a:off x="6549550" y="3451151"/>
                <a:ext cx="4146179" cy="1129348"/>
              </a:xfrm>
              <a:prstGeom prst="rect">
                <a:avLst/>
              </a:prstGeom>
              <a:noFill/>
            </p:spPr>
            <p:txBody>
              <a:bodyPr wrap="square" rtlCol="0">
                <a:spAutoFit/>
              </a:bodyPr>
              <a:lstStyle/>
              <a:p>
                <a:pPr marL="461963" lvl="0" indent="-465138">
                  <a:lnSpc>
                    <a:spcPct val="125000"/>
                  </a:lnSpc>
                  <a:buFont typeface="+mj-lt"/>
                  <a:buAutoNum type="arabicPeriod"/>
                </a:pPr>
                <a:r>
                  <a:rPr lang="en-US" sz="2800" dirty="0">
                    <a:solidFill>
                      <a:srgbClr val="000000"/>
                    </a:solidFill>
                    <a:latin typeface="Lato" panose="020F0502020204030203" pitchFamily="34" charset="77"/>
                    <a:ea typeface="Inter" panose="02000503000000020004" pitchFamily="2" charset="0"/>
                  </a:rPr>
                  <a:t>​</a:t>
                </a:r>
                <a:r>
                  <a:rPr lang="en-US" sz="2800" b="1" dirty="0">
                    <a:solidFill>
                      <a:srgbClr val="00ABC3"/>
                    </a:solidFill>
                    <a:latin typeface="Lato" panose="020F0502020204030203" pitchFamily="34" charset="77"/>
                    <a:ea typeface="Inter" panose="02000503000000020004" pitchFamily="2" charset="0"/>
                  </a:rPr>
                  <a:t>return </a:t>
                </a:r>
                <a:r>
                  <a:rPr lang="en-US" sz="2800" dirty="0">
                    <a:latin typeface="Lato" panose="020F0502020204030203" pitchFamily="34" charset="77"/>
                    <a:ea typeface="Inter" panose="02000503000000020004" pitchFamily="2" charset="0"/>
                  </a:rPr>
                  <a:t>the maximum element of </a:t>
                </a:r>
                <a14:m>
                  <m:oMath xmlns:m="http://schemas.openxmlformats.org/officeDocument/2006/math">
                    <m:r>
                      <a:rPr lang="en-US" sz="2800" b="1" i="1">
                        <a:solidFill>
                          <a:schemeClr val="accent1"/>
                        </a:solidFill>
                        <a:latin typeface="Cambria Math" panose="02040503050406030204" pitchFamily="18" charset="0"/>
                      </a:rPr>
                      <m:t>𝑨</m:t>
                    </m:r>
                    <m:r>
                      <a:rPr lang="en-US" sz="2800" b="1" i="1">
                        <a:solidFill>
                          <a:schemeClr val="accent1"/>
                        </a:solidFill>
                        <a:latin typeface="Cambria Math" panose="02040503050406030204" pitchFamily="18" charset="0"/>
                      </a:rPr>
                      <m:t>[</m:t>
                    </m:r>
                    <m:r>
                      <a:rPr lang="en-US" sz="2800" b="1" i="1">
                        <a:solidFill>
                          <a:schemeClr val="accent1"/>
                        </a:solidFill>
                        <a:latin typeface="Cambria Math" panose="02040503050406030204" pitchFamily="18" charset="0"/>
                      </a:rPr>
                      <m:t>𝟏</m:t>
                    </m:r>
                    <m:r>
                      <a:rPr lang="en-US" sz="2800" b="1" i="1">
                        <a:solidFill>
                          <a:schemeClr val="accent1"/>
                        </a:solidFill>
                        <a:latin typeface="Cambria Math" panose="02040503050406030204" pitchFamily="18" charset="0"/>
                      </a:rPr>
                      <m:t>…</m:t>
                    </m:r>
                    <m:r>
                      <a:rPr lang="en-US" sz="2800" b="1" i="1">
                        <a:solidFill>
                          <a:schemeClr val="accent1"/>
                        </a:solidFill>
                        <a:latin typeface="Cambria Math" panose="02040503050406030204" pitchFamily="18" charset="0"/>
                      </a:rPr>
                      <m:t>𝒏</m:t>
                    </m:r>
                    <m:r>
                      <a:rPr lang="en-US" sz="2800" b="1" i="1">
                        <a:solidFill>
                          <a:schemeClr val="accent1"/>
                        </a:solidFill>
                        <a:latin typeface="Cambria Math" panose="02040503050406030204" pitchFamily="18" charset="0"/>
                      </a:rPr>
                      <m:t>]</m:t>
                    </m:r>
                  </m:oMath>
                </a14:m>
                <a:r>
                  <a:rPr lang="en-US" sz="2800" dirty="0"/>
                  <a:t> </a:t>
                </a:r>
                <a:endParaRPr lang="en-US" sz="2800" b="1" dirty="0">
                  <a:solidFill>
                    <a:srgbClr val="000000"/>
                  </a:solidFill>
                  <a:latin typeface="Lato" panose="020F0502020204030203" pitchFamily="34" charset="77"/>
                  <a:ea typeface="Inter" panose="02000503000000020004" pitchFamily="2" charset="0"/>
                </a:endParaRPr>
              </a:p>
            </p:txBody>
          </p:sp>
        </mc:Choice>
        <mc:Fallback>
          <p:sp>
            <p:nvSpPr>
              <p:cNvPr id="6" name="TextBox 5">
                <a:extLst>
                  <a:ext uri="{FF2B5EF4-FFF2-40B4-BE49-F238E27FC236}">
                    <a16:creationId xmlns:a16="http://schemas.microsoft.com/office/drawing/2014/main" id="{0BF2D8EE-F098-552C-4A9C-521D23A954A6}"/>
                  </a:ext>
                </a:extLst>
              </p:cNvPr>
              <p:cNvSpPr txBox="1">
                <a:spLocks noRot="1" noChangeAspect="1" noMove="1" noResize="1" noEditPoints="1" noAdjustHandles="1" noChangeArrowheads="1" noChangeShapeType="1" noTextEdit="1"/>
              </p:cNvSpPr>
              <p:nvPr/>
            </p:nvSpPr>
            <p:spPr>
              <a:xfrm>
                <a:off x="6549550" y="3451151"/>
                <a:ext cx="4146179" cy="1129348"/>
              </a:xfrm>
              <a:prstGeom prst="rect">
                <a:avLst/>
              </a:prstGeom>
              <a:blipFill>
                <a:blip r:embed="rId4"/>
                <a:stretch>
                  <a:fillRect l="-3049" t="-1111" b="-13333"/>
                </a:stretch>
              </a:blipFill>
            </p:spPr>
            <p:txBody>
              <a:bodyPr/>
              <a:lstStyle/>
              <a:p>
                <a:r>
                  <a:rPr lang="en-US">
                    <a:noFill/>
                  </a:rPr>
                  <a:t> </a:t>
                </a:r>
              </a:p>
            </p:txBody>
          </p:sp>
        </mc:Fallback>
      </mc:AlternateContent>
    </p:spTree>
    <p:extLst>
      <p:ext uri="{BB962C8B-B14F-4D97-AF65-F5344CB8AC3E}">
        <p14:creationId xmlns:p14="http://schemas.microsoft.com/office/powerpoint/2010/main" val="33181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0CA8-B146-44AD-31E2-0F00661D0DB1}"/>
              </a:ext>
            </a:extLst>
          </p:cNvPr>
          <p:cNvSpPr>
            <a:spLocks noGrp="1"/>
          </p:cNvSpPr>
          <p:nvPr>
            <p:ph type="title"/>
          </p:nvPr>
        </p:nvSpPr>
        <p:spPr/>
        <p:txBody>
          <a:bodyPr/>
          <a:lstStyle/>
          <a:p>
            <a:r>
              <a:rPr lang="en-US" dirty="0"/>
              <a:t>Selection sort (1/6)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A6B8F7-B0E4-1377-32C6-A628E97A0FFF}"/>
                  </a:ext>
                </a:extLst>
              </p:cNvPr>
              <p:cNvSpPr>
                <a:spLocks noGrp="1"/>
              </p:cNvSpPr>
              <p:nvPr>
                <p:ph idx="1"/>
              </p:nvPr>
            </p:nvSpPr>
            <p:spPr/>
            <p:txBody>
              <a:bodyPr/>
              <a:lstStyle/>
              <a:p>
                <a:pPr>
                  <a:spcBef>
                    <a:spcPts val="0"/>
                  </a:spcBef>
                </a:pPr>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a:p>
                <a:pPr>
                  <a:spcBef>
                    <a:spcPts val="0"/>
                  </a:spcBef>
                  <a:spcAft>
                    <a:spcPts val="2400"/>
                  </a:spcAft>
                </a:pPr>
                <a:r>
                  <a:rPr lang="en-US" b="1" dirty="0"/>
                  <a:t>Goal: </a:t>
                </a:r>
                <a:r>
                  <a:rPr lang="en-US" dirty="0"/>
                  <a:t>A permutation of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that is sorted in decreasing order</a:t>
                </a:r>
                <a:endParaRPr lang="en-US" dirty="0">
                  <a:solidFill>
                    <a:srgbClr val="000000"/>
                  </a:solidFill>
                </a:endParaRP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for</a:t>
                </a:r>
                <a:r>
                  <a:rPr lang="en-US" dirty="0">
                    <a:solidFill>
                      <a:srgbClr val="000000"/>
                    </a:solidFill>
                  </a:rPr>
                  <a:t> </a:t>
                </a:r>
                <a14:m>
                  <m:oMath xmlns:m="http://schemas.openxmlformats.org/officeDocument/2006/math">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solidFill>
                      <a:srgbClr val="000000"/>
                    </a:solidFill>
                  </a:rPr>
                  <a:t> </a:t>
                </a:r>
                <a:r>
                  <a:rPr lang="en-US" b="1" dirty="0">
                    <a:solidFill>
                      <a:schemeClr val="accent3"/>
                    </a:solidFill>
                  </a:rPr>
                  <a:t>do</a:t>
                </a:r>
              </a:p>
              <a:p>
                <a:pPr marL="914400" lvl="0" indent="-914400">
                  <a:spcBef>
                    <a:spcPts val="0"/>
                  </a:spcBef>
                  <a:buFont typeface="+mj-lt"/>
                  <a:buAutoNum type="arabicPeriod"/>
                </a:pPr>
                <a:r>
                  <a:rPr lang="en-US" dirty="0">
                    <a:solidFill>
                      <a:srgbClr val="000000"/>
                    </a:solidFill>
                  </a:rPr>
                  <a:t>Let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solidFill>
                      <a:srgbClr val="000000"/>
                    </a:solidFill>
                  </a:rPr>
                  <a:t> be the maximum element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solidFill>
                      <a:srgbClr val="000000"/>
                    </a:solidFill>
                  </a:rPr>
                  <a:t>.</a:t>
                </a:r>
              </a:p>
              <a:p>
                <a:pPr marL="914400" lvl="0" indent="-917575">
                  <a:spcBef>
                    <a:spcPts val="0"/>
                  </a:spcBef>
                  <a:buFont typeface="+mj-lt"/>
                  <a:buAutoNum type="arabicPeriod"/>
                </a:pPr>
                <a:r>
                  <a:rPr lang="en-US" dirty="0">
                    <a:solidFill>
                      <a:srgbClr val="000000"/>
                    </a:solidFill>
                  </a:rPr>
                  <a:t>Swap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solidFill>
                      <a:schemeClr val="accent1"/>
                    </a:solidFill>
                  </a:rPr>
                  <a:t> </a:t>
                </a:r>
                <a:r>
                  <a:rPr lang="en-US" dirty="0">
                    <a:solidFill>
                      <a:srgbClr val="000000"/>
                    </a:solidFill>
                  </a:rPr>
                  <a:t>and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solidFill>
                      <a:srgbClr val="000000"/>
                    </a:solidFill>
                  </a:rPr>
                  <a:t>.</a:t>
                </a: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return</a:t>
                </a:r>
                <a:r>
                  <a:rPr lang="en-US" dirty="0">
                    <a:solidFill>
                      <a:srgbClr val="000000"/>
                    </a:solidFill>
                  </a:rPr>
                  <a:t> </a:t>
                </a:r>
                <a14:m>
                  <m:oMath xmlns:m="http://schemas.openxmlformats.org/officeDocument/2006/math">
                    <m:r>
                      <a:rPr lang="en-US" b="1" i="1" dirty="0">
                        <a:solidFill>
                          <a:schemeClr val="accent1"/>
                        </a:solidFill>
                        <a:latin typeface="Cambria Math" panose="02040503050406030204" pitchFamily="18" charset="0"/>
                      </a:rPr>
                      <m:t>𝑨</m:t>
                    </m:r>
                  </m:oMath>
                </a14:m>
                <a:endParaRPr lang="en-US" b="1" dirty="0">
                  <a:solidFill>
                    <a:schemeClr val="accent1"/>
                  </a:solidFill>
                </a:endParaRPr>
              </a:p>
              <a:p>
                <a:endParaRPr lang="en-US" dirty="0"/>
              </a:p>
            </p:txBody>
          </p:sp>
        </mc:Choice>
        <mc:Fallback>
          <p:sp>
            <p:nvSpPr>
              <p:cNvPr id="3" name="Content Placeholder 2">
                <a:extLst>
                  <a:ext uri="{FF2B5EF4-FFF2-40B4-BE49-F238E27FC236}">
                    <a16:creationId xmlns:a16="http://schemas.microsoft.com/office/drawing/2014/main" id="{B8A6B8F7-B0E4-1377-32C6-A628E97A0FFF}"/>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27153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97D1-91AD-9BCE-8185-11CE256CE7DB}"/>
              </a:ext>
            </a:extLst>
          </p:cNvPr>
          <p:cNvSpPr>
            <a:spLocks noGrp="1"/>
          </p:cNvSpPr>
          <p:nvPr>
            <p:ph type="title"/>
          </p:nvPr>
        </p:nvSpPr>
        <p:spPr/>
        <p:txBody>
          <a:bodyPr/>
          <a:lstStyle/>
          <a:p>
            <a:r>
              <a:rPr lang="en-US" dirty="0"/>
              <a:t>Selection sort (2/6)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5902E2-17E7-CB31-CB69-1C92090C7406}"/>
                  </a:ext>
                </a:extLst>
              </p:cNvPr>
              <p:cNvSpPr>
                <a:spLocks noGrp="1"/>
              </p:cNvSpPr>
              <p:nvPr>
                <p:ph idx="1"/>
              </p:nvPr>
            </p:nvSpPr>
            <p:spPr/>
            <p:txBody>
              <a:bodyPr/>
              <a:lstStyle/>
              <a:p>
                <a:r>
                  <a:rPr lang="en-US" b="1" dirty="0">
                    <a:solidFill>
                      <a:schemeClr val="accent5"/>
                    </a:solidFill>
                  </a:rPr>
                  <a:t>Q: </a:t>
                </a:r>
                <a:r>
                  <a:rPr lang="en-US" dirty="0"/>
                  <a:t>Explain why “no exceptions” is true for this algorithm.</a:t>
                </a:r>
              </a:p>
              <a:p>
                <a:pPr>
                  <a:spcBef>
                    <a:spcPts val="0"/>
                  </a:spcBef>
                </a:pPr>
                <a:r>
                  <a:rPr lang="en-US" b="1" dirty="0">
                    <a:solidFill>
                      <a:schemeClr val="accent3"/>
                    </a:solidFill>
                  </a:rPr>
                  <a:t>A: </a:t>
                </a:r>
                <a:r>
                  <a:rPr lang="en-US" dirty="0"/>
                  <a:t>Two things:</a:t>
                </a:r>
              </a:p>
              <a:p>
                <a:pPr marL="514350" indent="-514350">
                  <a:spcBef>
                    <a:spcPts val="0"/>
                  </a:spcBef>
                  <a:buFont typeface="+mj-lt"/>
                  <a:buAutoNum type="arabicPeriod"/>
                </a:pPr>
                <a:r>
                  <a:rPr lang="en-US" dirty="0"/>
                  <a:t>Array access on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 is within bounds because </a:t>
                </a:r>
                <a14:m>
                  <m:oMath xmlns:m="http://schemas.openxmlformats.org/officeDocument/2006/math">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t> (line 1). </a:t>
                </a:r>
              </a:p>
              <a:p>
                <a:pPr marL="514350" indent="-514350">
                  <a:spcBef>
                    <a:spcPts val="0"/>
                  </a:spcBef>
                  <a:buFont typeface="+mj-lt"/>
                  <a:buAutoNum type="arabicPeriod"/>
                </a:pPr>
                <a:r>
                  <a:rPr lang="en-US" dirty="0"/>
                  <a:t>Maximum element </a:t>
                </a:r>
                <a14:m>
                  <m:oMath xmlns:m="http://schemas.openxmlformats.org/officeDocument/2006/math">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𝒋</m:t>
                    </m:r>
                    <m:r>
                      <a:rPr lang="en-US" b="1" i="1" dirty="0" smtClean="0">
                        <a:solidFill>
                          <a:schemeClr val="accent1"/>
                        </a:solidFill>
                        <a:latin typeface="Cambria Math" panose="02040503050406030204" pitchFamily="18" charset="0"/>
                      </a:rPr>
                      <m:t>]</m:t>
                    </m:r>
                  </m:oMath>
                </a14:m>
                <a:r>
                  <a:rPr lang="en-US" dirty="0"/>
                  <a:t> exists because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so </a:t>
                </a:r>
                <a14:m>
                  <m:oMath xmlns:m="http://schemas.openxmlformats.org/officeDocument/2006/math">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 is nonempty.</a:t>
                </a:r>
              </a:p>
              <a:p>
                <a:r>
                  <a:rPr lang="en-US" b="1" dirty="0">
                    <a:solidFill>
                      <a:schemeClr val="accent3"/>
                    </a:solidFill>
                  </a:rPr>
                  <a:t>Note: </a:t>
                </a:r>
                <a:r>
                  <a:rPr lang="en-US" dirty="0"/>
                  <a:t>The concept of “error” in pseudocode is broader than code: whenever you say “let </a:t>
                </a:r>
                <a14:m>
                  <m:oMath xmlns:m="http://schemas.openxmlformats.org/officeDocument/2006/math">
                    <m:r>
                      <a:rPr lang="en-US" b="1" i="1" dirty="0" smtClean="0">
                        <a:solidFill>
                          <a:schemeClr val="accent1"/>
                        </a:solidFill>
                        <a:latin typeface="Cambria Math" panose="02040503050406030204" pitchFamily="18" charset="0"/>
                      </a:rPr>
                      <m:t>𝒙</m:t>
                    </m:r>
                  </m:oMath>
                </a14:m>
                <a:r>
                  <a:rPr lang="en-US" dirty="0"/>
                  <a:t> be the …,” make sure it exists!</a:t>
                </a:r>
              </a:p>
              <a:p>
                <a:r>
                  <a:rPr lang="en-US" b="1" dirty="0">
                    <a:solidFill>
                      <a:schemeClr val="accent5"/>
                    </a:solidFill>
                  </a:rPr>
                  <a:t>Q: </a:t>
                </a:r>
                <a:r>
                  <a:rPr lang="en-US" dirty="0"/>
                  <a:t>“loops terminate”?</a:t>
                </a:r>
              </a:p>
            </p:txBody>
          </p:sp>
        </mc:Choice>
        <mc:Fallback>
          <p:sp>
            <p:nvSpPr>
              <p:cNvPr id="3" name="Content Placeholder 2">
                <a:extLst>
                  <a:ext uri="{FF2B5EF4-FFF2-40B4-BE49-F238E27FC236}">
                    <a16:creationId xmlns:a16="http://schemas.microsoft.com/office/drawing/2014/main" id="{6A5902E2-17E7-CB31-CB69-1C92090C7406}"/>
                  </a:ext>
                </a:extLst>
              </p:cNvPr>
              <p:cNvSpPr>
                <a:spLocks noGrp="1" noRot="1" noChangeAspect="1" noMove="1" noResize="1" noEditPoints="1" noAdjustHandles="1" noChangeArrowheads="1" noChangeShapeType="1" noTextEdit="1"/>
              </p:cNvSpPr>
              <p:nvPr>
                <p:ph idx="1"/>
              </p:nvPr>
            </p:nvSpPr>
            <p:spPr>
              <a:blipFill>
                <a:blip r:embed="rId2"/>
                <a:stretch>
                  <a:fillRect l="-1206" t="-263" b="-578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D5DA634-C11F-1009-EB5D-7D74239E5F5E}"/>
              </a:ext>
            </a:extLst>
          </p:cNvPr>
          <p:cNvSpPr txBox="1"/>
          <p:nvPr/>
        </p:nvSpPr>
        <p:spPr>
          <a:xfrm>
            <a:off x="4924268" y="5709109"/>
            <a:ext cx="5470161" cy="572786"/>
          </a:xfrm>
          <a:prstGeom prst="rect">
            <a:avLst/>
          </a:prstGeom>
          <a:noFill/>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ABC3"/>
                </a:solidFill>
                <a:effectLst/>
                <a:uLnTx/>
                <a:uFillTx/>
                <a:latin typeface="Lato" panose="020F0502020204030203" pitchFamily="34" charset="77"/>
                <a:ea typeface="Inter" panose="02000503000000020004" pitchFamily="2" charset="0"/>
                <a:cs typeface="+mn-cs"/>
              </a:rPr>
              <a:t>A: </a:t>
            </a:r>
            <a:r>
              <a:rPr kumimoji="0" lang="en-US" sz="2800" b="0" i="0" u="none" strike="noStrike" kern="1200" cap="none" spc="0" normalizeH="0" baseline="0" noProof="0" dirty="0">
                <a:ln>
                  <a:noFill/>
                </a:ln>
                <a:solidFill>
                  <a:srgbClr val="000000"/>
                </a:solidFill>
                <a:effectLst/>
                <a:uLnTx/>
                <a:uFillTx/>
                <a:latin typeface="Lato" panose="020F0502020204030203" pitchFamily="34" charset="77"/>
                <a:ea typeface="Inter" panose="02000503000000020004" pitchFamily="2" charset="0"/>
                <a:cs typeface="+mn-cs"/>
              </a:rPr>
              <a:t>For-loops always terminate!</a:t>
            </a:r>
          </a:p>
        </p:txBody>
      </p:sp>
    </p:spTree>
    <p:extLst>
      <p:ext uri="{BB962C8B-B14F-4D97-AF65-F5344CB8AC3E}">
        <p14:creationId xmlns:p14="http://schemas.microsoft.com/office/powerpoint/2010/main" val="375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73F86-C1EE-CFBD-CE21-D794521A4DAE}"/>
              </a:ext>
            </a:extLst>
          </p:cNvPr>
          <p:cNvSpPr>
            <a:spLocks noGrp="1"/>
          </p:cNvSpPr>
          <p:nvPr>
            <p:ph type="title"/>
          </p:nvPr>
        </p:nvSpPr>
        <p:spPr/>
        <p:txBody>
          <a:bodyPr/>
          <a:lstStyle/>
          <a:p>
            <a:r>
              <a:rPr lang="en-US" dirty="0"/>
              <a:t>Homework 1</a:t>
            </a:r>
          </a:p>
        </p:txBody>
      </p:sp>
      <p:sp>
        <p:nvSpPr>
          <p:cNvPr id="5" name="Content Placeholder 4">
            <a:extLst>
              <a:ext uri="{FF2B5EF4-FFF2-40B4-BE49-F238E27FC236}">
                <a16:creationId xmlns:a16="http://schemas.microsoft.com/office/drawing/2014/main" id="{7A7E6C08-EE74-E030-67AC-051D61FE111E}"/>
              </a:ext>
            </a:extLst>
          </p:cNvPr>
          <p:cNvSpPr>
            <a:spLocks noGrp="1"/>
          </p:cNvSpPr>
          <p:nvPr>
            <p:ph idx="1"/>
          </p:nvPr>
        </p:nvSpPr>
        <p:spPr/>
        <p:txBody>
          <a:bodyPr/>
          <a:lstStyle/>
          <a:p>
            <a:r>
              <a:rPr lang="en-US" dirty="0"/>
              <a:t>HW 1 out right after class, due next Friday at 11:59pm.</a:t>
            </a:r>
          </a:p>
          <a:p>
            <a:pPr marL="457200" indent="-457200">
              <a:buFont typeface="Arial" panose="020B0604020202020204" pitchFamily="34" charset="0"/>
              <a:buChar char="•"/>
            </a:pPr>
            <a:r>
              <a:rPr lang="en-US" b="1" dirty="0"/>
              <a:t>Problem 1 (Grading ChatGPT): </a:t>
            </a:r>
            <a:r>
              <a:rPr lang="en-US" dirty="0"/>
              <a:t>Read ChatGPT’s response to a question about stable matchings, and explain where the LLM made mistakes. </a:t>
            </a:r>
          </a:p>
          <a:p>
            <a:pPr marL="457200" indent="-457200">
              <a:buFont typeface="Arial" panose="020B0604020202020204" pitchFamily="34" charset="0"/>
              <a:buChar char="•"/>
            </a:pPr>
            <a:r>
              <a:rPr lang="en-US" b="1" dirty="0"/>
              <a:t>Problem 2 (Business profit): </a:t>
            </a:r>
            <a:r>
              <a:rPr lang="en-US" dirty="0"/>
              <a:t>Write a super simple algorithm for a basic task, and prove its correctness (today’s lecture!)</a:t>
            </a:r>
          </a:p>
        </p:txBody>
      </p:sp>
    </p:spTree>
    <p:extLst>
      <p:ext uri="{BB962C8B-B14F-4D97-AF65-F5344CB8AC3E}">
        <p14:creationId xmlns:p14="http://schemas.microsoft.com/office/powerpoint/2010/main" val="416237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3D69-8F4A-BB2E-3327-D6D3F7DC2EF2}"/>
              </a:ext>
            </a:extLst>
          </p:cNvPr>
          <p:cNvSpPr>
            <a:spLocks noGrp="1"/>
          </p:cNvSpPr>
          <p:nvPr>
            <p:ph type="title"/>
          </p:nvPr>
        </p:nvSpPr>
        <p:spPr/>
        <p:txBody>
          <a:bodyPr/>
          <a:lstStyle/>
          <a:p>
            <a:r>
              <a:rPr lang="en-US" dirty="0"/>
              <a:t>Selection sort (3/6)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85B31F-E5E7-2191-4933-980C19A2AF0D}"/>
                  </a:ext>
                </a:extLst>
              </p:cNvPr>
              <p:cNvSpPr>
                <a:spLocks noGrp="1"/>
              </p:cNvSpPr>
              <p:nvPr>
                <p:ph idx="1"/>
              </p:nvPr>
            </p:nvSpPr>
            <p:spPr/>
            <p:txBody>
              <a:bodyPr/>
              <a:lstStyle/>
              <a:p>
                <a:r>
                  <a:rPr lang="en-US" b="1" dirty="0">
                    <a:solidFill>
                      <a:schemeClr val="accent5"/>
                    </a:solidFill>
                  </a:rPr>
                  <a:t>Q: </a:t>
                </a:r>
                <a:r>
                  <a:rPr lang="en-US" dirty="0"/>
                  <a:t>What are some loop invariants that will help us show “meets specification”?</a:t>
                </a:r>
              </a:p>
              <a:p>
                <a:r>
                  <a:rPr lang="en-US" b="1" dirty="0">
                    <a:solidFill>
                      <a:schemeClr val="accent3"/>
                    </a:solidFill>
                  </a:rPr>
                  <a:t>A: </a:t>
                </a:r>
                <a:r>
                  <a:rPr lang="en-US" dirty="0"/>
                  <a:t>Here are some natural ideas:</a:t>
                </a:r>
              </a:p>
              <a:p>
                <a:pPr marL="514350" indent="-514350">
                  <a:buFont typeface="+mj-lt"/>
                  <a:buAutoNum type="arabicPeriod"/>
                </a:pPr>
                <a:r>
                  <a:rPr lang="en-US" dirty="0"/>
                  <a:t>After every iteration, array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is a permutation of the original.</a:t>
                </a:r>
              </a:p>
              <a:p>
                <a:pPr marL="514350" indent="-514350">
                  <a:buFont typeface="+mj-lt"/>
                  <a:buAutoNum type="arabicPeriod"/>
                </a:pPr>
                <a:r>
                  <a:rPr lang="en-US" dirty="0"/>
                  <a:t>After iteration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 subarray </a:t>
                </a:r>
                <a14:m>
                  <m:oMath xmlns:m="http://schemas.openxmlformats.org/officeDocument/2006/math">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 is sorted in decreasing order.</a:t>
                </a:r>
              </a:p>
            </p:txBody>
          </p:sp>
        </mc:Choice>
        <mc:Fallback>
          <p:sp>
            <p:nvSpPr>
              <p:cNvPr id="3" name="Content Placeholder 2">
                <a:extLst>
                  <a:ext uri="{FF2B5EF4-FFF2-40B4-BE49-F238E27FC236}">
                    <a16:creationId xmlns:a16="http://schemas.microsoft.com/office/drawing/2014/main" id="{D085B31F-E5E7-2191-4933-980C19A2AF0D}"/>
                  </a:ext>
                </a:extLst>
              </p:cNvPr>
              <p:cNvSpPr>
                <a:spLocks noGrp="1" noRot="1" noChangeAspect="1" noMove="1" noResize="1" noEditPoints="1" noAdjustHandles="1" noChangeArrowheads="1" noChangeShapeType="1" noTextEdit="1"/>
              </p:cNvSpPr>
              <p:nvPr>
                <p:ph idx="1"/>
              </p:nvPr>
            </p:nvSpPr>
            <p:spPr>
              <a:blipFill>
                <a:blip r:embed="rId2"/>
                <a:stretch>
                  <a:fillRect l="-1206" t="-263" r="-844"/>
                </a:stretch>
              </a:blipFill>
            </p:spPr>
            <p:txBody>
              <a:bodyPr/>
              <a:lstStyle/>
              <a:p>
                <a:r>
                  <a:rPr lang="en-US">
                    <a:noFill/>
                  </a:rPr>
                  <a:t> </a:t>
                </a:r>
              </a:p>
            </p:txBody>
          </p:sp>
        </mc:Fallback>
      </mc:AlternateContent>
    </p:spTree>
    <p:extLst>
      <p:ext uri="{BB962C8B-B14F-4D97-AF65-F5344CB8AC3E}">
        <p14:creationId xmlns:p14="http://schemas.microsoft.com/office/powerpoint/2010/main" val="52402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9328-2D4E-3395-3D88-CCD0A7934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C1E66-C30D-2717-D95D-7F95978C30F5}"/>
              </a:ext>
            </a:extLst>
          </p:cNvPr>
          <p:cNvSpPr>
            <a:spLocks noGrp="1"/>
          </p:cNvSpPr>
          <p:nvPr>
            <p:ph type="title"/>
          </p:nvPr>
        </p:nvSpPr>
        <p:spPr/>
        <p:txBody>
          <a:bodyPr/>
          <a:lstStyle/>
          <a:p>
            <a:r>
              <a:rPr lang="en-US" dirty="0"/>
              <a:t>Selection sort (4/6)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CF9E5D-0317-CC12-9370-1BB13C2ABCC5}"/>
                  </a:ext>
                </a:extLst>
              </p:cNvPr>
              <p:cNvSpPr>
                <a:spLocks noGrp="1"/>
              </p:cNvSpPr>
              <p:nvPr>
                <p:ph idx="1"/>
              </p:nvPr>
            </p:nvSpPr>
            <p:spPr/>
            <p:txBody>
              <a:bodyPr/>
              <a:lstStyle/>
              <a:p>
                <a:pPr marL="514350" indent="-514350">
                  <a:buFont typeface="+mj-lt"/>
                  <a:buAutoNum type="arabicPeriod"/>
                </a:pPr>
                <a:r>
                  <a:rPr lang="en-US" dirty="0"/>
                  <a:t>After every iteration, array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is a permutation of the original.</a:t>
                </a:r>
              </a:p>
              <a:p>
                <a:r>
                  <a:rPr lang="en-US" i="1" dirty="0"/>
                  <a:t>Proof.</a:t>
                </a:r>
                <a:r>
                  <a:rPr lang="en-US" dirty="0"/>
                  <a:t> </a:t>
                </a:r>
                <a:r>
                  <a:rPr lang="en-US" b="1" dirty="0"/>
                  <a:t>Before the loop starts: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is unchanged.</a:t>
                </a:r>
              </a:p>
              <a:p>
                <a:r>
                  <a:rPr lang="en-US" b="1" dirty="0"/>
                  <a:t>After each iteration: </a:t>
                </a:r>
                <a:r>
                  <a:rPr lang="en-US" dirty="0"/>
                  <a:t>By the previous iteration,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 </m:t>
                    </m:r>
                  </m:oMath>
                </a14:m>
                <a:r>
                  <a:rPr lang="en-US" dirty="0"/>
                  <a:t>starts out as a permutation of the original array. </a:t>
                </a:r>
              </a:p>
              <a:p>
                <a:pPr lvl="0">
                  <a:defRPr/>
                </a:pPr>
                <a:r>
                  <a:rPr lang="en-US" dirty="0"/>
                  <a:t>Because we only modify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 by swapping elements, it remains a permutation of the original at the end of this iteration.</a:t>
                </a:r>
              </a:p>
              <a:p>
                <a:endParaRPr lang="en-US" b="1" dirty="0"/>
              </a:p>
            </p:txBody>
          </p:sp>
        </mc:Choice>
        <mc:Fallback>
          <p:sp>
            <p:nvSpPr>
              <p:cNvPr id="3" name="Content Placeholder 2">
                <a:extLst>
                  <a:ext uri="{FF2B5EF4-FFF2-40B4-BE49-F238E27FC236}">
                    <a16:creationId xmlns:a16="http://schemas.microsoft.com/office/drawing/2014/main" id="{F3CF9E5D-0317-CC12-9370-1BB13C2ABCC5}"/>
                  </a:ext>
                </a:extLst>
              </p:cNvPr>
              <p:cNvSpPr>
                <a:spLocks noGrp="1" noRot="1" noChangeAspect="1" noMove="1" noResize="1" noEditPoints="1" noAdjustHandles="1" noChangeArrowheads="1" noChangeShapeType="1" noTextEdit="1"/>
              </p:cNvSpPr>
              <p:nvPr>
                <p:ph idx="1"/>
              </p:nvPr>
            </p:nvSpPr>
            <p:spPr>
              <a:blipFill>
                <a:blip r:embed="rId2"/>
                <a:stretch>
                  <a:fillRect l="-1206" t="-263" b="-7368"/>
                </a:stretch>
              </a:blipFill>
            </p:spPr>
            <p:txBody>
              <a:bodyPr/>
              <a:lstStyle/>
              <a:p>
                <a:r>
                  <a:rPr lang="en-US">
                    <a:noFill/>
                  </a:rPr>
                  <a:t> </a:t>
                </a:r>
              </a:p>
            </p:txBody>
          </p:sp>
        </mc:Fallback>
      </mc:AlternateContent>
    </p:spTree>
    <p:extLst>
      <p:ext uri="{BB962C8B-B14F-4D97-AF65-F5344CB8AC3E}">
        <p14:creationId xmlns:p14="http://schemas.microsoft.com/office/powerpoint/2010/main" val="92030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131F4-EF98-ED2A-C8B8-4751BC8D0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A93B6-9AFC-D553-BBF5-61885EAC6FF3}"/>
              </a:ext>
            </a:extLst>
          </p:cNvPr>
          <p:cNvSpPr>
            <a:spLocks noGrp="1"/>
          </p:cNvSpPr>
          <p:nvPr>
            <p:ph type="title"/>
          </p:nvPr>
        </p:nvSpPr>
        <p:spPr/>
        <p:txBody>
          <a:bodyPr/>
          <a:lstStyle/>
          <a:p>
            <a:r>
              <a:rPr lang="en-US" dirty="0"/>
              <a:t>Selection sort (5/6)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6A855B-CD8F-5149-9648-6A8240BC2259}"/>
                  </a:ext>
                </a:extLst>
              </p:cNvPr>
              <p:cNvSpPr>
                <a:spLocks noGrp="1"/>
              </p:cNvSpPr>
              <p:nvPr>
                <p:ph idx="1"/>
              </p:nvPr>
            </p:nvSpPr>
            <p:spPr/>
            <p:txBody>
              <a:bodyPr/>
              <a:lstStyle/>
              <a:p>
                <a:pPr marL="514350" indent="-514350">
                  <a:buFont typeface="+mj-lt"/>
                  <a:buAutoNum type="arabicPeriod" startAt="2"/>
                </a:pP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subarray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is sorted in decreasing order.</a:t>
                </a:r>
              </a:p>
              <a:p>
                <a:r>
                  <a:rPr lang="en-US" i="1" dirty="0"/>
                  <a:t>Proof.</a:t>
                </a:r>
                <a:r>
                  <a:rPr lang="en-US" dirty="0"/>
                  <a:t> </a:t>
                </a:r>
                <a:r>
                  <a:rPr lang="en-US" b="1" dirty="0"/>
                  <a:t>Before the loop starts:</a:t>
                </a:r>
                <a:r>
                  <a:rPr lang="en-US" dirty="0"/>
                  <a: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𝟎</m:t>
                    </m:r>
                    <m:r>
                      <a:rPr lang="en-US" b="1" i="1" dirty="0">
                        <a:solidFill>
                          <a:schemeClr val="accent1"/>
                        </a:solidFill>
                        <a:latin typeface="Cambria Math" panose="02040503050406030204" pitchFamily="18" charset="0"/>
                      </a:rPr>
                      <m:t>]</m:t>
                    </m:r>
                  </m:oMath>
                </a14:m>
                <a:r>
                  <a:rPr lang="en-US" dirty="0"/>
                  <a:t> is empty.</a:t>
                </a:r>
              </a:p>
              <a:p>
                <a:r>
                  <a:rPr lang="en-US" b="1" dirty="0"/>
                  <a:t>After each iteration:  </a:t>
                </a:r>
                <a:r>
                  <a:rPr lang="en-US" dirty="0"/>
                  <a:t>By the previous iteration,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starts out sorted in decreasing order. </a:t>
                </a:r>
              </a:p>
              <a:p>
                <a:pPr>
                  <a:defRPr/>
                </a:pPr>
                <a:r>
                  <a:rPr lang="en-US" dirty="0"/>
                  <a:t>To show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ends up sorted, we need </a:t>
                </a:r>
                <a14:m>
                  <m:oMath xmlns:m="http://schemas.openxmlformats.org/officeDocument/2006/math">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𝑨</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oMath>
                </a14:m>
                <a:r>
                  <a:rPr lang="en-US" dirty="0"/>
                  <a:t>.</a:t>
                </a:r>
              </a:p>
              <a:p>
                <a:pPr>
                  <a:defRPr/>
                </a:pPr>
                <a:r>
                  <a:rPr lang="en-US" dirty="0"/>
                  <a:t>(Then let’s look at the code again to see what happens.)</a:t>
                </a:r>
              </a:p>
            </p:txBody>
          </p:sp>
        </mc:Choice>
        <mc:Fallback>
          <p:sp>
            <p:nvSpPr>
              <p:cNvPr id="3" name="Content Placeholder 2">
                <a:extLst>
                  <a:ext uri="{FF2B5EF4-FFF2-40B4-BE49-F238E27FC236}">
                    <a16:creationId xmlns:a16="http://schemas.microsoft.com/office/drawing/2014/main" id="{766A855B-CD8F-5149-9648-6A8240BC2259}"/>
                  </a:ext>
                </a:extLst>
              </p:cNvPr>
              <p:cNvSpPr>
                <a:spLocks noGrp="1" noRot="1" noChangeAspect="1" noMove="1" noResize="1" noEditPoints="1" noAdjustHandles="1" noChangeArrowheads="1" noChangeShapeType="1" noTextEdit="1"/>
              </p:cNvSpPr>
              <p:nvPr>
                <p:ph idx="1"/>
              </p:nvPr>
            </p:nvSpPr>
            <p:spPr>
              <a:blipFill>
                <a:blip r:embed="rId2"/>
                <a:stretch>
                  <a:fillRect l="-1206" t="-263" r="-844"/>
                </a:stretch>
              </a:blipFill>
            </p:spPr>
            <p:txBody>
              <a:bodyPr/>
              <a:lstStyle/>
              <a:p>
                <a:r>
                  <a:rPr lang="en-US">
                    <a:noFill/>
                  </a:rPr>
                  <a:t> </a:t>
                </a:r>
              </a:p>
            </p:txBody>
          </p:sp>
        </mc:Fallback>
      </mc:AlternateContent>
    </p:spTree>
    <p:extLst>
      <p:ext uri="{BB962C8B-B14F-4D97-AF65-F5344CB8AC3E}">
        <p14:creationId xmlns:p14="http://schemas.microsoft.com/office/powerpoint/2010/main" val="1780248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ADA60-F0A8-70C8-9DFB-28A6D601F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1DDFC-7EE8-8E54-0C1E-1E3F27EA3678}"/>
              </a:ext>
            </a:extLst>
          </p:cNvPr>
          <p:cNvSpPr>
            <a:spLocks noGrp="1"/>
          </p:cNvSpPr>
          <p:nvPr>
            <p:ph type="title"/>
          </p:nvPr>
        </p:nvSpPr>
        <p:spPr/>
        <p:txBody>
          <a:bodyPr/>
          <a:lstStyle/>
          <a:p>
            <a:r>
              <a:rPr lang="en-US" dirty="0"/>
              <a:t>Selection sort (6/6)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4A0B25-0C6F-51B8-B67F-ADDFEB209242}"/>
                  </a:ext>
                </a:extLst>
              </p:cNvPr>
              <p:cNvSpPr>
                <a:spLocks noGrp="1"/>
              </p:cNvSpPr>
              <p:nvPr>
                <p:ph idx="1"/>
              </p:nvPr>
            </p:nvSpPr>
            <p:spPr/>
            <p:txBody>
              <a:bodyPr/>
              <a:lstStyle/>
              <a:p>
                <a:pPr>
                  <a:spcBef>
                    <a:spcPts val="0"/>
                  </a:spcBef>
                </a:pPr>
                <a:r>
                  <a:rPr lang="en-US" b="1" dirty="0"/>
                  <a:t>Input: </a:t>
                </a:r>
                <a:r>
                  <a:rPr lang="en-US" dirty="0"/>
                  <a:t>Array </a:t>
                </a:r>
                <a14:m>
                  <m:oMath xmlns:m="http://schemas.openxmlformats.org/officeDocument/2006/math">
                    <m:r>
                      <a:rPr lang="en-US" b="1" i="1">
                        <a:solidFill>
                          <a:schemeClr val="accent1"/>
                        </a:solidFill>
                        <a:latin typeface="Cambria Math" panose="02040503050406030204" pitchFamily="18" charset="0"/>
                      </a:rPr>
                      <m:t>𝑨</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𝟏</m:t>
                    </m:r>
                    <m:r>
                      <a:rPr lang="en-US" b="1" i="1">
                        <a:solidFill>
                          <a:schemeClr val="accent1"/>
                        </a:solidFill>
                        <a:latin typeface="Cambria Math" panose="02040503050406030204" pitchFamily="18" charset="0"/>
                      </a:rPr>
                      <m:t>…</m:t>
                    </m:r>
                    <m:r>
                      <a:rPr lang="en-US" b="1" i="1">
                        <a:solidFill>
                          <a:schemeClr val="accent1"/>
                        </a:solidFill>
                        <a:latin typeface="Cambria Math" panose="02040503050406030204" pitchFamily="18" charset="0"/>
                      </a:rPr>
                      <m:t>𝒏</m:t>
                    </m:r>
                    <m:r>
                      <a:rPr lang="en-US" b="1" i="1">
                        <a:solidFill>
                          <a:schemeClr val="accent1"/>
                        </a:solidFill>
                        <a:latin typeface="Cambria Math" panose="02040503050406030204" pitchFamily="18" charset="0"/>
                      </a:rPr>
                      <m:t>]</m:t>
                    </m:r>
                  </m:oMath>
                </a14:m>
                <a:r>
                  <a:rPr lang="en-US" dirty="0"/>
                  <a:t> of numbers</a:t>
                </a:r>
              </a:p>
              <a:p>
                <a:pPr>
                  <a:spcBef>
                    <a:spcPts val="0"/>
                  </a:spcBef>
                  <a:spcAft>
                    <a:spcPts val="2400"/>
                  </a:spcAft>
                </a:pPr>
                <a:r>
                  <a:rPr lang="en-US" b="1" dirty="0"/>
                  <a:t>Goal: </a:t>
                </a:r>
                <a:r>
                  <a:rPr lang="en-US" dirty="0"/>
                  <a:t>A permutation of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 that is sorted in decreasing order</a:t>
                </a:r>
                <a:endParaRPr lang="en-US" dirty="0">
                  <a:solidFill>
                    <a:srgbClr val="000000"/>
                  </a:solidFill>
                </a:endParaRP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for</a:t>
                </a:r>
                <a:r>
                  <a:rPr lang="en-US" dirty="0">
                    <a:solidFill>
                      <a:srgbClr val="000000"/>
                    </a:solidFill>
                  </a:rPr>
                  <a:t> </a:t>
                </a:r>
                <a14:m>
                  <m:oMath xmlns:m="http://schemas.openxmlformats.org/officeDocument/2006/math">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solidFill>
                      <a:srgbClr val="000000"/>
                    </a:solidFill>
                  </a:rPr>
                  <a:t> </a:t>
                </a:r>
                <a:r>
                  <a:rPr lang="en-US" b="1" dirty="0">
                    <a:solidFill>
                      <a:schemeClr val="accent3"/>
                    </a:solidFill>
                  </a:rPr>
                  <a:t>do</a:t>
                </a:r>
              </a:p>
              <a:p>
                <a:pPr marL="914400" lvl="0" indent="-914400">
                  <a:spcBef>
                    <a:spcPts val="0"/>
                  </a:spcBef>
                  <a:buFont typeface="+mj-lt"/>
                  <a:buAutoNum type="arabicPeriod"/>
                </a:pPr>
                <a:r>
                  <a:rPr lang="en-US" dirty="0">
                    <a:solidFill>
                      <a:srgbClr val="000000"/>
                    </a:solidFill>
                  </a:rPr>
                  <a:t>Let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solidFill>
                      <a:srgbClr val="000000"/>
                    </a:solidFill>
                  </a:rPr>
                  <a:t> be the maximum element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solidFill>
                      <a:srgbClr val="000000"/>
                    </a:solidFill>
                  </a:rPr>
                  <a:t>.</a:t>
                </a:r>
              </a:p>
              <a:p>
                <a:pPr marL="914400" lvl="0" indent="-917575">
                  <a:spcBef>
                    <a:spcPts val="0"/>
                  </a:spcBef>
                  <a:buFont typeface="+mj-lt"/>
                  <a:buAutoNum type="arabicPeriod"/>
                </a:pPr>
                <a:r>
                  <a:rPr lang="en-US" dirty="0">
                    <a:solidFill>
                      <a:srgbClr val="000000"/>
                    </a:solidFill>
                  </a:rPr>
                  <a:t>Swap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solidFill>
                      <a:schemeClr val="accent1"/>
                    </a:solidFill>
                  </a:rPr>
                  <a:t> </a:t>
                </a:r>
                <a:r>
                  <a:rPr lang="en-US" dirty="0">
                    <a:solidFill>
                      <a:srgbClr val="000000"/>
                    </a:solidFill>
                  </a:rPr>
                  <a:t>and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solidFill>
                      <a:srgbClr val="000000"/>
                    </a:solidFill>
                  </a:rPr>
                  <a:t>.</a:t>
                </a: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return</a:t>
                </a:r>
                <a:r>
                  <a:rPr lang="en-US" dirty="0">
                    <a:solidFill>
                      <a:srgbClr val="000000"/>
                    </a:solidFill>
                  </a:rPr>
                  <a:t> </a:t>
                </a:r>
                <a14:m>
                  <m:oMath xmlns:m="http://schemas.openxmlformats.org/officeDocument/2006/math">
                    <m:r>
                      <a:rPr lang="en-US" b="1" i="1" dirty="0">
                        <a:solidFill>
                          <a:schemeClr val="accent1"/>
                        </a:solidFill>
                        <a:latin typeface="Cambria Math" panose="02040503050406030204" pitchFamily="18" charset="0"/>
                      </a:rPr>
                      <m:t>𝑨</m:t>
                    </m:r>
                  </m:oMath>
                </a14:m>
                <a:endParaRPr lang="en-US" b="1" dirty="0">
                  <a:solidFill>
                    <a:schemeClr val="accent1"/>
                  </a:solidFill>
                </a:endParaRPr>
              </a:p>
              <a:p>
                <a:endParaRPr lang="en-US" dirty="0"/>
              </a:p>
            </p:txBody>
          </p:sp>
        </mc:Choice>
        <mc:Fallback>
          <p:sp>
            <p:nvSpPr>
              <p:cNvPr id="3" name="Content Placeholder 2">
                <a:extLst>
                  <a:ext uri="{FF2B5EF4-FFF2-40B4-BE49-F238E27FC236}">
                    <a16:creationId xmlns:a16="http://schemas.microsoft.com/office/drawing/2014/main" id="{754A0B25-0C6F-51B8-B67F-ADDFEB209242}"/>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AC28B3-7613-9176-23EE-2F706BD76E90}"/>
                  </a:ext>
                </a:extLst>
              </p:cNvPr>
              <p:cNvSpPr txBox="1"/>
              <p:nvPr/>
            </p:nvSpPr>
            <p:spPr>
              <a:xfrm>
                <a:off x="5546361" y="3996551"/>
                <a:ext cx="5981075" cy="2496324"/>
              </a:xfrm>
              <a:prstGeom prst="rect">
                <a:avLst/>
              </a:prstGeom>
              <a:solidFill>
                <a:schemeClr val="accent2">
                  <a:lumMod val="20000"/>
                  <a:lumOff val="80000"/>
                </a:schemeClr>
              </a:solidFill>
              <a:ln w="38100">
                <a:solidFill>
                  <a:schemeClr val="accent2"/>
                </a:solidFill>
              </a:ln>
            </p:spPr>
            <p:txBody>
              <a:bodyPr wrap="square">
                <a:spAutoFit/>
              </a:bodyPr>
              <a:lstStyle/>
              <a:p>
                <a:pPr lvl="0" algn="ctr">
                  <a:lnSpc>
                    <a:spcPct val="125000"/>
                  </a:lnSpc>
                  <a:spcBef>
                    <a:spcPts val="2400"/>
                  </a:spcBef>
                  <a:defRPr/>
                </a:pPr>
                <a:r>
                  <a:rPr lang="en-US" sz="2800" dirty="0">
                    <a:solidFill>
                      <a:srgbClr val="000000"/>
                    </a:solidFill>
                    <a:latin typeface="Lato" panose="020F0502020204030203" pitchFamily="34" charset="77"/>
                    <a:ea typeface="Inter" panose="02000503000000020004" pitchFamily="2" charset="0"/>
                  </a:rPr>
                  <a:t>Stuck because this iteration doesn’t give any information about </a:t>
                </a:r>
                <a14:m>
                  <m:oMath xmlns:m="http://schemas.openxmlformats.org/officeDocument/2006/math">
                    <m:r>
                      <a:rPr lang="en-US" sz="2800" b="1" i="1" dirty="0">
                        <a:solidFill>
                          <a:srgbClr val="1E68CD"/>
                        </a:solidFill>
                        <a:latin typeface="Cambria Math" panose="02040503050406030204" pitchFamily="18" charset="0"/>
                      </a:rPr>
                      <m:t>𝑨</m:t>
                    </m:r>
                    <m:d>
                      <m:dPr>
                        <m:begChr m:val="["/>
                        <m:endChr m:val="]"/>
                        <m:ctrlPr>
                          <a:rPr lang="en-US" sz="2800" b="1" i="1" dirty="0">
                            <a:solidFill>
                              <a:srgbClr val="1E68CD"/>
                            </a:solidFill>
                            <a:latin typeface="Cambria Math" panose="02040503050406030204" pitchFamily="18" charset="0"/>
                          </a:rPr>
                        </m:ctrlPr>
                      </m:dPr>
                      <m:e>
                        <m:r>
                          <a:rPr lang="en-US" sz="2800" b="1" i="1" dirty="0">
                            <a:solidFill>
                              <a:srgbClr val="1E68CD"/>
                            </a:solidFill>
                            <a:latin typeface="Cambria Math" panose="02040503050406030204" pitchFamily="18" charset="0"/>
                          </a:rPr>
                          <m:t>𝒊</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𝟏</m:t>
                        </m:r>
                      </m:e>
                    </m:d>
                  </m:oMath>
                </a14:m>
                <a:r>
                  <a:rPr lang="en-US" sz="2800" dirty="0">
                    <a:solidFill>
                      <a:srgbClr val="000000"/>
                    </a:solidFill>
                    <a:latin typeface="Lato" panose="020F0502020204030203" pitchFamily="34" charset="77"/>
                    <a:ea typeface="Inter" panose="02000503000000020004" pitchFamily="2" charset="0"/>
                  </a:rPr>
                  <a:t>!</a:t>
                </a:r>
              </a:p>
              <a:p>
                <a:pPr lvl="0" algn="ctr">
                  <a:lnSpc>
                    <a:spcPct val="125000"/>
                  </a:lnSpc>
                  <a:spcBef>
                    <a:spcPts val="2400"/>
                  </a:spcBef>
                  <a:defRPr/>
                </a:pPr>
                <a:r>
                  <a:rPr lang="en-US" sz="2800" dirty="0">
                    <a:solidFill>
                      <a:srgbClr val="000000"/>
                    </a:solidFill>
                    <a:latin typeface="Lato" panose="020F0502020204030203" pitchFamily="34" charset="77"/>
                    <a:ea typeface="Inter" panose="02000503000000020004" pitchFamily="2" charset="0"/>
                  </a:rPr>
                  <a:t>Instead, </a:t>
                </a:r>
                <a:r>
                  <a:rPr lang="en-US" sz="2800" i="1" dirty="0">
                    <a:solidFill>
                      <a:srgbClr val="000000"/>
                    </a:solidFill>
                    <a:latin typeface="Lato" panose="020F0502020204030203" pitchFamily="34" charset="77"/>
                    <a:ea typeface="Inter" panose="02000503000000020004" pitchFamily="2" charset="0"/>
                  </a:rPr>
                  <a:t>strengthen the loop invariant </a:t>
                </a:r>
                <a:r>
                  <a:rPr lang="en-US" sz="2800" dirty="0">
                    <a:solidFill>
                      <a:srgbClr val="000000"/>
                    </a:solidFill>
                    <a:latin typeface="Lato" panose="020F0502020204030203" pitchFamily="34" charset="77"/>
                    <a:ea typeface="Inter" panose="02000503000000020004" pitchFamily="2" charset="0"/>
                  </a:rPr>
                  <a:t>to know more about </a:t>
                </a:r>
                <a14:m>
                  <m:oMath xmlns:m="http://schemas.openxmlformats.org/officeDocument/2006/math">
                    <m:r>
                      <a:rPr lang="en-US" sz="2800" b="1" i="1" dirty="0">
                        <a:solidFill>
                          <a:srgbClr val="1E68CD"/>
                        </a:solidFill>
                        <a:latin typeface="Cambria Math" panose="02040503050406030204" pitchFamily="18" charset="0"/>
                      </a:rPr>
                      <m:t>𝑨</m:t>
                    </m:r>
                    <m:d>
                      <m:dPr>
                        <m:begChr m:val="["/>
                        <m:endChr m:val="]"/>
                        <m:ctrlPr>
                          <a:rPr lang="en-US" sz="2800" b="1" i="1" dirty="0">
                            <a:solidFill>
                              <a:srgbClr val="1E68CD"/>
                            </a:solidFill>
                            <a:latin typeface="Cambria Math" panose="02040503050406030204" pitchFamily="18" charset="0"/>
                          </a:rPr>
                        </m:ctrlPr>
                      </m:dPr>
                      <m:e>
                        <m:r>
                          <a:rPr lang="en-US" sz="2800" b="1" i="1" dirty="0">
                            <a:solidFill>
                              <a:srgbClr val="1E68CD"/>
                            </a:solidFill>
                            <a:latin typeface="Cambria Math" panose="02040503050406030204" pitchFamily="18" charset="0"/>
                          </a:rPr>
                          <m:t>𝒊</m:t>
                        </m:r>
                        <m:r>
                          <a:rPr lang="en-US" sz="2800" b="1" i="1" dirty="0">
                            <a:solidFill>
                              <a:srgbClr val="1E68CD"/>
                            </a:solidFill>
                            <a:latin typeface="Cambria Math" panose="02040503050406030204" pitchFamily="18" charset="0"/>
                          </a:rPr>
                          <m:t>−</m:t>
                        </m:r>
                        <m:r>
                          <a:rPr lang="en-US" sz="2800" b="1" i="1" dirty="0">
                            <a:solidFill>
                              <a:srgbClr val="1E68CD"/>
                            </a:solidFill>
                            <a:latin typeface="Cambria Math" panose="02040503050406030204" pitchFamily="18" charset="0"/>
                          </a:rPr>
                          <m:t>𝟏</m:t>
                        </m:r>
                      </m:e>
                    </m:d>
                  </m:oMath>
                </a14:m>
                <a:r>
                  <a:rPr lang="en-US" sz="2800" dirty="0">
                    <a:solidFill>
                      <a:srgbClr val="000000"/>
                    </a:solidFill>
                    <a:latin typeface="Lato" panose="020F0502020204030203" pitchFamily="34" charset="77"/>
                    <a:ea typeface="Inter" panose="02000503000000020004" pitchFamily="2" charset="0"/>
                  </a:rPr>
                  <a:t>.</a:t>
                </a:r>
              </a:p>
            </p:txBody>
          </p:sp>
        </mc:Choice>
        <mc:Fallback>
          <p:sp>
            <p:nvSpPr>
              <p:cNvPr id="7" name="TextBox 6">
                <a:extLst>
                  <a:ext uri="{FF2B5EF4-FFF2-40B4-BE49-F238E27FC236}">
                    <a16:creationId xmlns:a16="http://schemas.microsoft.com/office/drawing/2014/main" id="{A9AC28B3-7613-9176-23EE-2F706BD76E90}"/>
                  </a:ext>
                </a:extLst>
              </p:cNvPr>
              <p:cNvSpPr txBox="1">
                <a:spLocks noRot="1" noChangeAspect="1" noMove="1" noResize="1" noEditPoints="1" noAdjustHandles="1" noChangeArrowheads="1" noChangeShapeType="1" noTextEdit="1"/>
              </p:cNvSpPr>
              <p:nvPr/>
            </p:nvSpPr>
            <p:spPr>
              <a:xfrm>
                <a:off x="5546361" y="3996551"/>
                <a:ext cx="5981075" cy="2496324"/>
              </a:xfrm>
              <a:prstGeom prst="rect">
                <a:avLst/>
              </a:prstGeom>
              <a:blipFill>
                <a:blip r:embed="rId3"/>
                <a:stretch>
                  <a:fillRect l="-211" r="-1053" b="-5500"/>
                </a:stretch>
              </a:blipFill>
              <a:ln w="38100">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4622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157A-751D-7A90-E65A-1918D7EB983E}"/>
              </a:ext>
            </a:extLst>
          </p:cNvPr>
          <p:cNvSpPr>
            <a:spLocks noGrp="1"/>
          </p:cNvSpPr>
          <p:nvPr>
            <p:ph type="title"/>
          </p:nvPr>
        </p:nvSpPr>
        <p:spPr/>
        <p:txBody>
          <a:bodyPr/>
          <a:lstStyle/>
          <a:p>
            <a:r>
              <a:rPr lang="en-US" dirty="0"/>
              <a:t>Strengthening the invariant (1/3)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891750-4BE5-1A9A-8084-4071C9221AC9}"/>
                  </a:ext>
                </a:extLst>
              </p:cNvPr>
              <p:cNvSpPr>
                <a:spLocks noGrp="1"/>
              </p:cNvSpPr>
              <p:nvPr>
                <p:ph idx="1"/>
              </p:nvPr>
            </p:nvSpPr>
            <p:spPr/>
            <p:txBody>
              <a:bodyPr/>
              <a:lstStyle/>
              <a:p>
                <a:pPr marL="514350" indent="-514350">
                  <a:buFont typeface="+mj-lt"/>
                  <a:buAutoNum type="arabicPeriod" startAt="2"/>
                </a:pPr>
                <a:r>
                  <a:rPr lang="en-US" dirty="0"/>
                  <a:t>After iteration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subarray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is sorted in decreasing order </a:t>
                </a:r>
                <a:r>
                  <a:rPr lang="en-US" b="1" dirty="0"/>
                  <a:t>and contains the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b="1" dirty="0"/>
                  <a:t> largest elements of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a:t>
                </a:r>
              </a:p>
              <a:p>
                <a:r>
                  <a:rPr lang="en-US" i="1" dirty="0"/>
                  <a:t>Proof.</a:t>
                </a:r>
                <a:r>
                  <a:rPr lang="en-US" dirty="0"/>
                  <a:t> </a:t>
                </a:r>
                <a:r>
                  <a:rPr lang="en-US" b="1" dirty="0"/>
                  <a:t>Before the loop starts:</a:t>
                </a:r>
                <a:r>
                  <a:rPr lang="en-US" dirty="0"/>
                  <a: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𝟎</m:t>
                    </m:r>
                    <m:r>
                      <a:rPr lang="en-US" b="1" i="1" dirty="0">
                        <a:solidFill>
                          <a:schemeClr val="accent1"/>
                        </a:solidFill>
                        <a:latin typeface="Cambria Math" panose="02040503050406030204" pitchFamily="18" charset="0"/>
                      </a:rPr>
                      <m:t>]</m:t>
                    </m:r>
                  </m:oMath>
                </a14:m>
                <a:r>
                  <a:rPr lang="en-US" dirty="0"/>
                  <a:t> is empty and certainly contains the 0 largest elements of </a:t>
                </a:r>
                <a14:m>
                  <m:oMath xmlns:m="http://schemas.openxmlformats.org/officeDocument/2006/math">
                    <m:r>
                      <a:rPr lang="en-US" b="1" i="1" dirty="0" smtClean="0">
                        <a:solidFill>
                          <a:schemeClr val="accent1"/>
                        </a:solidFill>
                        <a:latin typeface="Cambria Math" panose="02040503050406030204" pitchFamily="18" charset="0"/>
                      </a:rPr>
                      <m:t>𝑨</m:t>
                    </m:r>
                  </m:oMath>
                </a14:m>
                <a:r>
                  <a:rPr lang="en-US" dirty="0"/>
                  <a:t>.</a:t>
                </a:r>
              </a:p>
              <a:p>
                <a:r>
                  <a:rPr lang="en-US" b="1" dirty="0"/>
                  <a:t>After each iteration:  </a:t>
                </a:r>
                <a:r>
                  <a:rPr lang="en-US" dirty="0"/>
                  <a:t>By the previous iteration,</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is sorted in decreasing order, and</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has the </a:t>
                </a:r>
                <a14:m>
                  <m:oMath xmlns:m="http://schemas.openxmlformats.org/officeDocument/2006/math">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oMath>
                </a14:m>
                <a:r>
                  <a:rPr lang="en-US" dirty="0"/>
                  <a:t> largest elements of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a:p>
                <a:r>
                  <a:rPr lang="en-US" dirty="0"/>
                  <a:t>Need to prove both at the end of the iteration.</a:t>
                </a:r>
              </a:p>
            </p:txBody>
          </p:sp>
        </mc:Choice>
        <mc:Fallback>
          <p:sp>
            <p:nvSpPr>
              <p:cNvPr id="3" name="Content Placeholder 2">
                <a:extLst>
                  <a:ext uri="{FF2B5EF4-FFF2-40B4-BE49-F238E27FC236}">
                    <a16:creationId xmlns:a16="http://schemas.microsoft.com/office/drawing/2014/main" id="{78891750-4BE5-1A9A-8084-4071C9221AC9}"/>
                  </a:ext>
                </a:extLst>
              </p:cNvPr>
              <p:cNvSpPr>
                <a:spLocks noGrp="1" noRot="1" noChangeAspect="1" noMove="1" noResize="1" noEditPoints="1" noAdjustHandles="1" noChangeArrowheads="1" noChangeShapeType="1" noTextEdit="1"/>
              </p:cNvSpPr>
              <p:nvPr>
                <p:ph idx="1"/>
              </p:nvPr>
            </p:nvSpPr>
            <p:spPr>
              <a:blipFill>
                <a:blip r:embed="rId2"/>
                <a:stretch>
                  <a:fillRect l="-1206" t="-263" r="-362" b="-12105"/>
                </a:stretch>
              </a:blipFill>
            </p:spPr>
            <p:txBody>
              <a:bodyPr/>
              <a:lstStyle/>
              <a:p>
                <a:r>
                  <a:rPr lang="en-US">
                    <a:noFill/>
                  </a:rPr>
                  <a:t> </a:t>
                </a:r>
              </a:p>
            </p:txBody>
          </p:sp>
        </mc:Fallback>
      </mc:AlternateContent>
    </p:spTree>
    <p:extLst>
      <p:ext uri="{BB962C8B-B14F-4D97-AF65-F5344CB8AC3E}">
        <p14:creationId xmlns:p14="http://schemas.microsoft.com/office/powerpoint/2010/main" val="14421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1F1D7-C647-58B1-5B3D-4A77F4620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6AEE3-075E-4EB0-3105-57274E968DD9}"/>
              </a:ext>
            </a:extLst>
          </p:cNvPr>
          <p:cNvSpPr>
            <a:spLocks noGrp="1"/>
          </p:cNvSpPr>
          <p:nvPr>
            <p:ph type="title"/>
          </p:nvPr>
        </p:nvSpPr>
        <p:spPr/>
        <p:txBody>
          <a:bodyPr/>
          <a:lstStyle/>
          <a:p>
            <a:r>
              <a:rPr lang="en-US" dirty="0"/>
              <a:t>Strengthening the invariant (2/3)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C3EAB5-8D3A-F767-5000-A69EF5855D7E}"/>
                  </a:ext>
                </a:extLst>
              </p:cNvPr>
              <p:cNvSpPr>
                <a:spLocks noGrp="1"/>
              </p:cNvSpPr>
              <p:nvPr>
                <p:ph idx="1"/>
              </p:nvPr>
            </p:nvSpPr>
            <p:spPr/>
            <p:txBody>
              <a:bodyPr/>
              <a:lstStyle/>
              <a:p>
                <a:r>
                  <a:rPr lang="en-US" b="1" dirty="0"/>
                  <a:t>After each iteration:  </a:t>
                </a:r>
                <a:r>
                  <a:rPr lang="en-US" dirty="0"/>
                  <a:t>By the previous iteration,</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is sorted in decreasing order, and</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has the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largest elements of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a:p>
                <a:pPr>
                  <a:defRPr/>
                </a:pPr>
                <a:r>
                  <a:rPr lang="en-US" b="1" dirty="0"/>
                  <a:t>To prove that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b="1" dirty="0"/>
                  <a:t> is sorted in decreasing order at the end: </a:t>
                </a:r>
              </a:p>
              <a:p>
                <a:pPr>
                  <a:defRPr/>
                </a:pPr>
                <a:r>
                  <a:rPr lang="en-US" dirty="0"/>
                  <a:t>By (2),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t> where </a:t>
                </a:r>
                <a14:m>
                  <m:oMath xmlns:m="http://schemas.openxmlformats.org/officeDocument/2006/math">
                    <m:r>
                      <a:rPr lang="en-US" b="1" i="1" dirty="0" smtClean="0">
                        <a:solidFill>
                          <a:schemeClr val="accent1"/>
                        </a:solidFill>
                        <a:latin typeface="Cambria Math" panose="02040503050406030204" pitchFamily="18" charset="0"/>
                      </a:rPr>
                      <m:t>𝒋</m:t>
                    </m:r>
                  </m:oMath>
                </a14:m>
                <a:r>
                  <a:rPr lang="en-US" dirty="0"/>
                  <a:t> is the maximum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t>. </a:t>
                </a:r>
              </a:p>
              <a:p>
                <a:pPr>
                  <a:defRPr/>
                </a:pPr>
                <a:r>
                  <a:rPr lang="en-US" dirty="0"/>
                  <a:t>We swap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and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𝒋</m:t>
                    </m:r>
                    <m:r>
                      <a:rPr lang="en-US" b="1" i="1" dirty="0">
                        <a:solidFill>
                          <a:schemeClr val="accent1"/>
                        </a:solidFill>
                        <a:latin typeface="Cambria Math" panose="02040503050406030204" pitchFamily="18" charset="0"/>
                      </a:rPr>
                      <m:t>]</m:t>
                    </m:r>
                  </m:oMath>
                </a14:m>
                <a:r>
                  <a:rPr lang="en-US" dirty="0"/>
                  <a:t>, so at the end,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𝑨</m:t>
                    </m:r>
                    <m:d>
                      <m:dPr>
                        <m:begChr m:val="["/>
                        <m:endChr m:val="]"/>
                        <m:ctrlPr>
                          <a:rPr lang="en-US" b="1" i="1" dirty="0">
                            <a:solidFill>
                              <a:schemeClr val="accent1"/>
                            </a:solidFill>
                            <a:latin typeface="Cambria Math" panose="02040503050406030204" pitchFamily="18" charset="0"/>
                          </a:rPr>
                        </m:ctrlPr>
                      </m:dPr>
                      <m:e>
                        <m:r>
                          <a:rPr lang="en-US" b="1" i="1" dirty="0" smtClean="0">
                            <a:solidFill>
                              <a:schemeClr val="accent1"/>
                            </a:solidFill>
                            <a:latin typeface="Cambria Math" panose="02040503050406030204" pitchFamily="18" charset="0"/>
                          </a:rPr>
                          <m:t>𝒊</m:t>
                        </m:r>
                      </m:e>
                    </m:d>
                  </m:oMath>
                </a14:m>
                <a:r>
                  <a:rPr lang="en-US" dirty="0"/>
                  <a:t> and thus combined with (1),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is sorted in decreasing order.</a:t>
                </a:r>
              </a:p>
            </p:txBody>
          </p:sp>
        </mc:Choice>
        <mc:Fallback>
          <p:sp>
            <p:nvSpPr>
              <p:cNvPr id="3" name="Content Placeholder 2">
                <a:extLst>
                  <a:ext uri="{FF2B5EF4-FFF2-40B4-BE49-F238E27FC236}">
                    <a16:creationId xmlns:a16="http://schemas.microsoft.com/office/drawing/2014/main" id="{3BC3EAB5-8D3A-F767-5000-A69EF5855D7E}"/>
                  </a:ext>
                </a:extLst>
              </p:cNvPr>
              <p:cNvSpPr>
                <a:spLocks noGrp="1" noRot="1" noChangeAspect="1" noMove="1" noResize="1" noEditPoints="1" noAdjustHandles="1" noChangeArrowheads="1" noChangeShapeType="1" noTextEdit="1"/>
              </p:cNvSpPr>
              <p:nvPr>
                <p:ph idx="1"/>
              </p:nvPr>
            </p:nvSpPr>
            <p:spPr>
              <a:blipFill>
                <a:blip r:embed="rId2"/>
                <a:stretch>
                  <a:fillRect l="-1206" t="-263" b="-1053"/>
                </a:stretch>
              </a:blipFill>
            </p:spPr>
            <p:txBody>
              <a:bodyPr/>
              <a:lstStyle/>
              <a:p>
                <a:r>
                  <a:rPr lang="en-US">
                    <a:noFill/>
                  </a:rPr>
                  <a:t> </a:t>
                </a:r>
              </a:p>
            </p:txBody>
          </p:sp>
        </mc:Fallback>
      </mc:AlternateContent>
    </p:spTree>
    <p:extLst>
      <p:ext uri="{BB962C8B-B14F-4D97-AF65-F5344CB8AC3E}">
        <p14:creationId xmlns:p14="http://schemas.microsoft.com/office/powerpoint/2010/main" val="194645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A59E4-B53E-3992-5E85-3DB2AFA25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723E4-B852-0107-4D47-EDFFD75D2323}"/>
              </a:ext>
            </a:extLst>
          </p:cNvPr>
          <p:cNvSpPr>
            <a:spLocks noGrp="1"/>
          </p:cNvSpPr>
          <p:nvPr>
            <p:ph type="title"/>
          </p:nvPr>
        </p:nvSpPr>
        <p:spPr/>
        <p:txBody>
          <a:bodyPr/>
          <a:lstStyle/>
          <a:p>
            <a:r>
              <a:rPr lang="en-US" dirty="0"/>
              <a:t>Strengthening the invariant (3/3)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99A06A-69D0-B4BB-434F-2FE682DF3741}"/>
                  </a:ext>
                </a:extLst>
              </p:cNvPr>
              <p:cNvSpPr>
                <a:spLocks noGrp="1"/>
              </p:cNvSpPr>
              <p:nvPr>
                <p:ph idx="1"/>
              </p:nvPr>
            </p:nvSpPr>
            <p:spPr/>
            <p:txBody>
              <a:bodyPr/>
              <a:lstStyle/>
              <a:p>
                <a:r>
                  <a:rPr lang="en-US" b="1" dirty="0"/>
                  <a:t>After each iteration:  </a:t>
                </a:r>
                <a:r>
                  <a:rPr lang="en-US" dirty="0"/>
                  <a:t>By the previous iteration,</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is sorted in decreasing order, and</a:t>
                </a:r>
              </a:p>
              <a:p>
                <a:pPr marL="514350" indent="-514350">
                  <a:spcBef>
                    <a:spcPts val="0"/>
                  </a:spcBef>
                  <a:buFont typeface="+mj-lt"/>
                  <a:buAutoNum type="arabicPeriod"/>
                </a:pPr>
                <a:r>
                  <a:rPr lang="en-US" dirty="0"/>
                  <a:t>​</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oMath>
                </a14:m>
                <a:r>
                  <a:rPr lang="en-US" dirty="0"/>
                  <a:t> has the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largest elements of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a:p>
                <a:pPr>
                  <a:defRPr/>
                </a:pPr>
                <a:r>
                  <a:rPr lang="en-US" b="1" dirty="0"/>
                  <a:t>To prove that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b="1" dirty="0"/>
                  <a:t> has the </a:t>
                </a:r>
                <a14:m>
                  <m:oMath xmlns:m="http://schemas.openxmlformats.org/officeDocument/2006/math">
                    <m:r>
                      <a:rPr lang="en-US" b="1" i="1" dirty="0">
                        <a:solidFill>
                          <a:schemeClr val="accent1"/>
                        </a:solidFill>
                        <a:latin typeface="Cambria Math" panose="02040503050406030204" pitchFamily="18" charset="0"/>
                      </a:rPr>
                      <m:t>𝒊</m:t>
                    </m:r>
                  </m:oMath>
                </a14:m>
                <a:r>
                  <a:rPr lang="en-US" b="1" dirty="0"/>
                  <a:t> largest elements of </a:t>
                </a:r>
                <a14:m>
                  <m:oMath xmlns:m="http://schemas.openxmlformats.org/officeDocument/2006/math">
                    <m:r>
                      <a:rPr lang="en-US" b="1" i="1" dirty="0">
                        <a:solidFill>
                          <a:schemeClr val="accent1"/>
                        </a:solidFill>
                        <a:latin typeface="Cambria Math" panose="02040503050406030204" pitchFamily="18" charset="0"/>
                      </a:rPr>
                      <m:t>𝑨</m:t>
                    </m:r>
                  </m:oMath>
                </a14:m>
                <a:r>
                  <a:rPr lang="en-US" b="1" dirty="0"/>
                  <a:t> at the end: </a:t>
                </a:r>
              </a:p>
              <a:p>
                <a:pPr>
                  <a:defRPr/>
                </a:pPr>
                <a:r>
                  <a:rPr lang="en-US" dirty="0"/>
                  <a:t>Because </a:t>
                </a:r>
                <a14:m>
                  <m:oMath xmlns:m="http://schemas.openxmlformats.org/officeDocument/2006/math">
                    <m:r>
                      <a:rPr lang="en-US" b="1" i="1" dirty="0">
                        <a:solidFill>
                          <a:schemeClr val="accent1"/>
                        </a:solidFill>
                        <a:latin typeface="Cambria Math" panose="02040503050406030204" pitchFamily="18" charset="0"/>
                      </a:rPr>
                      <m:t>𝒋</m:t>
                    </m:r>
                  </m:oMath>
                </a14:m>
                <a:r>
                  <a:rPr lang="en-US" dirty="0"/>
                  <a:t> was the maximum of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oMath>
                </a14:m>
                <a:r>
                  <a:rPr lang="en-US" dirty="0"/>
                  <a:t>, by (2) it must be the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err="1"/>
                  <a:t>th</a:t>
                </a:r>
                <a:r>
                  <a:rPr lang="en-US" dirty="0"/>
                  <a:t> largest element of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a:p>
                <a:pPr>
                  <a:defRPr/>
                </a:pPr>
                <a:r>
                  <a:rPr lang="en-US" dirty="0"/>
                  <a:t>After swapping, </a:t>
                </a:r>
                <a14:m>
                  <m:oMath xmlns:m="http://schemas.openxmlformats.org/officeDocument/2006/math">
                    <m:r>
                      <a:rPr lang="en-US" b="1" i="1" dirty="0">
                        <a:solidFill>
                          <a:schemeClr val="accent1"/>
                        </a:solidFill>
                        <a:latin typeface="Cambria Math" panose="02040503050406030204" pitchFamily="18" charset="0"/>
                      </a:rPr>
                      <m:t>𝑨</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𝒊</m:t>
                    </m:r>
                    <m:r>
                      <a:rPr lang="en-US" b="1" i="1" dirty="0">
                        <a:solidFill>
                          <a:schemeClr val="accent1"/>
                        </a:solidFill>
                        <a:latin typeface="Cambria Math" panose="02040503050406030204" pitchFamily="18" charset="0"/>
                      </a:rPr>
                      <m:t>]</m:t>
                    </m:r>
                  </m:oMath>
                </a14:m>
                <a:r>
                  <a:rPr lang="en-US" dirty="0"/>
                  <a:t> has the </a:t>
                </a:r>
                <a14:m>
                  <m:oMath xmlns:m="http://schemas.openxmlformats.org/officeDocument/2006/math">
                    <m:r>
                      <a:rPr lang="en-US" b="1" i="1" dirty="0">
                        <a:solidFill>
                          <a:schemeClr val="accent1"/>
                        </a:solidFill>
                        <a:latin typeface="Cambria Math" panose="02040503050406030204" pitchFamily="18" charset="0"/>
                      </a:rPr>
                      <m:t>𝒊</m:t>
                    </m:r>
                  </m:oMath>
                </a14:m>
                <a:r>
                  <a:rPr lang="en-US" dirty="0"/>
                  <a:t> largest elements of </a:t>
                </a:r>
                <a14:m>
                  <m:oMath xmlns:m="http://schemas.openxmlformats.org/officeDocument/2006/math">
                    <m:r>
                      <a:rPr lang="en-US" b="1" i="1" dirty="0">
                        <a:solidFill>
                          <a:schemeClr val="accent1"/>
                        </a:solidFill>
                        <a:latin typeface="Cambria Math" panose="02040503050406030204" pitchFamily="18" charset="0"/>
                      </a:rPr>
                      <m:t>𝑨</m:t>
                    </m:r>
                  </m:oMath>
                </a14:m>
                <a:r>
                  <a:rPr lang="en-US" dirty="0"/>
                  <a:t>.</a:t>
                </a:r>
              </a:p>
            </p:txBody>
          </p:sp>
        </mc:Choice>
        <mc:Fallback>
          <p:sp>
            <p:nvSpPr>
              <p:cNvPr id="3" name="Content Placeholder 2">
                <a:extLst>
                  <a:ext uri="{FF2B5EF4-FFF2-40B4-BE49-F238E27FC236}">
                    <a16:creationId xmlns:a16="http://schemas.microsoft.com/office/drawing/2014/main" id="{C199A06A-69D0-B4BB-434F-2FE682DF3741}"/>
                  </a:ext>
                </a:extLst>
              </p:cNvPr>
              <p:cNvSpPr>
                <a:spLocks noGrp="1" noRot="1" noChangeAspect="1" noMove="1" noResize="1" noEditPoints="1" noAdjustHandles="1" noChangeArrowheads="1" noChangeShapeType="1" noTextEdit="1"/>
              </p:cNvSpPr>
              <p:nvPr>
                <p:ph idx="1"/>
              </p:nvPr>
            </p:nvSpPr>
            <p:spPr>
              <a:blipFill>
                <a:blip r:embed="rId2"/>
                <a:stretch>
                  <a:fillRect l="-1206" t="-263" b="-1053"/>
                </a:stretch>
              </a:blipFill>
            </p:spPr>
            <p:txBody>
              <a:bodyPr/>
              <a:lstStyle/>
              <a:p>
                <a:r>
                  <a:rPr lang="en-US">
                    <a:noFill/>
                  </a:rPr>
                  <a:t> </a:t>
                </a:r>
              </a:p>
            </p:txBody>
          </p:sp>
        </mc:Fallback>
      </mc:AlternateContent>
    </p:spTree>
    <p:extLst>
      <p:ext uri="{BB962C8B-B14F-4D97-AF65-F5344CB8AC3E}">
        <p14:creationId xmlns:p14="http://schemas.microsoft.com/office/powerpoint/2010/main" val="301476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98193-DCCD-82E0-A400-72634BC12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26F39-D5FB-D811-720F-0FB9BFE7FAAC}"/>
              </a:ext>
            </a:extLst>
          </p:cNvPr>
          <p:cNvSpPr>
            <a:spLocks noGrp="1"/>
          </p:cNvSpPr>
          <p:nvPr>
            <p:ph type="title"/>
          </p:nvPr>
        </p:nvSpPr>
        <p:spPr/>
        <p:txBody>
          <a:bodyPr/>
          <a:lstStyle/>
          <a:p>
            <a:r>
              <a:rPr lang="en-US" dirty="0"/>
              <a:t>Integer square root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CDD593-93B8-3161-EE10-4C461E2536DA}"/>
                  </a:ext>
                </a:extLst>
              </p:cNvPr>
              <p:cNvSpPr>
                <a:spLocks noGrp="1"/>
              </p:cNvSpPr>
              <p:nvPr>
                <p:ph idx="1"/>
              </p:nvPr>
            </p:nvSpPr>
            <p:spPr/>
            <p:txBody>
              <a:bodyPr/>
              <a:lstStyle/>
              <a:p>
                <a:pPr>
                  <a:spcBef>
                    <a:spcPts val="0"/>
                  </a:spcBef>
                </a:pPr>
                <a:r>
                  <a:rPr lang="en-US" b="1" dirty="0"/>
                  <a:t>Input: </a:t>
                </a:r>
                <a:r>
                  <a:rPr lang="en-US" dirty="0"/>
                  <a:t>A positive integer </a:t>
                </a:r>
                <a14:m>
                  <m:oMath xmlns:m="http://schemas.openxmlformats.org/officeDocument/2006/math">
                    <m:r>
                      <a:rPr lang="en-US" b="1" i="1" dirty="0" smtClean="0">
                        <a:solidFill>
                          <a:schemeClr val="accent1"/>
                        </a:solidFill>
                        <a:latin typeface="Cambria Math" panose="02040503050406030204" pitchFamily="18" charset="0"/>
                      </a:rPr>
                      <m:t>𝒏</m:t>
                    </m:r>
                  </m:oMath>
                </a14:m>
                <a:endParaRPr lang="en-US" b="1" dirty="0">
                  <a:solidFill>
                    <a:schemeClr val="accent1"/>
                  </a:solidFill>
                </a:endParaRPr>
              </a:p>
              <a:p>
                <a:pPr>
                  <a:spcBef>
                    <a:spcPts val="0"/>
                  </a:spcBef>
                  <a:spcAft>
                    <a:spcPts val="2400"/>
                  </a:spcAft>
                </a:pPr>
                <a:r>
                  <a:rPr lang="en-US" b="1" dirty="0"/>
                  <a:t>Goal: </a:t>
                </a:r>
                <a:r>
                  <a:rPr lang="en-US" dirty="0"/>
                  <a:t>An integer </a:t>
                </a:r>
                <a14:m>
                  <m:oMath xmlns:m="http://schemas.openxmlformats.org/officeDocument/2006/math">
                    <m:r>
                      <a:rPr lang="en-US" b="1" i="1" dirty="0" smtClean="0">
                        <a:solidFill>
                          <a:schemeClr val="accent1"/>
                        </a:solidFill>
                        <a:latin typeface="Cambria Math" panose="02040503050406030204" pitchFamily="18" charset="0"/>
                      </a:rPr>
                      <m:t>𝒌</m:t>
                    </m:r>
                  </m:oMath>
                </a14:m>
                <a:r>
                  <a:rPr lang="en-US" dirty="0"/>
                  <a:t> such that </a:t>
                </a:r>
                <a14:m>
                  <m:oMath xmlns:m="http://schemas.openxmlformats.org/officeDocument/2006/math">
                    <m:sSup>
                      <m:sSupPr>
                        <m:ctrlPr>
                          <a:rPr lang="en-US" b="1" i="1" dirty="0" smtClean="0">
                            <a:solidFill>
                              <a:schemeClr val="accent1"/>
                            </a:solidFill>
                            <a:latin typeface="Cambria Math" panose="02040503050406030204" pitchFamily="18" charset="0"/>
                          </a:rPr>
                        </m:ctrlPr>
                      </m:sSupPr>
                      <m:e>
                        <m:d>
                          <m:dPr>
                            <m:ctrlPr>
                              <a:rPr lang="en-US" b="0" i="0" dirty="0" smtClean="0">
                                <a:solidFill>
                                  <a:schemeClr val="accent1"/>
                                </a:solidFill>
                                <a:latin typeface="Cambria Math" panose="02040503050406030204" pitchFamily="18" charset="0"/>
                              </a:rPr>
                            </m:ctrlPr>
                          </m:dPr>
                          <m:e>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e>
                        </m:d>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&lt;</m:t>
                    </m:r>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sSup>
                      <m:sSupPr>
                        <m:ctrlPr>
                          <a:rPr lang="en-US" b="1" i="1" dirty="0" smtClean="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𝒌</m:t>
                        </m:r>
                      </m:e>
                      <m:sup>
                        <m:r>
                          <a:rPr lang="en-US" b="1" i="1" dirty="0" smtClean="0">
                            <a:solidFill>
                              <a:schemeClr val="accent1"/>
                            </a:solidFill>
                            <a:latin typeface="Cambria Math" panose="02040503050406030204" pitchFamily="18" charset="0"/>
                          </a:rPr>
                          <m:t>𝟐</m:t>
                        </m:r>
                      </m:sup>
                    </m:sSup>
                  </m:oMath>
                </a14:m>
                <a:endParaRPr lang="en-US" dirty="0"/>
              </a:p>
              <a:p>
                <a:pPr marL="458788" lvl="0" indent="-461963">
                  <a:spcBef>
                    <a:spcPts val="0"/>
                  </a:spcBef>
                  <a:buFont typeface="+mj-lt"/>
                  <a:buAutoNum type="arabicPeriod"/>
                </a:pPr>
                <a:r>
                  <a:rPr lang="en-US" dirty="0">
                    <a:solidFill>
                      <a:srgbClr val="000000"/>
                    </a:solidFill>
                  </a:rPr>
                  <a:t>Let </a:t>
                </a:r>
                <a14:m>
                  <m:oMath xmlns:m="http://schemas.openxmlformats.org/officeDocument/2006/math">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a:t>
                </a: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while</a:t>
                </a:r>
                <a:r>
                  <a:rPr lang="en-US" dirty="0">
                    <a:solidFill>
                      <a:srgbClr val="000000"/>
                    </a:solidFill>
                  </a:rPr>
                  <a:t> </a:t>
                </a:r>
                <a14:m>
                  <m:oMath xmlns:m="http://schemas.openxmlformats.org/officeDocument/2006/math">
                    <m:sSup>
                      <m:sSupPr>
                        <m:ctrlPr>
                          <a:rPr lang="en-US" b="1" i="1" dirty="0" smtClean="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𝒌</m:t>
                        </m:r>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&lt;</m:t>
                    </m:r>
                    <m:r>
                      <a:rPr lang="en-US" b="1" i="1" dirty="0" smtClean="0">
                        <a:solidFill>
                          <a:schemeClr val="accent1"/>
                        </a:solidFill>
                        <a:latin typeface="Cambria Math" panose="02040503050406030204" pitchFamily="18" charset="0"/>
                      </a:rPr>
                      <m:t>𝒏</m:t>
                    </m:r>
                  </m:oMath>
                </a14:m>
                <a:r>
                  <a:rPr lang="en-US" b="1" dirty="0">
                    <a:solidFill>
                      <a:schemeClr val="accent1"/>
                    </a:solidFill>
                  </a:rPr>
                  <a:t> </a:t>
                </a:r>
                <a:r>
                  <a:rPr lang="en-US" b="1" dirty="0">
                    <a:solidFill>
                      <a:schemeClr val="accent3"/>
                    </a:solidFill>
                  </a:rPr>
                  <a:t>do</a:t>
                </a:r>
              </a:p>
              <a:p>
                <a:pPr marL="914400" lvl="0" indent="-914400">
                  <a:spcBef>
                    <a:spcPts val="0"/>
                  </a:spcBef>
                  <a:buFont typeface="+mj-lt"/>
                  <a:buAutoNum type="arabicPeriod"/>
                </a:pPr>
                <a:r>
                  <a:rPr lang="en-US" dirty="0">
                    <a:solidFill>
                      <a:srgbClr val="000000"/>
                    </a:solidFill>
                  </a:rPr>
                  <a:t>Update </a:t>
                </a:r>
                <a14:m>
                  <m:oMath xmlns:m="http://schemas.openxmlformats.org/officeDocument/2006/math">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solidFill>
                      <a:srgbClr val="000000"/>
                    </a:solidFill>
                  </a:rPr>
                  <a:t>.</a:t>
                </a:r>
              </a:p>
              <a:p>
                <a:pPr marL="458788" lvl="0" indent="-461963">
                  <a:spcBef>
                    <a:spcPts val="0"/>
                  </a:spcBef>
                  <a:buFont typeface="+mj-lt"/>
                  <a:buAutoNum type="arabicPeriod"/>
                </a:pPr>
                <a:r>
                  <a:rPr lang="en-US" dirty="0">
                    <a:solidFill>
                      <a:srgbClr val="000000"/>
                    </a:solidFill>
                  </a:rPr>
                  <a:t>​</a:t>
                </a:r>
                <a:r>
                  <a:rPr lang="en-US" b="1" dirty="0">
                    <a:solidFill>
                      <a:schemeClr val="accent3"/>
                    </a:solidFill>
                  </a:rPr>
                  <a:t>return</a:t>
                </a:r>
                <a:r>
                  <a:rPr lang="en-US" dirty="0">
                    <a:solidFill>
                      <a:srgbClr val="000000"/>
                    </a:solidFill>
                  </a:rPr>
                  <a:t> </a:t>
                </a:r>
                <a14:m>
                  <m:oMath xmlns:m="http://schemas.openxmlformats.org/officeDocument/2006/math">
                    <m:r>
                      <a:rPr lang="en-US" b="1" i="1" smtClean="0">
                        <a:solidFill>
                          <a:schemeClr val="accent1"/>
                        </a:solidFill>
                        <a:latin typeface="Cambria Math" panose="02040503050406030204" pitchFamily="18" charset="0"/>
                      </a:rPr>
                      <m:t>𝒌</m:t>
                    </m:r>
                  </m:oMath>
                </a14:m>
                <a:endParaRPr lang="en-US" b="1" dirty="0">
                  <a:solidFill>
                    <a:schemeClr val="accent1"/>
                  </a:solidFill>
                </a:endParaRPr>
              </a:p>
              <a:p>
                <a:endParaRPr lang="en-US" dirty="0"/>
              </a:p>
            </p:txBody>
          </p:sp>
        </mc:Choice>
        <mc:Fallback>
          <p:sp>
            <p:nvSpPr>
              <p:cNvPr id="3" name="Content Placeholder 2">
                <a:extLst>
                  <a:ext uri="{FF2B5EF4-FFF2-40B4-BE49-F238E27FC236}">
                    <a16:creationId xmlns:a16="http://schemas.microsoft.com/office/drawing/2014/main" id="{2CCDD593-93B8-3161-EE10-4C461E2536DA}"/>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Tree>
    <p:extLst>
      <p:ext uri="{BB962C8B-B14F-4D97-AF65-F5344CB8AC3E}">
        <p14:creationId xmlns:p14="http://schemas.microsoft.com/office/powerpoint/2010/main" val="508640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91E2A-2E97-78E7-F972-2FFFCF961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C3D4B-F1F4-5060-BF54-5B947E136CC9}"/>
              </a:ext>
            </a:extLst>
          </p:cNvPr>
          <p:cNvSpPr>
            <a:spLocks noGrp="1"/>
          </p:cNvSpPr>
          <p:nvPr>
            <p:ph type="title"/>
          </p:nvPr>
        </p:nvSpPr>
        <p:spPr/>
        <p:txBody>
          <a:bodyPr/>
          <a:lstStyle/>
          <a:p>
            <a:r>
              <a:rPr lang="en-US" dirty="0"/>
              <a:t>Integer square root (2/2)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3D77A5-AF64-8C43-5E17-1FD9754C9F29}"/>
                  </a:ext>
                </a:extLst>
              </p:cNvPr>
              <p:cNvSpPr>
                <a:spLocks noGrp="1"/>
              </p:cNvSpPr>
              <p:nvPr>
                <p:ph idx="1"/>
              </p:nvPr>
            </p:nvSpPr>
            <p:spPr/>
            <p:txBody>
              <a:bodyPr/>
              <a:lstStyle/>
              <a:p>
                <a:r>
                  <a:rPr lang="en-US" b="1" dirty="0">
                    <a:solidFill>
                      <a:schemeClr val="accent5"/>
                    </a:solidFill>
                  </a:rPr>
                  <a:t>Q: </a:t>
                </a:r>
                <a:r>
                  <a:rPr lang="en-US" dirty="0"/>
                  <a:t>Explain why “no exceptions” is true for this algorithm.</a:t>
                </a:r>
              </a:p>
              <a:p>
                <a:pPr>
                  <a:spcBef>
                    <a:spcPts val="0"/>
                  </a:spcBef>
                </a:pPr>
                <a:r>
                  <a:rPr lang="en-US" b="1" dirty="0">
                    <a:solidFill>
                      <a:schemeClr val="accent3"/>
                    </a:solidFill>
                  </a:rPr>
                  <a:t>A: </a:t>
                </a:r>
                <a:r>
                  <a:rPr lang="en-US" dirty="0"/>
                  <a:t>Nothing to show!</a:t>
                </a:r>
              </a:p>
              <a:p>
                <a:pPr>
                  <a:spcBef>
                    <a:spcPts val="0"/>
                  </a:spcBef>
                </a:pPr>
                <a:endParaRPr lang="en-US" dirty="0"/>
              </a:p>
              <a:p>
                <a:pPr>
                  <a:spcBef>
                    <a:spcPts val="0"/>
                  </a:spcBef>
                </a:pPr>
                <a:r>
                  <a:rPr lang="en-US" b="1" dirty="0">
                    <a:solidFill>
                      <a:schemeClr val="accent5"/>
                    </a:solidFill>
                  </a:rPr>
                  <a:t>Q: </a:t>
                </a:r>
                <a:r>
                  <a:rPr lang="en-US" dirty="0"/>
                  <a:t>Explain why “loops terminate” is true for this algorithm.</a:t>
                </a:r>
              </a:p>
              <a:p>
                <a:pPr>
                  <a:spcBef>
                    <a:spcPts val="0"/>
                  </a:spcBef>
                </a:pPr>
                <a:r>
                  <a:rPr lang="en-US" b="1" dirty="0">
                    <a:solidFill>
                      <a:schemeClr val="accent3"/>
                    </a:solidFill>
                  </a:rPr>
                  <a:t>A: </a:t>
                </a:r>
                <a:r>
                  <a:rPr lang="en-US" dirty="0"/>
                  <a:t>We can give an </a:t>
                </a:r>
                <a:r>
                  <a:rPr lang="en-US" b="1" dirty="0"/>
                  <a:t>upper bound on the number of iterations</a:t>
                </a:r>
                <a:r>
                  <a:rPr lang="en-US" dirty="0"/>
                  <a:t>.</a:t>
                </a:r>
              </a:p>
              <a:p>
                <a:r>
                  <a:rPr lang="en-US" dirty="0"/>
                  <a:t>After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 iterations, we have </a:t>
                </a:r>
                <a14:m>
                  <m:oMath xmlns:m="http://schemas.openxmlformats.org/officeDocument/2006/math">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(This is a loop invariant!)</a:t>
                </a:r>
              </a:p>
              <a:p>
                <a:r>
                  <a:rPr lang="en-US" dirty="0"/>
                  <a:t>After </a:t>
                </a:r>
                <a14:m>
                  <m:oMath xmlns:m="http://schemas.openxmlformats.org/officeDocument/2006/math">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b="1" dirty="0">
                    <a:solidFill>
                      <a:schemeClr val="accent1"/>
                    </a:solidFill>
                  </a:rPr>
                  <a:t> </a:t>
                </a:r>
                <a:r>
                  <a:rPr lang="en-US" dirty="0"/>
                  <a:t>iterations, </a:t>
                </a:r>
                <a14:m>
                  <m:oMath xmlns:m="http://schemas.openxmlformats.org/officeDocument/2006/math">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t>. Check the while condition to see that </a:t>
                </a:r>
                <a14:m>
                  <m:oMath xmlns:m="http://schemas.openxmlformats.org/officeDocument/2006/math">
                    <m:sSup>
                      <m:sSupPr>
                        <m:ctrlPr>
                          <a:rPr lang="en-US" b="1" i="1" dirty="0" smtClean="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𝒌</m:t>
                        </m:r>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m:t>
                    </m:r>
                    <m:sSup>
                      <m:sSupPr>
                        <m:ctrlPr>
                          <a:rPr lang="en-US" b="1" i="1" dirty="0" smtClean="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𝒏</m:t>
                        </m:r>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t> (since </a:t>
                </a:r>
                <a14:m>
                  <m:oMath xmlns:m="http://schemas.openxmlformats.org/officeDocument/2006/math">
                    <m:r>
                      <a:rPr lang="en-US" b="1" i="1" dirty="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so the loop exits within </a:t>
                </a:r>
                <a14:m>
                  <m:oMath xmlns:m="http://schemas.openxmlformats.org/officeDocument/2006/math">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oMath>
                </a14:m>
                <a:r>
                  <a:rPr lang="en-US" b="1" dirty="0">
                    <a:solidFill>
                      <a:schemeClr val="accent1"/>
                    </a:solidFill>
                  </a:rPr>
                  <a:t> </a:t>
                </a:r>
                <a:r>
                  <a:rPr lang="en-US" dirty="0"/>
                  <a:t>iterations.</a:t>
                </a:r>
              </a:p>
            </p:txBody>
          </p:sp>
        </mc:Choice>
        <mc:Fallback>
          <p:sp>
            <p:nvSpPr>
              <p:cNvPr id="3" name="Content Placeholder 2">
                <a:extLst>
                  <a:ext uri="{FF2B5EF4-FFF2-40B4-BE49-F238E27FC236}">
                    <a16:creationId xmlns:a16="http://schemas.microsoft.com/office/drawing/2014/main" id="{613D77A5-AF64-8C43-5E17-1FD9754C9F29}"/>
                  </a:ext>
                </a:extLst>
              </p:cNvPr>
              <p:cNvSpPr>
                <a:spLocks noGrp="1" noRot="1" noChangeAspect="1" noMove="1" noResize="1" noEditPoints="1" noAdjustHandles="1" noChangeArrowheads="1" noChangeShapeType="1" noTextEdit="1"/>
              </p:cNvSpPr>
              <p:nvPr>
                <p:ph idx="1"/>
              </p:nvPr>
            </p:nvSpPr>
            <p:spPr>
              <a:blipFill>
                <a:blip r:embed="rId2"/>
                <a:stretch>
                  <a:fillRect l="-1206" t="-263" r="-1206" b="-5789"/>
                </a:stretch>
              </a:blipFill>
            </p:spPr>
            <p:txBody>
              <a:bodyPr/>
              <a:lstStyle/>
              <a:p>
                <a:r>
                  <a:rPr lang="en-US">
                    <a:noFill/>
                  </a:rPr>
                  <a:t> </a:t>
                </a:r>
              </a:p>
            </p:txBody>
          </p:sp>
        </mc:Fallback>
      </mc:AlternateContent>
    </p:spTree>
    <p:extLst>
      <p:ext uri="{BB962C8B-B14F-4D97-AF65-F5344CB8AC3E}">
        <p14:creationId xmlns:p14="http://schemas.microsoft.com/office/powerpoint/2010/main" val="15042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214F4-561C-5C9F-77FF-61F76157C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B46539-0571-25CD-ACD6-8DE3827C9BEA}"/>
              </a:ext>
            </a:extLst>
          </p:cNvPr>
          <p:cNvSpPr>
            <a:spLocks noGrp="1"/>
          </p:cNvSpPr>
          <p:nvPr>
            <p:ph type="title"/>
          </p:nvPr>
        </p:nvSpPr>
        <p:spPr/>
        <p:txBody>
          <a:bodyPr/>
          <a:lstStyle/>
          <a:p>
            <a:r>
              <a:rPr lang="en-US" dirty="0"/>
              <a:t>Proving code with while loops (1/3)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52194E-E974-4660-8C2B-4C6400A365AC}"/>
                  </a:ext>
                </a:extLst>
              </p:cNvPr>
              <p:cNvSpPr>
                <a:spLocks noGrp="1"/>
              </p:cNvSpPr>
              <p:nvPr>
                <p:ph idx="1"/>
              </p:nvPr>
            </p:nvSpPr>
            <p:spPr/>
            <p:txBody>
              <a:bodyPr/>
              <a:lstStyle/>
              <a:p>
                <a:r>
                  <a:rPr lang="en-US" dirty="0"/>
                  <a:t>To prove “meets specification” with a while loop, it’s usually not enough to use loop invariants. Must use</a:t>
                </a:r>
              </a:p>
              <a:p>
                <a:pPr algn="ctr"/>
                <a:r>
                  <a:rPr lang="en-US" b="1" dirty="0">
                    <a:solidFill>
                      <a:schemeClr val="accent3"/>
                    </a:solidFill>
                  </a:rPr>
                  <a:t>loop invariant + while termination condition</a:t>
                </a:r>
              </a:p>
              <a:p>
                <a:r>
                  <a:rPr lang="en-US" b="1" dirty="0">
                    <a:solidFill>
                      <a:schemeClr val="accent3"/>
                    </a:solidFill>
                  </a:rPr>
                  <a:t>Example: </a:t>
                </a:r>
              </a:p>
              <a:p>
                <a:pPr marL="457200" indent="-457200">
                  <a:spcBef>
                    <a:spcPts val="0"/>
                  </a:spcBef>
                  <a:buFont typeface="Arial" panose="020B0604020202020204" pitchFamily="34" charset="0"/>
                  <a:buChar char="•"/>
                </a:pPr>
                <a:r>
                  <a:rPr lang="en-US" dirty="0"/>
                  <a:t>loop invariant:</a:t>
                </a:r>
                <a:r>
                  <a:rPr lang="en-US" dirty="0">
                    <a:solidFill>
                      <a:schemeClr val="accent3"/>
                    </a:solidFill>
                  </a:rPr>
                  <a:t> </a:t>
                </a:r>
                <a14:m>
                  <m:oMath xmlns:m="http://schemas.openxmlformats.org/officeDocument/2006/math">
                    <m:sSup>
                      <m:sSupPr>
                        <m:ctrlPr>
                          <a:rPr lang="en-US" b="1" i="1" dirty="0">
                            <a:solidFill>
                              <a:schemeClr val="accent1"/>
                            </a:solidFill>
                            <a:latin typeface="Cambria Math" panose="02040503050406030204" pitchFamily="18" charset="0"/>
                          </a:rPr>
                        </m:ctrlPr>
                      </m:sSupPr>
                      <m:e>
                        <m:d>
                          <m:dPr>
                            <m:ctrlPr>
                              <a:rPr lang="en-US"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𝒌</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endParaRPr lang="en-US" dirty="0">
                  <a:solidFill>
                    <a:schemeClr val="accent3"/>
                  </a:solidFill>
                </a:endParaRPr>
              </a:p>
              <a:p>
                <a:pPr marL="457200" indent="-457200">
                  <a:spcBef>
                    <a:spcPts val="0"/>
                  </a:spcBef>
                  <a:buFont typeface="Arial" panose="020B0604020202020204" pitchFamily="34" charset="0"/>
                  <a:buChar char="•"/>
                </a:pPr>
                <a:r>
                  <a:rPr lang="en-US" dirty="0"/>
                  <a:t>termination condition: </a:t>
                </a:r>
                <a14:m>
                  <m:oMath xmlns:m="http://schemas.openxmlformats.org/officeDocument/2006/math">
                    <m:r>
                      <a:rPr lang="en-US" b="1" i="1" dirty="0">
                        <a:solidFill>
                          <a:schemeClr val="accent1"/>
                        </a:solidFill>
                        <a:latin typeface="Cambria Math" panose="02040503050406030204" pitchFamily="18" charset="0"/>
                      </a:rPr>
                      <m:t>𝒏</m:t>
                    </m:r>
                    <m:r>
                      <a:rPr lang="en-US" b="1" i="1" dirty="0">
                        <a:solidFill>
                          <a:schemeClr val="accent1"/>
                        </a:solidFill>
                        <a:latin typeface="Cambria Math" panose="02040503050406030204" pitchFamily="18" charset="0"/>
                      </a:rPr>
                      <m:t>≤</m:t>
                    </m:r>
                    <m:sSup>
                      <m:sSupPr>
                        <m:ctrlPr>
                          <a:rPr lang="en-US" b="1" i="1" dirty="0">
                            <a:solidFill>
                              <a:schemeClr val="accent1"/>
                            </a:solidFill>
                            <a:latin typeface="Cambria Math" panose="02040503050406030204" pitchFamily="18" charset="0"/>
                          </a:rPr>
                        </m:ctrlPr>
                      </m:sSupPr>
                      <m:e>
                        <m:r>
                          <a:rPr lang="en-US" b="1" i="1" dirty="0">
                            <a:solidFill>
                              <a:schemeClr val="accent1"/>
                            </a:solidFill>
                            <a:latin typeface="Cambria Math" panose="02040503050406030204" pitchFamily="18" charset="0"/>
                          </a:rPr>
                          <m:t>𝒌</m:t>
                        </m:r>
                      </m:e>
                      <m:sup>
                        <m:r>
                          <a:rPr lang="en-US" b="1" i="1" dirty="0">
                            <a:solidFill>
                              <a:schemeClr val="accent1"/>
                            </a:solidFill>
                            <a:latin typeface="Cambria Math" panose="02040503050406030204" pitchFamily="18" charset="0"/>
                          </a:rPr>
                          <m:t>𝟐</m:t>
                        </m:r>
                      </m:sup>
                    </m:sSup>
                  </m:oMath>
                </a14:m>
                <a:endParaRPr lang="en-US" dirty="0">
                  <a:solidFill>
                    <a:schemeClr val="accent3"/>
                  </a:solidFill>
                </a:endParaRPr>
              </a:p>
              <a:p>
                <a:r>
                  <a:rPr lang="en-US" dirty="0"/>
                  <a:t>Together, these two facts are exactly the specification.</a:t>
                </a:r>
              </a:p>
            </p:txBody>
          </p:sp>
        </mc:Choice>
        <mc:Fallback>
          <p:sp>
            <p:nvSpPr>
              <p:cNvPr id="3" name="Content Placeholder 2">
                <a:extLst>
                  <a:ext uri="{FF2B5EF4-FFF2-40B4-BE49-F238E27FC236}">
                    <a16:creationId xmlns:a16="http://schemas.microsoft.com/office/drawing/2014/main" id="{3952194E-E974-4660-8C2B-4C6400A365AC}"/>
                  </a:ext>
                </a:extLst>
              </p:cNvPr>
              <p:cNvSpPr>
                <a:spLocks noGrp="1" noRot="1" noChangeAspect="1" noMove="1" noResize="1" noEditPoints="1" noAdjustHandles="1" noChangeArrowheads="1" noChangeShapeType="1" noTextEdit="1"/>
              </p:cNvSpPr>
              <p:nvPr>
                <p:ph idx="1"/>
              </p:nvPr>
            </p:nvSpPr>
            <p:spPr>
              <a:blipFill>
                <a:blip r:embed="rId2"/>
                <a:stretch>
                  <a:fillRect l="-1206" t="-263" b="-1316"/>
                </a:stretch>
              </a:blipFill>
            </p:spPr>
            <p:txBody>
              <a:bodyPr/>
              <a:lstStyle/>
              <a:p>
                <a:r>
                  <a:rPr lang="en-US">
                    <a:noFill/>
                  </a:rPr>
                  <a:t> </a:t>
                </a:r>
              </a:p>
            </p:txBody>
          </p:sp>
        </mc:Fallback>
      </mc:AlternateContent>
    </p:spTree>
    <p:extLst>
      <p:ext uri="{BB962C8B-B14F-4D97-AF65-F5344CB8AC3E}">
        <p14:creationId xmlns:p14="http://schemas.microsoft.com/office/powerpoint/2010/main" val="16539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D3CE-48CA-AA01-7B56-8C54BB95183F}"/>
              </a:ext>
            </a:extLst>
          </p:cNvPr>
          <p:cNvSpPr>
            <a:spLocks noGrp="1"/>
          </p:cNvSpPr>
          <p:nvPr>
            <p:ph type="title"/>
          </p:nvPr>
        </p:nvSpPr>
        <p:spPr/>
        <p:txBody>
          <a:bodyPr/>
          <a:lstStyle/>
          <a:p>
            <a:r>
              <a:rPr lang="en-US" dirty="0"/>
              <a:t>Video submission option</a:t>
            </a:r>
          </a:p>
        </p:txBody>
      </p:sp>
      <p:sp>
        <p:nvSpPr>
          <p:cNvPr id="3" name="Content Placeholder 2">
            <a:extLst>
              <a:ext uri="{FF2B5EF4-FFF2-40B4-BE49-F238E27FC236}">
                <a16:creationId xmlns:a16="http://schemas.microsoft.com/office/drawing/2014/main" id="{B39B485A-F097-1F18-7C02-2E60A9A21218}"/>
              </a:ext>
            </a:extLst>
          </p:cNvPr>
          <p:cNvSpPr>
            <a:spLocks noGrp="1"/>
          </p:cNvSpPr>
          <p:nvPr>
            <p:ph idx="1"/>
          </p:nvPr>
        </p:nvSpPr>
        <p:spPr/>
        <p:txBody>
          <a:bodyPr/>
          <a:lstStyle/>
          <a:p>
            <a:r>
              <a:rPr lang="en-US" b="1" dirty="0"/>
              <a:t>Optional! </a:t>
            </a:r>
            <a:r>
              <a:rPr lang="en-US" dirty="0"/>
              <a:t>Written solutions are always accepted. </a:t>
            </a:r>
          </a:p>
          <a:p>
            <a:pPr marL="457200" indent="-457200">
              <a:buFont typeface="Arial" panose="020B0604020202020204" pitchFamily="34" charset="0"/>
              <a:buChar char="•"/>
            </a:pPr>
            <a:r>
              <a:rPr lang="en-US" dirty="0"/>
              <a:t>Use a </a:t>
            </a:r>
            <a:r>
              <a:rPr lang="en-US" b="1" dirty="0">
                <a:solidFill>
                  <a:schemeClr val="accent3"/>
                </a:solidFill>
              </a:rPr>
              <a:t>whiteboard</a:t>
            </a:r>
            <a:r>
              <a:rPr lang="en-US" dirty="0"/>
              <a:t>, </a:t>
            </a:r>
            <a:r>
              <a:rPr lang="en-US" b="1" dirty="0">
                <a:solidFill>
                  <a:schemeClr val="accent3"/>
                </a:solidFill>
              </a:rPr>
              <a:t>paper</a:t>
            </a:r>
            <a:r>
              <a:rPr lang="en-US" dirty="0"/>
              <a:t>, or </a:t>
            </a:r>
            <a:r>
              <a:rPr lang="en-US" b="1" dirty="0">
                <a:solidFill>
                  <a:schemeClr val="accent3"/>
                </a:solidFill>
              </a:rPr>
              <a:t>tablet + stylus </a:t>
            </a:r>
            <a:r>
              <a:rPr lang="en-US" dirty="0"/>
              <a:t>to sketch key points while speaking, as if you were teaching a colleague.</a:t>
            </a:r>
          </a:p>
          <a:p>
            <a:pPr marL="457200" indent="-457200">
              <a:buFont typeface="Arial" panose="020B0604020202020204" pitchFamily="34" charset="0"/>
              <a:buChar char="•"/>
            </a:pPr>
            <a:r>
              <a:rPr lang="en-US" dirty="0"/>
              <a:t>Please </a:t>
            </a:r>
            <a:r>
              <a:rPr lang="en-US" b="1" dirty="0">
                <a:solidFill>
                  <a:schemeClr val="accent2"/>
                </a:solidFill>
              </a:rPr>
              <a:t>do not </a:t>
            </a:r>
            <a:r>
              <a:rPr lang="en-US" dirty="0"/>
              <a:t>use slides, read a script, or edit your video.</a:t>
            </a:r>
          </a:p>
          <a:p>
            <a:pPr marL="457200" indent="-457200">
              <a:buFont typeface="Arial" panose="020B0604020202020204" pitchFamily="34" charset="0"/>
              <a:buChar char="•"/>
            </a:pPr>
            <a:r>
              <a:rPr lang="en-US" dirty="0"/>
              <a:t>You may have some key points written before starting the video (e.g. problem statement, pseudocode, etc.)</a:t>
            </a:r>
          </a:p>
          <a:p>
            <a:r>
              <a:rPr lang="en-US" dirty="0"/>
              <a:t>Watch the example video on Canvas/course website!</a:t>
            </a:r>
          </a:p>
        </p:txBody>
      </p:sp>
    </p:spTree>
    <p:extLst>
      <p:ext uri="{BB962C8B-B14F-4D97-AF65-F5344CB8AC3E}">
        <p14:creationId xmlns:p14="http://schemas.microsoft.com/office/powerpoint/2010/main" val="369572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C070E-B9E3-CD14-8BBF-F96EF4552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E2E3E-29A9-9D7B-967C-F7E14A78D9C6}"/>
              </a:ext>
            </a:extLst>
          </p:cNvPr>
          <p:cNvSpPr>
            <a:spLocks noGrp="1"/>
          </p:cNvSpPr>
          <p:nvPr>
            <p:ph type="title"/>
          </p:nvPr>
        </p:nvSpPr>
        <p:spPr/>
        <p:txBody>
          <a:bodyPr/>
          <a:lstStyle/>
          <a:p>
            <a:r>
              <a:rPr lang="en-US" dirty="0"/>
              <a:t>Proving code with while loops (2/3)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9EE4D1-7B6B-DB5B-D448-1C9676CE03B8}"/>
                  </a:ext>
                </a:extLst>
              </p:cNvPr>
              <p:cNvSpPr>
                <a:spLocks noGrp="1"/>
              </p:cNvSpPr>
              <p:nvPr>
                <p:ph idx="1"/>
              </p:nvPr>
            </p:nvSpPr>
            <p:spPr/>
            <p:txBody>
              <a:bodyPr/>
              <a:lstStyle/>
              <a:p>
                <a:r>
                  <a:rPr lang="en-US" b="1" dirty="0">
                    <a:solidFill>
                      <a:schemeClr val="accent3"/>
                    </a:solidFill>
                  </a:rPr>
                  <a:t>Claim. </a:t>
                </a:r>
                <a:r>
                  <a:rPr lang="en-US" dirty="0"/>
                  <a:t>After every iteration,</a:t>
                </a:r>
                <a:r>
                  <a:rPr lang="en-US" b="1" dirty="0">
                    <a:solidFill>
                      <a:schemeClr val="accent1"/>
                    </a:solidFill>
                  </a:rPr>
                  <a:t> </a:t>
                </a:r>
                <a14:m>
                  <m:oMath xmlns:m="http://schemas.openxmlformats.org/officeDocument/2006/math">
                    <m:sSup>
                      <m:sSupPr>
                        <m:ctrlPr>
                          <a:rPr lang="en-US" b="1" i="1" dirty="0">
                            <a:solidFill>
                              <a:schemeClr val="accent1"/>
                            </a:solidFill>
                            <a:latin typeface="Cambria Math" panose="02040503050406030204" pitchFamily="18" charset="0"/>
                          </a:rPr>
                        </m:ctrlPr>
                      </m:sSupPr>
                      <m:e>
                        <m:d>
                          <m:dPr>
                            <m:ctrlPr>
                              <a:rPr lang="en-US"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𝒌</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a:t>
                </a:r>
              </a:p>
              <a:p>
                <a:r>
                  <a:rPr lang="en-US" i="1" dirty="0"/>
                  <a:t>Proof. </a:t>
                </a:r>
                <a:r>
                  <a:rPr lang="en-US" b="1" dirty="0"/>
                  <a:t>Before the loop starts: </a:t>
                </a:r>
                <a:r>
                  <a:rPr lang="en-US" dirty="0"/>
                  <a:t>We have </a:t>
                </a:r>
                <a14:m>
                  <m:oMath xmlns:m="http://schemas.openxmlformats.org/officeDocument/2006/math">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and </a:t>
                </a:r>
                <a14:m>
                  <m:oMath xmlns:m="http://schemas.openxmlformats.org/officeDocument/2006/math">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so </a:t>
                </a:r>
                <a14:m>
                  <m:oMath xmlns:m="http://schemas.openxmlformats.org/officeDocument/2006/math">
                    <m:sSup>
                      <m:sSupPr>
                        <m:ctrlPr>
                          <a:rPr lang="en-US" b="1" i="1" dirty="0" smtClean="0">
                            <a:solidFill>
                              <a:schemeClr val="accent1"/>
                            </a:solidFill>
                            <a:latin typeface="Cambria Math" panose="02040503050406030204" pitchFamily="18" charset="0"/>
                          </a:rPr>
                        </m:ctrlPr>
                      </m:sSupPr>
                      <m:e>
                        <m:d>
                          <m:dPr>
                            <m:ctrlPr>
                              <a:rPr lang="en-US" b="0" i="0" dirty="0" smtClean="0">
                                <a:solidFill>
                                  <a:schemeClr val="accent1"/>
                                </a:solidFill>
                                <a:latin typeface="Cambria Math" panose="02040503050406030204" pitchFamily="18" charset="0"/>
                              </a:rPr>
                            </m:ctrlPr>
                          </m:dPr>
                          <m:e>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e>
                        </m:d>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m:t>
                    </m:r>
                    <m:sSup>
                      <m:sSupPr>
                        <m:ctrlPr>
                          <a:rPr lang="en-US" b="1" i="1" dirty="0" smtClean="0">
                            <a:solidFill>
                              <a:schemeClr val="accent1"/>
                            </a:solidFill>
                            <a:latin typeface="Cambria Math" panose="02040503050406030204" pitchFamily="18" charset="0"/>
                          </a:rPr>
                        </m:ctrlPr>
                      </m:sSupPr>
                      <m:e>
                        <m:d>
                          <m:dPr>
                            <m:ctrlPr>
                              <a:rPr lang="en-US" b="1" i="1" dirty="0" smtClean="0">
                                <a:solidFill>
                                  <a:schemeClr val="accent1"/>
                                </a:solidFill>
                                <a:latin typeface="Cambria Math" panose="02040503050406030204" pitchFamily="18" charset="0"/>
                              </a:rPr>
                            </m:ctrlPr>
                          </m:dPr>
                          <m:e>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e>
                        </m:d>
                      </m:e>
                      <m:sup>
                        <m:r>
                          <a:rPr lang="en-US" b="1" i="1" dirty="0" smtClean="0">
                            <a:solidFill>
                              <a:schemeClr val="accent1"/>
                            </a:solidFill>
                            <a:latin typeface="Cambria Math" panose="02040503050406030204" pitchFamily="18" charset="0"/>
                          </a:rPr>
                          <m:t>𝟐</m:t>
                        </m:r>
                      </m:sup>
                    </m:sSup>
                    <m:r>
                      <a:rPr lang="en-US" b="1" i="1" dirty="0" smtClean="0">
                        <a:solidFill>
                          <a:schemeClr val="accent1"/>
                        </a:solidFill>
                        <a:latin typeface="Cambria Math" panose="02040503050406030204" pitchFamily="18" charset="0"/>
                      </a:rPr>
                      <m:t>&lt;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𝒏</m:t>
                    </m:r>
                  </m:oMath>
                </a14:m>
                <a:r>
                  <a:rPr lang="en-US" dirty="0"/>
                  <a:t> as desired.</a:t>
                </a:r>
              </a:p>
              <a:p>
                <a:r>
                  <a:rPr lang="en-US" b="1" dirty="0"/>
                  <a:t>After each iteration: </a:t>
                </a:r>
                <a:r>
                  <a:rPr lang="en-US" dirty="0"/>
                  <a:t>By the while condition, the iteration started with </a:t>
                </a:r>
                <a14:m>
                  <m:oMath xmlns:m="http://schemas.openxmlformats.org/officeDocument/2006/math">
                    <m:sSup>
                      <m:sSupPr>
                        <m:ctrlPr>
                          <a:rPr lang="en-US" b="1" i="1" dirty="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𝒌</m:t>
                        </m:r>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 Then we incremented </a:t>
                </a:r>
                <a14:m>
                  <m:oMath xmlns:m="http://schemas.openxmlformats.org/officeDocument/2006/math">
                    <m:r>
                      <a:rPr lang="en-US" b="1" i="1" dirty="0" smtClean="0">
                        <a:solidFill>
                          <a:schemeClr val="accent1"/>
                        </a:solidFill>
                        <a:latin typeface="Cambria Math" panose="02040503050406030204" pitchFamily="18" charset="0"/>
                      </a:rPr>
                      <m:t>𝒌</m:t>
                    </m:r>
                  </m:oMath>
                </a14:m>
                <a:r>
                  <a:rPr lang="en-US" dirty="0"/>
                  <a:t>, so at the end of the iteration, this fact says </a:t>
                </a:r>
                <a14:m>
                  <m:oMath xmlns:m="http://schemas.openxmlformats.org/officeDocument/2006/math">
                    <m:sSup>
                      <m:sSupPr>
                        <m:ctrlPr>
                          <a:rPr lang="en-US" b="1" i="1" dirty="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a:t>
                </a:r>
              </a:p>
            </p:txBody>
          </p:sp>
        </mc:Choice>
        <mc:Fallback>
          <p:sp>
            <p:nvSpPr>
              <p:cNvPr id="3" name="Content Placeholder 2">
                <a:extLst>
                  <a:ext uri="{FF2B5EF4-FFF2-40B4-BE49-F238E27FC236}">
                    <a16:creationId xmlns:a16="http://schemas.microsoft.com/office/drawing/2014/main" id="{4E9EE4D1-7B6B-DB5B-D448-1C9676CE03B8}"/>
                  </a:ext>
                </a:extLst>
              </p:cNvPr>
              <p:cNvSpPr>
                <a:spLocks noGrp="1" noRot="1" noChangeAspect="1" noMove="1" noResize="1" noEditPoints="1" noAdjustHandles="1" noChangeArrowheads="1" noChangeShapeType="1" noTextEdit="1"/>
              </p:cNvSpPr>
              <p:nvPr>
                <p:ph idx="1"/>
              </p:nvPr>
            </p:nvSpPr>
            <p:spPr>
              <a:blipFill>
                <a:blip r:embed="rId2"/>
                <a:stretch>
                  <a:fillRect l="-1206" t="-263" r="-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881288E-4847-3F98-53CF-949C3E4F4B08}"/>
              </a:ext>
            </a:extLst>
          </p:cNvPr>
          <p:cNvSpPr txBox="1"/>
          <p:nvPr/>
        </p:nvSpPr>
        <p:spPr>
          <a:xfrm>
            <a:off x="6096000" y="4743986"/>
            <a:ext cx="5257800" cy="1957715"/>
          </a:xfrm>
          <a:prstGeom prst="rect">
            <a:avLst/>
          </a:prstGeom>
          <a:solidFill>
            <a:schemeClr val="accent2">
              <a:lumMod val="20000"/>
              <a:lumOff val="80000"/>
            </a:schemeClr>
          </a:solidFill>
          <a:ln w="38100">
            <a:solidFill>
              <a:schemeClr val="accent2"/>
            </a:solidFill>
          </a:ln>
        </p:spPr>
        <p:txBody>
          <a:bodyPr wrap="squar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Didn’t use previous iteration!</a:t>
            </a:r>
          </a:p>
          <a:p>
            <a:pPr algn="l">
              <a:lnSpc>
                <a:spcPct val="125000"/>
              </a:lnSpc>
              <a:spcBef>
                <a:spcPts val="2400"/>
              </a:spcBef>
            </a:pPr>
            <a:r>
              <a:rPr lang="en-US" sz="2800" dirty="0">
                <a:latin typeface="Lato" panose="020F0502020204030203" pitchFamily="34" charset="77"/>
                <a:ea typeface="Inter" panose="02000503000000020004" pitchFamily="2" charset="0"/>
              </a:rPr>
              <a:t>Can jump to loop end instead of arguing iteration-by-iteration.</a:t>
            </a:r>
          </a:p>
        </p:txBody>
      </p:sp>
    </p:spTree>
    <p:extLst>
      <p:ext uri="{BB962C8B-B14F-4D97-AF65-F5344CB8AC3E}">
        <p14:creationId xmlns:p14="http://schemas.microsoft.com/office/powerpoint/2010/main" val="267293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362E-9C21-9518-7462-1476E6009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8F97E-B6E8-1B71-3103-2C7C52125194}"/>
              </a:ext>
            </a:extLst>
          </p:cNvPr>
          <p:cNvSpPr>
            <a:spLocks noGrp="1"/>
          </p:cNvSpPr>
          <p:nvPr>
            <p:ph type="title"/>
          </p:nvPr>
        </p:nvSpPr>
        <p:spPr/>
        <p:txBody>
          <a:bodyPr/>
          <a:lstStyle/>
          <a:p>
            <a:r>
              <a:rPr lang="en-US" dirty="0"/>
              <a:t>Proving code with while loops (3/3)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3F74A9-F276-D7B1-1BC1-62750D9DCC75}"/>
                  </a:ext>
                </a:extLst>
              </p:cNvPr>
              <p:cNvSpPr>
                <a:spLocks noGrp="1"/>
              </p:cNvSpPr>
              <p:nvPr>
                <p:ph idx="1"/>
              </p:nvPr>
            </p:nvSpPr>
            <p:spPr/>
            <p:txBody>
              <a:bodyPr/>
              <a:lstStyle/>
              <a:p>
                <a:r>
                  <a:rPr lang="en-US" b="1" dirty="0">
                    <a:solidFill>
                      <a:schemeClr val="accent3"/>
                    </a:solidFill>
                  </a:rPr>
                  <a:t>Claim. </a:t>
                </a:r>
                <a:r>
                  <a:rPr lang="en-US" dirty="0"/>
                  <a:t>After every iteration,</a:t>
                </a:r>
                <a:r>
                  <a:rPr lang="en-US" b="1" dirty="0">
                    <a:solidFill>
                      <a:schemeClr val="accent1"/>
                    </a:solidFill>
                  </a:rPr>
                  <a:t> </a:t>
                </a:r>
                <a14:m>
                  <m:oMath xmlns:m="http://schemas.openxmlformats.org/officeDocument/2006/math">
                    <m:sSup>
                      <m:sSupPr>
                        <m:ctrlPr>
                          <a:rPr lang="en-US" b="1" i="1" dirty="0">
                            <a:solidFill>
                              <a:schemeClr val="accent1"/>
                            </a:solidFill>
                            <a:latin typeface="Cambria Math" panose="02040503050406030204" pitchFamily="18" charset="0"/>
                          </a:rPr>
                        </m:ctrlPr>
                      </m:sSupPr>
                      <m:e>
                        <m:d>
                          <m:dPr>
                            <m:ctrlPr>
                              <a:rPr lang="en-US" i="1" dirty="0">
                                <a:solidFill>
                                  <a:schemeClr val="accent1"/>
                                </a:solidFill>
                                <a:latin typeface="Cambria Math" panose="02040503050406030204" pitchFamily="18" charset="0"/>
                              </a:rPr>
                            </m:ctrlPr>
                          </m:dPr>
                          <m:e>
                            <m:r>
                              <a:rPr lang="en-US" b="1" i="1" dirty="0">
                                <a:solidFill>
                                  <a:schemeClr val="accent1"/>
                                </a:solidFill>
                                <a:latin typeface="Cambria Math" panose="02040503050406030204" pitchFamily="18" charset="0"/>
                              </a:rPr>
                              <m:t>𝒌</m:t>
                            </m:r>
                            <m:r>
                              <a:rPr lang="en-US" b="1" i="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𝟏</m:t>
                            </m:r>
                          </m:e>
                        </m:d>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a:t>
                </a:r>
              </a:p>
              <a:p>
                <a:r>
                  <a:rPr lang="en-US" i="1" dirty="0"/>
                  <a:t>Revised proof. </a:t>
                </a:r>
                <a:r>
                  <a:rPr lang="en-US" dirty="0"/>
                  <a:t>By the while condition, each iteration started with </a:t>
                </a:r>
                <a14:m>
                  <m:oMath xmlns:m="http://schemas.openxmlformats.org/officeDocument/2006/math">
                    <m:sSup>
                      <m:sSupPr>
                        <m:ctrlPr>
                          <a:rPr lang="en-US" b="1" i="1" dirty="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𝒌</m:t>
                        </m:r>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 Then we incremented </a:t>
                </a:r>
                <a14:m>
                  <m:oMath xmlns:m="http://schemas.openxmlformats.org/officeDocument/2006/math">
                    <m:r>
                      <a:rPr lang="en-US" b="1" i="1" dirty="0" smtClean="0">
                        <a:solidFill>
                          <a:schemeClr val="accent1"/>
                        </a:solidFill>
                        <a:latin typeface="Cambria Math" panose="02040503050406030204" pitchFamily="18" charset="0"/>
                      </a:rPr>
                      <m:t>𝒌</m:t>
                    </m:r>
                  </m:oMath>
                </a14:m>
                <a:r>
                  <a:rPr lang="en-US" dirty="0"/>
                  <a:t>, so at the end of the iteration, this fact says </a:t>
                </a:r>
                <a14:m>
                  <m:oMath xmlns:m="http://schemas.openxmlformats.org/officeDocument/2006/math">
                    <m:sSup>
                      <m:sSupPr>
                        <m:ctrlPr>
                          <a:rPr lang="en-US" b="1" i="1" dirty="0">
                            <a:solidFill>
                              <a:schemeClr val="accent1"/>
                            </a:solidFill>
                            <a:latin typeface="Cambria Math" panose="02040503050406030204" pitchFamily="18" charset="0"/>
                          </a:rPr>
                        </m:ctrlPr>
                      </m:sSupPr>
                      <m:e>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𝒌</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r>
                          <a:rPr lang="en-US" b="1" i="1" dirty="0" smtClean="0">
                            <a:solidFill>
                              <a:schemeClr val="accent1"/>
                            </a:solidFill>
                            <a:latin typeface="Cambria Math" panose="02040503050406030204" pitchFamily="18" charset="0"/>
                          </a:rPr>
                          <m:t>)</m:t>
                        </m:r>
                      </m:e>
                      <m:sup>
                        <m:r>
                          <a:rPr lang="en-US" b="1" i="1" dirty="0">
                            <a:solidFill>
                              <a:schemeClr val="accent1"/>
                            </a:solidFill>
                            <a:latin typeface="Cambria Math" panose="02040503050406030204" pitchFamily="18" charset="0"/>
                          </a:rPr>
                          <m:t>𝟐</m:t>
                        </m:r>
                      </m:sup>
                    </m:sSup>
                    <m:r>
                      <a:rPr lang="en-US" b="1" i="1" dirty="0">
                        <a:solidFill>
                          <a:schemeClr val="accent1"/>
                        </a:solidFill>
                        <a:latin typeface="Cambria Math" panose="02040503050406030204" pitchFamily="18" charset="0"/>
                      </a:rPr>
                      <m:t>&lt;</m:t>
                    </m:r>
                    <m:r>
                      <a:rPr lang="en-US" b="1" i="1" dirty="0">
                        <a:solidFill>
                          <a:schemeClr val="accent1"/>
                        </a:solidFill>
                        <a:latin typeface="Cambria Math" panose="02040503050406030204" pitchFamily="18" charset="0"/>
                      </a:rPr>
                      <m:t>𝒏</m:t>
                    </m:r>
                  </m:oMath>
                </a14:m>
                <a:r>
                  <a:rPr lang="en-US" dirty="0"/>
                  <a:t>.</a:t>
                </a:r>
              </a:p>
              <a:p>
                <a:endParaRPr lang="en-US" dirty="0"/>
              </a:p>
              <a:p>
                <a:r>
                  <a:rPr lang="en-US" dirty="0"/>
                  <a:t>Either way, this property + loop termination condition proves “meets specification” for our algorithm.</a:t>
                </a:r>
              </a:p>
            </p:txBody>
          </p:sp>
        </mc:Choice>
        <mc:Fallback>
          <p:sp>
            <p:nvSpPr>
              <p:cNvPr id="3" name="Content Placeholder 2">
                <a:extLst>
                  <a:ext uri="{FF2B5EF4-FFF2-40B4-BE49-F238E27FC236}">
                    <a16:creationId xmlns:a16="http://schemas.microsoft.com/office/drawing/2014/main" id="{7E3F74A9-F276-D7B1-1BC1-62750D9DCC75}"/>
                  </a:ext>
                </a:extLst>
              </p:cNvPr>
              <p:cNvSpPr>
                <a:spLocks noGrp="1" noRot="1" noChangeAspect="1" noMove="1" noResize="1" noEditPoints="1" noAdjustHandles="1" noChangeArrowheads="1" noChangeShapeType="1" noTextEdit="1"/>
              </p:cNvSpPr>
              <p:nvPr>
                <p:ph idx="1"/>
              </p:nvPr>
            </p:nvSpPr>
            <p:spPr>
              <a:blipFill>
                <a:blip r:embed="rId2"/>
                <a:stretch>
                  <a:fillRect l="-1206" t="-263" b="-1579"/>
                </a:stretch>
              </a:blipFill>
            </p:spPr>
            <p:txBody>
              <a:bodyPr/>
              <a:lstStyle/>
              <a:p>
                <a:r>
                  <a:rPr lang="en-US">
                    <a:noFill/>
                  </a:rPr>
                  <a:t> </a:t>
                </a:r>
              </a:p>
            </p:txBody>
          </p:sp>
        </mc:Fallback>
      </mc:AlternateContent>
    </p:spTree>
    <p:extLst>
      <p:ext uri="{BB962C8B-B14F-4D97-AF65-F5344CB8AC3E}">
        <p14:creationId xmlns:p14="http://schemas.microsoft.com/office/powerpoint/2010/main" val="267490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1B0B-0E5C-CED4-2585-D084B492A5B7}"/>
              </a:ext>
            </a:extLst>
          </p:cNvPr>
          <p:cNvSpPr>
            <a:spLocks noGrp="1"/>
          </p:cNvSpPr>
          <p:nvPr>
            <p:ph type="title"/>
          </p:nvPr>
        </p:nvSpPr>
        <p:spPr/>
        <p:txBody>
          <a:bodyPr/>
          <a:lstStyle/>
          <a:p>
            <a:r>
              <a:rPr lang="en-US" dirty="0"/>
              <a:t>Looking forward</a:t>
            </a:r>
          </a:p>
        </p:txBody>
      </p:sp>
      <p:sp>
        <p:nvSpPr>
          <p:cNvPr id="3" name="Content Placeholder 2">
            <a:extLst>
              <a:ext uri="{FF2B5EF4-FFF2-40B4-BE49-F238E27FC236}">
                <a16:creationId xmlns:a16="http://schemas.microsoft.com/office/drawing/2014/main" id="{341F4590-8403-2534-71F8-62C632D26A56}"/>
              </a:ext>
            </a:extLst>
          </p:cNvPr>
          <p:cNvSpPr>
            <a:spLocks noGrp="1"/>
          </p:cNvSpPr>
          <p:nvPr>
            <p:ph idx="1"/>
          </p:nvPr>
        </p:nvSpPr>
        <p:spPr/>
        <p:txBody>
          <a:bodyPr/>
          <a:lstStyle/>
          <a:p>
            <a:r>
              <a:rPr lang="en-US" dirty="0"/>
              <a:t>In HW1 and HW2, we may ask you to state and proof loop invariants.</a:t>
            </a:r>
          </a:p>
          <a:p>
            <a:r>
              <a:rPr lang="en-US" dirty="0"/>
              <a:t>In </a:t>
            </a:r>
            <a:r>
              <a:rPr lang="en-US" dirty="0" err="1"/>
              <a:t>homeworks</a:t>
            </a:r>
            <a:r>
              <a:rPr lang="en-US" dirty="0"/>
              <a:t> after that, we recognize that this is very tedious, so feel free to just state the key loop invariants without proof (as long as you can prove them in your head). </a:t>
            </a:r>
          </a:p>
        </p:txBody>
      </p:sp>
    </p:spTree>
    <p:extLst>
      <p:ext uri="{BB962C8B-B14F-4D97-AF65-F5344CB8AC3E}">
        <p14:creationId xmlns:p14="http://schemas.microsoft.com/office/powerpoint/2010/main" val="2718751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BFCB-125E-F0FB-E917-F7D1D52A72F7}"/>
              </a:ext>
            </a:extLst>
          </p:cNvPr>
          <p:cNvSpPr>
            <a:spLocks noGrp="1"/>
          </p:cNvSpPr>
          <p:nvPr>
            <p:ph type="title"/>
          </p:nvPr>
        </p:nvSpPr>
        <p:spPr/>
        <p:txBody>
          <a:bodyPr/>
          <a:lstStyle/>
          <a:p>
            <a:r>
              <a:rPr lang="en-US" dirty="0"/>
              <a:t>Induction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257F0A-2D0E-E163-29EE-C866EBF77670}"/>
                  </a:ext>
                </a:extLst>
              </p:cNvPr>
              <p:cNvSpPr>
                <a:spLocks noGrp="1"/>
              </p:cNvSpPr>
              <p:nvPr>
                <p:ph idx="1"/>
              </p:nvPr>
            </p:nvSpPr>
            <p:spPr/>
            <p:txBody>
              <a:bodyPr/>
              <a:lstStyle/>
              <a:p>
                <a:r>
                  <a:rPr lang="en-US" dirty="0"/>
                  <a:t>In other courses, you may have heard of a similar concept called </a:t>
                </a:r>
                <a:r>
                  <a:rPr lang="en-US" b="1" dirty="0">
                    <a:solidFill>
                      <a:schemeClr val="accent2"/>
                    </a:solidFill>
                  </a:rPr>
                  <a:t>induction</a:t>
                </a:r>
                <a:r>
                  <a:rPr lang="en-US" dirty="0"/>
                  <a:t>. Induction proves statements like</a:t>
                </a:r>
              </a:p>
              <a:p>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𝟒</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𝟗</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𝟏𝟔</m:t>
                      </m:r>
                      <m:r>
                        <a:rPr lang="en-US" b="1" i="1" smtClean="0">
                          <a:solidFill>
                            <a:schemeClr val="accent1"/>
                          </a:solidFill>
                          <a:latin typeface="Cambria Math" panose="02040503050406030204" pitchFamily="18" charset="0"/>
                        </a:rPr>
                        <m:t>+…+</m:t>
                      </m:r>
                      <m:sSup>
                        <m:sSupPr>
                          <m:ctrlPr>
                            <a:rPr lang="en-US" b="1" i="1" smtClean="0">
                              <a:solidFill>
                                <a:schemeClr val="accent1"/>
                              </a:solidFill>
                              <a:latin typeface="Cambria Math" panose="02040503050406030204" pitchFamily="18" charset="0"/>
                            </a:rPr>
                          </m:ctrlPr>
                        </m:sSupPr>
                        <m:e>
                          <m:r>
                            <a:rPr lang="en-US" b="1" i="1" smtClean="0">
                              <a:solidFill>
                                <a:schemeClr val="accent1"/>
                              </a:solidFill>
                              <a:latin typeface="Cambria Math" panose="02040503050406030204" pitchFamily="18" charset="0"/>
                            </a:rPr>
                            <m:t>𝒏</m:t>
                          </m:r>
                        </m:e>
                        <m:sup>
                          <m:r>
                            <a:rPr lang="en-US" b="1" i="1" smtClean="0">
                              <a:solidFill>
                                <a:schemeClr val="accent1"/>
                              </a:solidFill>
                              <a:latin typeface="Cambria Math" panose="02040503050406030204" pitchFamily="18" charset="0"/>
                            </a:rPr>
                            <m:t>𝟐</m:t>
                          </m:r>
                        </m:sup>
                      </m:sSup>
                      <m:r>
                        <a:rPr lang="en-US" b="1" i="1" smtClean="0">
                          <a:solidFill>
                            <a:schemeClr val="accent1"/>
                          </a:solidFill>
                          <a:latin typeface="Cambria Math" panose="02040503050406030204" pitchFamily="18" charset="0"/>
                        </a:rPr>
                        <m:t>=</m:t>
                      </m:r>
                      <m:f>
                        <m:fPr>
                          <m:ctrlPr>
                            <a:rPr lang="en-US" b="1" i="1" smtClean="0">
                              <a:solidFill>
                                <a:schemeClr val="accent1"/>
                              </a:solidFill>
                              <a:latin typeface="Cambria Math" panose="02040503050406030204" pitchFamily="18" charset="0"/>
                            </a:rPr>
                          </m:ctrlPr>
                        </m:fPr>
                        <m:num>
                          <m:r>
                            <a:rPr lang="en-US" b="1" i="1" smtClean="0">
                              <a:solidFill>
                                <a:schemeClr val="accent1"/>
                              </a:solidFill>
                              <a:latin typeface="Cambria Math" panose="02040503050406030204" pitchFamily="18" charset="0"/>
                            </a:rPr>
                            <m:t>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𝟐</m:t>
                          </m:r>
                          <m:r>
                            <a:rPr lang="en-US" b="1" i="1" smtClean="0">
                              <a:solidFill>
                                <a:schemeClr val="accent1"/>
                              </a:solidFill>
                              <a:latin typeface="Cambria Math" panose="02040503050406030204" pitchFamily="18" charset="0"/>
                            </a:rPr>
                            <m:t>𝒏</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𝟏</m:t>
                          </m:r>
                          <m:r>
                            <a:rPr lang="en-US" b="1" i="1" smtClean="0">
                              <a:solidFill>
                                <a:schemeClr val="accent1"/>
                              </a:solidFill>
                              <a:latin typeface="Cambria Math" panose="02040503050406030204" pitchFamily="18" charset="0"/>
                            </a:rPr>
                            <m:t>)</m:t>
                          </m:r>
                        </m:num>
                        <m:den>
                          <m:r>
                            <a:rPr lang="en-US" b="1" i="1" smtClean="0">
                              <a:solidFill>
                                <a:schemeClr val="accent1"/>
                              </a:solidFill>
                              <a:latin typeface="Cambria Math" panose="02040503050406030204" pitchFamily="18" charset="0"/>
                            </a:rPr>
                            <m:t>𝟔</m:t>
                          </m:r>
                        </m:den>
                      </m:f>
                    </m:oMath>
                  </m:oMathPara>
                </a14:m>
                <a:endParaRPr lang="en-US" b="1" dirty="0"/>
              </a:p>
              <a:p>
                <a:r>
                  <a:rPr lang="en-US" dirty="0"/>
                  <a:t>with a </a:t>
                </a:r>
                <a:r>
                  <a:rPr lang="en-US" b="1" dirty="0"/>
                  <a:t>base case</a:t>
                </a:r>
                <a:r>
                  <a:rPr lang="en-US" dirty="0"/>
                  <a:t> (</a:t>
                </a:r>
                <a14:m>
                  <m:oMath xmlns:m="http://schemas.openxmlformats.org/officeDocument/2006/math">
                    <m:r>
                      <a:rPr lang="en-US" b="1" i="1" dirty="0" smtClean="0">
                        <a:solidFill>
                          <a:schemeClr val="accent1"/>
                        </a:solidFill>
                        <a:latin typeface="Cambria Math" panose="02040503050406030204" pitchFamily="18" charset="0"/>
                      </a:rPr>
                      <m:t>𝒏</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and </a:t>
                </a:r>
                <a:r>
                  <a:rPr lang="en-US" b="1" dirty="0"/>
                  <a:t>inductive step </a:t>
                </a:r>
                <a:r>
                  <a:rPr lang="en-US" dirty="0"/>
                  <a:t>(assume true for </a:t>
                </a:r>
                <a14:m>
                  <m:oMath xmlns:m="http://schemas.openxmlformats.org/officeDocument/2006/math">
                    <m:r>
                      <a:rPr lang="en-US" b="1" i="1" dirty="0" smtClean="0">
                        <a:solidFill>
                          <a:schemeClr val="accent1"/>
                        </a:solidFill>
                        <a:latin typeface="Cambria Math" panose="02040503050406030204" pitchFamily="18" charset="0"/>
                      </a:rPr>
                      <m:t>𝒊</m:t>
                    </m:r>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𝟏</m:t>
                    </m:r>
                  </m:oMath>
                </a14:m>
                <a:r>
                  <a:rPr lang="en-US" dirty="0"/>
                  <a:t>, prove for </a:t>
                </a:r>
                <a14:m>
                  <m:oMath xmlns:m="http://schemas.openxmlformats.org/officeDocument/2006/math">
                    <m:r>
                      <a:rPr lang="en-US" b="1" i="1" dirty="0" smtClean="0">
                        <a:solidFill>
                          <a:schemeClr val="accent1"/>
                        </a:solidFill>
                        <a:latin typeface="Cambria Math" panose="02040503050406030204" pitchFamily="18" charset="0"/>
                      </a:rPr>
                      <m:t>𝒊</m:t>
                    </m:r>
                  </m:oMath>
                </a14:m>
                <a:r>
                  <a:rPr lang="en-US" dirty="0"/>
                  <a:t>).</a:t>
                </a:r>
              </a:p>
              <a:p>
                <a:r>
                  <a:rPr lang="en-US" dirty="0"/>
                  <a:t>If this is familiar to you, proving loop invariants is exactly induction on the number of iterations. Otherwise, </a:t>
                </a:r>
                <a:r>
                  <a:rPr lang="en-US" b="1" dirty="0"/>
                  <a:t>ignore this.</a:t>
                </a:r>
              </a:p>
            </p:txBody>
          </p:sp>
        </mc:Choice>
        <mc:Fallback>
          <p:sp>
            <p:nvSpPr>
              <p:cNvPr id="3" name="Content Placeholder 2">
                <a:extLst>
                  <a:ext uri="{FF2B5EF4-FFF2-40B4-BE49-F238E27FC236}">
                    <a16:creationId xmlns:a16="http://schemas.microsoft.com/office/drawing/2014/main" id="{F9257F0A-2D0E-E163-29EE-C866EBF77670}"/>
                  </a:ext>
                </a:extLst>
              </p:cNvPr>
              <p:cNvSpPr>
                <a:spLocks noGrp="1" noRot="1" noChangeAspect="1" noMove="1" noResize="1" noEditPoints="1" noAdjustHandles="1" noChangeArrowheads="1" noChangeShapeType="1" noTextEdit="1"/>
              </p:cNvSpPr>
              <p:nvPr>
                <p:ph idx="1"/>
              </p:nvPr>
            </p:nvSpPr>
            <p:spPr>
              <a:blipFill>
                <a:blip r:embed="rId2"/>
                <a:stretch>
                  <a:fillRect l="-1206" t="-263" r="-724" b="-4474"/>
                </a:stretch>
              </a:blipFill>
            </p:spPr>
            <p:txBody>
              <a:bodyPr/>
              <a:lstStyle/>
              <a:p>
                <a:r>
                  <a:rPr lang="en-US">
                    <a:noFill/>
                  </a:rPr>
                  <a:t> </a:t>
                </a:r>
              </a:p>
            </p:txBody>
          </p:sp>
        </mc:Fallback>
      </mc:AlternateContent>
    </p:spTree>
    <p:extLst>
      <p:ext uri="{BB962C8B-B14F-4D97-AF65-F5344CB8AC3E}">
        <p14:creationId xmlns:p14="http://schemas.microsoft.com/office/powerpoint/2010/main" val="2665394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D558-DD3E-6D3D-261D-F0B9D99BC0CD}"/>
              </a:ext>
            </a:extLst>
          </p:cNvPr>
          <p:cNvSpPr>
            <a:spLocks noGrp="1"/>
          </p:cNvSpPr>
          <p:nvPr>
            <p:ph type="title"/>
          </p:nvPr>
        </p:nvSpPr>
        <p:spPr/>
        <p:txBody>
          <a:bodyPr/>
          <a:lstStyle/>
          <a:p>
            <a:r>
              <a:rPr lang="en-US" dirty="0"/>
              <a:t>Final reminders</a:t>
            </a:r>
          </a:p>
        </p:txBody>
      </p:sp>
      <p:sp>
        <p:nvSpPr>
          <p:cNvPr id="3" name="Content Placeholder 2">
            <a:extLst>
              <a:ext uri="{FF2B5EF4-FFF2-40B4-BE49-F238E27FC236}">
                <a16:creationId xmlns:a16="http://schemas.microsoft.com/office/drawing/2014/main" id="{6B10AA1D-BB56-462E-8975-E03FBDAEBC56}"/>
              </a:ext>
            </a:extLst>
          </p:cNvPr>
          <p:cNvSpPr>
            <a:spLocks noGrp="1"/>
          </p:cNvSpPr>
          <p:nvPr>
            <p:ph idx="1"/>
          </p:nvPr>
        </p:nvSpPr>
        <p:spPr/>
        <p:txBody>
          <a:bodyPr/>
          <a:lstStyle/>
          <a:p>
            <a:r>
              <a:rPr lang="en-US" dirty="0"/>
              <a:t>HW1 released at 11:30am!</a:t>
            </a:r>
          </a:p>
          <a:p>
            <a:r>
              <a:rPr lang="en-US" dirty="0"/>
              <a:t>I have OH now-12:30pm:</a:t>
            </a:r>
          </a:p>
          <a:p>
            <a:pPr marL="457200" indent="-457200">
              <a:spcBef>
                <a:spcPts val="0"/>
              </a:spcBef>
              <a:buFont typeface="Arial" panose="020B0604020202020204" pitchFamily="34" charset="0"/>
              <a:buChar char="•"/>
            </a:pPr>
            <a:r>
              <a:rPr lang="en-US" dirty="0"/>
              <a:t>Meet at front of classroom, we’ll walk over together</a:t>
            </a:r>
          </a:p>
          <a:p>
            <a:pPr marL="457200" indent="-457200">
              <a:spcBef>
                <a:spcPts val="0"/>
              </a:spcBef>
              <a:buFont typeface="Arial" panose="020B0604020202020204" pitchFamily="34" charset="0"/>
              <a:buChar char="•"/>
            </a:pPr>
            <a:r>
              <a:rPr lang="en-US" dirty="0"/>
              <a:t>CSE (Allen) 214 if you’re coming later</a:t>
            </a:r>
          </a:p>
          <a:p>
            <a:r>
              <a:rPr lang="en-US" dirty="0"/>
              <a:t>Nathan has online OH 12–1pm:</a:t>
            </a:r>
          </a:p>
          <a:p>
            <a:pPr marL="457200" indent="-457200">
              <a:spcBef>
                <a:spcPts val="0"/>
              </a:spcBef>
              <a:buFont typeface="Arial" panose="020B0604020202020204" pitchFamily="34" charset="0"/>
              <a:buChar char="•"/>
            </a:pPr>
            <a:r>
              <a:rPr lang="en-US" dirty="0"/>
              <a:t>Link on Canvas/course website</a:t>
            </a:r>
          </a:p>
          <a:p>
            <a:pPr marL="457200" indent="-457200">
              <a:spcBef>
                <a:spcPts val="0"/>
              </a:spcBef>
              <a:buFont typeface="Arial" panose="020B0604020202020204" pitchFamily="34" charset="0"/>
              <a:buChar char="•"/>
            </a:pPr>
            <a:r>
              <a:rPr lang="en-US" u="sng" dirty="0">
                <a:hlinkClick r:id="rId2"/>
              </a:rPr>
              <a:t>https://washington.zoom.us/my/nathanbrunelle</a:t>
            </a:r>
            <a:endParaRPr lang="en-US" dirty="0"/>
          </a:p>
        </p:txBody>
      </p:sp>
    </p:spTree>
    <p:extLst>
      <p:ext uri="{BB962C8B-B14F-4D97-AF65-F5344CB8AC3E}">
        <p14:creationId xmlns:p14="http://schemas.microsoft.com/office/powerpoint/2010/main" val="77920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793F-6037-50AB-8B2C-F8D74CE1B1A9}"/>
              </a:ext>
            </a:extLst>
          </p:cNvPr>
          <p:cNvSpPr>
            <a:spLocks noGrp="1"/>
          </p:cNvSpPr>
          <p:nvPr>
            <p:ph type="title"/>
          </p:nvPr>
        </p:nvSpPr>
        <p:spPr/>
        <p:txBody>
          <a:bodyPr/>
          <a:lstStyle/>
          <a:p>
            <a:r>
              <a:rPr lang="en-US" dirty="0"/>
              <a:t>Extension options</a:t>
            </a:r>
          </a:p>
        </p:txBody>
      </p:sp>
      <p:sp>
        <p:nvSpPr>
          <p:cNvPr id="3" name="Content Placeholder 2">
            <a:extLst>
              <a:ext uri="{FF2B5EF4-FFF2-40B4-BE49-F238E27FC236}">
                <a16:creationId xmlns:a16="http://schemas.microsoft.com/office/drawing/2014/main" id="{449F05B5-0D46-27B1-CDE8-1CE6C3D54C63}"/>
              </a:ext>
            </a:extLst>
          </p:cNvPr>
          <p:cNvSpPr>
            <a:spLocks noGrp="1"/>
          </p:cNvSpPr>
          <p:nvPr>
            <p:ph idx="1"/>
          </p:nvPr>
        </p:nvSpPr>
        <p:spPr/>
        <p:txBody>
          <a:bodyPr/>
          <a:lstStyle/>
          <a:p>
            <a:pPr marL="457200" indent="-457200">
              <a:buFont typeface="Arial" panose="020B0604020202020204" pitchFamily="34" charset="0"/>
              <a:buChar char="•"/>
            </a:pPr>
            <a:r>
              <a:rPr lang="en-US" b="1" dirty="0"/>
              <a:t>Problem 1X.1 (Stable matching verifier): </a:t>
            </a:r>
            <a:r>
              <a:rPr lang="en-US" dirty="0"/>
              <a:t>Correctly solve the question from Problem 1 by writing (part of) a Java program that performs a brute-force verification. </a:t>
            </a:r>
          </a:p>
          <a:p>
            <a:pPr marL="457200" indent="-457200">
              <a:buFont typeface="Arial" panose="020B0604020202020204" pitchFamily="34" charset="0"/>
              <a:buChar char="•"/>
            </a:pPr>
            <a:r>
              <a:rPr lang="en-US" b="1" dirty="0"/>
              <a:t>Problem 1X.2 (Using LLMs): </a:t>
            </a:r>
            <a:r>
              <a:rPr lang="en-US" dirty="0"/>
              <a:t>Reflect on your experience answering Problem 1 and share your thoughts on when it is appropriate to use LLMs.</a:t>
            </a:r>
          </a:p>
          <a:p>
            <a:r>
              <a:rPr lang="en-US" b="1" dirty="0">
                <a:solidFill>
                  <a:schemeClr val="accent3"/>
                </a:solidFill>
              </a:rPr>
              <a:t>Pick one </a:t>
            </a:r>
            <a:r>
              <a:rPr lang="en-US" dirty="0"/>
              <a:t>to do!</a:t>
            </a:r>
          </a:p>
        </p:txBody>
      </p:sp>
    </p:spTree>
    <p:extLst>
      <p:ext uri="{BB962C8B-B14F-4D97-AF65-F5344CB8AC3E}">
        <p14:creationId xmlns:p14="http://schemas.microsoft.com/office/powerpoint/2010/main" val="46101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8F92-0DA5-47F5-E6DD-84638045050C}"/>
              </a:ext>
            </a:extLst>
          </p:cNvPr>
          <p:cNvSpPr>
            <a:spLocks noGrp="1"/>
          </p:cNvSpPr>
          <p:nvPr>
            <p:ph type="title"/>
          </p:nvPr>
        </p:nvSpPr>
        <p:spPr/>
        <p:txBody>
          <a:bodyPr/>
          <a:lstStyle/>
          <a:p>
            <a:r>
              <a:rPr lang="en-US" dirty="0"/>
              <a:t>Homework 0: Sample</a:t>
            </a:r>
          </a:p>
        </p:txBody>
      </p:sp>
      <p:sp>
        <p:nvSpPr>
          <p:cNvPr id="3" name="Content Placeholder 2">
            <a:extLst>
              <a:ext uri="{FF2B5EF4-FFF2-40B4-BE49-F238E27FC236}">
                <a16:creationId xmlns:a16="http://schemas.microsoft.com/office/drawing/2014/main" id="{D6BBCFED-3907-6047-2AEF-3946E475432C}"/>
              </a:ext>
            </a:extLst>
          </p:cNvPr>
          <p:cNvSpPr>
            <a:spLocks noGrp="1"/>
          </p:cNvSpPr>
          <p:nvPr>
            <p:ph idx="1"/>
          </p:nvPr>
        </p:nvSpPr>
        <p:spPr/>
        <p:txBody>
          <a:bodyPr/>
          <a:lstStyle/>
          <a:p>
            <a:r>
              <a:rPr lang="en-US" dirty="0"/>
              <a:t>HW 0 has been out on Canvas/course website since last night</a:t>
            </a:r>
          </a:p>
          <a:p>
            <a:r>
              <a:rPr lang="en-US" dirty="0"/>
              <a:t>Includes:</a:t>
            </a:r>
          </a:p>
          <a:p>
            <a:pPr marL="457200" indent="-457200">
              <a:spcBef>
                <a:spcPts val="0"/>
              </a:spcBef>
              <a:buFont typeface="Arial" panose="020B0604020202020204" pitchFamily="34" charset="0"/>
              <a:buChar char="•"/>
            </a:pPr>
            <a:r>
              <a:rPr lang="en-US" dirty="0"/>
              <a:t>One sample problem</a:t>
            </a:r>
          </a:p>
          <a:p>
            <a:pPr marL="457200" indent="-457200">
              <a:spcBef>
                <a:spcPts val="0"/>
              </a:spcBef>
              <a:buFont typeface="Arial" panose="020B0604020202020204" pitchFamily="34" charset="0"/>
              <a:buChar char="•"/>
            </a:pPr>
            <a:r>
              <a:rPr lang="en-US" dirty="0"/>
              <a:t>One sample written solution</a:t>
            </a:r>
          </a:p>
          <a:p>
            <a:pPr marL="457200" indent="-457200">
              <a:spcBef>
                <a:spcPts val="0"/>
              </a:spcBef>
              <a:buFont typeface="Arial" panose="020B0604020202020204" pitchFamily="34" charset="0"/>
              <a:buChar char="•"/>
            </a:pPr>
            <a:r>
              <a:rPr lang="en-US" dirty="0"/>
              <a:t>LaTeX source for the written solution</a:t>
            </a:r>
          </a:p>
          <a:p>
            <a:pPr marL="457200" indent="-457200">
              <a:spcBef>
                <a:spcPts val="0"/>
              </a:spcBef>
              <a:buFont typeface="Arial" panose="020B0604020202020204" pitchFamily="34" charset="0"/>
              <a:buChar char="•"/>
            </a:pPr>
            <a:r>
              <a:rPr lang="en-US" dirty="0"/>
              <a:t>One sample video solution</a:t>
            </a:r>
          </a:p>
        </p:txBody>
      </p:sp>
    </p:spTree>
    <p:extLst>
      <p:ext uri="{BB962C8B-B14F-4D97-AF65-F5344CB8AC3E}">
        <p14:creationId xmlns:p14="http://schemas.microsoft.com/office/powerpoint/2010/main" val="288102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71B3-2D7D-74A2-E5C3-63EBD2C239C8}"/>
              </a:ext>
            </a:extLst>
          </p:cNvPr>
          <p:cNvSpPr>
            <a:spLocks noGrp="1"/>
          </p:cNvSpPr>
          <p:nvPr>
            <p:ph type="title"/>
          </p:nvPr>
        </p:nvSpPr>
        <p:spPr/>
        <p:txBody>
          <a:bodyPr/>
          <a:lstStyle/>
          <a:p>
            <a:r>
              <a:rPr lang="en-US" dirty="0"/>
              <a:t>What is correctness?</a:t>
            </a:r>
          </a:p>
        </p:txBody>
      </p:sp>
      <p:sp>
        <p:nvSpPr>
          <p:cNvPr id="3" name="Text Placeholder 2">
            <a:extLst>
              <a:ext uri="{FF2B5EF4-FFF2-40B4-BE49-F238E27FC236}">
                <a16:creationId xmlns:a16="http://schemas.microsoft.com/office/drawing/2014/main" id="{A3608ACD-B439-456B-C165-6FFFD6B1D69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02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4308E-7DE7-410D-5029-62241D8F6A7D}"/>
              </a:ext>
            </a:extLst>
          </p:cNvPr>
          <p:cNvSpPr>
            <a:spLocks noGrp="1"/>
          </p:cNvSpPr>
          <p:nvPr>
            <p:ph type="title"/>
          </p:nvPr>
        </p:nvSpPr>
        <p:spPr/>
        <p:txBody>
          <a:bodyPr/>
          <a:lstStyle/>
          <a:p>
            <a:r>
              <a:rPr lang="en-US" dirty="0"/>
              <a:t>Correctness defined</a:t>
            </a:r>
          </a:p>
        </p:txBody>
      </p:sp>
      <p:sp>
        <p:nvSpPr>
          <p:cNvPr id="5" name="Content Placeholder 4">
            <a:extLst>
              <a:ext uri="{FF2B5EF4-FFF2-40B4-BE49-F238E27FC236}">
                <a16:creationId xmlns:a16="http://schemas.microsoft.com/office/drawing/2014/main" id="{B1D523A3-36F3-E89F-A8CA-1E15E59C04A1}"/>
              </a:ext>
            </a:extLst>
          </p:cNvPr>
          <p:cNvSpPr>
            <a:spLocks noGrp="1"/>
          </p:cNvSpPr>
          <p:nvPr>
            <p:ph idx="1"/>
          </p:nvPr>
        </p:nvSpPr>
        <p:spPr/>
        <p:txBody>
          <a:bodyPr/>
          <a:lstStyle/>
          <a:p>
            <a:r>
              <a:rPr lang="en-US" b="1" dirty="0">
                <a:solidFill>
                  <a:schemeClr val="accent2"/>
                </a:solidFill>
              </a:rPr>
              <a:t>Algorithm: </a:t>
            </a:r>
            <a:r>
              <a:rPr lang="en-US" dirty="0"/>
              <a:t>A list of unambiguous instructions to solve a class of computational problems</a:t>
            </a:r>
          </a:p>
          <a:p>
            <a:r>
              <a:rPr lang="en-US" dirty="0"/>
              <a:t>An algorithm is </a:t>
            </a:r>
            <a:r>
              <a:rPr lang="en-US" b="1" dirty="0">
                <a:solidFill>
                  <a:schemeClr val="accent2"/>
                </a:solidFill>
              </a:rPr>
              <a:t>correct</a:t>
            </a:r>
            <a:r>
              <a:rPr lang="en-US" b="1" dirty="0"/>
              <a:t> </a:t>
            </a:r>
            <a:r>
              <a:rPr lang="en-US" dirty="0"/>
              <a:t>for a given problem if it has:</a:t>
            </a:r>
          </a:p>
          <a:p>
            <a:pPr marL="514350" indent="-514350">
              <a:spcBef>
                <a:spcPts val="0"/>
              </a:spcBef>
              <a:buFont typeface="+mj-lt"/>
              <a:buAutoNum type="arabicPeriod"/>
            </a:pPr>
            <a:r>
              <a:rPr lang="en-US" dirty="0"/>
              <a:t>​</a:t>
            </a:r>
            <a:r>
              <a:rPr lang="en-US" b="1" dirty="0">
                <a:solidFill>
                  <a:schemeClr val="accent2"/>
                </a:solidFill>
              </a:rPr>
              <a:t>Soundness:</a:t>
            </a:r>
            <a:r>
              <a:rPr lang="en-US" dirty="0"/>
              <a:t> Running it never raises exceptions/errors</a:t>
            </a:r>
          </a:p>
          <a:p>
            <a:pPr marL="514350" indent="-514350">
              <a:spcBef>
                <a:spcPts val="0"/>
              </a:spcBef>
              <a:buFont typeface="+mj-lt"/>
              <a:buAutoNum type="arabicPeriod"/>
            </a:pPr>
            <a:r>
              <a:rPr lang="en-US" dirty="0"/>
              <a:t>​</a:t>
            </a:r>
            <a:r>
              <a:rPr lang="en-US" b="1" dirty="0">
                <a:solidFill>
                  <a:schemeClr val="accent2"/>
                </a:solidFill>
              </a:rPr>
              <a:t>Termination:</a:t>
            </a:r>
            <a:r>
              <a:rPr lang="en-US" dirty="0"/>
              <a:t> All loops terminate</a:t>
            </a:r>
          </a:p>
          <a:p>
            <a:pPr marL="514350" indent="-514350">
              <a:spcBef>
                <a:spcPts val="0"/>
              </a:spcBef>
              <a:buFont typeface="+mj-lt"/>
              <a:buAutoNum type="arabicPeriod"/>
            </a:pPr>
            <a:r>
              <a:rPr lang="en-US" dirty="0"/>
              <a:t>​</a:t>
            </a:r>
            <a:r>
              <a:rPr lang="en-US" b="1" dirty="0">
                <a:solidFill>
                  <a:schemeClr val="accent2"/>
                </a:solidFill>
              </a:rPr>
              <a:t>Validity:</a:t>
            </a:r>
            <a:r>
              <a:rPr lang="en-US" dirty="0"/>
              <a:t> The output meets the problem specification</a:t>
            </a:r>
          </a:p>
        </p:txBody>
      </p:sp>
    </p:spTree>
    <p:extLst>
      <p:ext uri="{BB962C8B-B14F-4D97-AF65-F5344CB8AC3E}">
        <p14:creationId xmlns:p14="http://schemas.microsoft.com/office/powerpoint/2010/main" val="11511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DD67-D327-C166-913D-28A211285629}"/>
              </a:ext>
            </a:extLst>
          </p:cNvPr>
          <p:cNvSpPr>
            <a:spLocks noGrp="1"/>
          </p:cNvSpPr>
          <p:nvPr>
            <p:ph type="title"/>
          </p:nvPr>
        </p:nvSpPr>
        <p:spPr/>
        <p:txBody>
          <a:bodyPr/>
          <a:lstStyle/>
          <a:p>
            <a:r>
              <a:rPr lang="en-US" dirty="0"/>
              <a:t>Gale–Shapley revisited (1/2)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264EC-066E-A286-E78A-6ED1837EEF54}"/>
                  </a:ext>
                </a:extLst>
              </p:cNvPr>
              <p:cNvSpPr>
                <a:spLocks noGrp="1"/>
              </p:cNvSpPr>
              <p:nvPr>
                <p:ph idx="1"/>
              </p:nvPr>
            </p:nvSpPr>
            <p:spPr/>
            <p:txBody>
              <a:bodyPr/>
              <a:lstStyle/>
              <a:p>
                <a:pPr>
                  <a:spcBef>
                    <a:spcPts val="0"/>
                  </a:spcBef>
                </a:pPr>
                <a:r>
                  <a:rPr lang="en-US" b="1" dirty="0"/>
                  <a:t>Input: </a:t>
                </a:r>
                <a:r>
                  <a:rPr lang="en-US" dirty="0"/>
                  <a:t>Proposers </a:t>
                </a:r>
                <a14:m>
                  <m:oMath xmlns:m="http://schemas.openxmlformats.org/officeDocument/2006/math">
                    <m:r>
                      <a:rPr lang="en-US" b="1" i="1">
                        <a:solidFill>
                          <a:schemeClr val="accent1"/>
                        </a:solidFill>
                        <a:latin typeface="Cambria Math" panose="02040503050406030204" pitchFamily="18" charset="0"/>
                        <a:ea typeface="Cambria Math" panose="02040503050406030204" pitchFamily="18" charset="0"/>
                      </a:rPr>
                      <m:t>𝑷</m:t>
                    </m:r>
                  </m:oMath>
                </a14:m>
                <a:r>
                  <a:rPr lang="en-US" dirty="0"/>
                  <a:t>, receivers </a:t>
                </a:r>
                <a14:m>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𝑹</m:t>
                    </m:r>
                  </m:oMath>
                </a14:m>
                <a:r>
                  <a:rPr lang="en-US" dirty="0"/>
                  <a:t>, and preference lists</a:t>
                </a:r>
              </a:p>
              <a:p>
                <a:pPr>
                  <a:spcBef>
                    <a:spcPts val="0"/>
                  </a:spcBef>
                </a:pPr>
                <a:r>
                  <a:rPr lang="en-US" b="1" dirty="0"/>
                  <a:t>Goal: </a:t>
                </a:r>
                <a:r>
                  <a:rPr lang="en-US" dirty="0"/>
                  <a:t>A stable matching</a:t>
                </a:r>
              </a:p>
              <a:p>
                <a:pPr marL="458788" indent="-461963">
                  <a:buFont typeface="+mj-lt"/>
                  <a:buAutoNum type="arabicPeriod"/>
                </a:pPr>
                <a:r>
                  <a:rPr lang="en-US" dirty="0"/>
                  <a:t>​</a:t>
                </a:r>
                <a:r>
                  <a:rPr lang="en-US" b="1" dirty="0">
                    <a:solidFill>
                      <a:schemeClr val="accent3"/>
                    </a:solidFill>
                  </a:rPr>
                  <a:t>while</a:t>
                </a:r>
                <a:r>
                  <a:rPr lang="en-US" dirty="0"/>
                  <a:t> there is a free proposer </a:t>
                </a:r>
                <a14:m>
                  <m:oMath xmlns:m="http://schemas.openxmlformats.org/officeDocument/2006/math">
                    <m:r>
                      <a:rPr lang="en-US" b="1" i="1">
                        <a:solidFill>
                          <a:schemeClr val="accent1"/>
                        </a:solidFill>
                        <a:latin typeface="Cambria Math" panose="02040503050406030204" pitchFamily="18" charset="0"/>
                      </a:rPr>
                      <m:t>𝒑</m:t>
                    </m:r>
                    <m:r>
                      <a:rPr lang="en-US" b="1" i="1">
                        <a:solidFill>
                          <a:schemeClr val="accent1"/>
                        </a:solidFill>
                        <a:latin typeface="Cambria Math" panose="02040503050406030204" pitchFamily="18" charset="0"/>
                        <a:ea typeface="Cambria Math" panose="02040503050406030204" pitchFamily="18" charset="0"/>
                      </a:rPr>
                      <m:t>∈</m:t>
                    </m:r>
                    <m:r>
                      <a:rPr lang="en-US" b="1" i="1">
                        <a:solidFill>
                          <a:schemeClr val="accent1"/>
                        </a:solidFill>
                        <a:latin typeface="Cambria Math" panose="02040503050406030204" pitchFamily="18" charset="0"/>
                        <a:ea typeface="Cambria Math" panose="02040503050406030204" pitchFamily="18" charset="0"/>
                      </a:rPr>
                      <m:t>𝑷</m:t>
                    </m:r>
                  </m:oMath>
                </a14:m>
                <a:r>
                  <a:rPr lang="en-US" dirty="0"/>
                  <a:t> </a:t>
                </a:r>
                <a:r>
                  <a:rPr lang="en-US" b="1" dirty="0">
                    <a:solidFill>
                      <a:schemeClr val="accent3"/>
                    </a:solidFill>
                  </a:rPr>
                  <a:t>do</a:t>
                </a:r>
                <a:endParaRPr lang="en-US" dirty="0"/>
              </a:p>
              <a:p>
                <a:pPr marL="919163" indent="-922338">
                  <a:spcBef>
                    <a:spcPts val="0"/>
                  </a:spcBef>
                  <a:buFont typeface="+mj-lt"/>
                  <a:buAutoNum type="arabicPeriod"/>
                </a:pPr>
                <a:r>
                  <a:rPr lang="en-US" dirty="0"/>
                  <a:t>Let </a:t>
                </a:r>
                <a14:m>
                  <m:oMath xmlns:m="http://schemas.openxmlformats.org/officeDocument/2006/math">
                    <m:r>
                      <a:rPr lang="en-US" b="1" i="1" dirty="0">
                        <a:solidFill>
                          <a:schemeClr val="accent1"/>
                        </a:solidFill>
                        <a:latin typeface="Cambria Math" panose="02040503050406030204" pitchFamily="18" charset="0"/>
                      </a:rPr>
                      <m:t>𝒓</m:t>
                    </m:r>
                  </m:oMath>
                </a14:m>
                <a:r>
                  <a:rPr lang="en-US" dirty="0"/>
                  <a:t> be the best receiver that </a:t>
                </a:r>
                <a14:m>
                  <m:oMath xmlns:m="http://schemas.openxmlformats.org/officeDocument/2006/math">
                    <m:r>
                      <a:rPr lang="en-US" b="1" i="1" dirty="0">
                        <a:solidFill>
                          <a:schemeClr val="accent1"/>
                        </a:solidFill>
                        <a:latin typeface="Cambria Math" panose="02040503050406030204" pitchFamily="18" charset="0"/>
                      </a:rPr>
                      <m:t>𝒑</m:t>
                    </m:r>
                  </m:oMath>
                </a14:m>
                <a:r>
                  <a:rPr lang="en-US" dirty="0"/>
                  <a:t> has not yet proposed to.</a:t>
                </a:r>
              </a:p>
              <a:p>
                <a:pPr marL="919163" indent="-922338">
                  <a:spcBef>
                    <a:spcPts val="0"/>
                  </a:spcBef>
                  <a:buFont typeface="+mj-lt"/>
                  <a:buAutoNum type="arabicPeriod"/>
                </a:pPr>
                <a:r>
                  <a:rPr lang="en-US" dirty="0"/>
                  <a:t>​</a:t>
                </a:r>
                <a:r>
                  <a:rPr lang="en-US" b="1" dirty="0">
                    <a:solidFill>
                      <a:schemeClr val="accent3"/>
                    </a:solidFill>
                  </a:rPr>
                  <a:t>if</a:t>
                </a:r>
                <a:r>
                  <a:rPr lang="en-US" dirty="0"/>
                  <a:t> </a:t>
                </a:r>
                <a14:m>
                  <m:oMath xmlns:m="http://schemas.openxmlformats.org/officeDocument/2006/math">
                    <m:r>
                      <a:rPr lang="en-US" b="1" i="1" dirty="0">
                        <a:solidFill>
                          <a:schemeClr val="accent1"/>
                        </a:solidFill>
                        <a:latin typeface="Cambria Math" panose="02040503050406030204" pitchFamily="18" charset="0"/>
                      </a:rPr>
                      <m:t>𝒓</m:t>
                    </m:r>
                    <m:r>
                      <a:rPr lang="en-US" b="1" i="1" dirty="0">
                        <a:latin typeface="Cambria Math" panose="02040503050406030204" pitchFamily="18" charset="0"/>
                      </a:rPr>
                      <m:t> </m:t>
                    </m:r>
                  </m:oMath>
                </a14:m>
                <a:r>
                  <a:rPr lang="en-US" dirty="0"/>
                  <a:t>is also free</a:t>
                </a:r>
                <a:r>
                  <a:rPr lang="en-US" b="1" dirty="0">
                    <a:solidFill>
                      <a:schemeClr val="accent3"/>
                    </a:solidFill>
                  </a:rPr>
                  <a:t> then</a:t>
                </a:r>
                <a:endParaRPr lang="en-US" dirty="0"/>
              </a:p>
              <a:p>
                <a:pPr marL="1377950" indent="-1381125">
                  <a:spcBef>
                    <a:spcPts val="0"/>
                  </a:spcBef>
                  <a:buFont typeface="+mj-lt"/>
                  <a:buAutoNum type="arabicPeriod"/>
                </a:pPr>
                <a:r>
                  <a:rPr lang="en-US" dirty="0"/>
                  <a:t>Have </a:t>
                </a:r>
                <a14:m>
                  <m:oMath xmlns:m="http://schemas.openxmlformats.org/officeDocument/2006/math">
                    <m:r>
                      <a:rPr lang="en-US" b="1" i="1" dirty="0">
                        <a:solidFill>
                          <a:schemeClr val="accent1"/>
                        </a:solidFill>
                        <a:latin typeface="Cambria Math" panose="02040503050406030204" pitchFamily="18" charset="0"/>
                      </a:rPr>
                      <m:t>𝒓</m:t>
                    </m:r>
                  </m:oMath>
                </a14:m>
                <a:r>
                  <a:rPr lang="en-US" dirty="0"/>
                  <a:t> accept </a:t>
                </a:r>
                <a14:m>
                  <m:oMath xmlns:m="http://schemas.openxmlformats.org/officeDocument/2006/math">
                    <m:r>
                      <a:rPr lang="en-US" b="1" i="1" dirty="0">
                        <a:solidFill>
                          <a:schemeClr val="accent1"/>
                        </a:solidFill>
                        <a:latin typeface="Cambria Math" panose="02040503050406030204" pitchFamily="18" charset="0"/>
                      </a:rPr>
                      <m:t>𝒑</m:t>
                    </m:r>
                  </m:oMath>
                </a14:m>
                <a:r>
                  <a:rPr lang="en-US" dirty="0"/>
                  <a:t>.</a:t>
                </a:r>
              </a:p>
              <a:p>
                <a:pPr marL="919163" indent="-922338">
                  <a:spcBef>
                    <a:spcPts val="0"/>
                  </a:spcBef>
                  <a:buFont typeface="+mj-lt"/>
                  <a:buAutoNum type="arabicPeriod"/>
                </a:pPr>
                <a:r>
                  <a:rPr lang="en-US" dirty="0"/>
                  <a:t>​</a:t>
                </a:r>
                <a:r>
                  <a:rPr lang="en-US" b="1" dirty="0">
                    <a:solidFill>
                      <a:schemeClr val="accent3"/>
                    </a:solidFill>
                  </a:rPr>
                  <a:t>if</a:t>
                </a:r>
                <a:r>
                  <a:rPr lang="en-US" dirty="0"/>
                  <a:t> </a:t>
                </a:r>
                <a14:m>
                  <m:oMath xmlns:m="http://schemas.openxmlformats.org/officeDocument/2006/math">
                    <m:r>
                      <a:rPr lang="en-US" b="1" i="1" dirty="0">
                        <a:solidFill>
                          <a:schemeClr val="accent1"/>
                        </a:solidFill>
                        <a:latin typeface="Cambria Math" panose="02040503050406030204" pitchFamily="18" charset="0"/>
                      </a:rPr>
                      <m:t>𝒓</m:t>
                    </m:r>
                  </m:oMath>
                </a14:m>
                <a:r>
                  <a:rPr lang="en-US" dirty="0"/>
                  <a:t> is paired to </a:t>
                </a:r>
                <a14:m>
                  <m:oMath xmlns:m="http://schemas.openxmlformats.org/officeDocument/2006/math">
                    <m:r>
                      <a:rPr lang="en-US" b="1" i="1" dirty="0">
                        <a:solidFill>
                          <a:schemeClr val="accent1"/>
                        </a:solidFill>
                        <a:latin typeface="Cambria Math" panose="02040503050406030204" pitchFamily="18" charset="0"/>
                      </a:rPr>
                      <m:t>𝒑</m:t>
                    </m:r>
                    <m:r>
                      <a:rPr lang="en-US" b="1" i="1" dirty="0">
                        <a:solidFill>
                          <a:schemeClr val="accent1"/>
                        </a:solidFill>
                        <a:latin typeface="Cambria Math" panose="02040503050406030204" pitchFamily="18" charset="0"/>
                      </a:rPr>
                      <m:t>’</m:t>
                    </m:r>
                  </m:oMath>
                </a14:m>
                <a:r>
                  <a:rPr lang="en-US" dirty="0"/>
                  <a:t> but prefers </a:t>
                </a:r>
                <a14:m>
                  <m:oMath xmlns:m="http://schemas.openxmlformats.org/officeDocument/2006/math">
                    <m:r>
                      <a:rPr lang="en-US" b="1" i="1" dirty="0">
                        <a:solidFill>
                          <a:schemeClr val="accent1"/>
                        </a:solidFill>
                        <a:latin typeface="Cambria Math" panose="02040503050406030204" pitchFamily="18" charset="0"/>
                      </a:rPr>
                      <m:t>𝒑</m:t>
                    </m:r>
                    <m:r>
                      <a:rPr lang="en-US" b="1" i="1" dirty="0">
                        <a:solidFill>
                          <a:schemeClr val="accent1"/>
                        </a:solidFill>
                        <a:latin typeface="Cambria Math" panose="02040503050406030204" pitchFamily="18" charset="0"/>
                      </a:rPr>
                      <m:t>&gt;</m:t>
                    </m:r>
                    <m:r>
                      <a:rPr lang="en-US" b="1" i="1" dirty="0">
                        <a:solidFill>
                          <a:schemeClr val="accent1"/>
                        </a:solidFill>
                        <a:latin typeface="Cambria Math" panose="02040503050406030204" pitchFamily="18" charset="0"/>
                      </a:rPr>
                      <m:t>𝒑</m:t>
                    </m:r>
                    <m:r>
                      <a:rPr lang="en-US" b="1" i="1" dirty="0">
                        <a:solidFill>
                          <a:schemeClr val="accent1"/>
                        </a:solidFill>
                        <a:latin typeface="Cambria Math" panose="02040503050406030204" pitchFamily="18" charset="0"/>
                      </a:rPr>
                      <m:t>’</m:t>
                    </m:r>
                  </m:oMath>
                </a14:m>
                <a:r>
                  <a:rPr lang="en-US" dirty="0"/>
                  <a:t> </a:t>
                </a:r>
                <a:r>
                  <a:rPr lang="en-US" b="1" dirty="0">
                    <a:solidFill>
                      <a:schemeClr val="accent3"/>
                    </a:solidFill>
                  </a:rPr>
                  <a:t>then</a:t>
                </a:r>
                <a:endParaRPr lang="en-US" dirty="0"/>
              </a:p>
              <a:p>
                <a:pPr marL="1377950" indent="-1381125">
                  <a:spcBef>
                    <a:spcPts val="0"/>
                  </a:spcBef>
                  <a:buFont typeface="+mj-lt"/>
                  <a:buAutoNum type="arabicPeriod"/>
                </a:pPr>
                <a:r>
                  <a:rPr lang="en-US" dirty="0"/>
                  <a:t>Have </a:t>
                </a:r>
                <a14:m>
                  <m:oMath xmlns:m="http://schemas.openxmlformats.org/officeDocument/2006/math">
                    <m:r>
                      <a:rPr lang="en-US" b="1" i="1" dirty="0">
                        <a:solidFill>
                          <a:schemeClr val="accent1"/>
                        </a:solidFill>
                        <a:latin typeface="Cambria Math" panose="02040503050406030204" pitchFamily="18" charset="0"/>
                      </a:rPr>
                      <m:t>𝒓</m:t>
                    </m:r>
                  </m:oMath>
                </a14:m>
                <a:r>
                  <a:rPr lang="en-US" dirty="0"/>
                  <a:t> accept </a:t>
                </a:r>
                <a14:m>
                  <m:oMath xmlns:m="http://schemas.openxmlformats.org/officeDocument/2006/math">
                    <m:r>
                      <a:rPr lang="en-US" b="1" i="1" dirty="0">
                        <a:solidFill>
                          <a:schemeClr val="accent1"/>
                        </a:solidFill>
                        <a:latin typeface="Cambria Math" panose="02040503050406030204" pitchFamily="18" charset="0"/>
                      </a:rPr>
                      <m:t>𝒑</m:t>
                    </m:r>
                  </m:oMath>
                </a14:m>
                <a:r>
                  <a:rPr lang="en-US" dirty="0">
                    <a:solidFill>
                      <a:schemeClr val="accent1"/>
                    </a:solidFill>
                  </a:rPr>
                  <a:t> </a:t>
                </a:r>
                <a:r>
                  <a:rPr lang="en-US" dirty="0"/>
                  <a:t>and also leave </a:t>
                </a:r>
                <a14:m>
                  <m:oMath xmlns:m="http://schemas.openxmlformats.org/officeDocument/2006/math">
                    <m:r>
                      <a:rPr lang="en-US" b="1" i="1" dirty="0">
                        <a:solidFill>
                          <a:schemeClr val="accent1"/>
                        </a:solidFill>
                        <a:latin typeface="Cambria Math" panose="02040503050406030204" pitchFamily="18" charset="0"/>
                      </a:rPr>
                      <m:t>𝒑</m:t>
                    </m:r>
                    <m:r>
                      <a:rPr lang="en-US" b="1" i="1" dirty="0">
                        <a:solidFill>
                          <a:schemeClr val="accent1"/>
                        </a:solidFill>
                        <a:latin typeface="Cambria Math" panose="02040503050406030204" pitchFamily="18" charset="0"/>
                      </a:rPr>
                      <m:t>’</m:t>
                    </m:r>
                  </m:oMath>
                </a14:m>
                <a:r>
                  <a:rPr lang="en-US" dirty="0"/>
                  <a:t>.</a:t>
                </a:r>
              </a:p>
              <a:p>
                <a:pPr marL="458788" indent="-461963">
                  <a:spcBef>
                    <a:spcPts val="0"/>
                  </a:spcBef>
                  <a:buFont typeface="+mj-lt"/>
                  <a:buAutoNum type="arabicPeriod"/>
                </a:pPr>
                <a:r>
                  <a:rPr lang="en-US" dirty="0"/>
                  <a:t>​</a:t>
                </a:r>
                <a:r>
                  <a:rPr lang="en-US" b="1" dirty="0">
                    <a:solidFill>
                      <a:schemeClr val="accent3"/>
                    </a:solidFill>
                  </a:rPr>
                  <a:t>return</a:t>
                </a:r>
                <a:r>
                  <a:rPr lang="en-US" dirty="0"/>
                  <a:t> all matches</a:t>
                </a:r>
              </a:p>
              <a:p>
                <a:endParaRPr lang="en-US" dirty="0"/>
              </a:p>
            </p:txBody>
          </p:sp>
        </mc:Choice>
        <mc:Fallback xmlns="">
          <p:sp>
            <p:nvSpPr>
              <p:cNvPr id="3" name="Content Placeholder 2">
                <a:extLst>
                  <a:ext uri="{FF2B5EF4-FFF2-40B4-BE49-F238E27FC236}">
                    <a16:creationId xmlns:a16="http://schemas.microsoft.com/office/drawing/2014/main" id="{E7E264EC-066E-A286-E78A-6ED1837EEF54}"/>
                  </a:ext>
                </a:extLst>
              </p:cNvPr>
              <p:cNvSpPr>
                <a:spLocks noGrp="1" noRot="1" noChangeAspect="1" noMove="1" noResize="1" noEditPoints="1" noAdjustHandles="1" noChangeArrowheads="1" noChangeShapeType="1" noTextEdit="1"/>
              </p:cNvSpPr>
              <p:nvPr>
                <p:ph idx="1"/>
              </p:nvPr>
            </p:nvSpPr>
            <p:spPr>
              <a:blipFill>
                <a:blip r:embed="rId2"/>
                <a:stretch>
                  <a:fillRect l="-1206" t="-263" b="-27895"/>
                </a:stretch>
              </a:blipFill>
            </p:spPr>
            <p:txBody>
              <a:bodyPr/>
              <a:lstStyle/>
              <a:p>
                <a:r>
                  <a:rPr lang="en-US">
                    <a:noFill/>
                  </a:rPr>
                  <a:t> </a:t>
                </a:r>
              </a:p>
            </p:txBody>
          </p:sp>
        </mc:Fallback>
      </mc:AlternateContent>
    </p:spTree>
    <p:extLst>
      <p:ext uri="{BB962C8B-B14F-4D97-AF65-F5344CB8AC3E}">
        <p14:creationId xmlns:p14="http://schemas.microsoft.com/office/powerpoint/2010/main" val="605845561"/>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E2841"/>
      </a:dk2>
      <a:lt2>
        <a:srgbClr val="E8E8E8"/>
      </a:lt2>
      <a:accent1>
        <a:srgbClr val="1E68CD"/>
      </a:accent1>
      <a:accent2>
        <a:srgbClr val="D6431A"/>
      </a:accent2>
      <a:accent3>
        <a:srgbClr val="00ABC3"/>
      </a:accent3>
      <a:accent4>
        <a:srgbClr val="E09000"/>
      </a:accent4>
      <a:accent5>
        <a:srgbClr val="BC33AD"/>
      </a:accent5>
      <a:accent6>
        <a:srgbClr val="519304"/>
      </a:accent6>
      <a:hlink>
        <a:srgbClr val="467886"/>
      </a:hlink>
      <a:folHlink>
        <a:srgbClr val="467886"/>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lnSpc>
            <a:spcPct val="125000"/>
          </a:lnSpc>
          <a:spcBef>
            <a:spcPts val="2400"/>
          </a:spcBef>
          <a:defRPr sz="2800" dirty="0" err="1" smtClean="0">
            <a:latin typeface="Lato" panose="020F0502020204030203" pitchFamily="34" charset="77"/>
            <a:ea typeface="Inter" panose="02000503000000020004" pitchFamily="2" charset="0"/>
          </a:defRPr>
        </a:defPPr>
      </a:lstStyle>
    </a:txDef>
  </a:objectDefaults>
  <a:extraClrSchemeLst/>
  <a:extLst>
    <a:ext uri="{05A4C25C-085E-4340-85A3-A5531E510DB2}">
      <thm15:themeFamily xmlns:thm15="http://schemas.microsoft.com/office/thememl/2012/main" name="417template" id="{AAF81601-399A-2442-AAE4-D244F3C4B759}" vid="{29E269BC-C148-3C43-85B3-C1C1EC7BE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14693</TotalTime>
  <Words>3245</Words>
  <Application>Microsoft Macintosh PowerPoint</Application>
  <PresentationFormat>Widescreen</PresentationFormat>
  <Paragraphs>286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Aptos</vt:lpstr>
      <vt:lpstr>Arial</vt:lpstr>
      <vt:lpstr>Cambria Math</vt:lpstr>
      <vt:lpstr>Lato</vt:lpstr>
      <vt:lpstr>Office Theme</vt:lpstr>
      <vt:lpstr>Lecture 2: Algorithm Correctness</vt:lpstr>
      <vt:lpstr>Concept check quizzes</vt:lpstr>
      <vt:lpstr>Homework 1</vt:lpstr>
      <vt:lpstr>Video submission option</vt:lpstr>
      <vt:lpstr>Extension options</vt:lpstr>
      <vt:lpstr>Homework 0: Sample</vt:lpstr>
      <vt:lpstr>What is correctness?</vt:lpstr>
      <vt:lpstr>Correctness defined</vt:lpstr>
      <vt:lpstr>Gale–Shapley revisited (1/2)</vt:lpstr>
      <vt:lpstr>Gale–Shapley revisited (2/2)</vt:lpstr>
      <vt:lpstr>Sum of an array (1/2)</vt:lpstr>
      <vt:lpstr>Sum of an array (2/2)</vt:lpstr>
      <vt:lpstr>Loop invariants (1/3)</vt:lpstr>
      <vt:lpstr>Loop invariants (2/3)</vt:lpstr>
      <vt:lpstr>Loop invariants (3/3)</vt:lpstr>
      <vt:lpstr>Summary so far</vt:lpstr>
      <vt:lpstr>Practice with more loop invariants</vt:lpstr>
      <vt:lpstr>Max element in array (1/4)</vt:lpstr>
      <vt:lpstr>Max element in array (2/4)</vt:lpstr>
      <vt:lpstr>Max element in array (3/4)</vt:lpstr>
      <vt:lpstr>Max element in array (4/4)</vt:lpstr>
      <vt:lpstr>Proving code with if-statements (1/3)</vt:lpstr>
      <vt:lpstr>Proving code with if-statements (2/3)</vt:lpstr>
      <vt:lpstr>Proving code with if-statements (3/3)</vt:lpstr>
      <vt:lpstr>Small tangent on pseudocode</vt:lpstr>
      <vt:lpstr>Pseudocode detail depends on context (1/2)</vt:lpstr>
      <vt:lpstr>Pseudocode detail depends on context (2/2)</vt:lpstr>
      <vt:lpstr>Selection sort (1/6)</vt:lpstr>
      <vt:lpstr>Selection sort (2/6)</vt:lpstr>
      <vt:lpstr>Selection sort (3/6)</vt:lpstr>
      <vt:lpstr>Selection sort (4/6)</vt:lpstr>
      <vt:lpstr>Selection sort (5/6)</vt:lpstr>
      <vt:lpstr>Selection sort (6/6)</vt:lpstr>
      <vt:lpstr>Strengthening the invariant (1/3)</vt:lpstr>
      <vt:lpstr>Strengthening the invariant (2/3)</vt:lpstr>
      <vt:lpstr>Strengthening the invariant (3/3)</vt:lpstr>
      <vt:lpstr>Integer square root (1/2)</vt:lpstr>
      <vt:lpstr>Integer square root (2/2)</vt:lpstr>
      <vt:lpstr>Proving code with while loops (1/3)</vt:lpstr>
      <vt:lpstr>Proving code with while loops (2/3)</vt:lpstr>
      <vt:lpstr>Proving code with while loops (3/3)</vt:lpstr>
      <vt:lpstr>Looking forward</vt:lpstr>
      <vt:lpstr>Induction</vt:lpstr>
      <vt:lpstr>Final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Glenn Sun</dc:creator>
  <cp:lastModifiedBy>Glenn Sun</cp:lastModifiedBy>
  <cp:revision>34</cp:revision>
  <dcterms:created xsi:type="dcterms:W3CDTF">2025-09-15T17:56:15Z</dcterms:created>
  <dcterms:modified xsi:type="dcterms:W3CDTF">2025-09-26T16:57:00Z</dcterms:modified>
</cp:coreProperties>
</file>