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390" r:id="rId3"/>
    <p:sldId id="392" r:id="rId4"/>
    <p:sldId id="480" r:id="rId5"/>
    <p:sldId id="482" r:id="rId6"/>
    <p:sldId id="512" r:id="rId7"/>
    <p:sldId id="513" r:id="rId8"/>
    <p:sldId id="488" r:id="rId9"/>
    <p:sldId id="487" r:id="rId10"/>
    <p:sldId id="503" r:id="rId11"/>
    <p:sldId id="504" r:id="rId12"/>
    <p:sldId id="484" r:id="rId13"/>
    <p:sldId id="485" r:id="rId14"/>
    <p:sldId id="476" r:id="rId15"/>
    <p:sldId id="478" r:id="rId16"/>
    <p:sldId id="477" r:id="rId17"/>
    <p:sldId id="479" r:id="rId18"/>
    <p:sldId id="489" r:id="rId19"/>
    <p:sldId id="490" r:id="rId20"/>
    <p:sldId id="491" r:id="rId21"/>
    <p:sldId id="492" r:id="rId22"/>
    <p:sldId id="496" r:id="rId23"/>
    <p:sldId id="497" r:id="rId24"/>
    <p:sldId id="498" r:id="rId25"/>
    <p:sldId id="500" r:id="rId26"/>
    <p:sldId id="499" r:id="rId27"/>
    <p:sldId id="501" r:id="rId28"/>
    <p:sldId id="502" r:id="rId29"/>
    <p:sldId id="505" r:id="rId30"/>
    <p:sldId id="506" r:id="rId31"/>
    <p:sldId id="507" r:id="rId32"/>
    <p:sldId id="508" r:id="rId33"/>
    <p:sldId id="510" r:id="rId34"/>
    <p:sldId id="509" r:id="rId35"/>
    <p:sldId id="511" r:id="rId36"/>
    <p:sldId id="514" r:id="rId37"/>
    <p:sldId id="475" r:id="rId38"/>
    <p:sldId id="302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99"/>
    <p:restoredTop sz="94647"/>
  </p:normalViewPr>
  <p:slideViewPr>
    <p:cSldViewPr snapToGrid="0">
      <p:cViewPr>
        <p:scale>
          <a:sx n="99" d="100"/>
          <a:sy n="99" d="100"/>
        </p:scale>
        <p:origin x="1600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4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11: Minimum spanning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Glenn Sun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B18D1-E9FE-C59A-7B79-273C2F1C7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connectedness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928D8-819B-A74E-C07B-40E9064EC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If a connected graph is not a tree, you can remove an edge and still be connected.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D97EE9B-CA2E-F052-54C0-5547D26EBA86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2983B6-4068-CF0E-9FE3-434B5BE28E3C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9A5DFD-720F-1738-70D8-AED72B77756D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C05EA5E-BE79-54CD-AC97-4ACEE3FFFEFE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305D672-BEE1-D9EF-411F-7212B77AA229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8BADB08-106E-19DB-B8C8-5237CF886E12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64773F1-8479-D2B3-3965-19E1AB023498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39DCB05-DB7D-3AE0-4D68-02C767C1F71C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776041" y="5809161"/>
            <a:ext cx="3166653" cy="583306"/>
          </a:xfrm>
          <a:prstGeom prst="line">
            <a:avLst/>
          </a:prstGeom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733C782A-C841-7624-7EB9-AC058635A3FC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3286AAF-7804-9909-23C7-03A2B59983A3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49AA39B-2FC8-A4D6-40DD-60632AC543C3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414822F-7C85-C6CB-ADC4-DB3D50BE7B87}"/>
              </a:ext>
            </a:extLst>
          </p:cNvPr>
          <p:cNvCxnSpPr>
            <a:cxnSpLocks/>
            <a:endCxn id="25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5194F90-AB3D-97F0-AAC3-2D29D1105652}"/>
              </a:ext>
            </a:extLst>
          </p:cNvPr>
          <p:cNvCxnSpPr>
            <a:stCxn id="25" idx="5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4FE5318-B27E-F04D-AF8F-60925FE74F63}"/>
              </a:ext>
            </a:extLst>
          </p:cNvPr>
          <p:cNvCxnSpPr>
            <a:cxnSpLocks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2821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B6B74-6E6E-1F2D-AEB6-90737423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5103C-D581-E7A5-5924-59127BB1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Minimal connectedness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053DC1-DAF6-14D5-D214-CBD5E1740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If a connected graph is not a tree, you can remove an edge and still be connected.</a:t>
            </a:r>
          </a:p>
          <a:p>
            <a:r>
              <a:rPr lang="en-US" i="1" dirty="0"/>
              <a:t>Proof. </a:t>
            </a:r>
            <a:r>
              <a:rPr lang="en-US" dirty="0"/>
              <a:t>Take any cycle and delete any edge in it.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3B66BC0-D7DE-69CF-6FC9-839F97EBF71D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243F49-3656-B5BB-482A-8806E9BCF25A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1CF8178-EDBA-A45C-1F46-06D2B33EF76F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9789FD9-2D00-4F74-DE80-1759D6F69287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BB67DC-1DF0-E758-85F4-6392E43C4D92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4871F18-3A8D-AC24-052F-495CD49F96C7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449FA0D-2972-EA6F-8BFF-4E91916480AB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23D7F0-BDFB-F889-1976-62A43E61F159}"/>
              </a:ext>
            </a:extLst>
          </p:cNvPr>
          <p:cNvCxnSpPr>
            <a:cxnSpLocks/>
            <a:stCxn id="8" idx="6"/>
          </p:cNvCxnSpPr>
          <p:nvPr/>
        </p:nvCxnSpPr>
        <p:spPr>
          <a:xfrm>
            <a:off x="4776041" y="5809161"/>
            <a:ext cx="3166653" cy="583306"/>
          </a:xfrm>
          <a:prstGeom prst="line">
            <a:avLst/>
          </a:prstGeom>
          <a:ln w="76200">
            <a:solidFill>
              <a:schemeClr val="accent2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338CA4FE-D151-3FF4-4751-1A884A049BD8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5B4ECE9-521C-EDE5-D81D-42E335D69D99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1FC4E6E-D373-D17C-7428-E9F0DB826D12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BB4CAA-DF6E-0899-655C-D044EC1EAA79}"/>
              </a:ext>
            </a:extLst>
          </p:cNvPr>
          <p:cNvCxnSpPr>
            <a:cxnSpLocks/>
            <a:endCxn id="19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109C20A-C062-DF21-EE35-927B2B8685B1}"/>
              </a:ext>
            </a:extLst>
          </p:cNvPr>
          <p:cNvCxnSpPr>
            <a:stCxn id="19" idx="5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B3F82-116C-87AD-BFEA-BB1320EF0E1F}"/>
              </a:ext>
            </a:extLst>
          </p:cNvPr>
          <p:cNvCxnSpPr>
            <a:cxnSpLocks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0145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D6156-8276-CF74-2FBE-148038D27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F2BB4-B744-588C-7F2F-B8CADD5CD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5943393" cy="4812983"/>
          </a:xfrm>
        </p:spPr>
        <p:txBody>
          <a:bodyPr/>
          <a:lstStyle/>
          <a:p>
            <a:r>
              <a:rPr lang="en-US" dirty="0"/>
              <a:t>Multiple trees in a single graph form a </a:t>
            </a:r>
            <a:r>
              <a:rPr lang="en-US" b="1" dirty="0">
                <a:solidFill>
                  <a:schemeClr val="accent2"/>
                </a:solidFill>
              </a:rPr>
              <a:t>forest</a:t>
            </a:r>
            <a:r>
              <a:rPr lang="en-US" dirty="0"/>
              <a:t>.</a:t>
            </a:r>
          </a:p>
          <a:p>
            <a:r>
              <a:rPr lang="en-US" dirty="0"/>
              <a:t>(0 trees and 1 tree are also technically forests.)</a:t>
            </a:r>
          </a:p>
          <a:p>
            <a:r>
              <a:rPr lang="en-US" dirty="0"/>
              <a:t>Equivalently, any undirected graph with no cycles is a forest.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7A9CBA-3E7C-FA90-EFD2-E763655E6D92}"/>
              </a:ext>
            </a:extLst>
          </p:cNvPr>
          <p:cNvSpPr/>
          <p:nvPr/>
        </p:nvSpPr>
        <p:spPr>
          <a:xfrm>
            <a:off x="9028823" y="136398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5DF6B4D-24C3-C9F4-B8FF-4486307ED383}"/>
              </a:ext>
            </a:extLst>
          </p:cNvPr>
          <p:cNvSpPr/>
          <p:nvPr/>
        </p:nvSpPr>
        <p:spPr>
          <a:xfrm>
            <a:off x="8247468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12934D3-2EF5-B4BD-DFB5-C0D654CD4B45}"/>
              </a:ext>
            </a:extLst>
          </p:cNvPr>
          <p:cNvSpPr/>
          <p:nvPr/>
        </p:nvSpPr>
        <p:spPr>
          <a:xfrm>
            <a:off x="9941077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D6DB451-2F30-5DDC-32A2-3F108C24467B}"/>
              </a:ext>
            </a:extLst>
          </p:cNvPr>
          <p:cNvSpPr/>
          <p:nvPr/>
        </p:nvSpPr>
        <p:spPr>
          <a:xfrm>
            <a:off x="7469210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F09DC32-D049-202E-B7BB-703F89A19D34}"/>
              </a:ext>
            </a:extLst>
          </p:cNvPr>
          <p:cNvSpPr/>
          <p:nvPr/>
        </p:nvSpPr>
        <p:spPr>
          <a:xfrm>
            <a:off x="8247468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F6CFBB5-00D8-4C33-07B2-14AE583D34D8}"/>
              </a:ext>
            </a:extLst>
          </p:cNvPr>
          <p:cNvSpPr/>
          <p:nvPr/>
        </p:nvSpPr>
        <p:spPr>
          <a:xfrm>
            <a:off x="9041702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48E64FA-6F50-BD16-05D7-84F77E698F06}"/>
              </a:ext>
            </a:extLst>
          </p:cNvPr>
          <p:cNvSpPr/>
          <p:nvPr/>
        </p:nvSpPr>
        <p:spPr>
          <a:xfrm>
            <a:off x="10516763" y="395374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2CF3026-9EF3-CE6B-1085-C10CBB7F9E05}"/>
              </a:ext>
            </a:extLst>
          </p:cNvPr>
          <p:cNvSpPr/>
          <p:nvPr/>
        </p:nvSpPr>
        <p:spPr>
          <a:xfrm>
            <a:off x="9941077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63824-800C-A026-2EA2-A6ABFEDA9A11}"/>
              </a:ext>
            </a:extLst>
          </p:cNvPr>
          <p:cNvSpPr/>
          <p:nvPr/>
        </p:nvSpPr>
        <p:spPr>
          <a:xfrm>
            <a:off x="11087744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C3C45A2-6418-19D3-6278-35E2D032DAEE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8793810" y="1910322"/>
            <a:ext cx="328751" cy="6292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F89F234-39E2-2F2D-6D75-A52E6279AF13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8567508" y="3085886"/>
            <a:ext cx="0" cy="88067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63562C3-9C1E-5E25-A2DD-ED43BFE83C06}"/>
              </a:ext>
            </a:extLst>
          </p:cNvPr>
          <p:cNvCxnSpPr>
            <a:stCxn id="5" idx="5"/>
            <a:endCxn id="9" idx="0"/>
          </p:cNvCxnSpPr>
          <p:nvPr/>
        </p:nvCxnSpPr>
        <p:spPr>
          <a:xfrm>
            <a:off x="8793810" y="2992148"/>
            <a:ext cx="567932" cy="9744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BFCCD9C-77A6-397A-5969-402F159D4449}"/>
              </a:ext>
            </a:extLst>
          </p:cNvPr>
          <p:cNvCxnSpPr>
            <a:stCxn id="6" idx="5"/>
            <a:endCxn id="10" idx="0"/>
          </p:cNvCxnSpPr>
          <p:nvPr/>
        </p:nvCxnSpPr>
        <p:spPr>
          <a:xfrm>
            <a:off x="10487419" y="2992148"/>
            <a:ext cx="349384" cy="96159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149B80-14AA-1B1A-D59C-E525DE083E34}"/>
              </a:ext>
            </a:extLst>
          </p:cNvPr>
          <p:cNvCxnSpPr>
            <a:stCxn id="10" idx="3"/>
            <a:endCxn id="11" idx="0"/>
          </p:cNvCxnSpPr>
          <p:nvPr/>
        </p:nvCxnSpPr>
        <p:spPr>
          <a:xfrm flipH="1">
            <a:off x="10261117" y="4500088"/>
            <a:ext cx="349384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6805CFE-F03E-8805-1B87-2B2ED4C40C09}"/>
              </a:ext>
            </a:extLst>
          </p:cNvPr>
          <p:cNvCxnSpPr>
            <a:stCxn id="10" idx="5"/>
            <a:endCxn id="12" idx="0"/>
          </p:cNvCxnSpPr>
          <p:nvPr/>
        </p:nvCxnSpPr>
        <p:spPr>
          <a:xfrm>
            <a:off x="11063105" y="4500088"/>
            <a:ext cx="344679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38476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A11E5-735C-BD54-100D-B4DF85F02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graphs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3743B-8999-392B-68BE-AF588D5C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6438363" cy="4812983"/>
          </a:xfrm>
        </p:spPr>
        <p:txBody>
          <a:bodyPr/>
          <a:lstStyle/>
          <a:p>
            <a:r>
              <a:rPr lang="en-US" dirty="0"/>
              <a:t>Sometimes, we put “weights” on edges. They can represent: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Distance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Etc.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A554AEB-7B38-696F-FB06-EA967EB5ED0A}"/>
              </a:ext>
            </a:extLst>
          </p:cNvPr>
          <p:cNvSpPr/>
          <p:nvPr/>
        </p:nvSpPr>
        <p:spPr>
          <a:xfrm>
            <a:off x="8563038" y="213671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D93E09-52B3-6470-7391-0401BF90FEA2}"/>
              </a:ext>
            </a:extLst>
          </p:cNvPr>
          <p:cNvSpPr/>
          <p:nvPr/>
        </p:nvSpPr>
        <p:spPr>
          <a:xfrm>
            <a:off x="9138724" y="364465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6160952-5EA3-E9C8-6431-65E0CAA66BE5}"/>
              </a:ext>
            </a:extLst>
          </p:cNvPr>
          <p:cNvSpPr/>
          <p:nvPr/>
        </p:nvSpPr>
        <p:spPr>
          <a:xfrm>
            <a:off x="8563038" y="495718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5BF380-807C-1C1B-64F9-E126024C275B}"/>
              </a:ext>
            </a:extLst>
          </p:cNvPr>
          <p:cNvSpPr/>
          <p:nvPr/>
        </p:nvSpPr>
        <p:spPr>
          <a:xfrm>
            <a:off x="9709705" y="495718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C2478F1-4067-0F9F-CEB3-A4F32B95E554}"/>
              </a:ext>
            </a:extLst>
          </p:cNvPr>
          <p:cNvCxnSpPr>
            <a:stCxn id="4" idx="5"/>
            <a:endCxn id="5" idx="0"/>
          </p:cNvCxnSpPr>
          <p:nvPr/>
        </p:nvCxnSpPr>
        <p:spPr>
          <a:xfrm>
            <a:off x="9109380" y="2683055"/>
            <a:ext cx="349384" cy="96159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C0EB92-C749-CD4C-77E7-A67DD8C0B2FE}"/>
              </a:ext>
            </a:extLst>
          </p:cNvPr>
          <p:cNvCxnSpPr>
            <a:stCxn id="5" idx="3"/>
            <a:endCxn id="6" idx="0"/>
          </p:cNvCxnSpPr>
          <p:nvPr/>
        </p:nvCxnSpPr>
        <p:spPr>
          <a:xfrm flipH="1">
            <a:off x="8883078" y="4190995"/>
            <a:ext cx="349384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7C1EEDF-4AEF-1D1E-E7D1-D9AA1B935ED9}"/>
              </a:ext>
            </a:extLst>
          </p:cNvPr>
          <p:cNvCxnSpPr>
            <a:stCxn id="5" idx="5"/>
            <a:endCxn id="7" idx="0"/>
          </p:cNvCxnSpPr>
          <p:nvPr/>
        </p:nvCxnSpPr>
        <p:spPr>
          <a:xfrm>
            <a:off x="9685066" y="4190995"/>
            <a:ext cx="344679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96C4790-E1B5-3017-3E59-0FDED1DB1308}"/>
              </a:ext>
            </a:extLst>
          </p:cNvPr>
          <p:cNvSpPr txBox="1"/>
          <p:nvPr/>
        </p:nvSpPr>
        <p:spPr>
          <a:xfrm>
            <a:off x="9385748" y="2735705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6DDF288-789D-5DEE-36A8-DF943BE0E2AA}"/>
              </a:ext>
            </a:extLst>
          </p:cNvPr>
          <p:cNvSpPr txBox="1"/>
          <p:nvPr/>
        </p:nvSpPr>
        <p:spPr>
          <a:xfrm>
            <a:off x="9944660" y="4111294"/>
            <a:ext cx="60144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668529-3953-4DF7-3386-50A1DE1E4110}"/>
              </a:ext>
            </a:extLst>
          </p:cNvPr>
          <p:cNvSpPr txBox="1"/>
          <p:nvPr/>
        </p:nvSpPr>
        <p:spPr>
          <a:xfrm>
            <a:off x="8207104" y="4190995"/>
            <a:ext cx="801823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-1.3</a:t>
            </a:r>
          </a:p>
        </p:txBody>
      </p:sp>
    </p:spTree>
    <p:extLst>
      <p:ext uri="{BB962C8B-B14F-4D97-AF65-F5344CB8AC3E}">
        <p14:creationId xmlns:p14="http://schemas.microsoft.com/office/powerpoint/2010/main" val="42707008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2E190-51FB-97E3-4166-EFA182531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366A3-B48C-6E33-A9D4-CE599E343E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503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A81B86-0046-325F-BE11-702D0C2B5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721AF5-BB43-AC12-9863-75F3FF9AD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snow network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60FE6A-ED2E-187A-8B55-232F4877C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city has a network of roads of various lengths. </a:t>
            </a:r>
            <a:r>
              <a:rPr lang="en-US" sz="24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(diagram not to scale)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53594D9-AF97-24E3-5D6E-61F776E53669}"/>
              </a:ext>
            </a:extLst>
          </p:cNvPr>
          <p:cNvSpPr/>
          <p:nvPr/>
        </p:nvSpPr>
        <p:spPr>
          <a:xfrm>
            <a:off x="4350733" y="266424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🏘️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2E71126-1E49-5A6B-0B5A-C8C7BDD2EF49}"/>
              </a:ext>
            </a:extLst>
          </p:cNvPr>
          <p:cNvSpPr/>
          <p:nvPr/>
        </p:nvSpPr>
        <p:spPr>
          <a:xfrm>
            <a:off x="2494622" y="318160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🏠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E2FD54C-0407-B122-1A04-ACB72B3D24ED}"/>
              </a:ext>
            </a:extLst>
          </p:cNvPr>
          <p:cNvSpPr/>
          <p:nvPr/>
        </p:nvSpPr>
        <p:spPr>
          <a:xfrm>
            <a:off x="5090951" y="43859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🏡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F815735-0205-E0E9-FDD1-FD90A49ACC7B}"/>
              </a:ext>
            </a:extLst>
          </p:cNvPr>
          <p:cNvSpPr/>
          <p:nvPr/>
        </p:nvSpPr>
        <p:spPr>
          <a:xfrm>
            <a:off x="8170416" y="27154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🏢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4D32382-5029-160D-B9F5-214E426AED30}"/>
              </a:ext>
            </a:extLst>
          </p:cNvPr>
          <p:cNvSpPr/>
          <p:nvPr/>
        </p:nvSpPr>
        <p:spPr>
          <a:xfrm>
            <a:off x="6970201" y="450865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5E9C907-82AF-AD1A-4AC7-4E5F58270E1E}"/>
              </a:ext>
            </a:extLst>
          </p:cNvPr>
          <p:cNvSpPr/>
          <p:nvPr/>
        </p:nvSpPr>
        <p:spPr>
          <a:xfrm>
            <a:off x="3468486" y="48968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B8D2B34-157B-3D2B-698C-979F2E1CA22B}"/>
              </a:ext>
            </a:extLst>
          </p:cNvPr>
          <p:cNvSpPr/>
          <p:nvPr/>
        </p:nvSpPr>
        <p:spPr>
          <a:xfrm>
            <a:off x="6210978" y="553688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🏚️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EEF8CAD-A6AF-4ED2-0305-BB293DDF8686}"/>
              </a:ext>
            </a:extLst>
          </p:cNvPr>
          <p:cNvSpPr/>
          <p:nvPr/>
        </p:nvSpPr>
        <p:spPr>
          <a:xfrm>
            <a:off x="6122031" y="291607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🏥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C2DC484-E18A-E4FF-B24C-87EE48EDAF78}"/>
              </a:ext>
            </a:extLst>
          </p:cNvPr>
          <p:cNvSpPr/>
          <p:nvPr/>
        </p:nvSpPr>
        <p:spPr>
          <a:xfrm>
            <a:off x="8997041" y="406592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📚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20204C1-4705-00AE-BB44-A2F7A4DCDADB}"/>
              </a:ext>
            </a:extLst>
          </p:cNvPr>
          <p:cNvCxnSpPr>
            <a:cxnSpLocks/>
          </p:cNvCxnSpPr>
          <p:nvPr/>
        </p:nvCxnSpPr>
        <p:spPr>
          <a:xfrm flipV="1">
            <a:off x="3323793" y="3114552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60277C8-BE06-E140-6BBB-05A93E97844E}"/>
              </a:ext>
            </a:extLst>
          </p:cNvPr>
          <p:cNvCxnSpPr>
            <a:cxnSpLocks/>
          </p:cNvCxnSpPr>
          <p:nvPr/>
        </p:nvCxnSpPr>
        <p:spPr>
          <a:xfrm>
            <a:off x="3034940" y="3894510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72763B-54AD-F894-2A97-B44741BC48A2}"/>
              </a:ext>
            </a:extLst>
          </p:cNvPr>
          <p:cNvCxnSpPr>
            <a:cxnSpLocks/>
          </p:cNvCxnSpPr>
          <p:nvPr/>
        </p:nvCxnSpPr>
        <p:spPr>
          <a:xfrm flipV="1">
            <a:off x="4223240" y="4896803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9586301-F889-7982-DDDF-A8897900B824}"/>
              </a:ext>
            </a:extLst>
          </p:cNvPr>
          <p:cNvCxnSpPr>
            <a:cxnSpLocks/>
          </p:cNvCxnSpPr>
          <p:nvPr/>
        </p:nvCxnSpPr>
        <p:spPr>
          <a:xfrm>
            <a:off x="5087061" y="2999863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6CD85CC-64B8-1F0B-4AA4-A24A04D17373}"/>
              </a:ext>
            </a:extLst>
          </p:cNvPr>
          <p:cNvCxnSpPr>
            <a:cxnSpLocks/>
          </p:cNvCxnSpPr>
          <p:nvPr/>
        </p:nvCxnSpPr>
        <p:spPr>
          <a:xfrm flipH="1" flipV="1">
            <a:off x="4754274" y="3417729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6BAC4DD-9D0D-B3A2-93F6-BE1F07FEC8EE}"/>
              </a:ext>
            </a:extLst>
          </p:cNvPr>
          <p:cNvCxnSpPr>
            <a:cxnSpLocks/>
          </p:cNvCxnSpPr>
          <p:nvPr/>
        </p:nvCxnSpPr>
        <p:spPr>
          <a:xfrm>
            <a:off x="5779877" y="4768829"/>
            <a:ext cx="1132686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697B639-3223-875C-4676-18FFD0D20C8A}"/>
              </a:ext>
            </a:extLst>
          </p:cNvPr>
          <p:cNvCxnSpPr>
            <a:cxnSpLocks/>
          </p:cNvCxnSpPr>
          <p:nvPr/>
        </p:nvCxnSpPr>
        <p:spPr>
          <a:xfrm flipV="1">
            <a:off x="6851058" y="3114552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B1CC4AB-057A-3415-73BB-CC8BD56474C5}"/>
              </a:ext>
            </a:extLst>
          </p:cNvPr>
          <p:cNvCxnSpPr>
            <a:cxnSpLocks/>
          </p:cNvCxnSpPr>
          <p:nvPr/>
        </p:nvCxnSpPr>
        <p:spPr>
          <a:xfrm flipV="1">
            <a:off x="7564253" y="3402989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328C40-BBFA-93DF-7F67-AEC254C3FDCB}"/>
              </a:ext>
            </a:extLst>
          </p:cNvPr>
          <p:cNvCxnSpPr>
            <a:cxnSpLocks/>
          </p:cNvCxnSpPr>
          <p:nvPr/>
        </p:nvCxnSpPr>
        <p:spPr>
          <a:xfrm>
            <a:off x="5680925" y="5066270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6BD608-7EA0-91A5-D300-703DA56652E5}"/>
              </a:ext>
            </a:extLst>
          </p:cNvPr>
          <p:cNvCxnSpPr>
            <a:cxnSpLocks/>
          </p:cNvCxnSpPr>
          <p:nvPr/>
        </p:nvCxnSpPr>
        <p:spPr>
          <a:xfrm>
            <a:off x="8810496" y="3417729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523690-B47A-22FC-E179-BD444176131A}"/>
              </a:ext>
            </a:extLst>
          </p:cNvPr>
          <p:cNvCxnSpPr>
            <a:cxnSpLocks/>
          </p:cNvCxnSpPr>
          <p:nvPr/>
        </p:nvCxnSpPr>
        <p:spPr>
          <a:xfrm flipV="1">
            <a:off x="3975714" y="3371118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2EC2957-5C3D-0613-8539-880CE912C840}"/>
              </a:ext>
            </a:extLst>
          </p:cNvPr>
          <p:cNvCxnSpPr>
            <a:cxnSpLocks/>
          </p:cNvCxnSpPr>
          <p:nvPr/>
        </p:nvCxnSpPr>
        <p:spPr>
          <a:xfrm flipH="1" flipV="1">
            <a:off x="6649934" y="3677503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159235B-2934-65CD-D764-D5D03DD47B43}"/>
              </a:ext>
            </a:extLst>
          </p:cNvPr>
          <p:cNvSpPr txBox="1"/>
          <p:nvPr/>
        </p:nvSpPr>
        <p:spPr>
          <a:xfrm>
            <a:off x="2838412" y="416100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427D3FA-2119-86E2-06F6-9D380461E238}"/>
              </a:ext>
            </a:extLst>
          </p:cNvPr>
          <p:cNvSpPr txBox="1"/>
          <p:nvPr/>
        </p:nvSpPr>
        <p:spPr>
          <a:xfrm>
            <a:off x="3380460" y="26642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A57065-C91D-69EC-CC73-1F4F3635AB94}"/>
              </a:ext>
            </a:extLst>
          </p:cNvPr>
          <p:cNvSpPr txBox="1"/>
          <p:nvPr/>
        </p:nvSpPr>
        <p:spPr>
          <a:xfrm>
            <a:off x="3787999" y="3684531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51480CD-54BB-A4E7-F8B8-D87942B5DCD5}"/>
              </a:ext>
            </a:extLst>
          </p:cNvPr>
          <p:cNvSpPr txBox="1"/>
          <p:nvPr/>
        </p:nvSpPr>
        <p:spPr>
          <a:xfrm>
            <a:off x="5524086" y="523041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2AED61-5E2E-C573-E56A-B70E48558B04}"/>
              </a:ext>
            </a:extLst>
          </p:cNvPr>
          <p:cNvSpPr txBox="1"/>
          <p:nvPr/>
        </p:nvSpPr>
        <p:spPr>
          <a:xfrm>
            <a:off x="4418194" y="440737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20384C0-901B-4C8E-39DD-9625DF5DF356}"/>
              </a:ext>
            </a:extLst>
          </p:cNvPr>
          <p:cNvSpPr txBox="1"/>
          <p:nvPr/>
        </p:nvSpPr>
        <p:spPr>
          <a:xfrm>
            <a:off x="5064270" y="34251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42FDD80-2E21-96C5-66F6-34D39406930B}"/>
              </a:ext>
            </a:extLst>
          </p:cNvPr>
          <p:cNvSpPr txBox="1"/>
          <p:nvPr/>
        </p:nvSpPr>
        <p:spPr>
          <a:xfrm>
            <a:off x="5359894" y="247532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3B56-5FDA-30AB-E2C5-2FAEEE179376}"/>
              </a:ext>
            </a:extLst>
          </p:cNvPr>
          <p:cNvSpPr txBox="1"/>
          <p:nvPr/>
        </p:nvSpPr>
        <p:spPr>
          <a:xfrm>
            <a:off x="6918158" y="348820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4AAFCA-F5B5-D807-5357-B07B1E78FC7B}"/>
              </a:ext>
            </a:extLst>
          </p:cNvPr>
          <p:cNvSpPr txBox="1"/>
          <p:nvPr/>
        </p:nvSpPr>
        <p:spPr>
          <a:xfrm>
            <a:off x="7880169" y="380066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A380861-0DE8-FC70-09F1-F030E115C23A}"/>
              </a:ext>
            </a:extLst>
          </p:cNvPr>
          <p:cNvSpPr txBox="1"/>
          <p:nvPr/>
        </p:nvSpPr>
        <p:spPr>
          <a:xfrm>
            <a:off x="8981649" y="30847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D573772-A40F-BE63-811C-2A30A468D721}"/>
              </a:ext>
            </a:extLst>
          </p:cNvPr>
          <p:cNvSpPr txBox="1"/>
          <p:nvPr/>
        </p:nvSpPr>
        <p:spPr>
          <a:xfrm>
            <a:off x="7305691" y="254176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C5E6DC-F72A-9835-1098-F934F9FFE1AC}"/>
              </a:ext>
            </a:extLst>
          </p:cNvPr>
          <p:cNvSpPr txBox="1"/>
          <p:nvPr/>
        </p:nvSpPr>
        <p:spPr>
          <a:xfrm>
            <a:off x="6130359" y="41960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337346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07B2FF-E3DF-2CB6-9DA4-6415926B4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Emergency snow network</a:t>
            </a:r>
          </a:p>
        </p:txBody>
      </p:sp>
      <p:sp>
        <p:nvSpPr>
          <p:cNvPr id="141" name="Content Placeholder 140">
            <a:extLst>
              <a:ext uri="{FF2B5EF4-FFF2-40B4-BE49-F238E27FC236}">
                <a16:creationId xmlns:a16="http://schemas.microsoft.com/office/drawing/2014/main" id="{35B9C805-0564-14B8-CF0A-D2DE917D8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Goal: </a:t>
            </a:r>
            <a:r>
              <a:rPr lang="en-US" dirty="0"/>
              <a:t>Find a minimum length network to plow that connects everyone during a snowstorm.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B4C64A1B-610E-541C-549B-75CA3A0BF751}"/>
              </a:ext>
            </a:extLst>
          </p:cNvPr>
          <p:cNvSpPr/>
          <p:nvPr/>
        </p:nvSpPr>
        <p:spPr>
          <a:xfrm>
            <a:off x="4350733" y="266424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🏘️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A9472002-A0C9-7362-C08D-1071B21F01F2}"/>
              </a:ext>
            </a:extLst>
          </p:cNvPr>
          <p:cNvSpPr/>
          <p:nvPr/>
        </p:nvSpPr>
        <p:spPr>
          <a:xfrm>
            <a:off x="2494622" y="318160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🏠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69A3110-F4A6-6577-E766-5EFFFE2BD886}"/>
              </a:ext>
            </a:extLst>
          </p:cNvPr>
          <p:cNvSpPr/>
          <p:nvPr/>
        </p:nvSpPr>
        <p:spPr>
          <a:xfrm>
            <a:off x="5090951" y="43859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🏡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EB13FC93-8BF3-9F5F-395C-0847D22417A2}"/>
              </a:ext>
            </a:extLst>
          </p:cNvPr>
          <p:cNvSpPr/>
          <p:nvPr/>
        </p:nvSpPr>
        <p:spPr>
          <a:xfrm>
            <a:off x="8170416" y="27154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🏢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E63F088F-DE39-29C6-1117-95FB184B3C88}"/>
              </a:ext>
            </a:extLst>
          </p:cNvPr>
          <p:cNvSpPr/>
          <p:nvPr/>
        </p:nvSpPr>
        <p:spPr>
          <a:xfrm>
            <a:off x="6970201" y="450865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09A46207-9A7C-FCFF-BA8C-317F450C0D84}"/>
              </a:ext>
            </a:extLst>
          </p:cNvPr>
          <p:cNvSpPr/>
          <p:nvPr/>
        </p:nvSpPr>
        <p:spPr>
          <a:xfrm>
            <a:off x="3468486" y="489680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🛒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7C0F663B-82DD-E9E3-5920-E1121FFFEE37}"/>
              </a:ext>
            </a:extLst>
          </p:cNvPr>
          <p:cNvSpPr/>
          <p:nvPr/>
        </p:nvSpPr>
        <p:spPr>
          <a:xfrm>
            <a:off x="6210978" y="553688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🏚️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10B8601-6F8D-26B2-AD50-7861E0C71A2D}"/>
              </a:ext>
            </a:extLst>
          </p:cNvPr>
          <p:cNvSpPr/>
          <p:nvPr/>
        </p:nvSpPr>
        <p:spPr>
          <a:xfrm>
            <a:off x="6122031" y="291607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🏥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91359713-29B5-DE6A-7AD8-2AB330393229}"/>
              </a:ext>
            </a:extLst>
          </p:cNvPr>
          <p:cNvSpPr/>
          <p:nvPr/>
        </p:nvSpPr>
        <p:spPr>
          <a:xfrm>
            <a:off x="8997041" y="406592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accent1"/>
                </a:solidFill>
                <a:latin typeface="Lato" panose="020F0502020204030203" pitchFamily="34" charset="77"/>
              </a:rPr>
              <a:t>📚</a:t>
            </a:r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67518123-8DC7-D93D-6D0B-CC5E7BF6CA52}"/>
              </a:ext>
            </a:extLst>
          </p:cNvPr>
          <p:cNvCxnSpPr>
            <a:cxnSpLocks/>
          </p:cNvCxnSpPr>
          <p:nvPr/>
        </p:nvCxnSpPr>
        <p:spPr>
          <a:xfrm flipV="1">
            <a:off x="3323793" y="3114552"/>
            <a:ext cx="899447" cy="24093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419D853B-3D04-CA6C-E46A-F7D1B6126BF0}"/>
              </a:ext>
            </a:extLst>
          </p:cNvPr>
          <p:cNvCxnSpPr>
            <a:cxnSpLocks/>
          </p:cNvCxnSpPr>
          <p:nvPr/>
        </p:nvCxnSpPr>
        <p:spPr>
          <a:xfrm>
            <a:off x="3034940" y="3894510"/>
            <a:ext cx="500833" cy="92414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4CD9E57F-3303-FF1C-B98E-DC7EA9689360}"/>
              </a:ext>
            </a:extLst>
          </p:cNvPr>
          <p:cNvCxnSpPr>
            <a:cxnSpLocks/>
          </p:cNvCxnSpPr>
          <p:nvPr/>
        </p:nvCxnSpPr>
        <p:spPr>
          <a:xfrm flipV="1">
            <a:off x="4223240" y="4896803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5E502709-7678-3A3B-2367-159895289A31}"/>
              </a:ext>
            </a:extLst>
          </p:cNvPr>
          <p:cNvCxnSpPr>
            <a:cxnSpLocks/>
          </p:cNvCxnSpPr>
          <p:nvPr/>
        </p:nvCxnSpPr>
        <p:spPr>
          <a:xfrm>
            <a:off x="5087061" y="2999863"/>
            <a:ext cx="946023" cy="13701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7208BA6F-084A-E53C-6445-4A7248EF79BA}"/>
              </a:ext>
            </a:extLst>
          </p:cNvPr>
          <p:cNvCxnSpPr>
            <a:cxnSpLocks/>
          </p:cNvCxnSpPr>
          <p:nvPr/>
        </p:nvCxnSpPr>
        <p:spPr>
          <a:xfrm flipH="1" flipV="1">
            <a:off x="4754274" y="3417729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DE9A3FB1-493A-8412-2BE8-C5FD27B8A3C8}"/>
              </a:ext>
            </a:extLst>
          </p:cNvPr>
          <p:cNvCxnSpPr>
            <a:cxnSpLocks/>
          </p:cNvCxnSpPr>
          <p:nvPr/>
        </p:nvCxnSpPr>
        <p:spPr>
          <a:xfrm>
            <a:off x="5779877" y="4768829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27240776-C912-EF9B-AECE-3E363CCACE53}"/>
              </a:ext>
            </a:extLst>
          </p:cNvPr>
          <p:cNvCxnSpPr>
            <a:cxnSpLocks/>
          </p:cNvCxnSpPr>
          <p:nvPr/>
        </p:nvCxnSpPr>
        <p:spPr>
          <a:xfrm flipV="1">
            <a:off x="6851058" y="3114552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1F39865-D2EF-961C-2FE9-853F9EEE2845}"/>
              </a:ext>
            </a:extLst>
          </p:cNvPr>
          <p:cNvCxnSpPr>
            <a:cxnSpLocks/>
          </p:cNvCxnSpPr>
          <p:nvPr/>
        </p:nvCxnSpPr>
        <p:spPr>
          <a:xfrm flipV="1">
            <a:off x="7564253" y="3402989"/>
            <a:ext cx="677288" cy="105978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C0D74E00-939B-DC12-83D5-A8E9C87EBD62}"/>
              </a:ext>
            </a:extLst>
          </p:cNvPr>
          <p:cNvCxnSpPr>
            <a:cxnSpLocks/>
          </p:cNvCxnSpPr>
          <p:nvPr/>
        </p:nvCxnSpPr>
        <p:spPr>
          <a:xfrm>
            <a:off x="5680925" y="5066270"/>
            <a:ext cx="472434" cy="53237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A6B17B6-3BEF-10A9-BB0B-CD0EB01D2962}"/>
              </a:ext>
            </a:extLst>
          </p:cNvPr>
          <p:cNvCxnSpPr>
            <a:cxnSpLocks/>
          </p:cNvCxnSpPr>
          <p:nvPr/>
        </p:nvCxnSpPr>
        <p:spPr>
          <a:xfrm>
            <a:off x="8810496" y="3417729"/>
            <a:ext cx="342306" cy="51954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AFA9BCB-E029-D23C-DF81-62111C60D9F5}"/>
              </a:ext>
            </a:extLst>
          </p:cNvPr>
          <p:cNvCxnSpPr>
            <a:cxnSpLocks/>
          </p:cNvCxnSpPr>
          <p:nvPr/>
        </p:nvCxnSpPr>
        <p:spPr>
          <a:xfrm flipV="1">
            <a:off x="3975714" y="3371118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400294E1-0843-07A7-0398-9D305997292D}"/>
              </a:ext>
            </a:extLst>
          </p:cNvPr>
          <p:cNvCxnSpPr>
            <a:cxnSpLocks/>
          </p:cNvCxnSpPr>
          <p:nvPr/>
        </p:nvCxnSpPr>
        <p:spPr>
          <a:xfrm flipH="1" flipV="1">
            <a:off x="6649934" y="3677503"/>
            <a:ext cx="497735" cy="76989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ADCE9DED-9286-660A-2BB1-A443B78F989D}"/>
              </a:ext>
            </a:extLst>
          </p:cNvPr>
          <p:cNvSpPr txBox="1"/>
          <p:nvPr/>
        </p:nvSpPr>
        <p:spPr>
          <a:xfrm>
            <a:off x="2838412" y="416100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1EBA7A70-359D-ECE3-28BC-CEADD7A57A18}"/>
              </a:ext>
            </a:extLst>
          </p:cNvPr>
          <p:cNvSpPr txBox="1"/>
          <p:nvPr/>
        </p:nvSpPr>
        <p:spPr>
          <a:xfrm>
            <a:off x="3380460" y="26642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18801D8-69DE-EDCC-49F5-716CDB9B636D}"/>
              </a:ext>
            </a:extLst>
          </p:cNvPr>
          <p:cNvSpPr txBox="1"/>
          <p:nvPr/>
        </p:nvSpPr>
        <p:spPr>
          <a:xfrm>
            <a:off x="3787999" y="3684531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BC1BEDA-69E7-D91B-4E14-C670DE6269C4}"/>
              </a:ext>
            </a:extLst>
          </p:cNvPr>
          <p:cNvSpPr txBox="1"/>
          <p:nvPr/>
        </p:nvSpPr>
        <p:spPr>
          <a:xfrm>
            <a:off x="5524086" y="523041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D6FC6873-EC74-3625-8AA5-BAAF49156D49}"/>
              </a:ext>
            </a:extLst>
          </p:cNvPr>
          <p:cNvSpPr txBox="1"/>
          <p:nvPr/>
        </p:nvSpPr>
        <p:spPr>
          <a:xfrm>
            <a:off x="4418194" y="440737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8A4EA09-6D72-BE19-382E-2FC4DA7F6888}"/>
              </a:ext>
            </a:extLst>
          </p:cNvPr>
          <p:cNvSpPr txBox="1"/>
          <p:nvPr/>
        </p:nvSpPr>
        <p:spPr>
          <a:xfrm>
            <a:off x="5064270" y="34251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C17FCCBF-4650-4E03-FCAE-623FC32A4922}"/>
              </a:ext>
            </a:extLst>
          </p:cNvPr>
          <p:cNvSpPr txBox="1"/>
          <p:nvPr/>
        </p:nvSpPr>
        <p:spPr>
          <a:xfrm>
            <a:off x="5359894" y="247532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8836E279-07A5-8929-03E8-CAF2B6757FD7}"/>
              </a:ext>
            </a:extLst>
          </p:cNvPr>
          <p:cNvSpPr txBox="1"/>
          <p:nvPr/>
        </p:nvSpPr>
        <p:spPr>
          <a:xfrm>
            <a:off x="6918158" y="348820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1A02615-5B5A-1DB7-C831-CD2A57EAE80F}"/>
              </a:ext>
            </a:extLst>
          </p:cNvPr>
          <p:cNvSpPr txBox="1"/>
          <p:nvPr/>
        </p:nvSpPr>
        <p:spPr>
          <a:xfrm>
            <a:off x="7880169" y="380066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D2AE1A3-66A4-EE7F-DCD4-491D7DCDF410}"/>
              </a:ext>
            </a:extLst>
          </p:cNvPr>
          <p:cNvSpPr txBox="1"/>
          <p:nvPr/>
        </p:nvSpPr>
        <p:spPr>
          <a:xfrm>
            <a:off x="8981649" y="30847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8C3496CC-03D2-D78E-EE12-D4267699E582}"/>
              </a:ext>
            </a:extLst>
          </p:cNvPr>
          <p:cNvSpPr txBox="1"/>
          <p:nvPr/>
        </p:nvSpPr>
        <p:spPr>
          <a:xfrm>
            <a:off x="7305691" y="254176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7FEF812-4642-1638-BCE7-457082520BD7}"/>
              </a:ext>
            </a:extLst>
          </p:cNvPr>
          <p:cNvSpPr txBox="1"/>
          <p:nvPr/>
        </p:nvSpPr>
        <p:spPr>
          <a:xfrm>
            <a:off x="6130359" y="41960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787549E-710D-C2C3-BA80-6E0A4BC9ED4F}"/>
              </a:ext>
            </a:extLst>
          </p:cNvPr>
          <p:cNvSpPr txBox="1"/>
          <p:nvPr/>
        </p:nvSpPr>
        <p:spPr>
          <a:xfrm>
            <a:off x="890765" y="4389781"/>
            <a:ext cx="1031051" cy="12725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6600" dirty="0">
                <a:latin typeface="Lato" panose="020F0502020204030203" pitchFamily="34" charset="77"/>
                <a:ea typeface="Inter" panose="02000503000000020004" pitchFamily="2" charset="0"/>
              </a:rPr>
              <a:t>❄️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C4D3B937-B86C-2311-F495-4A98E328E02F}"/>
              </a:ext>
            </a:extLst>
          </p:cNvPr>
          <p:cNvSpPr txBox="1"/>
          <p:nvPr/>
        </p:nvSpPr>
        <p:spPr>
          <a:xfrm>
            <a:off x="6634211" y="1953980"/>
            <a:ext cx="5480988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(Tree, by minimal connectedness!)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C95CDAF-2BCE-C6C4-58D2-BA5B98A032E6}"/>
              </a:ext>
            </a:extLst>
          </p:cNvPr>
          <p:cNvCxnSpPr>
            <a:cxnSpLocks/>
          </p:cNvCxnSpPr>
          <p:nvPr/>
        </p:nvCxnSpPr>
        <p:spPr>
          <a:xfrm>
            <a:off x="5457326" y="1906073"/>
            <a:ext cx="119260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E5B3EFED-2EA7-7057-8482-CE350BB50EFD}"/>
              </a:ext>
            </a:extLst>
          </p:cNvPr>
          <p:cNvCxnSpPr>
            <a:cxnSpLocks/>
          </p:cNvCxnSpPr>
          <p:nvPr/>
        </p:nvCxnSpPr>
        <p:spPr>
          <a:xfrm flipH="1" flipV="1">
            <a:off x="6326887" y="2024275"/>
            <a:ext cx="307324" cy="216065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868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45BDE-9E2F-8B2C-8230-87E9E4B18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spanning tree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F5D9F-8BC4-B3A0-5D46-6338B6303E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Input: </a:t>
                </a:r>
                <a:r>
                  <a:rPr lang="en-US" dirty="0"/>
                  <a:t>A connected, undirected, weighted graph with vertices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and edges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Goal: </a:t>
                </a:r>
                <a:r>
                  <a:rPr lang="en-US" dirty="0"/>
                  <a:t>Find a spanning tree of minimum total weight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Spanning tree: </a:t>
                </a:r>
                <a:r>
                  <a:rPr lang="en-US" dirty="0"/>
                  <a:t>subset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dirty="0"/>
                  <a:t> that forms a tree on all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FF5D9F-8BC4-B3A0-5D46-6338B6303E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6022BCD-08F6-CA1C-6438-99085F5BEAB4}"/>
              </a:ext>
            </a:extLst>
          </p:cNvPr>
          <p:cNvSpPr/>
          <p:nvPr/>
        </p:nvSpPr>
        <p:spPr>
          <a:xfrm>
            <a:off x="3063700" y="4260440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521CB2-1C37-6926-6277-2CDB4B083221}"/>
              </a:ext>
            </a:extLst>
          </p:cNvPr>
          <p:cNvSpPr/>
          <p:nvPr/>
        </p:nvSpPr>
        <p:spPr>
          <a:xfrm>
            <a:off x="2262803" y="4483679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F0E7D5-E5BF-0062-1B61-955EC73AFD44}"/>
              </a:ext>
            </a:extLst>
          </p:cNvPr>
          <p:cNvSpPr/>
          <p:nvPr/>
        </p:nvSpPr>
        <p:spPr>
          <a:xfrm>
            <a:off x="3383098" y="5003349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36E005-3256-3F6D-AFB9-5D249723BF6B}"/>
              </a:ext>
            </a:extLst>
          </p:cNvPr>
          <p:cNvSpPr/>
          <p:nvPr/>
        </p:nvSpPr>
        <p:spPr>
          <a:xfrm>
            <a:off x="4711862" y="4282516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246616D-3D5B-A5D8-F912-5E8CC5D6C3FB}"/>
              </a:ext>
            </a:extLst>
          </p:cNvPr>
          <p:cNvSpPr/>
          <p:nvPr/>
        </p:nvSpPr>
        <p:spPr>
          <a:xfrm>
            <a:off x="4193979" y="5056287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3A5765-0D0E-856E-2238-A4EB24C08067}"/>
              </a:ext>
            </a:extLst>
          </p:cNvPr>
          <p:cNvSpPr/>
          <p:nvPr/>
        </p:nvSpPr>
        <p:spPr>
          <a:xfrm>
            <a:off x="2683017" y="5223771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F8F7735-1D64-84F5-C9F1-D19602EB4C54}"/>
              </a:ext>
            </a:extLst>
          </p:cNvPr>
          <p:cNvSpPr/>
          <p:nvPr/>
        </p:nvSpPr>
        <p:spPr>
          <a:xfrm>
            <a:off x="3866380" y="5499961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B0AA67-A66C-8E37-4EF8-B3D30D19F8BD}"/>
              </a:ext>
            </a:extLst>
          </p:cNvPr>
          <p:cNvSpPr/>
          <p:nvPr/>
        </p:nvSpPr>
        <p:spPr>
          <a:xfrm>
            <a:off x="3828000" y="4369103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FA0C608-60A4-6D17-A27F-9F65C67FE391}"/>
              </a:ext>
            </a:extLst>
          </p:cNvPr>
          <p:cNvSpPr/>
          <p:nvPr/>
        </p:nvSpPr>
        <p:spPr>
          <a:xfrm>
            <a:off x="5068544" y="4865254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30F029-3BE2-EB0B-F430-182A1D4BA411}"/>
              </a:ext>
            </a:extLst>
          </p:cNvPr>
          <p:cNvCxnSpPr>
            <a:cxnSpLocks/>
          </p:cNvCxnSpPr>
          <p:nvPr/>
        </p:nvCxnSpPr>
        <p:spPr>
          <a:xfrm flipV="1">
            <a:off x="2620584" y="4454745"/>
            <a:ext cx="388104" cy="10396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234605-EA57-D680-BF5B-C05D449B5D2C}"/>
              </a:ext>
            </a:extLst>
          </p:cNvPr>
          <p:cNvCxnSpPr>
            <a:cxnSpLocks/>
          </p:cNvCxnSpPr>
          <p:nvPr/>
        </p:nvCxnSpPr>
        <p:spPr>
          <a:xfrm>
            <a:off x="2495946" y="4791290"/>
            <a:ext cx="216105" cy="39876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38B101-1EE1-4F54-3CBC-F52D8F20F93B}"/>
              </a:ext>
            </a:extLst>
          </p:cNvPr>
          <p:cNvCxnSpPr>
            <a:cxnSpLocks/>
          </p:cNvCxnSpPr>
          <p:nvPr/>
        </p:nvCxnSpPr>
        <p:spPr>
          <a:xfrm flipV="1">
            <a:off x="3008688" y="5223771"/>
            <a:ext cx="331201" cy="12481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F70691D-D91C-83EB-0C53-625B37DF7BEE}"/>
              </a:ext>
            </a:extLst>
          </p:cNvPr>
          <p:cNvCxnSpPr>
            <a:cxnSpLocks/>
          </p:cNvCxnSpPr>
          <p:nvPr/>
        </p:nvCxnSpPr>
        <p:spPr>
          <a:xfrm>
            <a:off x="3381419" y="4405257"/>
            <a:ext cx="408201" cy="59122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9A84E7-FAF2-BE86-E139-CA2A120C0FB2}"/>
              </a:ext>
            </a:extLst>
          </p:cNvPr>
          <p:cNvCxnSpPr>
            <a:cxnSpLocks/>
          </p:cNvCxnSpPr>
          <p:nvPr/>
        </p:nvCxnSpPr>
        <p:spPr>
          <a:xfrm flipH="1" flipV="1">
            <a:off x="3237824" y="4585563"/>
            <a:ext cx="210290" cy="36227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5A58090-D4C2-F4AE-C0FE-BAD62551F86D}"/>
              </a:ext>
            </a:extLst>
          </p:cNvPr>
          <p:cNvCxnSpPr>
            <a:cxnSpLocks/>
          </p:cNvCxnSpPr>
          <p:nvPr/>
        </p:nvCxnSpPr>
        <p:spPr>
          <a:xfrm>
            <a:off x="3680364" y="5168552"/>
            <a:ext cx="488745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B5141D0-7925-DC89-F50A-8603C49D7432}"/>
              </a:ext>
            </a:extLst>
          </p:cNvPr>
          <p:cNvCxnSpPr>
            <a:cxnSpLocks/>
          </p:cNvCxnSpPr>
          <p:nvPr/>
        </p:nvCxnSpPr>
        <p:spPr>
          <a:xfrm flipV="1">
            <a:off x="4142570" y="4454745"/>
            <a:ext cx="512422" cy="23929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94F6C36-EA99-568B-93ED-2DA2CB08178E}"/>
              </a:ext>
            </a:extLst>
          </p:cNvPr>
          <p:cNvCxnSpPr>
            <a:cxnSpLocks/>
          </p:cNvCxnSpPr>
          <p:nvPr/>
        </p:nvCxnSpPr>
        <p:spPr>
          <a:xfrm flipV="1">
            <a:off x="4450307" y="4579203"/>
            <a:ext cx="292244" cy="45728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8933D1F-D35C-4ACA-56EB-156E7B5DA10E}"/>
              </a:ext>
            </a:extLst>
          </p:cNvPr>
          <p:cNvCxnSpPr>
            <a:cxnSpLocks/>
          </p:cNvCxnSpPr>
          <p:nvPr/>
        </p:nvCxnSpPr>
        <p:spPr>
          <a:xfrm>
            <a:off x="3637667" y="5296895"/>
            <a:ext cx="203851" cy="22971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137EC4-8B9C-45E8-D581-24F2B6B2B25E}"/>
              </a:ext>
            </a:extLst>
          </p:cNvPr>
          <p:cNvCxnSpPr>
            <a:cxnSpLocks/>
          </p:cNvCxnSpPr>
          <p:nvPr/>
        </p:nvCxnSpPr>
        <p:spPr>
          <a:xfrm>
            <a:off x="4988051" y="4585563"/>
            <a:ext cx="147702" cy="22418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5854D94-C13D-A578-4DE5-4BB1798EAC52}"/>
              </a:ext>
            </a:extLst>
          </p:cNvPr>
          <p:cNvCxnSpPr>
            <a:cxnSpLocks/>
          </p:cNvCxnSpPr>
          <p:nvPr/>
        </p:nvCxnSpPr>
        <p:spPr>
          <a:xfrm flipV="1">
            <a:off x="2901882" y="4565451"/>
            <a:ext cx="196465" cy="62460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A4133CE-38E1-51A0-3399-71077CFE13EE}"/>
              </a:ext>
            </a:extLst>
          </p:cNvPr>
          <p:cNvCxnSpPr>
            <a:cxnSpLocks/>
          </p:cNvCxnSpPr>
          <p:nvPr/>
        </p:nvCxnSpPr>
        <p:spPr>
          <a:xfrm flipH="1" flipV="1">
            <a:off x="4055786" y="4697653"/>
            <a:ext cx="214769" cy="33220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900A032-B240-8989-C931-5A4E79D924A8}"/>
              </a:ext>
            </a:extLst>
          </p:cNvPr>
          <p:cNvSpPr/>
          <p:nvPr/>
        </p:nvSpPr>
        <p:spPr>
          <a:xfrm>
            <a:off x="7971646" y="4298432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B3998AF-3C93-7238-BB14-AC6BB6156F6E}"/>
              </a:ext>
            </a:extLst>
          </p:cNvPr>
          <p:cNvSpPr/>
          <p:nvPr/>
        </p:nvSpPr>
        <p:spPr>
          <a:xfrm>
            <a:off x="7170749" y="4521671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2BAEE873-89AE-EC6F-E3C3-250478D87ECF}"/>
              </a:ext>
            </a:extLst>
          </p:cNvPr>
          <p:cNvSpPr/>
          <p:nvPr/>
        </p:nvSpPr>
        <p:spPr>
          <a:xfrm>
            <a:off x="8291044" y="5041341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39FDFEFA-AA7F-0B17-FFA1-D20489EDA38D}"/>
              </a:ext>
            </a:extLst>
          </p:cNvPr>
          <p:cNvSpPr/>
          <p:nvPr/>
        </p:nvSpPr>
        <p:spPr>
          <a:xfrm>
            <a:off x="9619808" y="4320508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2796655A-7DAC-A7EB-8A1A-3FB641A67B83}"/>
              </a:ext>
            </a:extLst>
          </p:cNvPr>
          <p:cNvSpPr/>
          <p:nvPr/>
        </p:nvSpPr>
        <p:spPr>
          <a:xfrm>
            <a:off x="9101925" y="5094279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EB83899-7A30-EE14-99E1-454E62D3BDEC}"/>
              </a:ext>
            </a:extLst>
          </p:cNvPr>
          <p:cNvSpPr/>
          <p:nvPr/>
        </p:nvSpPr>
        <p:spPr>
          <a:xfrm>
            <a:off x="7590963" y="5261763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9CC0E7D4-BBBA-7D42-BB2D-6E6C36C3F803}"/>
              </a:ext>
            </a:extLst>
          </p:cNvPr>
          <p:cNvSpPr/>
          <p:nvPr/>
        </p:nvSpPr>
        <p:spPr>
          <a:xfrm>
            <a:off x="8774326" y="5537953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19FDC7B-F1B5-6E58-0BE4-AC6CB36C6ABB}"/>
              </a:ext>
            </a:extLst>
          </p:cNvPr>
          <p:cNvSpPr/>
          <p:nvPr/>
        </p:nvSpPr>
        <p:spPr>
          <a:xfrm>
            <a:off x="8735946" y="4407095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862B00EA-F0D6-7C8A-A8BA-4F09EEF84423}"/>
              </a:ext>
            </a:extLst>
          </p:cNvPr>
          <p:cNvSpPr/>
          <p:nvPr/>
        </p:nvSpPr>
        <p:spPr>
          <a:xfrm>
            <a:off x="9976490" y="4903246"/>
            <a:ext cx="276189" cy="27618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44A34BD-D298-F342-AF29-D16B4B70C90D}"/>
              </a:ext>
            </a:extLst>
          </p:cNvPr>
          <p:cNvCxnSpPr>
            <a:cxnSpLocks/>
          </p:cNvCxnSpPr>
          <p:nvPr/>
        </p:nvCxnSpPr>
        <p:spPr>
          <a:xfrm flipV="1">
            <a:off x="7528530" y="4492737"/>
            <a:ext cx="388104" cy="10396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80969042-21F0-49EF-C7BB-9CDE828B933D}"/>
              </a:ext>
            </a:extLst>
          </p:cNvPr>
          <p:cNvCxnSpPr>
            <a:cxnSpLocks/>
          </p:cNvCxnSpPr>
          <p:nvPr/>
        </p:nvCxnSpPr>
        <p:spPr>
          <a:xfrm>
            <a:off x="7403892" y="4829282"/>
            <a:ext cx="216105" cy="39876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5A5A8CE1-DBE7-150D-028F-6C32F17B718B}"/>
              </a:ext>
            </a:extLst>
          </p:cNvPr>
          <p:cNvCxnSpPr>
            <a:cxnSpLocks/>
          </p:cNvCxnSpPr>
          <p:nvPr/>
        </p:nvCxnSpPr>
        <p:spPr>
          <a:xfrm flipV="1">
            <a:off x="7916634" y="5261763"/>
            <a:ext cx="331201" cy="124814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7C6D93C-B433-688C-2B4F-D1588945B4DD}"/>
              </a:ext>
            </a:extLst>
          </p:cNvPr>
          <p:cNvCxnSpPr>
            <a:cxnSpLocks/>
          </p:cNvCxnSpPr>
          <p:nvPr/>
        </p:nvCxnSpPr>
        <p:spPr>
          <a:xfrm>
            <a:off x="8289365" y="4443249"/>
            <a:ext cx="408201" cy="59122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40FACDF-BA5A-89BF-B2AA-E1964F81D2DD}"/>
              </a:ext>
            </a:extLst>
          </p:cNvPr>
          <p:cNvCxnSpPr>
            <a:cxnSpLocks/>
          </p:cNvCxnSpPr>
          <p:nvPr/>
        </p:nvCxnSpPr>
        <p:spPr>
          <a:xfrm flipH="1" flipV="1">
            <a:off x="8145770" y="4623555"/>
            <a:ext cx="210290" cy="362275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710A76A-6747-150A-4CDE-667AEE4754BD}"/>
              </a:ext>
            </a:extLst>
          </p:cNvPr>
          <p:cNvCxnSpPr>
            <a:cxnSpLocks/>
          </p:cNvCxnSpPr>
          <p:nvPr/>
        </p:nvCxnSpPr>
        <p:spPr>
          <a:xfrm>
            <a:off x="8588310" y="5206544"/>
            <a:ext cx="488745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B86B7BD5-92A9-CF2B-C697-45913547B9FC}"/>
              </a:ext>
            </a:extLst>
          </p:cNvPr>
          <p:cNvCxnSpPr>
            <a:cxnSpLocks/>
          </p:cNvCxnSpPr>
          <p:nvPr/>
        </p:nvCxnSpPr>
        <p:spPr>
          <a:xfrm flipV="1">
            <a:off x="9050516" y="4492737"/>
            <a:ext cx="512422" cy="23929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6AB4A3-3CB9-65C0-9C06-10D8423938B3}"/>
              </a:ext>
            </a:extLst>
          </p:cNvPr>
          <p:cNvCxnSpPr>
            <a:cxnSpLocks/>
          </p:cNvCxnSpPr>
          <p:nvPr/>
        </p:nvCxnSpPr>
        <p:spPr>
          <a:xfrm flipV="1">
            <a:off x="9358253" y="4617195"/>
            <a:ext cx="292244" cy="45728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3A59963-4074-F6D7-B106-DE2668E44405}"/>
              </a:ext>
            </a:extLst>
          </p:cNvPr>
          <p:cNvCxnSpPr>
            <a:cxnSpLocks/>
          </p:cNvCxnSpPr>
          <p:nvPr/>
        </p:nvCxnSpPr>
        <p:spPr>
          <a:xfrm>
            <a:off x="8545613" y="5334887"/>
            <a:ext cx="203851" cy="22971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2788F16-2F0E-E6D7-59C4-8EBC0CB1AD9F}"/>
              </a:ext>
            </a:extLst>
          </p:cNvPr>
          <p:cNvCxnSpPr>
            <a:cxnSpLocks/>
          </p:cNvCxnSpPr>
          <p:nvPr/>
        </p:nvCxnSpPr>
        <p:spPr>
          <a:xfrm>
            <a:off x="9895997" y="4623555"/>
            <a:ext cx="147702" cy="2241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C5015EA8-74CD-985D-97AC-69265DB14A0D}"/>
              </a:ext>
            </a:extLst>
          </p:cNvPr>
          <p:cNvCxnSpPr>
            <a:cxnSpLocks/>
          </p:cNvCxnSpPr>
          <p:nvPr/>
        </p:nvCxnSpPr>
        <p:spPr>
          <a:xfrm flipV="1">
            <a:off x="7809828" y="4603443"/>
            <a:ext cx="196465" cy="62460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33645C7-2D08-68E6-C41C-1057E37D9D6F}"/>
              </a:ext>
            </a:extLst>
          </p:cNvPr>
          <p:cNvCxnSpPr>
            <a:cxnSpLocks/>
          </p:cNvCxnSpPr>
          <p:nvPr/>
        </p:nvCxnSpPr>
        <p:spPr>
          <a:xfrm flipH="1" flipV="1">
            <a:off x="8963732" y="4735645"/>
            <a:ext cx="214769" cy="33220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BF6722-02E8-551C-E503-B0F26C4AEBA9}"/>
              </a:ext>
            </a:extLst>
          </p:cNvPr>
          <p:cNvSpPr txBox="1"/>
          <p:nvPr/>
        </p:nvSpPr>
        <p:spPr>
          <a:xfrm>
            <a:off x="3521192" y="5997928"/>
            <a:ext cx="646331" cy="7360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3600" dirty="0">
                <a:latin typeface="Lato" panose="020F0502020204030203" pitchFamily="34" charset="77"/>
                <a:ea typeface="Inter" panose="02000503000000020004" pitchFamily="2" charset="0"/>
              </a:rPr>
              <a:t>✅</a:t>
            </a:r>
            <a:endParaRPr lang="en-US" sz="2800" dirty="0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DEDC5B-4C85-8F34-CDD1-2BE87E7729BB}"/>
              </a:ext>
            </a:extLst>
          </p:cNvPr>
          <p:cNvSpPr txBox="1"/>
          <p:nvPr/>
        </p:nvSpPr>
        <p:spPr>
          <a:xfrm>
            <a:off x="8593688" y="5942783"/>
            <a:ext cx="543739" cy="592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❌</a:t>
            </a:r>
          </a:p>
        </p:txBody>
      </p:sp>
    </p:spTree>
    <p:extLst>
      <p:ext uri="{BB962C8B-B14F-4D97-AF65-F5344CB8AC3E}">
        <p14:creationId xmlns:p14="http://schemas.microsoft.com/office/powerpoint/2010/main" val="403947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60" grpId="0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EE286-0A7F-F5DF-DDA9-D226FAC17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MST algorithms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97397-D244-29EA-B059-91E22095201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2"/>
                    </a:solidFill>
                  </a:rPr>
                  <a:t>Kruskal’s algorithm</a:t>
                </a:r>
                <a:r>
                  <a:rPr lang="en-US" dirty="0"/>
                  <a:t>:</a:t>
                </a:r>
              </a:p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doesn’t create a cycle.</a:t>
                </a:r>
              </a:p>
              <a:p>
                <a:r>
                  <a:rPr lang="en-US" b="1" dirty="0">
                    <a:solidFill>
                      <a:schemeClr val="accent2"/>
                    </a:solidFill>
                  </a:rPr>
                  <a:t>Prim’s algorithm</a:t>
                </a:r>
                <a:r>
                  <a:rPr lang="en-US" dirty="0"/>
                  <a:t>:</a:t>
                </a:r>
              </a:p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extends the current tree to a new vertex.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BE97397-D244-29EA-B059-91E2209520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737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CF21-05DA-EDB7-4111-A1AEDD10B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Kruskal’s algorithm demonstration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CCA67D4-4065-C5A9-FD49-054A956DD889}"/>
              </a:ext>
            </a:extLst>
          </p:cNvPr>
          <p:cNvSpPr/>
          <p:nvPr/>
        </p:nvSpPr>
        <p:spPr>
          <a:xfrm>
            <a:off x="4440885" y="212176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6BA40F2-8BA1-D840-9592-20A66C179B0B}"/>
              </a:ext>
            </a:extLst>
          </p:cNvPr>
          <p:cNvSpPr/>
          <p:nvPr/>
        </p:nvSpPr>
        <p:spPr>
          <a:xfrm>
            <a:off x="2584774" y="26391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2FBFCA7-4876-108B-EC24-8ABFE088DFD6}"/>
              </a:ext>
            </a:extLst>
          </p:cNvPr>
          <p:cNvSpPr/>
          <p:nvPr/>
        </p:nvSpPr>
        <p:spPr>
          <a:xfrm>
            <a:off x="5181103" y="384348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A6BE741-2636-47EE-E7B3-B6F8D87D703A}"/>
              </a:ext>
            </a:extLst>
          </p:cNvPr>
          <p:cNvSpPr/>
          <p:nvPr/>
        </p:nvSpPr>
        <p:spPr>
          <a:xfrm>
            <a:off x="8260568" y="217292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41DB41-F064-DC01-7C34-2B77DC20F5FA}"/>
              </a:ext>
            </a:extLst>
          </p:cNvPr>
          <p:cNvSpPr/>
          <p:nvPr/>
        </p:nvSpPr>
        <p:spPr>
          <a:xfrm>
            <a:off x="7060353" y="396617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E4886D6-2125-C79E-DF8C-D73C232289E7}"/>
              </a:ext>
            </a:extLst>
          </p:cNvPr>
          <p:cNvSpPr/>
          <p:nvPr/>
        </p:nvSpPr>
        <p:spPr>
          <a:xfrm>
            <a:off x="3558638" y="43543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6441970-9654-9735-1FA7-FD4044C0BF48}"/>
              </a:ext>
            </a:extLst>
          </p:cNvPr>
          <p:cNvSpPr/>
          <p:nvPr/>
        </p:nvSpPr>
        <p:spPr>
          <a:xfrm>
            <a:off x="6301130" y="499440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F652246-A27E-A981-8C77-C9FD10566C9A}"/>
              </a:ext>
            </a:extLst>
          </p:cNvPr>
          <p:cNvSpPr/>
          <p:nvPr/>
        </p:nvSpPr>
        <p:spPr>
          <a:xfrm>
            <a:off x="6212183" y="237359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EA522F-33BF-CF0C-C825-1F0FF2C22D17}"/>
              </a:ext>
            </a:extLst>
          </p:cNvPr>
          <p:cNvSpPr/>
          <p:nvPr/>
        </p:nvSpPr>
        <p:spPr>
          <a:xfrm>
            <a:off x="9087193" y="352344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BCAF375-CC17-1359-0040-19B7C640F6B0}"/>
              </a:ext>
            </a:extLst>
          </p:cNvPr>
          <p:cNvCxnSpPr>
            <a:cxnSpLocks/>
          </p:cNvCxnSpPr>
          <p:nvPr/>
        </p:nvCxnSpPr>
        <p:spPr>
          <a:xfrm flipV="1">
            <a:off x="3413945" y="2572071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2EF34E3-C32B-0A51-DA6F-C8B9DFEE405C}"/>
              </a:ext>
            </a:extLst>
          </p:cNvPr>
          <p:cNvCxnSpPr>
            <a:cxnSpLocks/>
          </p:cNvCxnSpPr>
          <p:nvPr/>
        </p:nvCxnSpPr>
        <p:spPr>
          <a:xfrm>
            <a:off x="3125092" y="3352029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0739881-4CCE-BF28-C322-126E144810EB}"/>
              </a:ext>
            </a:extLst>
          </p:cNvPr>
          <p:cNvCxnSpPr>
            <a:cxnSpLocks/>
          </p:cNvCxnSpPr>
          <p:nvPr/>
        </p:nvCxnSpPr>
        <p:spPr>
          <a:xfrm flipV="1">
            <a:off x="4313392" y="4354322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7C6411C-742C-A80D-0406-5FB1DC071F14}"/>
              </a:ext>
            </a:extLst>
          </p:cNvPr>
          <p:cNvCxnSpPr>
            <a:cxnSpLocks/>
          </p:cNvCxnSpPr>
          <p:nvPr/>
        </p:nvCxnSpPr>
        <p:spPr>
          <a:xfrm>
            <a:off x="5177213" y="2457382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E760CEC-8EE1-FA3F-A87E-6B89A4820481}"/>
              </a:ext>
            </a:extLst>
          </p:cNvPr>
          <p:cNvCxnSpPr>
            <a:cxnSpLocks/>
          </p:cNvCxnSpPr>
          <p:nvPr/>
        </p:nvCxnSpPr>
        <p:spPr>
          <a:xfrm flipH="1" flipV="1">
            <a:off x="4844426" y="2875248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514760-48DC-9901-EC09-785FA83496FA}"/>
              </a:ext>
            </a:extLst>
          </p:cNvPr>
          <p:cNvCxnSpPr>
            <a:cxnSpLocks/>
          </p:cNvCxnSpPr>
          <p:nvPr/>
        </p:nvCxnSpPr>
        <p:spPr>
          <a:xfrm>
            <a:off x="5870029" y="4226348"/>
            <a:ext cx="1132686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F2C3B16-4E99-A8E6-629E-4DFD534F5FBD}"/>
              </a:ext>
            </a:extLst>
          </p:cNvPr>
          <p:cNvCxnSpPr>
            <a:cxnSpLocks/>
          </p:cNvCxnSpPr>
          <p:nvPr/>
        </p:nvCxnSpPr>
        <p:spPr>
          <a:xfrm flipV="1">
            <a:off x="6941210" y="2572071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F358CC-F929-92E1-55B9-A20A2E3D0539}"/>
              </a:ext>
            </a:extLst>
          </p:cNvPr>
          <p:cNvCxnSpPr>
            <a:cxnSpLocks/>
          </p:cNvCxnSpPr>
          <p:nvPr/>
        </p:nvCxnSpPr>
        <p:spPr>
          <a:xfrm flipV="1">
            <a:off x="7654405" y="2860508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3A38D87-05D9-403D-769A-F43851B9BF8A}"/>
              </a:ext>
            </a:extLst>
          </p:cNvPr>
          <p:cNvCxnSpPr>
            <a:cxnSpLocks/>
          </p:cNvCxnSpPr>
          <p:nvPr/>
        </p:nvCxnSpPr>
        <p:spPr>
          <a:xfrm>
            <a:off x="5771077" y="4523789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9A7BA35-E304-D57C-5B0B-2081876D04D1}"/>
              </a:ext>
            </a:extLst>
          </p:cNvPr>
          <p:cNvCxnSpPr>
            <a:cxnSpLocks/>
          </p:cNvCxnSpPr>
          <p:nvPr/>
        </p:nvCxnSpPr>
        <p:spPr>
          <a:xfrm>
            <a:off x="8900648" y="2875248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BC4F4F7-6ADB-B69C-0C11-1C9B9288C263}"/>
              </a:ext>
            </a:extLst>
          </p:cNvPr>
          <p:cNvCxnSpPr>
            <a:cxnSpLocks/>
          </p:cNvCxnSpPr>
          <p:nvPr/>
        </p:nvCxnSpPr>
        <p:spPr>
          <a:xfrm flipV="1">
            <a:off x="4065866" y="2828637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6FB4CC-7524-0AE0-C5DC-58D5FA60F75B}"/>
              </a:ext>
            </a:extLst>
          </p:cNvPr>
          <p:cNvCxnSpPr>
            <a:cxnSpLocks/>
          </p:cNvCxnSpPr>
          <p:nvPr/>
        </p:nvCxnSpPr>
        <p:spPr>
          <a:xfrm flipH="1" flipV="1">
            <a:off x="6740086" y="3135022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F3BEC55-8927-F5B0-2584-2BFADD034B71}"/>
              </a:ext>
            </a:extLst>
          </p:cNvPr>
          <p:cNvSpPr txBox="1"/>
          <p:nvPr/>
        </p:nvSpPr>
        <p:spPr>
          <a:xfrm>
            <a:off x="2928564" y="36185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76A2992-C541-C13F-3A60-1ACD6C76AFBD}"/>
              </a:ext>
            </a:extLst>
          </p:cNvPr>
          <p:cNvSpPr txBox="1"/>
          <p:nvPr/>
        </p:nvSpPr>
        <p:spPr>
          <a:xfrm>
            <a:off x="3470612" y="21217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E412D0-0DE5-AE2D-5EA2-6DA330B67ED9}"/>
              </a:ext>
            </a:extLst>
          </p:cNvPr>
          <p:cNvSpPr txBox="1"/>
          <p:nvPr/>
        </p:nvSpPr>
        <p:spPr>
          <a:xfrm>
            <a:off x="3878151" y="31420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5A818E-10AA-28AC-D023-563EBD2D2666}"/>
              </a:ext>
            </a:extLst>
          </p:cNvPr>
          <p:cNvSpPr txBox="1"/>
          <p:nvPr/>
        </p:nvSpPr>
        <p:spPr>
          <a:xfrm>
            <a:off x="5614238" y="468793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8D63970-2467-762B-5838-382FABA10CD4}"/>
              </a:ext>
            </a:extLst>
          </p:cNvPr>
          <p:cNvSpPr txBox="1"/>
          <p:nvPr/>
        </p:nvSpPr>
        <p:spPr>
          <a:xfrm>
            <a:off x="4508346" y="386489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07A71F5-684B-6F84-4AAA-9B0575CC8C1D}"/>
              </a:ext>
            </a:extLst>
          </p:cNvPr>
          <p:cNvSpPr txBox="1"/>
          <p:nvPr/>
        </p:nvSpPr>
        <p:spPr>
          <a:xfrm>
            <a:off x="5154422" y="288266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B70846C-3D85-1181-F3B5-586E729F98B2}"/>
              </a:ext>
            </a:extLst>
          </p:cNvPr>
          <p:cNvSpPr txBox="1"/>
          <p:nvPr/>
        </p:nvSpPr>
        <p:spPr>
          <a:xfrm>
            <a:off x="5450046" y="193283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82B623-AD54-087A-AD65-EFD57055AE4B}"/>
              </a:ext>
            </a:extLst>
          </p:cNvPr>
          <p:cNvSpPr txBox="1"/>
          <p:nvPr/>
        </p:nvSpPr>
        <p:spPr>
          <a:xfrm>
            <a:off x="7008310" y="294572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A35940-C763-24E7-4181-A903DB038FF1}"/>
              </a:ext>
            </a:extLst>
          </p:cNvPr>
          <p:cNvSpPr txBox="1"/>
          <p:nvPr/>
        </p:nvSpPr>
        <p:spPr>
          <a:xfrm>
            <a:off x="7970321" y="325818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D31D36E-87BE-FD2C-ADEA-DB2A6BE7E7CC}"/>
              </a:ext>
            </a:extLst>
          </p:cNvPr>
          <p:cNvSpPr txBox="1"/>
          <p:nvPr/>
        </p:nvSpPr>
        <p:spPr>
          <a:xfrm>
            <a:off x="9071801" y="254224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886652E-5E0C-1365-2317-B3D8F041577E}"/>
              </a:ext>
            </a:extLst>
          </p:cNvPr>
          <p:cNvSpPr txBox="1"/>
          <p:nvPr/>
        </p:nvSpPr>
        <p:spPr>
          <a:xfrm>
            <a:off x="7395843" y="199928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66074E-1BBF-BC01-E647-B21DB611D8D0}"/>
              </a:ext>
            </a:extLst>
          </p:cNvPr>
          <p:cNvSpPr txBox="1"/>
          <p:nvPr/>
        </p:nvSpPr>
        <p:spPr>
          <a:xfrm>
            <a:off x="6220511" y="36535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714575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8B382D-7A56-E3D9-2CB9-986D7F20B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46F394-615D-A2B1-BD29-4ED75EC06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4 on graphs out after class:</a:t>
            </a:r>
          </a:p>
          <a:p>
            <a:pPr marL="922338" lvl="2" indent="-461963"/>
            <a:r>
              <a:rPr lang="en-US" dirty="0"/>
              <a:t>Problem 7, 7X.1/2: Using MSTs (today’s topic) for clustering</a:t>
            </a:r>
          </a:p>
          <a:p>
            <a:pPr marL="922338" lvl="2" indent="-461963"/>
            <a:r>
              <a:rPr lang="en-US" dirty="0"/>
              <a:t>Problem 8: A graph modeling problem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HW 1 solutions are out on Canvas!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Practice quiz out on Canvas/website tonight.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025502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8A7AE-B842-BD8F-7BFB-5EAB96D05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1589F-C2E5-839B-AFD3-89530B8E5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Prim’s algorithm demonstration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42C578-55AF-076C-AB4B-BDC63F84D4FD}"/>
              </a:ext>
            </a:extLst>
          </p:cNvPr>
          <p:cNvSpPr/>
          <p:nvPr/>
        </p:nvSpPr>
        <p:spPr>
          <a:xfrm>
            <a:off x="4440885" y="212176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38503FD-2410-16B7-42E1-8708C0E8CFCA}"/>
              </a:ext>
            </a:extLst>
          </p:cNvPr>
          <p:cNvSpPr/>
          <p:nvPr/>
        </p:nvSpPr>
        <p:spPr>
          <a:xfrm>
            <a:off x="2584774" y="26391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5D917C9-D19D-AF93-0CC6-00F16B46BA8F}"/>
              </a:ext>
            </a:extLst>
          </p:cNvPr>
          <p:cNvSpPr/>
          <p:nvPr/>
        </p:nvSpPr>
        <p:spPr>
          <a:xfrm>
            <a:off x="5181103" y="384348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81A1312-4065-C4B2-3244-CCA9677BE637}"/>
              </a:ext>
            </a:extLst>
          </p:cNvPr>
          <p:cNvSpPr/>
          <p:nvPr/>
        </p:nvSpPr>
        <p:spPr>
          <a:xfrm>
            <a:off x="8260568" y="217292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6B30ABD-CE4D-AEE7-D3DB-AD755F9EA7BB}"/>
              </a:ext>
            </a:extLst>
          </p:cNvPr>
          <p:cNvSpPr/>
          <p:nvPr/>
        </p:nvSpPr>
        <p:spPr>
          <a:xfrm>
            <a:off x="7060353" y="396617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23D916-30D2-1F78-814A-CFB12502C106}"/>
              </a:ext>
            </a:extLst>
          </p:cNvPr>
          <p:cNvSpPr/>
          <p:nvPr/>
        </p:nvSpPr>
        <p:spPr>
          <a:xfrm>
            <a:off x="3558638" y="43543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6DB0B39-F8C6-DA5D-8CC1-34813E12FA65}"/>
              </a:ext>
            </a:extLst>
          </p:cNvPr>
          <p:cNvSpPr/>
          <p:nvPr/>
        </p:nvSpPr>
        <p:spPr>
          <a:xfrm>
            <a:off x="6301130" y="499440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1365E11-7327-678D-8AE3-29D0193678CD}"/>
              </a:ext>
            </a:extLst>
          </p:cNvPr>
          <p:cNvSpPr/>
          <p:nvPr/>
        </p:nvSpPr>
        <p:spPr>
          <a:xfrm>
            <a:off x="6212183" y="237359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2B5FCF-D6BB-191A-17A6-546CBF89523F}"/>
              </a:ext>
            </a:extLst>
          </p:cNvPr>
          <p:cNvSpPr/>
          <p:nvPr/>
        </p:nvSpPr>
        <p:spPr>
          <a:xfrm>
            <a:off x="9087193" y="352344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1FB7425-46A8-07C0-8541-53FF56CE452E}"/>
              </a:ext>
            </a:extLst>
          </p:cNvPr>
          <p:cNvCxnSpPr>
            <a:cxnSpLocks/>
          </p:cNvCxnSpPr>
          <p:nvPr/>
        </p:nvCxnSpPr>
        <p:spPr>
          <a:xfrm flipV="1">
            <a:off x="3413945" y="2572071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7BCC4B2-B39C-584E-F0AC-54A5B2A6ACAD}"/>
              </a:ext>
            </a:extLst>
          </p:cNvPr>
          <p:cNvCxnSpPr>
            <a:cxnSpLocks/>
          </p:cNvCxnSpPr>
          <p:nvPr/>
        </p:nvCxnSpPr>
        <p:spPr>
          <a:xfrm>
            <a:off x="3125092" y="3352029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4AFCB1-AB3A-E2FA-2676-15218525CAA3}"/>
              </a:ext>
            </a:extLst>
          </p:cNvPr>
          <p:cNvCxnSpPr>
            <a:cxnSpLocks/>
          </p:cNvCxnSpPr>
          <p:nvPr/>
        </p:nvCxnSpPr>
        <p:spPr>
          <a:xfrm flipV="1">
            <a:off x="4313392" y="4354322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E03EAC-5612-A43B-0722-DBCC0CB7C003}"/>
              </a:ext>
            </a:extLst>
          </p:cNvPr>
          <p:cNvCxnSpPr>
            <a:cxnSpLocks/>
          </p:cNvCxnSpPr>
          <p:nvPr/>
        </p:nvCxnSpPr>
        <p:spPr>
          <a:xfrm>
            <a:off x="5177213" y="2457382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76835B-FD8E-5B72-F008-0F0AACD1CACD}"/>
              </a:ext>
            </a:extLst>
          </p:cNvPr>
          <p:cNvCxnSpPr>
            <a:cxnSpLocks/>
          </p:cNvCxnSpPr>
          <p:nvPr/>
        </p:nvCxnSpPr>
        <p:spPr>
          <a:xfrm flipH="1" flipV="1">
            <a:off x="4844426" y="2875248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46F55A6-D564-F405-CCFB-330EA8292FD3}"/>
              </a:ext>
            </a:extLst>
          </p:cNvPr>
          <p:cNvCxnSpPr>
            <a:cxnSpLocks/>
          </p:cNvCxnSpPr>
          <p:nvPr/>
        </p:nvCxnSpPr>
        <p:spPr>
          <a:xfrm>
            <a:off x="5870029" y="4226348"/>
            <a:ext cx="1132686" cy="0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4D48DB5-9001-51F8-0345-299A94BF04A5}"/>
              </a:ext>
            </a:extLst>
          </p:cNvPr>
          <p:cNvCxnSpPr>
            <a:cxnSpLocks/>
          </p:cNvCxnSpPr>
          <p:nvPr/>
        </p:nvCxnSpPr>
        <p:spPr>
          <a:xfrm flipV="1">
            <a:off x="6941210" y="2572071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8836E26-0EA9-E1F3-B98E-EE8A970AC805}"/>
              </a:ext>
            </a:extLst>
          </p:cNvPr>
          <p:cNvCxnSpPr>
            <a:cxnSpLocks/>
          </p:cNvCxnSpPr>
          <p:nvPr/>
        </p:nvCxnSpPr>
        <p:spPr>
          <a:xfrm flipV="1">
            <a:off x="7654405" y="2860508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7EB4CDC-99A0-A57D-1058-1E528886D9E1}"/>
              </a:ext>
            </a:extLst>
          </p:cNvPr>
          <p:cNvCxnSpPr>
            <a:cxnSpLocks/>
          </p:cNvCxnSpPr>
          <p:nvPr/>
        </p:nvCxnSpPr>
        <p:spPr>
          <a:xfrm>
            <a:off x="5771077" y="4523789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32C3CC-952F-EA31-7759-2A91595FECD9}"/>
              </a:ext>
            </a:extLst>
          </p:cNvPr>
          <p:cNvCxnSpPr>
            <a:cxnSpLocks/>
          </p:cNvCxnSpPr>
          <p:nvPr/>
        </p:nvCxnSpPr>
        <p:spPr>
          <a:xfrm>
            <a:off x="8900648" y="2875248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CD07FFA-BAE5-6295-141F-66F214527D7C}"/>
              </a:ext>
            </a:extLst>
          </p:cNvPr>
          <p:cNvCxnSpPr>
            <a:cxnSpLocks/>
          </p:cNvCxnSpPr>
          <p:nvPr/>
        </p:nvCxnSpPr>
        <p:spPr>
          <a:xfrm flipV="1">
            <a:off x="4065866" y="2828637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23BE176-90E0-79FC-5405-035DE936AE57}"/>
              </a:ext>
            </a:extLst>
          </p:cNvPr>
          <p:cNvCxnSpPr>
            <a:cxnSpLocks/>
          </p:cNvCxnSpPr>
          <p:nvPr/>
        </p:nvCxnSpPr>
        <p:spPr>
          <a:xfrm flipH="1" flipV="1">
            <a:off x="6740086" y="3135022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D138780-EF01-30F4-00FC-0F239F0A6C3C}"/>
              </a:ext>
            </a:extLst>
          </p:cNvPr>
          <p:cNvSpPr txBox="1"/>
          <p:nvPr/>
        </p:nvSpPr>
        <p:spPr>
          <a:xfrm>
            <a:off x="2928564" y="361852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84F92D-68B9-09E4-2816-DE83C6894752}"/>
              </a:ext>
            </a:extLst>
          </p:cNvPr>
          <p:cNvSpPr txBox="1"/>
          <p:nvPr/>
        </p:nvSpPr>
        <p:spPr>
          <a:xfrm>
            <a:off x="3470612" y="21217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F847F3F-CDA7-245B-97A8-37068622A41D}"/>
              </a:ext>
            </a:extLst>
          </p:cNvPr>
          <p:cNvSpPr txBox="1"/>
          <p:nvPr/>
        </p:nvSpPr>
        <p:spPr>
          <a:xfrm>
            <a:off x="3878151" y="314205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21E752-6DA8-48B6-12F8-0034B5EA4745}"/>
              </a:ext>
            </a:extLst>
          </p:cNvPr>
          <p:cNvSpPr txBox="1"/>
          <p:nvPr/>
        </p:nvSpPr>
        <p:spPr>
          <a:xfrm>
            <a:off x="5614238" y="468793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8B18A15-3427-7407-9BD4-B234E998E6D2}"/>
              </a:ext>
            </a:extLst>
          </p:cNvPr>
          <p:cNvSpPr txBox="1"/>
          <p:nvPr/>
        </p:nvSpPr>
        <p:spPr>
          <a:xfrm>
            <a:off x="4508346" y="386489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D9BA1B6-0A4C-1A68-7090-7C323ED442F4}"/>
              </a:ext>
            </a:extLst>
          </p:cNvPr>
          <p:cNvSpPr txBox="1"/>
          <p:nvPr/>
        </p:nvSpPr>
        <p:spPr>
          <a:xfrm>
            <a:off x="5154422" y="288266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9021D0F-A5A4-BAA8-C8F8-F246D69A328D}"/>
              </a:ext>
            </a:extLst>
          </p:cNvPr>
          <p:cNvSpPr txBox="1"/>
          <p:nvPr/>
        </p:nvSpPr>
        <p:spPr>
          <a:xfrm>
            <a:off x="5450046" y="193283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66A213-1CEE-6662-3A0A-3E01F28A5B27}"/>
              </a:ext>
            </a:extLst>
          </p:cNvPr>
          <p:cNvSpPr txBox="1"/>
          <p:nvPr/>
        </p:nvSpPr>
        <p:spPr>
          <a:xfrm>
            <a:off x="7008310" y="294572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366E224-4F1C-81E7-C288-55D57F324400}"/>
              </a:ext>
            </a:extLst>
          </p:cNvPr>
          <p:cNvSpPr txBox="1"/>
          <p:nvPr/>
        </p:nvSpPr>
        <p:spPr>
          <a:xfrm>
            <a:off x="7970321" y="325818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6EF0903-750A-111A-B0B5-4887F71C4537}"/>
              </a:ext>
            </a:extLst>
          </p:cNvPr>
          <p:cNvSpPr txBox="1"/>
          <p:nvPr/>
        </p:nvSpPr>
        <p:spPr>
          <a:xfrm>
            <a:off x="9071801" y="254224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27FCAE2-A080-6CF8-CAE1-C1298AACA4C3}"/>
              </a:ext>
            </a:extLst>
          </p:cNvPr>
          <p:cNvSpPr txBox="1"/>
          <p:nvPr/>
        </p:nvSpPr>
        <p:spPr>
          <a:xfrm>
            <a:off x="7395843" y="199928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8E6E54A-9011-C3F6-2015-D638D75449E0}"/>
              </a:ext>
            </a:extLst>
          </p:cNvPr>
          <p:cNvSpPr txBox="1"/>
          <p:nvPr/>
        </p:nvSpPr>
        <p:spPr>
          <a:xfrm>
            <a:off x="6220511" y="36535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4352553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Freeform 38">
            <a:extLst>
              <a:ext uri="{FF2B5EF4-FFF2-40B4-BE49-F238E27FC236}">
                <a16:creationId xmlns:a16="http://schemas.microsoft.com/office/drawing/2014/main" id="{57F17296-B1A3-B458-D941-716D060A2179}"/>
              </a:ext>
            </a:extLst>
          </p:cNvPr>
          <p:cNvSpPr/>
          <p:nvPr/>
        </p:nvSpPr>
        <p:spPr>
          <a:xfrm>
            <a:off x="5710482" y="2858913"/>
            <a:ext cx="4708052" cy="3833299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708052" h="3833299">
                <a:moveTo>
                  <a:pt x="1295625" y="197"/>
                </a:moveTo>
                <a:cubicBezTo>
                  <a:pt x="716076" y="4490"/>
                  <a:pt x="177309" y="51712"/>
                  <a:pt x="59253" y="373684"/>
                </a:cubicBezTo>
                <a:cubicBezTo>
                  <a:pt x="-58803" y="695656"/>
                  <a:pt x="595873" y="1434045"/>
                  <a:pt x="587287" y="1932028"/>
                </a:cubicBezTo>
                <a:cubicBezTo>
                  <a:pt x="578701" y="2430011"/>
                  <a:pt x="-78121" y="3046051"/>
                  <a:pt x="7738" y="3361583"/>
                </a:cubicBezTo>
                <a:cubicBezTo>
                  <a:pt x="93597" y="3677115"/>
                  <a:pt x="634510" y="3876738"/>
                  <a:pt x="1102442" y="3825222"/>
                </a:cubicBezTo>
                <a:cubicBezTo>
                  <a:pt x="1570374" y="3773706"/>
                  <a:pt x="2218611" y="3395927"/>
                  <a:pt x="2815332" y="3052490"/>
                </a:cubicBezTo>
                <a:cubicBezTo>
                  <a:pt x="3412053" y="2709053"/>
                  <a:pt x="4508904" y="2342005"/>
                  <a:pt x="4682769" y="1764602"/>
                </a:cubicBezTo>
                <a:cubicBezTo>
                  <a:pt x="4856634" y="1187199"/>
                  <a:pt x="4096780" y="635554"/>
                  <a:pt x="3536549" y="347926"/>
                </a:cubicBezTo>
                <a:cubicBezTo>
                  <a:pt x="2976318" y="60298"/>
                  <a:pt x="1875174" y="-4096"/>
                  <a:pt x="1295625" y="19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F4D0927E-59A9-CCA4-E195-1609206228EB}"/>
              </a:ext>
            </a:extLst>
          </p:cNvPr>
          <p:cNvSpPr/>
          <p:nvPr/>
        </p:nvSpPr>
        <p:spPr>
          <a:xfrm>
            <a:off x="1491102" y="2959547"/>
            <a:ext cx="4537342" cy="3570153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719821" h="3570153">
                <a:moveTo>
                  <a:pt x="145568" y="633659"/>
                </a:moveTo>
                <a:cubicBezTo>
                  <a:pt x="586039" y="116358"/>
                  <a:pt x="2760493" y="-128341"/>
                  <a:pt x="3522493" y="66988"/>
                </a:cubicBezTo>
                <a:cubicBezTo>
                  <a:pt x="4284493" y="262317"/>
                  <a:pt x="4756648" y="1245405"/>
                  <a:pt x="4717568" y="1805636"/>
                </a:cubicBezTo>
                <a:cubicBezTo>
                  <a:pt x="4678488" y="2365867"/>
                  <a:pt x="3927664" y="3200847"/>
                  <a:pt x="3288013" y="3428374"/>
                </a:cubicBezTo>
                <a:cubicBezTo>
                  <a:pt x="2648362" y="3655901"/>
                  <a:pt x="1403405" y="3636583"/>
                  <a:pt x="879664" y="3170797"/>
                </a:cubicBezTo>
                <a:cubicBezTo>
                  <a:pt x="355923" y="2705011"/>
                  <a:pt x="-294903" y="1150960"/>
                  <a:pt x="145568" y="63365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7324FC-7E84-FA8E-0702-F0D26572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56655-DB71-C758-94A8-89186FA9F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>
                <a:solidFill>
                  <a:schemeClr val="accent2"/>
                </a:solidFill>
              </a:rPr>
              <a:t>cut</a:t>
            </a:r>
            <a:r>
              <a:rPr lang="en-US" dirty="0"/>
              <a:t> splits the vertices of a graph into two parts.</a:t>
            </a:r>
          </a:p>
          <a:p>
            <a:r>
              <a:rPr lang="en-US" dirty="0"/>
              <a:t>An edge </a:t>
            </a:r>
            <a:r>
              <a:rPr lang="en-US" b="1" dirty="0">
                <a:solidFill>
                  <a:schemeClr val="accent2"/>
                </a:solidFill>
              </a:rPr>
              <a:t>crosses the cut </a:t>
            </a:r>
            <a:r>
              <a:rPr lang="en-US" dirty="0"/>
              <a:t>if it has one endpoint in each part.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E537409-9C65-7CE8-7F44-26A397DD67A2}"/>
              </a:ext>
            </a:extLst>
          </p:cNvPr>
          <p:cNvSpPr/>
          <p:nvPr/>
        </p:nvSpPr>
        <p:spPr>
          <a:xfrm>
            <a:off x="4337854" y="310896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771D10-4E75-BA80-EF53-CE637BA4D834}"/>
              </a:ext>
            </a:extLst>
          </p:cNvPr>
          <p:cNvSpPr/>
          <p:nvPr/>
        </p:nvSpPr>
        <p:spPr>
          <a:xfrm>
            <a:off x="2481743" y="362632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CC19CA8-CF3B-CFAE-923C-5D2B82F5E475}"/>
              </a:ext>
            </a:extLst>
          </p:cNvPr>
          <p:cNvSpPr/>
          <p:nvPr/>
        </p:nvSpPr>
        <p:spPr>
          <a:xfrm>
            <a:off x="5078072" y="483068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5AEA5C3-50BE-C308-F232-5A1AC5C32F4F}"/>
              </a:ext>
            </a:extLst>
          </p:cNvPr>
          <p:cNvSpPr/>
          <p:nvPr/>
        </p:nvSpPr>
        <p:spPr>
          <a:xfrm>
            <a:off x="8157537" y="31601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40A63C0-1480-E219-11AB-7E39D2D9FCE4}"/>
              </a:ext>
            </a:extLst>
          </p:cNvPr>
          <p:cNvSpPr/>
          <p:nvPr/>
        </p:nvSpPr>
        <p:spPr>
          <a:xfrm>
            <a:off x="6957322" y="495336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570B0B4-95ED-2F46-4514-F34F4DB140B0}"/>
              </a:ext>
            </a:extLst>
          </p:cNvPr>
          <p:cNvSpPr/>
          <p:nvPr/>
        </p:nvSpPr>
        <p:spPr>
          <a:xfrm>
            <a:off x="3455607" y="534152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D5881F7-2D2C-00B5-A784-FC0463DD4DD9}"/>
              </a:ext>
            </a:extLst>
          </p:cNvPr>
          <p:cNvSpPr/>
          <p:nvPr/>
        </p:nvSpPr>
        <p:spPr>
          <a:xfrm>
            <a:off x="6198099" y="598160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B623694-80BF-B4F9-6244-FA6CE3BCB7CE}"/>
              </a:ext>
            </a:extLst>
          </p:cNvPr>
          <p:cNvSpPr/>
          <p:nvPr/>
        </p:nvSpPr>
        <p:spPr>
          <a:xfrm>
            <a:off x="6109152" y="336079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4E67778-1228-EA22-9F6E-6B918C259E24}"/>
              </a:ext>
            </a:extLst>
          </p:cNvPr>
          <p:cNvSpPr/>
          <p:nvPr/>
        </p:nvSpPr>
        <p:spPr>
          <a:xfrm>
            <a:off x="8984162" y="451064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A9FAD06-663C-C3E0-51D9-84B947CC7FED}"/>
              </a:ext>
            </a:extLst>
          </p:cNvPr>
          <p:cNvCxnSpPr>
            <a:cxnSpLocks/>
          </p:cNvCxnSpPr>
          <p:nvPr/>
        </p:nvCxnSpPr>
        <p:spPr>
          <a:xfrm flipV="1">
            <a:off x="3310914" y="3559269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4C4151-4E45-3856-BEE9-051C7FD8DE0E}"/>
              </a:ext>
            </a:extLst>
          </p:cNvPr>
          <p:cNvCxnSpPr>
            <a:cxnSpLocks/>
          </p:cNvCxnSpPr>
          <p:nvPr/>
        </p:nvCxnSpPr>
        <p:spPr>
          <a:xfrm>
            <a:off x="3022061" y="4339227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4DB8C2C-7AF2-1586-FA52-29DA5AF193A8}"/>
              </a:ext>
            </a:extLst>
          </p:cNvPr>
          <p:cNvCxnSpPr>
            <a:cxnSpLocks/>
          </p:cNvCxnSpPr>
          <p:nvPr/>
        </p:nvCxnSpPr>
        <p:spPr>
          <a:xfrm flipV="1">
            <a:off x="4210361" y="5341520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26D80D6-6674-8963-A8CD-80129D0F39A1}"/>
              </a:ext>
            </a:extLst>
          </p:cNvPr>
          <p:cNvCxnSpPr>
            <a:cxnSpLocks/>
          </p:cNvCxnSpPr>
          <p:nvPr/>
        </p:nvCxnSpPr>
        <p:spPr>
          <a:xfrm>
            <a:off x="5074182" y="3444580"/>
            <a:ext cx="946023" cy="13701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884CE04-05E0-4C71-963E-4CA544208C49}"/>
              </a:ext>
            </a:extLst>
          </p:cNvPr>
          <p:cNvCxnSpPr>
            <a:cxnSpLocks/>
          </p:cNvCxnSpPr>
          <p:nvPr/>
        </p:nvCxnSpPr>
        <p:spPr>
          <a:xfrm flipH="1" flipV="1">
            <a:off x="4741395" y="3862446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1DF982-8C45-3C9F-5CB8-96EF9BA5B63B}"/>
              </a:ext>
            </a:extLst>
          </p:cNvPr>
          <p:cNvCxnSpPr>
            <a:cxnSpLocks/>
          </p:cNvCxnSpPr>
          <p:nvPr/>
        </p:nvCxnSpPr>
        <p:spPr>
          <a:xfrm>
            <a:off x="5766998" y="5213546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7A1F26D-7AA5-C104-182F-2F480D358804}"/>
              </a:ext>
            </a:extLst>
          </p:cNvPr>
          <p:cNvCxnSpPr>
            <a:cxnSpLocks/>
          </p:cNvCxnSpPr>
          <p:nvPr/>
        </p:nvCxnSpPr>
        <p:spPr>
          <a:xfrm flipV="1">
            <a:off x="6838179" y="3559269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91FFAE0-EB8F-D139-54E5-7ECDFE7E3EDF}"/>
              </a:ext>
            </a:extLst>
          </p:cNvPr>
          <p:cNvCxnSpPr>
            <a:cxnSpLocks/>
          </p:cNvCxnSpPr>
          <p:nvPr/>
        </p:nvCxnSpPr>
        <p:spPr>
          <a:xfrm flipV="1">
            <a:off x="7551374" y="3847706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2495F29-BCFE-8E33-579B-DC9233958D92}"/>
              </a:ext>
            </a:extLst>
          </p:cNvPr>
          <p:cNvCxnSpPr>
            <a:cxnSpLocks/>
          </p:cNvCxnSpPr>
          <p:nvPr/>
        </p:nvCxnSpPr>
        <p:spPr>
          <a:xfrm>
            <a:off x="5668046" y="5510987"/>
            <a:ext cx="472434" cy="53237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FF2B45B-AED1-9379-82A0-14FCF61DC95A}"/>
              </a:ext>
            </a:extLst>
          </p:cNvPr>
          <p:cNvCxnSpPr>
            <a:cxnSpLocks/>
          </p:cNvCxnSpPr>
          <p:nvPr/>
        </p:nvCxnSpPr>
        <p:spPr>
          <a:xfrm>
            <a:off x="8797617" y="3862446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07F1C51-BA2B-892D-D6A9-044F3C94CA88}"/>
              </a:ext>
            </a:extLst>
          </p:cNvPr>
          <p:cNvCxnSpPr>
            <a:cxnSpLocks/>
          </p:cNvCxnSpPr>
          <p:nvPr/>
        </p:nvCxnSpPr>
        <p:spPr>
          <a:xfrm flipV="1">
            <a:off x="3962835" y="3815835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AB07396-513B-D793-0891-A2E32ED4F471}"/>
              </a:ext>
            </a:extLst>
          </p:cNvPr>
          <p:cNvCxnSpPr>
            <a:cxnSpLocks/>
          </p:cNvCxnSpPr>
          <p:nvPr/>
        </p:nvCxnSpPr>
        <p:spPr>
          <a:xfrm flipH="1" flipV="1">
            <a:off x="6637055" y="4122220"/>
            <a:ext cx="497735" cy="76989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417DE08-7815-25E7-EA2A-0E7D37FFF8D2}"/>
              </a:ext>
            </a:extLst>
          </p:cNvPr>
          <p:cNvSpPr txBox="1"/>
          <p:nvPr/>
        </p:nvSpPr>
        <p:spPr>
          <a:xfrm>
            <a:off x="2825533" y="460572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D1B3D64-0C55-8326-7EB1-F8BEEA41C682}"/>
              </a:ext>
            </a:extLst>
          </p:cNvPr>
          <p:cNvSpPr txBox="1"/>
          <p:nvPr/>
        </p:nvSpPr>
        <p:spPr>
          <a:xfrm>
            <a:off x="3367581" y="310896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415F09E-9A81-AC7B-5140-23729FC37CBD}"/>
              </a:ext>
            </a:extLst>
          </p:cNvPr>
          <p:cNvSpPr txBox="1"/>
          <p:nvPr/>
        </p:nvSpPr>
        <p:spPr>
          <a:xfrm>
            <a:off x="3775120" y="412924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FAB3620-2BAA-A7D9-7E2F-D0409C56BCA5}"/>
              </a:ext>
            </a:extLst>
          </p:cNvPr>
          <p:cNvSpPr txBox="1"/>
          <p:nvPr/>
        </p:nvSpPr>
        <p:spPr>
          <a:xfrm>
            <a:off x="5511207" y="5675131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01540A-444D-DBD1-5AA3-9D1C320213E9}"/>
              </a:ext>
            </a:extLst>
          </p:cNvPr>
          <p:cNvSpPr txBox="1"/>
          <p:nvPr/>
        </p:nvSpPr>
        <p:spPr>
          <a:xfrm>
            <a:off x="4405315" y="485209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DA5D5C2-873F-ED5B-4098-7884C53BDBEE}"/>
              </a:ext>
            </a:extLst>
          </p:cNvPr>
          <p:cNvSpPr txBox="1"/>
          <p:nvPr/>
        </p:nvSpPr>
        <p:spPr>
          <a:xfrm>
            <a:off x="5051391" y="386986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28D3DC0-3664-B58F-7D0D-E4089646AD09}"/>
              </a:ext>
            </a:extLst>
          </p:cNvPr>
          <p:cNvSpPr txBox="1"/>
          <p:nvPr/>
        </p:nvSpPr>
        <p:spPr>
          <a:xfrm>
            <a:off x="5347015" y="292003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1FDC335-A57B-4660-54E3-43BFC6E31663}"/>
              </a:ext>
            </a:extLst>
          </p:cNvPr>
          <p:cNvSpPr txBox="1"/>
          <p:nvPr/>
        </p:nvSpPr>
        <p:spPr>
          <a:xfrm>
            <a:off x="6905279" y="393292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5CB01AC-C5FF-BA7E-29DC-4C40448EF7F1}"/>
              </a:ext>
            </a:extLst>
          </p:cNvPr>
          <p:cNvSpPr txBox="1"/>
          <p:nvPr/>
        </p:nvSpPr>
        <p:spPr>
          <a:xfrm>
            <a:off x="7867290" y="424538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6B650D5-461B-3589-25AD-DE320E454125}"/>
              </a:ext>
            </a:extLst>
          </p:cNvPr>
          <p:cNvSpPr txBox="1"/>
          <p:nvPr/>
        </p:nvSpPr>
        <p:spPr>
          <a:xfrm>
            <a:off x="8968770" y="352944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9E91F1-EF16-E7A3-7728-567963A89857}"/>
              </a:ext>
            </a:extLst>
          </p:cNvPr>
          <p:cNvSpPr txBox="1"/>
          <p:nvPr/>
        </p:nvSpPr>
        <p:spPr>
          <a:xfrm>
            <a:off x="7292812" y="298648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069D8B-DBCB-0C03-12F0-5E6E89CB5540}"/>
              </a:ext>
            </a:extLst>
          </p:cNvPr>
          <p:cNvSpPr txBox="1"/>
          <p:nvPr/>
        </p:nvSpPr>
        <p:spPr>
          <a:xfrm>
            <a:off x="6117480" y="464076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51917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04C79-DA9F-3D71-0A5F-F0E1C3D11D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F9F2B-C4FE-EDE8-6116-D8BE5CD99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ABDAB-42D6-279E-BB5C-A829F5DB1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5408054" cy="481298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Theorem. </a:t>
            </a:r>
            <a:r>
              <a:rPr lang="en-US" dirty="0"/>
              <a:t>If an edge is the minimum cost edge across some cut, then it must be in every MST. </a:t>
            </a:r>
          </a:p>
          <a:p>
            <a:r>
              <a:rPr lang="en-US" i="1" dirty="0"/>
              <a:t>Proof. </a:t>
            </a:r>
            <a:r>
              <a:rPr lang="en-US" dirty="0"/>
              <a:t>By contradiction. </a:t>
            </a:r>
          </a:p>
          <a:p>
            <a:r>
              <a:rPr lang="en-US" dirty="0"/>
              <a:t>If an MST doesn’t have the edge, we can make a smaller spanning tree by swapping it in!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3B44240C-0A59-2E4B-FDB6-246D33B02674}"/>
              </a:ext>
            </a:extLst>
          </p:cNvPr>
          <p:cNvSpPr/>
          <p:nvPr/>
        </p:nvSpPr>
        <p:spPr>
          <a:xfrm>
            <a:off x="9194915" y="1997882"/>
            <a:ext cx="2802461" cy="3017300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  <a:gd name="connsiteX0" fmla="*/ 1252590 w 4665017"/>
              <a:gd name="connsiteY0" fmla="*/ 197 h 3825702"/>
              <a:gd name="connsiteX1" fmla="*/ 16218 w 4665017"/>
              <a:gd name="connsiteY1" fmla="*/ 373684 h 3825702"/>
              <a:gd name="connsiteX2" fmla="*/ 544252 w 4665017"/>
              <a:gd name="connsiteY2" fmla="*/ 1932028 h 3825702"/>
              <a:gd name="connsiteX3" fmla="*/ 518495 w 4665017"/>
              <a:gd name="connsiteY3" fmla="*/ 2949459 h 3825702"/>
              <a:gd name="connsiteX4" fmla="*/ 1059407 w 4665017"/>
              <a:gd name="connsiteY4" fmla="*/ 3825222 h 3825702"/>
              <a:gd name="connsiteX5" fmla="*/ 2772297 w 4665017"/>
              <a:gd name="connsiteY5" fmla="*/ 3052490 h 3825702"/>
              <a:gd name="connsiteX6" fmla="*/ 4639734 w 4665017"/>
              <a:gd name="connsiteY6" fmla="*/ 1764602 h 3825702"/>
              <a:gd name="connsiteX7" fmla="*/ 3493514 w 4665017"/>
              <a:gd name="connsiteY7" fmla="*/ 347926 h 3825702"/>
              <a:gd name="connsiteX8" fmla="*/ 1252590 w 4665017"/>
              <a:gd name="connsiteY8" fmla="*/ 197 h 3825702"/>
              <a:gd name="connsiteX0" fmla="*/ 1252590 w 4665017"/>
              <a:gd name="connsiteY0" fmla="*/ 197 h 3291169"/>
              <a:gd name="connsiteX1" fmla="*/ 16218 w 4665017"/>
              <a:gd name="connsiteY1" fmla="*/ 373684 h 3291169"/>
              <a:gd name="connsiteX2" fmla="*/ 544252 w 4665017"/>
              <a:gd name="connsiteY2" fmla="*/ 1932028 h 3291169"/>
              <a:gd name="connsiteX3" fmla="*/ 518495 w 4665017"/>
              <a:gd name="connsiteY3" fmla="*/ 2949459 h 3291169"/>
              <a:gd name="connsiteX4" fmla="*/ 1741987 w 4665017"/>
              <a:gd name="connsiteY4" fmla="*/ 3284310 h 3291169"/>
              <a:gd name="connsiteX5" fmla="*/ 2772297 w 4665017"/>
              <a:gd name="connsiteY5" fmla="*/ 3052490 h 3291169"/>
              <a:gd name="connsiteX6" fmla="*/ 4639734 w 4665017"/>
              <a:gd name="connsiteY6" fmla="*/ 1764602 h 3291169"/>
              <a:gd name="connsiteX7" fmla="*/ 3493514 w 4665017"/>
              <a:gd name="connsiteY7" fmla="*/ 347926 h 3291169"/>
              <a:gd name="connsiteX8" fmla="*/ 1252590 w 4665017"/>
              <a:gd name="connsiteY8" fmla="*/ 197 h 3291169"/>
              <a:gd name="connsiteX0" fmla="*/ 1252590 w 4697669"/>
              <a:gd name="connsiteY0" fmla="*/ 197 h 3347671"/>
              <a:gd name="connsiteX1" fmla="*/ 16218 w 4697669"/>
              <a:gd name="connsiteY1" fmla="*/ 373684 h 3347671"/>
              <a:gd name="connsiteX2" fmla="*/ 544252 w 4697669"/>
              <a:gd name="connsiteY2" fmla="*/ 1932028 h 3347671"/>
              <a:gd name="connsiteX3" fmla="*/ 518495 w 4697669"/>
              <a:gd name="connsiteY3" fmla="*/ 2949459 h 3347671"/>
              <a:gd name="connsiteX4" fmla="*/ 1741987 w 4697669"/>
              <a:gd name="connsiteY4" fmla="*/ 3284310 h 3347671"/>
              <a:gd name="connsiteX5" fmla="*/ 4639734 w 4697669"/>
              <a:gd name="connsiteY5" fmla="*/ 1764602 h 3347671"/>
              <a:gd name="connsiteX6" fmla="*/ 3493514 w 4697669"/>
              <a:gd name="connsiteY6" fmla="*/ 347926 h 3347671"/>
              <a:gd name="connsiteX7" fmla="*/ 1252590 w 4697669"/>
              <a:gd name="connsiteY7" fmla="*/ 197 h 3347671"/>
              <a:gd name="connsiteX0" fmla="*/ 1252590 w 4697669"/>
              <a:gd name="connsiteY0" fmla="*/ 197 h 3021516"/>
              <a:gd name="connsiteX1" fmla="*/ 16218 w 4697669"/>
              <a:gd name="connsiteY1" fmla="*/ 373684 h 3021516"/>
              <a:gd name="connsiteX2" fmla="*/ 544252 w 4697669"/>
              <a:gd name="connsiteY2" fmla="*/ 1932028 h 3021516"/>
              <a:gd name="connsiteX3" fmla="*/ 518495 w 4697669"/>
              <a:gd name="connsiteY3" fmla="*/ 2949459 h 3021516"/>
              <a:gd name="connsiteX4" fmla="*/ 2707902 w 4697669"/>
              <a:gd name="connsiteY4" fmla="*/ 2807791 h 3021516"/>
              <a:gd name="connsiteX5" fmla="*/ 4639734 w 4697669"/>
              <a:gd name="connsiteY5" fmla="*/ 1764602 h 3021516"/>
              <a:gd name="connsiteX6" fmla="*/ 3493514 w 4697669"/>
              <a:gd name="connsiteY6" fmla="*/ 347926 h 3021516"/>
              <a:gd name="connsiteX7" fmla="*/ 1252590 w 4697669"/>
              <a:gd name="connsiteY7" fmla="*/ 197 h 3021516"/>
              <a:gd name="connsiteX0" fmla="*/ 1255019 w 4700098"/>
              <a:gd name="connsiteY0" fmla="*/ 197 h 3031519"/>
              <a:gd name="connsiteX1" fmla="*/ 18647 w 4700098"/>
              <a:gd name="connsiteY1" fmla="*/ 373684 h 3031519"/>
              <a:gd name="connsiteX2" fmla="*/ 546681 w 4700098"/>
              <a:gd name="connsiteY2" fmla="*/ 1932028 h 3031519"/>
              <a:gd name="connsiteX3" fmla="*/ 1048958 w 4700098"/>
              <a:gd name="connsiteY3" fmla="*/ 2962338 h 3031519"/>
              <a:gd name="connsiteX4" fmla="*/ 2710331 w 4700098"/>
              <a:gd name="connsiteY4" fmla="*/ 2807791 h 3031519"/>
              <a:gd name="connsiteX5" fmla="*/ 4642163 w 4700098"/>
              <a:gd name="connsiteY5" fmla="*/ 1764602 h 3031519"/>
              <a:gd name="connsiteX6" fmla="*/ 3495943 w 4700098"/>
              <a:gd name="connsiteY6" fmla="*/ 347926 h 3031519"/>
              <a:gd name="connsiteX7" fmla="*/ 1255019 w 4700098"/>
              <a:gd name="connsiteY7" fmla="*/ 197 h 3031519"/>
              <a:gd name="connsiteX0" fmla="*/ 1255019 w 4700098"/>
              <a:gd name="connsiteY0" fmla="*/ 197 h 3088752"/>
              <a:gd name="connsiteX1" fmla="*/ 18647 w 4700098"/>
              <a:gd name="connsiteY1" fmla="*/ 373684 h 3088752"/>
              <a:gd name="connsiteX2" fmla="*/ 546681 w 4700098"/>
              <a:gd name="connsiteY2" fmla="*/ 1932028 h 3088752"/>
              <a:gd name="connsiteX3" fmla="*/ 1048958 w 4700098"/>
              <a:gd name="connsiteY3" fmla="*/ 2962338 h 3088752"/>
              <a:gd name="connsiteX4" fmla="*/ 2710331 w 4700098"/>
              <a:gd name="connsiteY4" fmla="*/ 2807791 h 3088752"/>
              <a:gd name="connsiteX5" fmla="*/ 4642163 w 4700098"/>
              <a:gd name="connsiteY5" fmla="*/ 1764602 h 3088752"/>
              <a:gd name="connsiteX6" fmla="*/ 3495943 w 4700098"/>
              <a:gd name="connsiteY6" fmla="*/ 347926 h 3088752"/>
              <a:gd name="connsiteX7" fmla="*/ 1255019 w 4700098"/>
              <a:gd name="connsiteY7" fmla="*/ 197 h 3088752"/>
              <a:gd name="connsiteX0" fmla="*/ 1255019 w 3739774"/>
              <a:gd name="connsiteY0" fmla="*/ 168 h 3093047"/>
              <a:gd name="connsiteX1" fmla="*/ 18647 w 3739774"/>
              <a:gd name="connsiteY1" fmla="*/ 373655 h 3093047"/>
              <a:gd name="connsiteX2" fmla="*/ 546681 w 3739774"/>
              <a:gd name="connsiteY2" fmla="*/ 1931999 h 3093047"/>
              <a:gd name="connsiteX3" fmla="*/ 1048958 w 3739774"/>
              <a:gd name="connsiteY3" fmla="*/ 2962309 h 3093047"/>
              <a:gd name="connsiteX4" fmla="*/ 2710331 w 3739774"/>
              <a:gd name="connsiteY4" fmla="*/ 2807762 h 3093047"/>
              <a:gd name="connsiteX5" fmla="*/ 3483064 w 3739774"/>
              <a:gd name="connsiteY5" fmla="*/ 1648663 h 3093047"/>
              <a:gd name="connsiteX6" fmla="*/ 3495943 w 3739774"/>
              <a:gd name="connsiteY6" fmla="*/ 347897 h 3093047"/>
              <a:gd name="connsiteX7" fmla="*/ 1255019 w 3739774"/>
              <a:gd name="connsiteY7" fmla="*/ 168 h 3093047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499207"/>
              <a:gd name="connsiteY0" fmla="*/ 12482 h 3105361"/>
              <a:gd name="connsiteX1" fmla="*/ 18647 w 3499207"/>
              <a:gd name="connsiteY1" fmla="*/ 385969 h 3105361"/>
              <a:gd name="connsiteX2" fmla="*/ 546681 w 3499207"/>
              <a:gd name="connsiteY2" fmla="*/ 1944313 h 3105361"/>
              <a:gd name="connsiteX3" fmla="*/ 1048958 w 3499207"/>
              <a:gd name="connsiteY3" fmla="*/ 2974623 h 3105361"/>
              <a:gd name="connsiteX4" fmla="*/ 2710331 w 3499207"/>
              <a:gd name="connsiteY4" fmla="*/ 2820076 h 3105361"/>
              <a:gd name="connsiteX5" fmla="*/ 3483064 w 3499207"/>
              <a:gd name="connsiteY5" fmla="*/ 1660977 h 3105361"/>
              <a:gd name="connsiteX6" fmla="*/ 3032304 w 3499207"/>
              <a:gd name="connsiteY6" fmla="*/ 244301 h 3105361"/>
              <a:gd name="connsiteX7" fmla="*/ 1255019 w 3499207"/>
              <a:gd name="connsiteY7" fmla="*/ 12482 h 3105361"/>
              <a:gd name="connsiteX0" fmla="*/ 1255019 w 3499360"/>
              <a:gd name="connsiteY0" fmla="*/ 12482 h 3025470"/>
              <a:gd name="connsiteX1" fmla="*/ 18647 w 3499360"/>
              <a:gd name="connsiteY1" fmla="*/ 385969 h 3025470"/>
              <a:gd name="connsiteX2" fmla="*/ 546681 w 3499360"/>
              <a:gd name="connsiteY2" fmla="*/ 1944313 h 3025470"/>
              <a:gd name="connsiteX3" fmla="*/ 1048958 w 3499360"/>
              <a:gd name="connsiteY3" fmla="*/ 2974623 h 3025470"/>
              <a:gd name="connsiteX4" fmla="*/ 2620179 w 3499360"/>
              <a:gd name="connsiteY4" fmla="*/ 2742803 h 3025470"/>
              <a:gd name="connsiteX5" fmla="*/ 3483064 w 3499360"/>
              <a:gd name="connsiteY5" fmla="*/ 1660977 h 3025470"/>
              <a:gd name="connsiteX6" fmla="*/ 3032304 w 3499360"/>
              <a:gd name="connsiteY6" fmla="*/ 244301 h 3025470"/>
              <a:gd name="connsiteX7" fmla="*/ 1255019 w 3499360"/>
              <a:gd name="connsiteY7" fmla="*/ 12482 h 3025470"/>
              <a:gd name="connsiteX0" fmla="*/ 1255019 w 3484388"/>
              <a:gd name="connsiteY0" fmla="*/ 222 h 3013210"/>
              <a:gd name="connsiteX1" fmla="*/ 18647 w 3484388"/>
              <a:gd name="connsiteY1" fmla="*/ 373709 h 3013210"/>
              <a:gd name="connsiteX2" fmla="*/ 546681 w 3484388"/>
              <a:gd name="connsiteY2" fmla="*/ 1932053 h 3013210"/>
              <a:gd name="connsiteX3" fmla="*/ 1048958 w 3484388"/>
              <a:gd name="connsiteY3" fmla="*/ 2962363 h 3013210"/>
              <a:gd name="connsiteX4" fmla="*/ 2620179 w 3484388"/>
              <a:gd name="connsiteY4" fmla="*/ 2730543 h 3013210"/>
              <a:gd name="connsiteX5" fmla="*/ 3483064 w 3484388"/>
              <a:gd name="connsiteY5" fmla="*/ 1648717 h 3013210"/>
              <a:gd name="connsiteX6" fmla="*/ 2439876 w 3484388"/>
              <a:gd name="connsiteY6" fmla="*/ 399466 h 3013210"/>
              <a:gd name="connsiteX7" fmla="*/ 1255019 w 3484388"/>
              <a:gd name="connsiteY7" fmla="*/ 222 h 3013210"/>
              <a:gd name="connsiteX0" fmla="*/ 1255019 w 2834137"/>
              <a:gd name="connsiteY0" fmla="*/ 222 h 3010970"/>
              <a:gd name="connsiteX1" fmla="*/ 18647 w 2834137"/>
              <a:gd name="connsiteY1" fmla="*/ 373709 h 3010970"/>
              <a:gd name="connsiteX2" fmla="*/ 546681 w 2834137"/>
              <a:gd name="connsiteY2" fmla="*/ 1932053 h 3010970"/>
              <a:gd name="connsiteX3" fmla="*/ 1048958 w 2834137"/>
              <a:gd name="connsiteY3" fmla="*/ 2962363 h 3010970"/>
              <a:gd name="connsiteX4" fmla="*/ 2620179 w 2834137"/>
              <a:gd name="connsiteY4" fmla="*/ 2730543 h 3010970"/>
              <a:gd name="connsiteX5" fmla="*/ 2800484 w 2834137"/>
              <a:gd name="connsiteY5" fmla="*/ 1738869 h 3010970"/>
              <a:gd name="connsiteX6" fmla="*/ 2439876 w 2834137"/>
              <a:gd name="connsiteY6" fmla="*/ 399466 h 3010970"/>
              <a:gd name="connsiteX7" fmla="*/ 1255019 w 2834137"/>
              <a:gd name="connsiteY7" fmla="*/ 222 h 3010970"/>
              <a:gd name="connsiteX0" fmla="*/ 1255019 w 2802461"/>
              <a:gd name="connsiteY0" fmla="*/ 222 h 3017300"/>
              <a:gd name="connsiteX1" fmla="*/ 18647 w 2802461"/>
              <a:gd name="connsiteY1" fmla="*/ 373709 h 3017300"/>
              <a:gd name="connsiteX2" fmla="*/ 546681 w 2802461"/>
              <a:gd name="connsiteY2" fmla="*/ 1932053 h 3017300"/>
              <a:gd name="connsiteX3" fmla="*/ 1048958 w 2802461"/>
              <a:gd name="connsiteY3" fmla="*/ 2962363 h 3017300"/>
              <a:gd name="connsiteX4" fmla="*/ 2323965 w 2802461"/>
              <a:gd name="connsiteY4" fmla="*/ 2756301 h 3017300"/>
              <a:gd name="connsiteX5" fmla="*/ 2800484 w 2802461"/>
              <a:gd name="connsiteY5" fmla="*/ 1738869 h 3017300"/>
              <a:gd name="connsiteX6" fmla="*/ 2439876 w 2802461"/>
              <a:gd name="connsiteY6" fmla="*/ 399466 h 3017300"/>
              <a:gd name="connsiteX7" fmla="*/ 1255019 w 2802461"/>
              <a:gd name="connsiteY7" fmla="*/ 222 h 30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02461" h="3017300">
                <a:moveTo>
                  <a:pt x="1255019" y="222"/>
                </a:moveTo>
                <a:cubicBezTo>
                  <a:pt x="851481" y="-4071"/>
                  <a:pt x="136703" y="51737"/>
                  <a:pt x="18647" y="373709"/>
                </a:cubicBezTo>
                <a:cubicBezTo>
                  <a:pt x="-99409" y="695681"/>
                  <a:pt x="374963" y="1500611"/>
                  <a:pt x="546681" y="1932053"/>
                </a:cubicBezTo>
                <a:cubicBezTo>
                  <a:pt x="718399" y="2363495"/>
                  <a:pt x="752744" y="2824988"/>
                  <a:pt x="1048958" y="2962363"/>
                </a:cubicBezTo>
                <a:cubicBezTo>
                  <a:pt x="1345172" y="3099738"/>
                  <a:pt x="2032044" y="2960217"/>
                  <a:pt x="2323965" y="2756301"/>
                </a:cubicBezTo>
                <a:cubicBezTo>
                  <a:pt x="2615886" y="2552385"/>
                  <a:pt x="2781166" y="2131675"/>
                  <a:pt x="2800484" y="1738869"/>
                </a:cubicBezTo>
                <a:cubicBezTo>
                  <a:pt x="2819803" y="1346063"/>
                  <a:pt x="2697454" y="689241"/>
                  <a:pt x="2439876" y="399466"/>
                </a:cubicBezTo>
                <a:cubicBezTo>
                  <a:pt x="2182298" y="109691"/>
                  <a:pt x="1658557" y="4515"/>
                  <a:pt x="1255019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8D577BE8-E408-82D5-BFEF-95FD23AAC361}"/>
              </a:ext>
            </a:extLst>
          </p:cNvPr>
          <p:cNvSpPr/>
          <p:nvPr/>
        </p:nvSpPr>
        <p:spPr>
          <a:xfrm>
            <a:off x="6537239" y="1932026"/>
            <a:ext cx="2933546" cy="3676891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  <a:gd name="connsiteX0" fmla="*/ 140994 w 4714050"/>
              <a:gd name="connsiteY0" fmla="*/ 833702 h 3770196"/>
              <a:gd name="connsiteX1" fmla="*/ 3450935 w 4714050"/>
              <a:gd name="connsiteY1" fmla="*/ 48090 h 3770196"/>
              <a:gd name="connsiteX2" fmla="*/ 4712994 w 4714050"/>
              <a:gd name="connsiteY2" fmla="*/ 2005679 h 3770196"/>
              <a:gd name="connsiteX3" fmla="*/ 3283439 w 4714050"/>
              <a:gd name="connsiteY3" fmla="*/ 3628417 h 3770196"/>
              <a:gd name="connsiteX4" fmla="*/ 875090 w 4714050"/>
              <a:gd name="connsiteY4" fmla="*/ 3370840 h 3770196"/>
              <a:gd name="connsiteX5" fmla="*/ 140994 w 4714050"/>
              <a:gd name="connsiteY5" fmla="*/ 833702 h 3770196"/>
              <a:gd name="connsiteX0" fmla="*/ 976105 w 3887606"/>
              <a:gd name="connsiteY0" fmla="*/ 1187065 h 3719848"/>
              <a:gd name="connsiteX1" fmla="*/ 2624840 w 3887606"/>
              <a:gd name="connsiteY1" fmla="*/ 15087 h 3719848"/>
              <a:gd name="connsiteX2" fmla="*/ 3886899 w 3887606"/>
              <a:gd name="connsiteY2" fmla="*/ 1972676 h 3719848"/>
              <a:gd name="connsiteX3" fmla="*/ 2457344 w 3887606"/>
              <a:gd name="connsiteY3" fmla="*/ 3595414 h 3719848"/>
              <a:gd name="connsiteX4" fmla="*/ 48995 w 3887606"/>
              <a:gd name="connsiteY4" fmla="*/ 3337837 h 3719848"/>
              <a:gd name="connsiteX5" fmla="*/ 976105 w 3887606"/>
              <a:gd name="connsiteY5" fmla="*/ 1187065 h 3719848"/>
              <a:gd name="connsiteX0" fmla="*/ 140024 w 3051525"/>
              <a:gd name="connsiteY0" fmla="*/ 1186539 h 3676891"/>
              <a:gd name="connsiteX1" fmla="*/ 1788759 w 3051525"/>
              <a:gd name="connsiteY1" fmla="*/ 14561 h 3676891"/>
              <a:gd name="connsiteX2" fmla="*/ 3050818 w 3051525"/>
              <a:gd name="connsiteY2" fmla="*/ 1972150 h 3676891"/>
              <a:gd name="connsiteX3" fmla="*/ 1621263 w 3051525"/>
              <a:gd name="connsiteY3" fmla="*/ 3594888 h 3676891"/>
              <a:gd name="connsiteX4" fmla="*/ 257867 w 3051525"/>
              <a:gd name="connsiteY4" fmla="*/ 3144128 h 3676891"/>
              <a:gd name="connsiteX5" fmla="*/ 140024 w 3051525"/>
              <a:gd name="connsiteY5" fmla="*/ 1186539 h 36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25" h="3676891">
                <a:moveTo>
                  <a:pt x="140024" y="1186539"/>
                </a:moveTo>
                <a:cubicBezTo>
                  <a:pt x="395173" y="664945"/>
                  <a:pt x="1303627" y="-116374"/>
                  <a:pt x="1788759" y="14561"/>
                </a:cubicBezTo>
                <a:cubicBezTo>
                  <a:pt x="2273891" y="145496"/>
                  <a:pt x="3078734" y="1375429"/>
                  <a:pt x="3050818" y="1972150"/>
                </a:cubicBezTo>
                <a:cubicBezTo>
                  <a:pt x="3022902" y="2568871"/>
                  <a:pt x="2260914" y="3367361"/>
                  <a:pt x="1621263" y="3594888"/>
                </a:cubicBezTo>
                <a:cubicBezTo>
                  <a:pt x="981612" y="3822415"/>
                  <a:pt x="504740" y="3545519"/>
                  <a:pt x="257867" y="3144128"/>
                </a:cubicBezTo>
                <a:cubicBezTo>
                  <a:pt x="10994" y="2742737"/>
                  <a:pt x="-115125" y="1708133"/>
                  <a:pt x="140024" y="11865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2EB5195-4009-EA35-5DFD-A59A5A4723EB}"/>
              </a:ext>
            </a:extLst>
          </p:cNvPr>
          <p:cNvSpPr/>
          <p:nvPr/>
        </p:nvSpPr>
        <p:spPr>
          <a:xfrm>
            <a:off x="7781682" y="22479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458ADC05-10B5-9C5F-745A-E9B280434EF5}"/>
              </a:ext>
            </a:extLst>
          </p:cNvPr>
          <p:cNvSpPr/>
          <p:nvPr/>
        </p:nvSpPr>
        <p:spPr>
          <a:xfrm>
            <a:off x="8521900" y="396967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1D2AE61-743A-7214-BBA7-B00E7DDBBBFF}"/>
              </a:ext>
            </a:extLst>
          </p:cNvPr>
          <p:cNvSpPr/>
          <p:nvPr/>
        </p:nvSpPr>
        <p:spPr>
          <a:xfrm>
            <a:off x="11148252" y="32020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210E0058-5DFF-2266-7CB1-F43E5D6AB1A6}"/>
              </a:ext>
            </a:extLst>
          </p:cNvPr>
          <p:cNvSpPr/>
          <p:nvPr/>
        </p:nvSpPr>
        <p:spPr>
          <a:xfrm>
            <a:off x="10401150" y="4092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06B8B32-E0EF-5841-B108-2ADD6BA91FCC}"/>
              </a:ext>
            </a:extLst>
          </p:cNvPr>
          <p:cNvSpPr/>
          <p:nvPr/>
        </p:nvSpPr>
        <p:spPr>
          <a:xfrm>
            <a:off x="6899435" y="448051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95B36A3B-11C0-3B00-0044-4A9FFCE036A4}"/>
              </a:ext>
            </a:extLst>
          </p:cNvPr>
          <p:cNvSpPr/>
          <p:nvPr/>
        </p:nvSpPr>
        <p:spPr>
          <a:xfrm>
            <a:off x="9628818" y="211364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934A6D9-A333-571F-4EF8-7CCBDDA47DE4}"/>
              </a:ext>
            </a:extLst>
          </p:cNvPr>
          <p:cNvCxnSpPr>
            <a:cxnSpLocks/>
          </p:cNvCxnSpPr>
          <p:nvPr/>
        </p:nvCxnSpPr>
        <p:spPr>
          <a:xfrm flipH="1" flipV="1">
            <a:off x="8185223" y="3001440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70C26E5-ACEA-F8DD-66C6-E203501C7E8B}"/>
              </a:ext>
            </a:extLst>
          </p:cNvPr>
          <p:cNvCxnSpPr>
            <a:cxnSpLocks/>
          </p:cNvCxnSpPr>
          <p:nvPr/>
        </p:nvCxnSpPr>
        <p:spPr>
          <a:xfrm>
            <a:off x="9210826" y="4352540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F79A529A-68FB-D506-8357-7318F28557C6}"/>
              </a:ext>
            </a:extLst>
          </p:cNvPr>
          <p:cNvCxnSpPr>
            <a:cxnSpLocks/>
          </p:cNvCxnSpPr>
          <p:nvPr/>
        </p:nvCxnSpPr>
        <p:spPr>
          <a:xfrm>
            <a:off x="8485343" y="2835577"/>
            <a:ext cx="2534793" cy="63347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E97741BF-DB0E-637F-5A61-718AD29D6455}"/>
              </a:ext>
            </a:extLst>
          </p:cNvPr>
          <p:cNvCxnSpPr>
            <a:cxnSpLocks/>
          </p:cNvCxnSpPr>
          <p:nvPr/>
        </p:nvCxnSpPr>
        <p:spPr>
          <a:xfrm flipV="1">
            <a:off x="7406663" y="2954829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BEE4AC4-4C48-B08D-252F-F1614623D206}"/>
              </a:ext>
            </a:extLst>
          </p:cNvPr>
          <p:cNvCxnSpPr>
            <a:cxnSpLocks/>
          </p:cNvCxnSpPr>
          <p:nvPr/>
        </p:nvCxnSpPr>
        <p:spPr>
          <a:xfrm flipH="1" flipV="1">
            <a:off x="10130707" y="2929233"/>
            <a:ext cx="447911" cy="110187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EA8CF17-8A90-22AA-7C48-0E5D149AE0EA}"/>
              </a:ext>
            </a:extLst>
          </p:cNvPr>
          <p:cNvCxnSpPr>
            <a:cxnSpLocks/>
          </p:cNvCxnSpPr>
          <p:nvPr/>
        </p:nvCxnSpPr>
        <p:spPr>
          <a:xfrm flipV="1">
            <a:off x="8518010" y="2528627"/>
            <a:ext cx="985710" cy="5494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89B0789-91AC-4838-8F63-21A04844AE06}"/>
              </a:ext>
            </a:extLst>
          </p:cNvPr>
          <p:cNvSpPr txBox="1"/>
          <p:nvPr/>
        </p:nvSpPr>
        <p:spPr>
          <a:xfrm>
            <a:off x="9560057" y="4397501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4DADBF-A527-90A0-28CA-2C59AC93E820}"/>
              </a:ext>
            </a:extLst>
          </p:cNvPr>
          <p:cNvSpPr txBox="1"/>
          <p:nvPr/>
        </p:nvSpPr>
        <p:spPr>
          <a:xfrm>
            <a:off x="8579795" y="1899203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7B40DE-745E-DE0A-B246-0CBCA0071D7B}"/>
              </a:ext>
            </a:extLst>
          </p:cNvPr>
          <p:cNvSpPr txBox="1"/>
          <p:nvPr/>
        </p:nvSpPr>
        <p:spPr>
          <a:xfrm>
            <a:off x="9000245" y="3027955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567814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D763F-DEE1-03A7-E2DB-919E599394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DAE69-D896-2628-2390-4231CF37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43E2FB-8D40-B410-C061-B473EE78E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5408054" cy="481298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Theorem. </a:t>
            </a:r>
            <a:r>
              <a:rPr lang="en-US" dirty="0"/>
              <a:t>If an edge is the minimum cost edge across some cut, then it must be in every MST. </a:t>
            </a:r>
          </a:p>
          <a:p>
            <a:r>
              <a:rPr lang="en-US" i="1" dirty="0"/>
              <a:t>Proof. </a:t>
            </a:r>
            <a:r>
              <a:rPr lang="en-US" dirty="0"/>
              <a:t>By contradiction. </a:t>
            </a:r>
          </a:p>
          <a:p>
            <a:r>
              <a:rPr lang="en-US" dirty="0"/>
              <a:t>If an MST doesn’t have the edge, we can make a smaller spanning tree by swapping it in!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764F963-D24C-4B25-B4C8-ED7D9ED942DD}"/>
              </a:ext>
            </a:extLst>
          </p:cNvPr>
          <p:cNvSpPr/>
          <p:nvPr/>
        </p:nvSpPr>
        <p:spPr>
          <a:xfrm>
            <a:off x="9194915" y="1997882"/>
            <a:ext cx="2802461" cy="3017300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  <a:gd name="connsiteX0" fmla="*/ 1252590 w 4665017"/>
              <a:gd name="connsiteY0" fmla="*/ 197 h 3825702"/>
              <a:gd name="connsiteX1" fmla="*/ 16218 w 4665017"/>
              <a:gd name="connsiteY1" fmla="*/ 373684 h 3825702"/>
              <a:gd name="connsiteX2" fmla="*/ 544252 w 4665017"/>
              <a:gd name="connsiteY2" fmla="*/ 1932028 h 3825702"/>
              <a:gd name="connsiteX3" fmla="*/ 518495 w 4665017"/>
              <a:gd name="connsiteY3" fmla="*/ 2949459 h 3825702"/>
              <a:gd name="connsiteX4" fmla="*/ 1059407 w 4665017"/>
              <a:gd name="connsiteY4" fmla="*/ 3825222 h 3825702"/>
              <a:gd name="connsiteX5" fmla="*/ 2772297 w 4665017"/>
              <a:gd name="connsiteY5" fmla="*/ 3052490 h 3825702"/>
              <a:gd name="connsiteX6" fmla="*/ 4639734 w 4665017"/>
              <a:gd name="connsiteY6" fmla="*/ 1764602 h 3825702"/>
              <a:gd name="connsiteX7" fmla="*/ 3493514 w 4665017"/>
              <a:gd name="connsiteY7" fmla="*/ 347926 h 3825702"/>
              <a:gd name="connsiteX8" fmla="*/ 1252590 w 4665017"/>
              <a:gd name="connsiteY8" fmla="*/ 197 h 3825702"/>
              <a:gd name="connsiteX0" fmla="*/ 1252590 w 4665017"/>
              <a:gd name="connsiteY0" fmla="*/ 197 h 3291169"/>
              <a:gd name="connsiteX1" fmla="*/ 16218 w 4665017"/>
              <a:gd name="connsiteY1" fmla="*/ 373684 h 3291169"/>
              <a:gd name="connsiteX2" fmla="*/ 544252 w 4665017"/>
              <a:gd name="connsiteY2" fmla="*/ 1932028 h 3291169"/>
              <a:gd name="connsiteX3" fmla="*/ 518495 w 4665017"/>
              <a:gd name="connsiteY3" fmla="*/ 2949459 h 3291169"/>
              <a:gd name="connsiteX4" fmla="*/ 1741987 w 4665017"/>
              <a:gd name="connsiteY4" fmla="*/ 3284310 h 3291169"/>
              <a:gd name="connsiteX5" fmla="*/ 2772297 w 4665017"/>
              <a:gd name="connsiteY5" fmla="*/ 3052490 h 3291169"/>
              <a:gd name="connsiteX6" fmla="*/ 4639734 w 4665017"/>
              <a:gd name="connsiteY6" fmla="*/ 1764602 h 3291169"/>
              <a:gd name="connsiteX7" fmla="*/ 3493514 w 4665017"/>
              <a:gd name="connsiteY7" fmla="*/ 347926 h 3291169"/>
              <a:gd name="connsiteX8" fmla="*/ 1252590 w 4665017"/>
              <a:gd name="connsiteY8" fmla="*/ 197 h 3291169"/>
              <a:gd name="connsiteX0" fmla="*/ 1252590 w 4697669"/>
              <a:gd name="connsiteY0" fmla="*/ 197 h 3347671"/>
              <a:gd name="connsiteX1" fmla="*/ 16218 w 4697669"/>
              <a:gd name="connsiteY1" fmla="*/ 373684 h 3347671"/>
              <a:gd name="connsiteX2" fmla="*/ 544252 w 4697669"/>
              <a:gd name="connsiteY2" fmla="*/ 1932028 h 3347671"/>
              <a:gd name="connsiteX3" fmla="*/ 518495 w 4697669"/>
              <a:gd name="connsiteY3" fmla="*/ 2949459 h 3347671"/>
              <a:gd name="connsiteX4" fmla="*/ 1741987 w 4697669"/>
              <a:gd name="connsiteY4" fmla="*/ 3284310 h 3347671"/>
              <a:gd name="connsiteX5" fmla="*/ 4639734 w 4697669"/>
              <a:gd name="connsiteY5" fmla="*/ 1764602 h 3347671"/>
              <a:gd name="connsiteX6" fmla="*/ 3493514 w 4697669"/>
              <a:gd name="connsiteY6" fmla="*/ 347926 h 3347671"/>
              <a:gd name="connsiteX7" fmla="*/ 1252590 w 4697669"/>
              <a:gd name="connsiteY7" fmla="*/ 197 h 3347671"/>
              <a:gd name="connsiteX0" fmla="*/ 1252590 w 4697669"/>
              <a:gd name="connsiteY0" fmla="*/ 197 h 3021516"/>
              <a:gd name="connsiteX1" fmla="*/ 16218 w 4697669"/>
              <a:gd name="connsiteY1" fmla="*/ 373684 h 3021516"/>
              <a:gd name="connsiteX2" fmla="*/ 544252 w 4697669"/>
              <a:gd name="connsiteY2" fmla="*/ 1932028 h 3021516"/>
              <a:gd name="connsiteX3" fmla="*/ 518495 w 4697669"/>
              <a:gd name="connsiteY3" fmla="*/ 2949459 h 3021516"/>
              <a:gd name="connsiteX4" fmla="*/ 2707902 w 4697669"/>
              <a:gd name="connsiteY4" fmla="*/ 2807791 h 3021516"/>
              <a:gd name="connsiteX5" fmla="*/ 4639734 w 4697669"/>
              <a:gd name="connsiteY5" fmla="*/ 1764602 h 3021516"/>
              <a:gd name="connsiteX6" fmla="*/ 3493514 w 4697669"/>
              <a:gd name="connsiteY6" fmla="*/ 347926 h 3021516"/>
              <a:gd name="connsiteX7" fmla="*/ 1252590 w 4697669"/>
              <a:gd name="connsiteY7" fmla="*/ 197 h 3021516"/>
              <a:gd name="connsiteX0" fmla="*/ 1255019 w 4700098"/>
              <a:gd name="connsiteY0" fmla="*/ 197 h 3031519"/>
              <a:gd name="connsiteX1" fmla="*/ 18647 w 4700098"/>
              <a:gd name="connsiteY1" fmla="*/ 373684 h 3031519"/>
              <a:gd name="connsiteX2" fmla="*/ 546681 w 4700098"/>
              <a:gd name="connsiteY2" fmla="*/ 1932028 h 3031519"/>
              <a:gd name="connsiteX3" fmla="*/ 1048958 w 4700098"/>
              <a:gd name="connsiteY3" fmla="*/ 2962338 h 3031519"/>
              <a:gd name="connsiteX4" fmla="*/ 2710331 w 4700098"/>
              <a:gd name="connsiteY4" fmla="*/ 2807791 h 3031519"/>
              <a:gd name="connsiteX5" fmla="*/ 4642163 w 4700098"/>
              <a:gd name="connsiteY5" fmla="*/ 1764602 h 3031519"/>
              <a:gd name="connsiteX6" fmla="*/ 3495943 w 4700098"/>
              <a:gd name="connsiteY6" fmla="*/ 347926 h 3031519"/>
              <a:gd name="connsiteX7" fmla="*/ 1255019 w 4700098"/>
              <a:gd name="connsiteY7" fmla="*/ 197 h 3031519"/>
              <a:gd name="connsiteX0" fmla="*/ 1255019 w 4700098"/>
              <a:gd name="connsiteY0" fmla="*/ 197 h 3088752"/>
              <a:gd name="connsiteX1" fmla="*/ 18647 w 4700098"/>
              <a:gd name="connsiteY1" fmla="*/ 373684 h 3088752"/>
              <a:gd name="connsiteX2" fmla="*/ 546681 w 4700098"/>
              <a:gd name="connsiteY2" fmla="*/ 1932028 h 3088752"/>
              <a:gd name="connsiteX3" fmla="*/ 1048958 w 4700098"/>
              <a:gd name="connsiteY3" fmla="*/ 2962338 h 3088752"/>
              <a:gd name="connsiteX4" fmla="*/ 2710331 w 4700098"/>
              <a:gd name="connsiteY4" fmla="*/ 2807791 h 3088752"/>
              <a:gd name="connsiteX5" fmla="*/ 4642163 w 4700098"/>
              <a:gd name="connsiteY5" fmla="*/ 1764602 h 3088752"/>
              <a:gd name="connsiteX6" fmla="*/ 3495943 w 4700098"/>
              <a:gd name="connsiteY6" fmla="*/ 347926 h 3088752"/>
              <a:gd name="connsiteX7" fmla="*/ 1255019 w 4700098"/>
              <a:gd name="connsiteY7" fmla="*/ 197 h 3088752"/>
              <a:gd name="connsiteX0" fmla="*/ 1255019 w 3739774"/>
              <a:gd name="connsiteY0" fmla="*/ 168 h 3093047"/>
              <a:gd name="connsiteX1" fmla="*/ 18647 w 3739774"/>
              <a:gd name="connsiteY1" fmla="*/ 373655 h 3093047"/>
              <a:gd name="connsiteX2" fmla="*/ 546681 w 3739774"/>
              <a:gd name="connsiteY2" fmla="*/ 1931999 h 3093047"/>
              <a:gd name="connsiteX3" fmla="*/ 1048958 w 3739774"/>
              <a:gd name="connsiteY3" fmla="*/ 2962309 h 3093047"/>
              <a:gd name="connsiteX4" fmla="*/ 2710331 w 3739774"/>
              <a:gd name="connsiteY4" fmla="*/ 2807762 h 3093047"/>
              <a:gd name="connsiteX5" fmla="*/ 3483064 w 3739774"/>
              <a:gd name="connsiteY5" fmla="*/ 1648663 h 3093047"/>
              <a:gd name="connsiteX6" fmla="*/ 3495943 w 3739774"/>
              <a:gd name="connsiteY6" fmla="*/ 347897 h 3093047"/>
              <a:gd name="connsiteX7" fmla="*/ 1255019 w 3739774"/>
              <a:gd name="connsiteY7" fmla="*/ 168 h 3093047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499207"/>
              <a:gd name="connsiteY0" fmla="*/ 12482 h 3105361"/>
              <a:gd name="connsiteX1" fmla="*/ 18647 w 3499207"/>
              <a:gd name="connsiteY1" fmla="*/ 385969 h 3105361"/>
              <a:gd name="connsiteX2" fmla="*/ 546681 w 3499207"/>
              <a:gd name="connsiteY2" fmla="*/ 1944313 h 3105361"/>
              <a:gd name="connsiteX3" fmla="*/ 1048958 w 3499207"/>
              <a:gd name="connsiteY3" fmla="*/ 2974623 h 3105361"/>
              <a:gd name="connsiteX4" fmla="*/ 2710331 w 3499207"/>
              <a:gd name="connsiteY4" fmla="*/ 2820076 h 3105361"/>
              <a:gd name="connsiteX5" fmla="*/ 3483064 w 3499207"/>
              <a:gd name="connsiteY5" fmla="*/ 1660977 h 3105361"/>
              <a:gd name="connsiteX6" fmla="*/ 3032304 w 3499207"/>
              <a:gd name="connsiteY6" fmla="*/ 244301 h 3105361"/>
              <a:gd name="connsiteX7" fmla="*/ 1255019 w 3499207"/>
              <a:gd name="connsiteY7" fmla="*/ 12482 h 3105361"/>
              <a:gd name="connsiteX0" fmla="*/ 1255019 w 3499360"/>
              <a:gd name="connsiteY0" fmla="*/ 12482 h 3025470"/>
              <a:gd name="connsiteX1" fmla="*/ 18647 w 3499360"/>
              <a:gd name="connsiteY1" fmla="*/ 385969 h 3025470"/>
              <a:gd name="connsiteX2" fmla="*/ 546681 w 3499360"/>
              <a:gd name="connsiteY2" fmla="*/ 1944313 h 3025470"/>
              <a:gd name="connsiteX3" fmla="*/ 1048958 w 3499360"/>
              <a:gd name="connsiteY3" fmla="*/ 2974623 h 3025470"/>
              <a:gd name="connsiteX4" fmla="*/ 2620179 w 3499360"/>
              <a:gd name="connsiteY4" fmla="*/ 2742803 h 3025470"/>
              <a:gd name="connsiteX5" fmla="*/ 3483064 w 3499360"/>
              <a:gd name="connsiteY5" fmla="*/ 1660977 h 3025470"/>
              <a:gd name="connsiteX6" fmla="*/ 3032304 w 3499360"/>
              <a:gd name="connsiteY6" fmla="*/ 244301 h 3025470"/>
              <a:gd name="connsiteX7" fmla="*/ 1255019 w 3499360"/>
              <a:gd name="connsiteY7" fmla="*/ 12482 h 3025470"/>
              <a:gd name="connsiteX0" fmla="*/ 1255019 w 3484388"/>
              <a:gd name="connsiteY0" fmla="*/ 222 h 3013210"/>
              <a:gd name="connsiteX1" fmla="*/ 18647 w 3484388"/>
              <a:gd name="connsiteY1" fmla="*/ 373709 h 3013210"/>
              <a:gd name="connsiteX2" fmla="*/ 546681 w 3484388"/>
              <a:gd name="connsiteY2" fmla="*/ 1932053 h 3013210"/>
              <a:gd name="connsiteX3" fmla="*/ 1048958 w 3484388"/>
              <a:gd name="connsiteY3" fmla="*/ 2962363 h 3013210"/>
              <a:gd name="connsiteX4" fmla="*/ 2620179 w 3484388"/>
              <a:gd name="connsiteY4" fmla="*/ 2730543 h 3013210"/>
              <a:gd name="connsiteX5" fmla="*/ 3483064 w 3484388"/>
              <a:gd name="connsiteY5" fmla="*/ 1648717 h 3013210"/>
              <a:gd name="connsiteX6" fmla="*/ 2439876 w 3484388"/>
              <a:gd name="connsiteY6" fmla="*/ 399466 h 3013210"/>
              <a:gd name="connsiteX7" fmla="*/ 1255019 w 3484388"/>
              <a:gd name="connsiteY7" fmla="*/ 222 h 3013210"/>
              <a:gd name="connsiteX0" fmla="*/ 1255019 w 2834137"/>
              <a:gd name="connsiteY0" fmla="*/ 222 h 3010970"/>
              <a:gd name="connsiteX1" fmla="*/ 18647 w 2834137"/>
              <a:gd name="connsiteY1" fmla="*/ 373709 h 3010970"/>
              <a:gd name="connsiteX2" fmla="*/ 546681 w 2834137"/>
              <a:gd name="connsiteY2" fmla="*/ 1932053 h 3010970"/>
              <a:gd name="connsiteX3" fmla="*/ 1048958 w 2834137"/>
              <a:gd name="connsiteY3" fmla="*/ 2962363 h 3010970"/>
              <a:gd name="connsiteX4" fmla="*/ 2620179 w 2834137"/>
              <a:gd name="connsiteY4" fmla="*/ 2730543 h 3010970"/>
              <a:gd name="connsiteX5" fmla="*/ 2800484 w 2834137"/>
              <a:gd name="connsiteY5" fmla="*/ 1738869 h 3010970"/>
              <a:gd name="connsiteX6" fmla="*/ 2439876 w 2834137"/>
              <a:gd name="connsiteY6" fmla="*/ 399466 h 3010970"/>
              <a:gd name="connsiteX7" fmla="*/ 1255019 w 2834137"/>
              <a:gd name="connsiteY7" fmla="*/ 222 h 3010970"/>
              <a:gd name="connsiteX0" fmla="*/ 1255019 w 2802461"/>
              <a:gd name="connsiteY0" fmla="*/ 222 h 3017300"/>
              <a:gd name="connsiteX1" fmla="*/ 18647 w 2802461"/>
              <a:gd name="connsiteY1" fmla="*/ 373709 h 3017300"/>
              <a:gd name="connsiteX2" fmla="*/ 546681 w 2802461"/>
              <a:gd name="connsiteY2" fmla="*/ 1932053 h 3017300"/>
              <a:gd name="connsiteX3" fmla="*/ 1048958 w 2802461"/>
              <a:gd name="connsiteY3" fmla="*/ 2962363 h 3017300"/>
              <a:gd name="connsiteX4" fmla="*/ 2323965 w 2802461"/>
              <a:gd name="connsiteY4" fmla="*/ 2756301 h 3017300"/>
              <a:gd name="connsiteX5" fmla="*/ 2800484 w 2802461"/>
              <a:gd name="connsiteY5" fmla="*/ 1738869 h 3017300"/>
              <a:gd name="connsiteX6" fmla="*/ 2439876 w 2802461"/>
              <a:gd name="connsiteY6" fmla="*/ 399466 h 3017300"/>
              <a:gd name="connsiteX7" fmla="*/ 1255019 w 2802461"/>
              <a:gd name="connsiteY7" fmla="*/ 222 h 30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02461" h="3017300">
                <a:moveTo>
                  <a:pt x="1255019" y="222"/>
                </a:moveTo>
                <a:cubicBezTo>
                  <a:pt x="851481" y="-4071"/>
                  <a:pt x="136703" y="51737"/>
                  <a:pt x="18647" y="373709"/>
                </a:cubicBezTo>
                <a:cubicBezTo>
                  <a:pt x="-99409" y="695681"/>
                  <a:pt x="374963" y="1500611"/>
                  <a:pt x="546681" y="1932053"/>
                </a:cubicBezTo>
                <a:cubicBezTo>
                  <a:pt x="718399" y="2363495"/>
                  <a:pt x="752744" y="2824988"/>
                  <a:pt x="1048958" y="2962363"/>
                </a:cubicBezTo>
                <a:cubicBezTo>
                  <a:pt x="1345172" y="3099738"/>
                  <a:pt x="2032044" y="2960217"/>
                  <a:pt x="2323965" y="2756301"/>
                </a:cubicBezTo>
                <a:cubicBezTo>
                  <a:pt x="2615886" y="2552385"/>
                  <a:pt x="2781166" y="2131675"/>
                  <a:pt x="2800484" y="1738869"/>
                </a:cubicBezTo>
                <a:cubicBezTo>
                  <a:pt x="2819803" y="1346063"/>
                  <a:pt x="2697454" y="689241"/>
                  <a:pt x="2439876" y="399466"/>
                </a:cubicBezTo>
                <a:cubicBezTo>
                  <a:pt x="2182298" y="109691"/>
                  <a:pt x="1658557" y="4515"/>
                  <a:pt x="1255019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92A953C7-24D4-7259-3C74-324DD62A41B3}"/>
              </a:ext>
            </a:extLst>
          </p:cNvPr>
          <p:cNvSpPr/>
          <p:nvPr/>
        </p:nvSpPr>
        <p:spPr>
          <a:xfrm>
            <a:off x="6537239" y="1932026"/>
            <a:ext cx="2933546" cy="3676891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  <a:gd name="connsiteX0" fmla="*/ 140994 w 4714050"/>
              <a:gd name="connsiteY0" fmla="*/ 833702 h 3770196"/>
              <a:gd name="connsiteX1" fmla="*/ 3450935 w 4714050"/>
              <a:gd name="connsiteY1" fmla="*/ 48090 h 3770196"/>
              <a:gd name="connsiteX2" fmla="*/ 4712994 w 4714050"/>
              <a:gd name="connsiteY2" fmla="*/ 2005679 h 3770196"/>
              <a:gd name="connsiteX3" fmla="*/ 3283439 w 4714050"/>
              <a:gd name="connsiteY3" fmla="*/ 3628417 h 3770196"/>
              <a:gd name="connsiteX4" fmla="*/ 875090 w 4714050"/>
              <a:gd name="connsiteY4" fmla="*/ 3370840 h 3770196"/>
              <a:gd name="connsiteX5" fmla="*/ 140994 w 4714050"/>
              <a:gd name="connsiteY5" fmla="*/ 833702 h 3770196"/>
              <a:gd name="connsiteX0" fmla="*/ 976105 w 3887606"/>
              <a:gd name="connsiteY0" fmla="*/ 1187065 h 3719848"/>
              <a:gd name="connsiteX1" fmla="*/ 2624840 w 3887606"/>
              <a:gd name="connsiteY1" fmla="*/ 15087 h 3719848"/>
              <a:gd name="connsiteX2" fmla="*/ 3886899 w 3887606"/>
              <a:gd name="connsiteY2" fmla="*/ 1972676 h 3719848"/>
              <a:gd name="connsiteX3" fmla="*/ 2457344 w 3887606"/>
              <a:gd name="connsiteY3" fmla="*/ 3595414 h 3719848"/>
              <a:gd name="connsiteX4" fmla="*/ 48995 w 3887606"/>
              <a:gd name="connsiteY4" fmla="*/ 3337837 h 3719848"/>
              <a:gd name="connsiteX5" fmla="*/ 976105 w 3887606"/>
              <a:gd name="connsiteY5" fmla="*/ 1187065 h 3719848"/>
              <a:gd name="connsiteX0" fmla="*/ 140024 w 3051525"/>
              <a:gd name="connsiteY0" fmla="*/ 1186539 h 3676891"/>
              <a:gd name="connsiteX1" fmla="*/ 1788759 w 3051525"/>
              <a:gd name="connsiteY1" fmla="*/ 14561 h 3676891"/>
              <a:gd name="connsiteX2" fmla="*/ 3050818 w 3051525"/>
              <a:gd name="connsiteY2" fmla="*/ 1972150 h 3676891"/>
              <a:gd name="connsiteX3" fmla="*/ 1621263 w 3051525"/>
              <a:gd name="connsiteY3" fmla="*/ 3594888 h 3676891"/>
              <a:gd name="connsiteX4" fmla="*/ 257867 w 3051525"/>
              <a:gd name="connsiteY4" fmla="*/ 3144128 h 3676891"/>
              <a:gd name="connsiteX5" fmla="*/ 140024 w 3051525"/>
              <a:gd name="connsiteY5" fmla="*/ 1186539 h 36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25" h="3676891">
                <a:moveTo>
                  <a:pt x="140024" y="1186539"/>
                </a:moveTo>
                <a:cubicBezTo>
                  <a:pt x="395173" y="664945"/>
                  <a:pt x="1303627" y="-116374"/>
                  <a:pt x="1788759" y="14561"/>
                </a:cubicBezTo>
                <a:cubicBezTo>
                  <a:pt x="2273891" y="145496"/>
                  <a:pt x="3078734" y="1375429"/>
                  <a:pt x="3050818" y="1972150"/>
                </a:cubicBezTo>
                <a:cubicBezTo>
                  <a:pt x="3022902" y="2568871"/>
                  <a:pt x="2260914" y="3367361"/>
                  <a:pt x="1621263" y="3594888"/>
                </a:cubicBezTo>
                <a:cubicBezTo>
                  <a:pt x="981612" y="3822415"/>
                  <a:pt x="504740" y="3545519"/>
                  <a:pt x="257867" y="3144128"/>
                </a:cubicBezTo>
                <a:cubicBezTo>
                  <a:pt x="10994" y="2742737"/>
                  <a:pt x="-115125" y="1708133"/>
                  <a:pt x="140024" y="11865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BFE28909-8A20-5105-6290-4A278BA6C162}"/>
              </a:ext>
            </a:extLst>
          </p:cNvPr>
          <p:cNvSpPr/>
          <p:nvPr/>
        </p:nvSpPr>
        <p:spPr>
          <a:xfrm>
            <a:off x="7781682" y="22479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58FFD0C-FA5D-56A7-0B19-4F6AAD2415AE}"/>
              </a:ext>
            </a:extLst>
          </p:cNvPr>
          <p:cNvSpPr/>
          <p:nvPr/>
        </p:nvSpPr>
        <p:spPr>
          <a:xfrm>
            <a:off x="8521900" y="396967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5542719-7942-782E-F887-6F8541707027}"/>
              </a:ext>
            </a:extLst>
          </p:cNvPr>
          <p:cNvSpPr/>
          <p:nvPr/>
        </p:nvSpPr>
        <p:spPr>
          <a:xfrm>
            <a:off x="11148252" y="32020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A19B242D-FAE2-6D47-FAF1-7F2BFB9C4CB1}"/>
              </a:ext>
            </a:extLst>
          </p:cNvPr>
          <p:cNvSpPr/>
          <p:nvPr/>
        </p:nvSpPr>
        <p:spPr>
          <a:xfrm>
            <a:off x="10401150" y="4092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7CC3F9DC-AE2E-9B86-EFD6-A867DC84474E}"/>
              </a:ext>
            </a:extLst>
          </p:cNvPr>
          <p:cNvSpPr/>
          <p:nvPr/>
        </p:nvSpPr>
        <p:spPr>
          <a:xfrm>
            <a:off x="6899435" y="448051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527B4DF-D266-189C-BAAA-51E7DC22288C}"/>
              </a:ext>
            </a:extLst>
          </p:cNvPr>
          <p:cNvSpPr/>
          <p:nvPr/>
        </p:nvSpPr>
        <p:spPr>
          <a:xfrm>
            <a:off x="9628818" y="211364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3A56319F-7F9B-FAD3-0BF0-7B51A1C64CC4}"/>
              </a:ext>
            </a:extLst>
          </p:cNvPr>
          <p:cNvCxnSpPr>
            <a:cxnSpLocks/>
          </p:cNvCxnSpPr>
          <p:nvPr/>
        </p:nvCxnSpPr>
        <p:spPr>
          <a:xfrm flipH="1" flipV="1">
            <a:off x="8185223" y="3001440"/>
            <a:ext cx="487355" cy="83958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E76CF6C-E787-330C-D18D-AFD7F059644C}"/>
              </a:ext>
            </a:extLst>
          </p:cNvPr>
          <p:cNvCxnSpPr>
            <a:cxnSpLocks/>
          </p:cNvCxnSpPr>
          <p:nvPr/>
        </p:nvCxnSpPr>
        <p:spPr>
          <a:xfrm>
            <a:off x="9210826" y="4352540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ysDash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456127C-D5C7-E34F-1038-ADAE92208095}"/>
              </a:ext>
            </a:extLst>
          </p:cNvPr>
          <p:cNvCxnSpPr>
            <a:cxnSpLocks/>
          </p:cNvCxnSpPr>
          <p:nvPr/>
        </p:nvCxnSpPr>
        <p:spPr>
          <a:xfrm>
            <a:off x="8485343" y="2835577"/>
            <a:ext cx="2534793" cy="63347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939D86E-8638-2DD7-EBE4-E780DBE6E051}"/>
              </a:ext>
            </a:extLst>
          </p:cNvPr>
          <p:cNvCxnSpPr>
            <a:cxnSpLocks/>
          </p:cNvCxnSpPr>
          <p:nvPr/>
        </p:nvCxnSpPr>
        <p:spPr>
          <a:xfrm flipV="1">
            <a:off x="7406663" y="2954829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BEB43EF8-EEA3-89AA-3056-18722AA604F1}"/>
              </a:ext>
            </a:extLst>
          </p:cNvPr>
          <p:cNvCxnSpPr>
            <a:cxnSpLocks/>
          </p:cNvCxnSpPr>
          <p:nvPr/>
        </p:nvCxnSpPr>
        <p:spPr>
          <a:xfrm flipH="1" flipV="1">
            <a:off x="10130707" y="2929233"/>
            <a:ext cx="447911" cy="110187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29577E2E-6514-CE4E-6A63-F93093A17105}"/>
              </a:ext>
            </a:extLst>
          </p:cNvPr>
          <p:cNvCxnSpPr>
            <a:cxnSpLocks/>
          </p:cNvCxnSpPr>
          <p:nvPr/>
        </p:nvCxnSpPr>
        <p:spPr>
          <a:xfrm flipV="1">
            <a:off x="8518010" y="2528627"/>
            <a:ext cx="985710" cy="5494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4A218BB-64E4-5EBF-0D0D-2C694E46F3DB}"/>
              </a:ext>
            </a:extLst>
          </p:cNvPr>
          <p:cNvSpPr txBox="1"/>
          <p:nvPr/>
        </p:nvSpPr>
        <p:spPr>
          <a:xfrm>
            <a:off x="9560057" y="4397501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0331E-F599-CC1F-695B-81B52C84F435}"/>
              </a:ext>
            </a:extLst>
          </p:cNvPr>
          <p:cNvSpPr txBox="1"/>
          <p:nvPr/>
        </p:nvSpPr>
        <p:spPr>
          <a:xfrm>
            <a:off x="8579795" y="1899203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92F10C9-0C0F-F591-968B-D178E801C1D5}"/>
              </a:ext>
            </a:extLst>
          </p:cNvPr>
          <p:cNvSpPr txBox="1"/>
          <p:nvPr/>
        </p:nvSpPr>
        <p:spPr>
          <a:xfrm>
            <a:off x="9000245" y="3027955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4503246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91CDCE-456B-5A0E-D4AD-6066B3E0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87E981-E561-5FE5-9EC5-296AF5759F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9A6AB-0E3C-C2D9-B00A-9B09EB4EC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5408054" cy="4812983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Theorem. </a:t>
            </a:r>
            <a:r>
              <a:rPr lang="en-US" dirty="0"/>
              <a:t>If an edge is the minimum cost edge across some cut, then it must be in every MST. </a:t>
            </a:r>
          </a:p>
          <a:p>
            <a:r>
              <a:rPr lang="en-US" i="1" dirty="0"/>
              <a:t>Proof. </a:t>
            </a:r>
            <a:r>
              <a:rPr lang="en-US" dirty="0"/>
              <a:t>By contradiction. </a:t>
            </a:r>
          </a:p>
          <a:p>
            <a:r>
              <a:rPr lang="en-US" dirty="0"/>
              <a:t>If an MST doesn’t have the edge, we can make a smaller spanning tree by swapping it in!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4C711BF6-CC10-0D6A-55FA-87DEA55498F1}"/>
              </a:ext>
            </a:extLst>
          </p:cNvPr>
          <p:cNvSpPr/>
          <p:nvPr/>
        </p:nvSpPr>
        <p:spPr>
          <a:xfrm>
            <a:off x="9194915" y="1997882"/>
            <a:ext cx="2802461" cy="3017300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  <a:gd name="connsiteX0" fmla="*/ 1252590 w 4665017"/>
              <a:gd name="connsiteY0" fmla="*/ 197 h 3825702"/>
              <a:gd name="connsiteX1" fmla="*/ 16218 w 4665017"/>
              <a:gd name="connsiteY1" fmla="*/ 373684 h 3825702"/>
              <a:gd name="connsiteX2" fmla="*/ 544252 w 4665017"/>
              <a:gd name="connsiteY2" fmla="*/ 1932028 h 3825702"/>
              <a:gd name="connsiteX3" fmla="*/ 518495 w 4665017"/>
              <a:gd name="connsiteY3" fmla="*/ 2949459 h 3825702"/>
              <a:gd name="connsiteX4" fmla="*/ 1059407 w 4665017"/>
              <a:gd name="connsiteY4" fmla="*/ 3825222 h 3825702"/>
              <a:gd name="connsiteX5" fmla="*/ 2772297 w 4665017"/>
              <a:gd name="connsiteY5" fmla="*/ 3052490 h 3825702"/>
              <a:gd name="connsiteX6" fmla="*/ 4639734 w 4665017"/>
              <a:gd name="connsiteY6" fmla="*/ 1764602 h 3825702"/>
              <a:gd name="connsiteX7" fmla="*/ 3493514 w 4665017"/>
              <a:gd name="connsiteY7" fmla="*/ 347926 h 3825702"/>
              <a:gd name="connsiteX8" fmla="*/ 1252590 w 4665017"/>
              <a:gd name="connsiteY8" fmla="*/ 197 h 3825702"/>
              <a:gd name="connsiteX0" fmla="*/ 1252590 w 4665017"/>
              <a:gd name="connsiteY0" fmla="*/ 197 h 3291169"/>
              <a:gd name="connsiteX1" fmla="*/ 16218 w 4665017"/>
              <a:gd name="connsiteY1" fmla="*/ 373684 h 3291169"/>
              <a:gd name="connsiteX2" fmla="*/ 544252 w 4665017"/>
              <a:gd name="connsiteY2" fmla="*/ 1932028 h 3291169"/>
              <a:gd name="connsiteX3" fmla="*/ 518495 w 4665017"/>
              <a:gd name="connsiteY3" fmla="*/ 2949459 h 3291169"/>
              <a:gd name="connsiteX4" fmla="*/ 1741987 w 4665017"/>
              <a:gd name="connsiteY4" fmla="*/ 3284310 h 3291169"/>
              <a:gd name="connsiteX5" fmla="*/ 2772297 w 4665017"/>
              <a:gd name="connsiteY5" fmla="*/ 3052490 h 3291169"/>
              <a:gd name="connsiteX6" fmla="*/ 4639734 w 4665017"/>
              <a:gd name="connsiteY6" fmla="*/ 1764602 h 3291169"/>
              <a:gd name="connsiteX7" fmla="*/ 3493514 w 4665017"/>
              <a:gd name="connsiteY7" fmla="*/ 347926 h 3291169"/>
              <a:gd name="connsiteX8" fmla="*/ 1252590 w 4665017"/>
              <a:gd name="connsiteY8" fmla="*/ 197 h 3291169"/>
              <a:gd name="connsiteX0" fmla="*/ 1252590 w 4697669"/>
              <a:gd name="connsiteY0" fmla="*/ 197 h 3347671"/>
              <a:gd name="connsiteX1" fmla="*/ 16218 w 4697669"/>
              <a:gd name="connsiteY1" fmla="*/ 373684 h 3347671"/>
              <a:gd name="connsiteX2" fmla="*/ 544252 w 4697669"/>
              <a:gd name="connsiteY2" fmla="*/ 1932028 h 3347671"/>
              <a:gd name="connsiteX3" fmla="*/ 518495 w 4697669"/>
              <a:gd name="connsiteY3" fmla="*/ 2949459 h 3347671"/>
              <a:gd name="connsiteX4" fmla="*/ 1741987 w 4697669"/>
              <a:gd name="connsiteY4" fmla="*/ 3284310 h 3347671"/>
              <a:gd name="connsiteX5" fmla="*/ 4639734 w 4697669"/>
              <a:gd name="connsiteY5" fmla="*/ 1764602 h 3347671"/>
              <a:gd name="connsiteX6" fmla="*/ 3493514 w 4697669"/>
              <a:gd name="connsiteY6" fmla="*/ 347926 h 3347671"/>
              <a:gd name="connsiteX7" fmla="*/ 1252590 w 4697669"/>
              <a:gd name="connsiteY7" fmla="*/ 197 h 3347671"/>
              <a:gd name="connsiteX0" fmla="*/ 1252590 w 4697669"/>
              <a:gd name="connsiteY0" fmla="*/ 197 h 3021516"/>
              <a:gd name="connsiteX1" fmla="*/ 16218 w 4697669"/>
              <a:gd name="connsiteY1" fmla="*/ 373684 h 3021516"/>
              <a:gd name="connsiteX2" fmla="*/ 544252 w 4697669"/>
              <a:gd name="connsiteY2" fmla="*/ 1932028 h 3021516"/>
              <a:gd name="connsiteX3" fmla="*/ 518495 w 4697669"/>
              <a:gd name="connsiteY3" fmla="*/ 2949459 h 3021516"/>
              <a:gd name="connsiteX4" fmla="*/ 2707902 w 4697669"/>
              <a:gd name="connsiteY4" fmla="*/ 2807791 h 3021516"/>
              <a:gd name="connsiteX5" fmla="*/ 4639734 w 4697669"/>
              <a:gd name="connsiteY5" fmla="*/ 1764602 h 3021516"/>
              <a:gd name="connsiteX6" fmla="*/ 3493514 w 4697669"/>
              <a:gd name="connsiteY6" fmla="*/ 347926 h 3021516"/>
              <a:gd name="connsiteX7" fmla="*/ 1252590 w 4697669"/>
              <a:gd name="connsiteY7" fmla="*/ 197 h 3021516"/>
              <a:gd name="connsiteX0" fmla="*/ 1255019 w 4700098"/>
              <a:gd name="connsiteY0" fmla="*/ 197 h 3031519"/>
              <a:gd name="connsiteX1" fmla="*/ 18647 w 4700098"/>
              <a:gd name="connsiteY1" fmla="*/ 373684 h 3031519"/>
              <a:gd name="connsiteX2" fmla="*/ 546681 w 4700098"/>
              <a:gd name="connsiteY2" fmla="*/ 1932028 h 3031519"/>
              <a:gd name="connsiteX3" fmla="*/ 1048958 w 4700098"/>
              <a:gd name="connsiteY3" fmla="*/ 2962338 h 3031519"/>
              <a:gd name="connsiteX4" fmla="*/ 2710331 w 4700098"/>
              <a:gd name="connsiteY4" fmla="*/ 2807791 h 3031519"/>
              <a:gd name="connsiteX5" fmla="*/ 4642163 w 4700098"/>
              <a:gd name="connsiteY5" fmla="*/ 1764602 h 3031519"/>
              <a:gd name="connsiteX6" fmla="*/ 3495943 w 4700098"/>
              <a:gd name="connsiteY6" fmla="*/ 347926 h 3031519"/>
              <a:gd name="connsiteX7" fmla="*/ 1255019 w 4700098"/>
              <a:gd name="connsiteY7" fmla="*/ 197 h 3031519"/>
              <a:gd name="connsiteX0" fmla="*/ 1255019 w 4700098"/>
              <a:gd name="connsiteY0" fmla="*/ 197 h 3088752"/>
              <a:gd name="connsiteX1" fmla="*/ 18647 w 4700098"/>
              <a:gd name="connsiteY1" fmla="*/ 373684 h 3088752"/>
              <a:gd name="connsiteX2" fmla="*/ 546681 w 4700098"/>
              <a:gd name="connsiteY2" fmla="*/ 1932028 h 3088752"/>
              <a:gd name="connsiteX3" fmla="*/ 1048958 w 4700098"/>
              <a:gd name="connsiteY3" fmla="*/ 2962338 h 3088752"/>
              <a:gd name="connsiteX4" fmla="*/ 2710331 w 4700098"/>
              <a:gd name="connsiteY4" fmla="*/ 2807791 h 3088752"/>
              <a:gd name="connsiteX5" fmla="*/ 4642163 w 4700098"/>
              <a:gd name="connsiteY5" fmla="*/ 1764602 h 3088752"/>
              <a:gd name="connsiteX6" fmla="*/ 3495943 w 4700098"/>
              <a:gd name="connsiteY6" fmla="*/ 347926 h 3088752"/>
              <a:gd name="connsiteX7" fmla="*/ 1255019 w 4700098"/>
              <a:gd name="connsiteY7" fmla="*/ 197 h 3088752"/>
              <a:gd name="connsiteX0" fmla="*/ 1255019 w 3739774"/>
              <a:gd name="connsiteY0" fmla="*/ 168 h 3093047"/>
              <a:gd name="connsiteX1" fmla="*/ 18647 w 3739774"/>
              <a:gd name="connsiteY1" fmla="*/ 373655 h 3093047"/>
              <a:gd name="connsiteX2" fmla="*/ 546681 w 3739774"/>
              <a:gd name="connsiteY2" fmla="*/ 1931999 h 3093047"/>
              <a:gd name="connsiteX3" fmla="*/ 1048958 w 3739774"/>
              <a:gd name="connsiteY3" fmla="*/ 2962309 h 3093047"/>
              <a:gd name="connsiteX4" fmla="*/ 2710331 w 3739774"/>
              <a:gd name="connsiteY4" fmla="*/ 2807762 h 3093047"/>
              <a:gd name="connsiteX5" fmla="*/ 3483064 w 3739774"/>
              <a:gd name="connsiteY5" fmla="*/ 1648663 h 3093047"/>
              <a:gd name="connsiteX6" fmla="*/ 3495943 w 3739774"/>
              <a:gd name="connsiteY6" fmla="*/ 347897 h 3093047"/>
              <a:gd name="connsiteX7" fmla="*/ 1255019 w 3739774"/>
              <a:gd name="connsiteY7" fmla="*/ 168 h 3093047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499207"/>
              <a:gd name="connsiteY0" fmla="*/ 12482 h 3105361"/>
              <a:gd name="connsiteX1" fmla="*/ 18647 w 3499207"/>
              <a:gd name="connsiteY1" fmla="*/ 385969 h 3105361"/>
              <a:gd name="connsiteX2" fmla="*/ 546681 w 3499207"/>
              <a:gd name="connsiteY2" fmla="*/ 1944313 h 3105361"/>
              <a:gd name="connsiteX3" fmla="*/ 1048958 w 3499207"/>
              <a:gd name="connsiteY3" fmla="*/ 2974623 h 3105361"/>
              <a:gd name="connsiteX4" fmla="*/ 2710331 w 3499207"/>
              <a:gd name="connsiteY4" fmla="*/ 2820076 h 3105361"/>
              <a:gd name="connsiteX5" fmla="*/ 3483064 w 3499207"/>
              <a:gd name="connsiteY5" fmla="*/ 1660977 h 3105361"/>
              <a:gd name="connsiteX6" fmla="*/ 3032304 w 3499207"/>
              <a:gd name="connsiteY6" fmla="*/ 244301 h 3105361"/>
              <a:gd name="connsiteX7" fmla="*/ 1255019 w 3499207"/>
              <a:gd name="connsiteY7" fmla="*/ 12482 h 3105361"/>
              <a:gd name="connsiteX0" fmla="*/ 1255019 w 3499360"/>
              <a:gd name="connsiteY0" fmla="*/ 12482 h 3025470"/>
              <a:gd name="connsiteX1" fmla="*/ 18647 w 3499360"/>
              <a:gd name="connsiteY1" fmla="*/ 385969 h 3025470"/>
              <a:gd name="connsiteX2" fmla="*/ 546681 w 3499360"/>
              <a:gd name="connsiteY2" fmla="*/ 1944313 h 3025470"/>
              <a:gd name="connsiteX3" fmla="*/ 1048958 w 3499360"/>
              <a:gd name="connsiteY3" fmla="*/ 2974623 h 3025470"/>
              <a:gd name="connsiteX4" fmla="*/ 2620179 w 3499360"/>
              <a:gd name="connsiteY4" fmla="*/ 2742803 h 3025470"/>
              <a:gd name="connsiteX5" fmla="*/ 3483064 w 3499360"/>
              <a:gd name="connsiteY5" fmla="*/ 1660977 h 3025470"/>
              <a:gd name="connsiteX6" fmla="*/ 3032304 w 3499360"/>
              <a:gd name="connsiteY6" fmla="*/ 244301 h 3025470"/>
              <a:gd name="connsiteX7" fmla="*/ 1255019 w 3499360"/>
              <a:gd name="connsiteY7" fmla="*/ 12482 h 3025470"/>
              <a:gd name="connsiteX0" fmla="*/ 1255019 w 3484388"/>
              <a:gd name="connsiteY0" fmla="*/ 222 h 3013210"/>
              <a:gd name="connsiteX1" fmla="*/ 18647 w 3484388"/>
              <a:gd name="connsiteY1" fmla="*/ 373709 h 3013210"/>
              <a:gd name="connsiteX2" fmla="*/ 546681 w 3484388"/>
              <a:gd name="connsiteY2" fmla="*/ 1932053 h 3013210"/>
              <a:gd name="connsiteX3" fmla="*/ 1048958 w 3484388"/>
              <a:gd name="connsiteY3" fmla="*/ 2962363 h 3013210"/>
              <a:gd name="connsiteX4" fmla="*/ 2620179 w 3484388"/>
              <a:gd name="connsiteY4" fmla="*/ 2730543 h 3013210"/>
              <a:gd name="connsiteX5" fmla="*/ 3483064 w 3484388"/>
              <a:gd name="connsiteY5" fmla="*/ 1648717 h 3013210"/>
              <a:gd name="connsiteX6" fmla="*/ 2439876 w 3484388"/>
              <a:gd name="connsiteY6" fmla="*/ 399466 h 3013210"/>
              <a:gd name="connsiteX7" fmla="*/ 1255019 w 3484388"/>
              <a:gd name="connsiteY7" fmla="*/ 222 h 3013210"/>
              <a:gd name="connsiteX0" fmla="*/ 1255019 w 2834137"/>
              <a:gd name="connsiteY0" fmla="*/ 222 h 3010970"/>
              <a:gd name="connsiteX1" fmla="*/ 18647 w 2834137"/>
              <a:gd name="connsiteY1" fmla="*/ 373709 h 3010970"/>
              <a:gd name="connsiteX2" fmla="*/ 546681 w 2834137"/>
              <a:gd name="connsiteY2" fmla="*/ 1932053 h 3010970"/>
              <a:gd name="connsiteX3" fmla="*/ 1048958 w 2834137"/>
              <a:gd name="connsiteY3" fmla="*/ 2962363 h 3010970"/>
              <a:gd name="connsiteX4" fmla="*/ 2620179 w 2834137"/>
              <a:gd name="connsiteY4" fmla="*/ 2730543 h 3010970"/>
              <a:gd name="connsiteX5" fmla="*/ 2800484 w 2834137"/>
              <a:gd name="connsiteY5" fmla="*/ 1738869 h 3010970"/>
              <a:gd name="connsiteX6" fmla="*/ 2439876 w 2834137"/>
              <a:gd name="connsiteY6" fmla="*/ 399466 h 3010970"/>
              <a:gd name="connsiteX7" fmla="*/ 1255019 w 2834137"/>
              <a:gd name="connsiteY7" fmla="*/ 222 h 3010970"/>
              <a:gd name="connsiteX0" fmla="*/ 1255019 w 2802461"/>
              <a:gd name="connsiteY0" fmla="*/ 222 h 3017300"/>
              <a:gd name="connsiteX1" fmla="*/ 18647 w 2802461"/>
              <a:gd name="connsiteY1" fmla="*/ 373709 h 3017300"/>
              <a:gd name="connsiteX2" fmla="*/ 546681 w 2802461"/>
              <a:gd name="connsiteY2" fmla="*/ 1932053 h 3017300"/>
              <a:gd name="connsiteX3" fmla="*/ 1048958 w 2802461"/>
              <a:gd name="connsiteY3" fmla="*/ 2962363 h 3017300"/>
              <a:gd name="connsiteX4" fmla="*/ 2323965 w 2802461"/>
              <a:gd name="connsiteY4" fmla="*/ 2756301 h 3017300"/>
              <a:gd name="connsiteX5" fmla="*/ 2800484 w 2802461"/>
              <a:gd name="connsiteY5" fmla="*/ 1738869 h 3017300"/>
              <a:gd name="connsiteX6" fmla="*/ 2439876 w 2802461"/>
              <a:gd name="connsiteY6" fmla="*/ 399466 h 3017300"/>
              <a:gd name="connsiteX7" fmla="*/ 1255019 w 2802461"/>
              <a:gd name="connsiteY7" fmla="*/ 222 h 30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02461" h="3017300">
                <a:moveTo>
                  <a:pt x="1255019" y="222"/>
                </a:moveTo>
                <a:cubicBezTo>
                  <a:pt x="851481" y="-4071"/>
                  <a:pt x="136703" y="51737"/>
                  <a:pt x="18647" y="373709"/>
                </a:cubicBezTo>
                <a:cubicBezTo>
                  <a:pt x="-99409" y="695681"/>
                  <a:pt x="374963" y="1500611"/>
                  <a:pt x="546681" y="1932053"/>
                </a:cubicBezTo>
                <a:cubicBezTo>
                  <a:pt x="718399" y="2363495"/>
                  <a:pt x="752744" y="2824988"/>
                  <a:pt x="1048958" y="2962363"/>
                </a:cubicBezTo>
                <a:cubicBezTo>
                  <a:pt x="1345172" y="3099738"/>
                  <a:pt x="2032044" y="2960217"/>
                  <a:pt x="2323965" y="2756301"/>
                </a:cubicBezTo>
                <a:cubicBezTo>
                  <a:pt x="2615886" y="2552385"/>
                  <a:pt x="2781166" y="2131675"/>
                  <a:pt x="2800484" y="1738869"/>
                </a:cubicBezTo>
                <a:cubicBezTo>
                  <a:pt x="2819803" y="1346063"/>
                  <a:pt x="2697454" y="689241"/>
                  <a:pt x="2439876" y="399466"/>
                </a:cubicBezTo>
                <a:cubicBezTo>
                  <a:pt x="2182298" y="109691"/>
                  <a:pt x="1658557" y="4515"/>
                  <a:pt x="1255019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558A3C59-C9E6-16E9-40C0-5E4CDCA4779C}"/>
              </a:ext>
            </a:extLst>
          </p:cNvPr>
          <p:cNvSpPr/>
          <p:nvPr/>
        </p:nvSpPr>
        <p:spPr>
          <a:xfrm>
            <a:off x="6537239" y="1932026"/>
            <a:ext cx="2933546" cy="3676891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  <a:gd name="connsiteX0" fmla="*/ 140994 w 4714050"/>
              <a:gd name="connsiteY0" fmla="*/ 833702 h 3770196"/>
              <a:gd name="connsiteX1" fmla="*/ 3450935 w 4714050"/>
              <a:gd name="connsiteY1" fmla="*/ 48090 h 3770196"/>
              <a:gd name="connsiteX2" fmla="*/ 4712994 w 4714050"/>
              <a:gd name="connsiteY2" fmla="*/ 2005679 h 3770196"/>
              <a:gd name="connsiteX3" fmla="*/ 3283439 w 4714050"/>
              <a:gd name="connsiteY3" fmla="*/ 3628417 h 3770196"/>
              <a:gd name="connsiteX4" fmla="*/ 875090 w 4714050"/>
              <a:gd name="connsiteY4" fmla="*/ 3370840 h 3770196"/>
              <a:gd name="connsiteX5" fmla="*/ 140994 w 4714050"/>
              <a:gd name="connsiteY5" fmla="*/ 833702 h 3770196"/>
              <a:gd name="connsiteX0" fmla="*/ 976105 w 3887606"/>
              <a:gd name="connsiteY0" fmla="*/ 1187065 h 3719848"/>
              <a:gd name="connsiteX1" fmla="*/ 2624840 w 3887606"/>
              <a:gd name="connsiteY1" fmla="*/ 15087 h 3719848"/>
              <a:gd name="connsiteX2" fmla="*/ 3886899 w 3887606"/>
              <a:gd name="connsiteY2" fmla="*/ 1972676 h 3719848"/>
              <a:gd name="connsiteX3" fmla="*/ 2457344 w 3887606"/>
              <a:gd name="connsiteY3" fmla="*/ 3595414 h 3719848"/>
              <a:gd name="connsiteX4" fmla="*/ 48995 w 3887606"/>
              <a:gd name="connsiteY4" fmla="*/ 3337837 h 3719848"/>
              <a:gd name="connsiteX5" fmla="*/ 976105 w 3887606"/>
              <a:gd name="connsiteY5" fmla="*/ 1187065 h 3719848"/>
              <a:gd name="connsiteX0" fmla="*/ 140024 w 3051525"/>
              <a:gd name="connsiteY0" fmla="*/ 1186539 h 3676891"/>
              <a:gd name="connsiteX1" fmla="*/ 1788759 w 3051525"/>
              <a:gd name="connsiteY1" fmla="*/ 14561 h 3676891"/>
              <a:gd name="connsiteX2" fmla="*/ 3050818 w 3051525"/>
              <a:gd name="connsiteY2" fmla="*/ 1972150 h 3676891"/>
              <a:gd name="connsiteX3" fmla="*/ 1621263 w 3051525"/>
              <a:gd name="connsiteY3" fmla="*/ 3594888 h 3676891"/>
              <a:gd name="connsiteX4" fmla="*/ 257867 w 3051525"/>
              <a:gd name="connsiteY4" fmla="*/ 3144128 h 3676891"/>
              <a:gd name="connsiteX5" fmla="*/ 140024 w 3051525"/>
              <a:gd name="connsiteY5" fmla="*/ 1186539 h 36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25" h="3676891">
                <a:moveTo>
                  <a:pt x="140024" y="1186539"/>
                </a:moveTo>
                <a:cubicBezTo>
                  <a:pt x="395173" y="664945"/>
                  <a:pt x="1303627" y="-116374"/>
                  <a:pt x="1788759" y="14561"/>
                </a:cubicBezTo>
                <a:cubicBezTo>
                  <a:pt x="2273891" y="145496"/>
                  <a:pt x="3078734" y="1375429"/>
                  <a:pt x="3050818" y="1972150"/>
                </a:cubicBezTo>
                <a:cubicBezTo>
                  <a:pt x="3022902" y="2568871"/>
                  <a:pt x="2260914" y="3367361"/>
                  <a:pt x="1621263" y="3594888"/>
                </a:cubicBezTo>
                <a:cubicBezTo>
                  <a:pt x="981612" y="3822415"/>
                  <a:pt x="504740" y="3545519"/>
                  <a:pt x="257867" y="3144128"/>
                </a:cubicBezTo>
                <a:cubicBezTo>
                  <a:pt x="10994" y="2742737"/>
                  <a:pt x="-115125" y="1708133"/>
                  <a:pt x="140024" y="11865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616A69E-7642-F0D3-506D-C5E4E6D4D118}"/>
              </a:ext>
            </a:extLst>
          </p:cNvPr>
          <p:cNvSpPr/>
          <p:nvPr/>
        </p:nvSpPr>
        <p:spPr>
          <a:xfrm>
            <a:off x="7781682" y="22479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88138B5-34BA-1A04-7DF3-D9FF1ABF68F6}"/>
              </a:ext>
            </a:extLst>
          </p:cNvPr>
          <p:cNvSpPr/>
          <p:nvPr/>
        </p:nvSpPr>
        <p:spPr>
          <a:xfrm>
            <a:off x="8521900" y="396967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76F03E7-4DD6-153C-A7BE-6B7603EC5FDC}"/>
              </a:ext>
            </a:extLst>
          </p:cNvPr>
          <p:cNvSpPr/>
          <p:nvPr/>
        </p:nvSpPr>
        <p:spPr>
          <a:xfrm>
            <a:off x="11148252" y="32020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C4F52D0-528A-7833-8D73-7E8746775B45}"/>
              </a:ext>
            </a:extLst>
          </p:cNvPr>
          <p:cNvSpPr/>
          <p:nvPr/>
        </p:nvSpPr>
        <p:spPr>
          <a:xfrm>
            <a:off x="10401150" y="4092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F3D4BE6-8E66-ADAA-56B7-80BE5C854DDF}"/>
              </a:ext>
            </a:extLst>
          </p:cNvPr>
          <p:cNvSpPr/>
          <p:nvPr/>
        </p:nvSpPr>
        <p:spPr>
          <a:xfrm>
            <a:off x="6899435" y="448051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CEB28114-CDF4-E045-60F9-26321079D497}"/>
              </a:ext>
            </a:extLst>
          </p:cNvPr>
          <p:cNvSpPr/>
          <p:nvPr/>
        </p:nvSpPr>
        <p:spPr>
          <a:xfrm>
            <a:off x="9628818" y="211364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D5E7E6B-C7DD-B073-76C7-F725B18688BA}"/>
              </a:ext>
            </a:extLst>
          </p:cNvPr>
          <p:cNvCxnSpPr>
            <a:cxnSpLocks/>
          </p:cNvCxnSpPr>
          <p:nvPr/>
        </p:nvCxnSpPr>
        <p:spPr>
          <a:xfrm flipH="1" flipV="1">
            <a:off x="8185223" y="3001440"/>
            <a:ext cx="487355" cy="83958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12D0ADD-DB73-B86F-57F4-E0E62F63D30C}"/>
              </a:ext>
            </a:extLst>
          </p:cNvPr>
          <p:cNvCxnSpPr>
            <a:cxnSpLocks/>
          </p:cNvCxnSpPr>
          <p:nvPr/>
        </p:nvCxnSpPr>
        <p:spPr>
          <a:xfrm>
            <a:off x="9210826" y="4352540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F02192B-56EC-1EC4-92C5-3A9D479E8FCD}"/>
              </a:ext>
            </a:extLst>
          </p:cNvPr>
          <p:cNvCxnSpPr>
            <a:cxnSpLocks/>
          </p:cNvCxnSpPr>
          <p:nvPr/>
        </p:nvCxnSpPr>
        <p:spPr>
          <a:xfrm>
            <a:off x="8485343" y="2835577"/>
            <a:ext cx="2534793" cy="63347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4899AE3-70ED-63C8-F080-41031EADB347}"/>
              </a:ext>
            </a:extLst>
          </p:cNvPr>
          <p:cNvCxnSpPr>
            <a:cxnSpLocks/>
          </p:cNvCxnSpPr>
          <p:nvPr/>
        </p:nvCxnSpPr>
        <p:spPr>
          <a:xfrm flipV="1">
            <a:off x="7406663" y="2954829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537E52B7-0456-2AF2-D29D-E48F02EC2F37}"/>
              </a:ext>
            </a:extLst>
          </p:cNvPr>
          <p:cNvCxnSpPr>
            <a:cxnSpLocks/>
          </p:cNvCxnSpPr>
          <p:nvPr/>
        </p:nvCxnSpPr>
        <p:spPr>
          <a:xfrm flipH="1" flipV="1">
            <a:off x="10130707" y="2929233"/>
            <a:ext cx="447911" cy="110187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5B5FF07-485C-02C3-4508-0D84BCFCCC60}"/>
              </a:ext>
            </a:extLst>
          </p:cNvPr>
          <p:cNvCxnSpPr>
            <a:cxnSpLocks/>
          </p:cNvCxnSpPr>
          <p:nvPr/>
        </p:nvCxnSpPr>
        <p:spPr>
          <a:xfrm flipV="1">
            <a:off x="8518010" y="2528627"/>
            <a:ext cx="985710" cy="5494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DF28364-5DEA-3EDF-82ED-6398022CF557}"/>
              </a:ext>
            </a:extLst>
          </p:cNvPr>
          <p:cNvSpPr txBox="1"/>
          <p:nvPr/>
        </p:nvSpPr>
        <p:spPr>
          <a:xfrm>
            <a:off x="9560057" y="4397501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5FA604-1D7F-DA41-6440-F93196E6BA7E}"/>
              </a:ext>
            </a:extLst>
          </p:cNvPr>
          <p:cNvSpPr txBox="1"/>
          <p:nvPr/>
        </p:nvSpPr>
        <p:spPr>
          <a:xfrm>
            <a:off x="8579795" y="1899203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07C37BC-7DA1-B983-23DF-54F93DCB1A90}"/>
              </a:ext>
            </a:extLst>
          </p:cNvPr>
          <p:cNvSpPr txBox="1"/>
          <p:nvPr/>
        </p:nvSpPr>
        <p:spPr>
          <a:xfrm>
            <a:off x="9000245" y="3027955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34102220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DEE63-5D6D-DCCB-B053-9EE12D580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29859-7D27-94FF-E4DC-1A0D9DA38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4A744-26A9-B829-6065-E10B6402EC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5408054" cy="4812983"/>
              </a:xfrm>
            </p:spPr>
            <p:txBody>
              <a:bodyPr/>
              <a:lstStyle/>
              <a:p>
                <a:r>
                  <a:rPr lang="en-US" i="1" dirty="0"/>
                  <a:t>Proof. </a:t>
                </a:r>
                <a:r>
                  <a:rPr lang="en-US" dirty="0"/>
                  <a:t>By contradiction. </a:t>
                </a:r>
              </a:p>
              <a:p>
                <a:r>
                  <a:rPr lang="en-US" dirty="0"/>
                  <a:t>If an MST doesn’t have the edge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find the path from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The path must cross the cut, swap that edge with the cheap one.</a:t>
                </a:r>
              </a:p>
              <a:p>
                <a:r>
                  <a:rPr lang="en-US" dirty="0"/>
                  <a:t>Still a tree, because it’s connected (go “long way around” with cheap edge) and still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4A744-26A9-B829-6065-E10B6402EC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5408054" cy="4812983"/>
              </a:xfrm>
              <a:blipFill>
                <a:blip r:embed="rId2"/>
                <a:stretch>
                  <a:fillRect l="-2342" t="-263" r="-3044" b="-1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Freeform 51">
            <a:extLst>
              <a:ext uri="{FF2B5EF4-FFF2-40B4-BE49-F238E27FC236}">
                <a16:creationId xmlns:a16="http://schemas.microsoft.com/office/drawing/2014/main" id="{0FC7F7F9-2AED-5DE3-4DED-FE019A516BF7}"/>
              </a:ext>
            </a:extLst>
          </p:cNvPr>
          <p:cNvSpPr/>
          <p:nvPr/>
        </p:nvSpPr>
        <p:spPr>
          <a:xfrm>
            <a:off x="9194915" y="1997882"/>
            <a:ext cx="2802461" cy="3017300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  <a:gd name="connsiteX0" fmla="*/ 1252590 w 4665017"/>
              <a:gd name="connsiteY0" fmla="*/ 197 h 3825702"/>
              <a:gd name="connsiteX1" fmla="*/ 16218 w 4665017"/>
              <a:gd name="connsiteY1" fmla="*/ 373684 h 3825702"/>
              <a:gd name="connsiteX2" fmla="*/ 544252 w 4665017"/>
              <a:gd name="connsiteY2" fmla="*/ 1932028 h 3825702"/>
              <a:gd name="connsiteX3" fmla="*/ 518495 w 4665017"/>
              <a:gd name="connsiteY3" fmla="*/ 2949459 h 3825702"/>
              <a:gd name="connsiteX4" fmla="*/ 1059407 w 4665017"/>
              <a:gd name="connsiteY4" fmla="*/ 3825222 h 3825702"/>
              <a:gd name="connsiteX5" fmla="*/ 2772297 w 4665017"/>
              <a:gd name="connsiteY5" fmla="*/ 3052490 h 3825702"/>
              <a:gd name="connsiteX6" fmla="*/ 4639734 w 4665017"/>
              <a:gd name="connsiteY6" fmla="*/ 1764602 h 3825702"/>
              <a:gd name="connsiteX7" fmla="*/ 3493514 w 4665017"/>
              <a:gd name="connsiteY7" fmla="*/ 347926 h 3825702"/>
              <a:gd name="connsiteX8" fmla="*/ 1252590 w 4665017"/>
              <a:gd name="connsiteY8" fmla="*/ 197 h 3825702"/>
              <a:gd name="connsiteX0" fmla="*/ 1252590 w 4665017"/>
              <a:gd name="connsiteY0" fmla="*/ 197 h 3291169"/>
              <a:gd name="connsiteX1" fmla="*/ 16218 w 4665017"/>
              <a:gd name="connsiteY1" fmla="*/ 373684 h 3291169"/>
              <a:gd name="connsiteX2" fmla="*/ 544252 w 4665017"/>
              <a:gd name="connsiteY2" fmla="*/ 1932028 h 3291169"/>
              <a:gd name="connsiteX3" fmla="*/ 518495 w 4665017"/>
              <a:gd name="connsiteY3" fmla="*/ 2949459 h 3291169"/>
              <a:gd name="connsiteX4" fmla="*/ 1741987 w 4665017"/>
              <a:gd name="connsiteY4" fmla="*/ 3284310 h 3291169"/>
              <a:gd name="connsiteX5" fmla="*/ 2772297 w 4665017"/>
              <a:gd name="connsiteY5" fmla="*/ 3052490 h 3291169"/>
              <a:gd name="connsiteX6" fmla="*/ 4639734 w 4665017"/>
              <a:gd name="connsiteY6" fmla="*/ 1764602 h 3291169"/>
              <a:gd name="connsiteX7" fmla="*/ 3493514 w 4665017"/>
              <a:gd name="connsiteY7" fmla="*/ 347926 h 3291169"/>
              <a:gd name="connsiteX8" fmla="*/ 1252590 w 4665017"/>
              <a:gd name="connsiteY8" fmla="*/ 197 h 3291169"/>
              <a:gd name="connsiteX0" fmla="*/ 1252590 w 4697669"/>
              <a:gd name="connsiteY0" fmla="*/ 197 h 3347671"/>
              <a:gd name="connsiteX1" fmla="*/ 16218 w 4697669"/>
              <a:gd name="connsiteY1" fmla="*/ 373684 h 3347671"/>
              <a:gd name="connsiteX2" fmla="*/ 544252 w 4697669"/>
              <a:gd name="connsiteY2" fmla="*/ 1932028 h 3347671"/>
              <a:gd name="connsiteX3" fmla="*/ 518495 w 4697669"/>
              <a:gd name="connsiteY3" fmla="*/ 2949459 h 3347671"/>
              <a:gd name="connsiteX4" fmla="*/ 1741987 w 4697669"/>
              <a:gd name="connsiteY4" fmla="*/ 3284310 h 3347671"/>
              <a:gd name="connsiteX5" fmla="*/ 4639734 w 4697669"/>
              <a:gd name="connsiteY5" fmla="*/ 1764602 h 3347671"/>
              <a:gd name="connsiteX6" fmla="*/ 3493514 w 4697669"/>
              <a:gd name="connsiteY6" fmla="*/ 347926 h 3347671"/>
              <a:gd name="connsiteX7" fmla="*/ 1252590 w 4697669"/>
              <a:gd name="connsiteY7" fmla="*/ 197 h 3347671"/>
              <a:gd name="connsiteX0" fmla="*/ 1252590 w 4697669"/>
              <a:gd name="connsiteY0" fmla="*/ 197 h 3021516"/>
              <a:gd name="connsiteX1" fmla="*/ 16218 w 4697669"/>
              <a:gd name="connsiteY1" fmla="*/ 373684 h 3021516"/>
              <a:gd name="connsiteX2" fmla="*/ 544252 w 4697669"/>
              <a:gd name="connsiteY2" fmla="*/ 1932028 h 3021516"/>
              <a:gd name="connsiteX3" fmla="*/ 518495 w 4697669"/>
              <a:gd name="connsiteY3" fmla="*/ 2949459 h 3021516"/>
              <a:gd name="connsiteX4" fmla="*/ 2707902 w 4697669"/>
              <a:gd name="connsiteY4" fmla="*/ 2807791 h 3021516"/>
              <a:gd name="connsiteX5" fmla="*/ 4639734 w 4697669"/>
              <a:gd name="connsiteY5" fmla="*/ 1764602 h 3021516"/>
              <a:gd name="connsiteX6" fmla="*/ 3493514 w 4697669"/>
              <a:gd name="connsiteY6" fmla="*/ 347926 h 3021516"/>
              <a:gd name="connsiteX7" fmla="*/ 1252590 w 4697669"/>
              <a:gd name="connsiteY7" fmla="*/ 197 h 3021516"/>
              <a:gd name="connsiteX0" fmla="*/ 1255019 w 4700098"/>
              <a:gd name="connsiteY0" fmla="*/ 197 h 3031519"/>
              <a:gd name="connsiteX1" fmla="*/ 18647 w 4700098"/>
              <a:gd name="connsiteY1" fmla="*/ 373684 h 3031519"/>
              <a:gd name="connsiteX2" fmla="*/ 546681 w 4700098"/>
              <a:gd name="connsiteY2" fmla="*/ 1932028 h 3031519"/>
              <a:gd name="connsiteX3" fmla="*/ 1048958 w 4700098"/>
              <a:gd name="connsiteY3" fmla="*/ 2962338 h 3031519"/>
              <a:gd name="connsiteX4" fmla="*/ 2710331 w 4700098"/>
              <a:gd name="connsiteY4" fmla="*/ 2807791 h 3031519"/>
              <a:gd name="connsiteX5" fmla="*/ 4642163 w 4700098"/>
              <a:gd name="connsiteY5" fmla="*/ 1764602 h 3031519"/>
              <a:gd name="connsiteX6" fmla="*/ 3495943 w 4700098"/>
              <a:gd name="connsiteY6" fmla="*/ 347926 h 3031519"/>
              <a:gd name="connsiteX7" fmla="*/ 1255019 w 4700098"/>
              <a:gd name="connsiteY7" fmla="*/ 197 h 3031519"/>
              <a:gd name="connsiteX0" fmla="*/ 1255019 w 4700098"/>
              <a:gd name="connsiteY0" fmla="*/ 197 h 3088752"/>
              <a:gd name="connsiteX1" fmla="*/ 18647 w 4700098"/>
              <a:gd name="connsiteY1" fmla="*/ 373684 h 3088752"/>
              <a:gd name="connsiteX2" fmla="*/ 546681 w 4700098"/>
              <a:gd name="connsiteY2" fmla="*/ 1932028 h 3088752"/>
              <a:gd name="connsiteX3" fmla="*/ 1048958 w 4700098"/>
              <a:gd name="connsiteY3" fmla="*/ 2962338 h 3088752"/>
              <a:gd name="connsiteX4" fmla="*/ 2710331 w 4700098"/>
              <a:gd name="connsiteY4" fmla="*/ 2807791 h 3088752"/>
              <a:gd name="connsiteX5" fmla="*/ 4642163 w 4700098"/>
              <a:gd name="connsiteY5" fmla="*/ 1764602 h 3088752"/>
              <a:gd name="connsiteX6" fmla="*/ 3495943 w 4700098"/>
              <a:gd name="connsiteY6" fmla="*/ 347926 h 3088752"/>
              <a:gd name="connsiteX7" fmla="*/ 1255019 w 4700098"/>
              <a:gd name="connsiteY7" fmla="*/ 197 h 3088752"/>
              <a:gd name="connsiteX0" fmla="*/ 1255019 w 3739774"/>
              <a:gd name="connsiteY0" fmla="*/ 168 h 3093047"/>
              <a:gd name="connsiteX1" fmla="*/ 18647 w 3739774"/>
              <a:gd name="connsiteY1" fmla="*/ 373655 h 3093047"/>
              <a:gd name="connsiteX2" fmla="*/ 546681 w 3739774"/>
              <a:gd name="connsiteY2" fmla="*/ 1931999 h 3093047"/>
              <a:gd name="connsiteX3" fmla="*/ 1048958 w 3739774"/>
              <a:gd name="connsiteY3" fmla="*/ 2962309 h 3093047"/>
              <a:gd name="connsiteX4" fmla="*/ 2710331 w 3739774"/>
              <a:gd name="connsiteY4" fmla="*/ 2807762 h 3093047"/>
              <a:gd name="connsiteX5" fmla="*/ 3483064 w 3739774"/>
              <a:gd name="connsiteY5" fmla="*/ 1648663 h 3093047"/>
              <a:gd name="connsiteX6" fmla="*/ 3495943 w 3739774"/>
              <a:gd name="connsiteY6" fmla="*/ 347897 h 3093047"/>
              <a:gd name="connsiteX7" fmla="*/ 1255019 w 3739774"/>
              <a:gd name="connsiteY7" fmla="*/ 168 h 3093047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499207"/>
              <a:gd name="connsiteY0" fmla="*/ 12482 h 3105361"/>
              <a:gd name="connsiteX1" fmla="*/ 18647 w 3499207"/>
              <a:gd name="connsiteY1" fmla="*/ 385969 h 3105361"/>
              <a:gd name="connsiteX2" fmla="*/ 546681 w 3499207"/>
              <a:gd name="connsiteY2" fmla="*/ 1944313 h 3105361"/>
              <a:gd name="connsiteX3" fmla="*/ 1048958 w 3499207"/>
              <a:gd name="connsiteY3" fmla="*/ 2974623 h 3105361"/>
              <a:gd name="connsiteX4" fmla="*/ 2710331 w 3499207"/>
              <a:gd name="connsiteY4" fmla="*/ 2820076 h 3105361"/>
              <a:gd name="connsiteX5" fmla="*/ 3483064 w 3499207"/>
              <a:gd name="connsiteY5" fmla="*/ 1660977 h 3105361"/>
              <a:gd name="connsiteX6" fmla="*/ 3032304 w 3499207"/>
              <a:gd name="connsiteY6" fmla="*/ 244301 h 3105361"/>
              <a:gd name="connsiteX7" fmla="*/ 1255019 w 3499207"/>
              <a:gd name="connsiteY7" fmla="*/ 12482 h 3105361"/>
              <a:gd name="connsiteX0" fmla="*/ 1255019 w 3499360"/>
              <a:gd name="connsiteY0" fmla="*/ 12482 h 3025470"/>
              <a:gd name="connsiteX1" fmla="*/ 18647 w 3499360"/>
              <a:gd name="connsiteY1" fmla="*/ 385969 h 3025470"/>
              <a:gd name="connsiteX2" fmla="*/ 546681 w 3499360"/>
              <a:gd name="connsiteY2" fmla="*/ 1944313 h 3025470"/>
              <a:gd name="connsiteX3" fmla="*/ 1048958 w 3499360"/>
              <a:gd name="connsiteY3" fmla="*/ 2974623 h 3025470"/>
              <a:gd name="connsiteX4" fmla="*/ 2620179 w 3499360"/>
              <a:gd name="connsiteY4" fmla="*/ 2742803 h 3025470"/>
              <a:gd name="connsiteX5" fmla="*/ 3483064 w 3499360"/>
              <a:gd name="connsiteY5" fmla="*/ 1660977 h 3025470"/>
              <a:gd name="connsiteX6" fmla="*/ 3032304 w 3499360"/>
              <a:gd name="connsiteY6" fmla="*/ 244301 h 3025470"/>
              <a:gd name="connsiteX7" fmla="*/ 1255019 w 3499360"/>
              <a:gd name="connsiteY7" fmla="*/ 12482 h 3025470"/>
              <a:gd name="connsiteX0" fmla="*/ 1255019 w 3484388"/>
              <a:gd name="connsiteY0" fmla="*/ 222 h 3013210"/>
              <a:gd name="connsiteX1" fmla="*/ 18647 w 3484388"/>
              <a:gd name="connsiteY1" fmla="*/ 373709 h 3013210"/>
              <a:gd name="connsiteX2" fmla="*/ 546681 w 3484388"/>
              <a:gd name="connsiteY2" fmla="*/ 1932053 h 3013210"/>
              <a:gd name="connsiteX3" fmla="*/ 1048958 w 3484388"/>
              <a:gd name="connsiteY3" fmla="*/ 2962363 h 3013210"/>
              <a:gd name="connsiteX4" fmla="*/ 2620179 w 3484388"/>
              <a:gd name="connsiteY4" fmla="*/ 2730543 h 3013210"/>
              <a:gd name="connsiteX5" fmla="*/ 3483064 w 3484388"/>
              <a:gd name="connsiteY5" fmla="*/ 1648717 h 3013210"/>
              <a:gd name="connsiteX6" fmla="*/ 2439876 w 3484388"/>
              <a:gd name="connsiteY6" fmla="*/ 399466 h 3013210"/>
              <a:gd name="connsiteX7" fmla="*/ 1255019 w 3484388"/>
              <a:gd name="connsiteY7" fmla="*/ 222 h 3013210"/>
              <a:gd name="connsiteX0" fmla="*/ 1255019 w 2834137"/>
              <a:gd name="connsiteY0" fmla="*/ 222 h 3010970"/>
              <a:gd name="connsiteX1" fmla="*/ 18647 w 2834137"/>
              <a:gd name="connsiteY1" fmla="*/ 373709 h 3010970"/>
              <a:gd name="connsiteX2" fmla="*/ 546681 w 2834137"/>
              <a:gd name="connsiteY2" fmla="*/ 1932053 h 3010970"/>
              <a:gd name="connsiteX3" fmla="*/ 1048958 w 2834137"/>
              <a:gd name="connsiteY3" fmla="*/ 2962363 h 3010970"/>
              <a:gd name="connsiteX4" fmla="*/ 2620179 w 2834137"/>
              <a:gd name="connsiteY4" fmla="*/ 2730543 h 3010970"/>
              <a:gd name="connsiteX5" fmla="*/ 2800484 w 2834137"/>
              <a:gd name="connsiteY5" fmla="*/ 1738869 h 3010970"/>
              <a:gd name="connsiteX6" fmla="*/ 2439876 w 2834137"/>
              <a:gd name="connsiteY6" fmla="*/ 399466 h 3010970"/>
              <a:gd name="connsiteX7" fmla="*/ 1255019 w 2834137"/>
              <a:gd name="connsiteY7" fmla="*/ 222 h 3010970"/>
              <a:gd name="connsiteX0" fmla="*/ 1255019 w 2802461"/>
              <a:gd name="connsiteY0" fmla="*/ 222 h 3017300"/>
              <a:gd name="connsiteX1" fmla="*/ 18647 w 2802461"/>
              <a:gd name="connsiteY1" fmla="*/ 373709 h 3017300"/>
              <a:gd name="connsiteX2" fmla="*/ 546681 w 2802461"/>
              <a:gd name="connsiteY2" fmla="*/ 1932053 h 3017300"/>
              <a:gd name="connsiteX3" fmla="*/ 1048958 w 2802461"/>
              <a:gd name="connsiteY3" fmla="*/ 2962363 h 3017300"/>
              <a:gd name="connsiteX4" fmla="*/ 2323965 w 2802461"/>
              <a:gd name="connsiteY4" fmla="*/ 2756301 h 3017300"/>
              <a:gd name="connsiteX5" fmla="*/ 2800484 w 2802461"/>
              <a:gd name="connsiteY5" fmla="*/ 1738869 h 3017300"/>
              <a:gd name="connsiteX6" fmla="*/ 2439876 w 2802461"/>
              <a:gd name="connsiteY6" fmla="*/ 399466 h 3017300"/>
              <a:gd name="connsiteX7" fmla="*/ 1255019 w 2802461"/>
              <a:gd name="connsiteY7" fmla="*/ 222 h 30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02461" h="3017300">
                <a:moveTo>
                  <a:pt x="1255019" y="222"/>
                </a:moveTo>
                <a:cubicBezTo>
                  <a:pt x="851481" y="-4071"/>
                  <a:pt x="136703" y="51737"/>
                  <a:pt x="18647" y="373709"/>
                </a:cubicBezTo>
                <a:cubicBezTo>
                  <a:pt x="-99409" y="695681"/>
                  <a:pt x="374963" y="1500611"/>
                  <a:pt x="546681" y="1932053"/>
                </a:cubicBezTo>
                <a:cubicBezTo>
                  <a:pt x="718399" y="2363495"/>
                  <a:pt x="752744" y="2824988"/>
                  <a:pt x="1048958" y="2962363"/>
                </a:cubicBezTo>
                <a:cubicBezTo>
                  <a:pt x="1345172" y="3099738"/>
                  <a:pt x="2032044" y="2960217"/>
                  <a:pt x="2323965" y="2756301"/>
                </a:cubicBezTo>
                <a:cubicBezTo>
                  <a:pt x="2615886" y="2552385"/>
                  <a:pt x="2781166" y="2131675"/>
                  <a:pt x="2800484" y="1738869"/>
                </a:cubicBezTo>
                <a:cubicBezTo>
                  <a:pt x="2819803" y="1346063"/>
                  <a:pt x="2697454" y="689241"/>
                  <a:pt x="2439876" y="399466"/>
                </a:cubicBezTo>
                <a:cubicBezTo>
                  <a:pt x="2182298" y="109691"/>
                  <a:pt x="1658557" y="4515"/>
                  <a:pt x="1255019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C0E596D1-52EA-704D-66C7-A6F232AAC906}"/>
              </a:ext>
            </a:extLst>
          </p:cNvPr>
          <p:cNvSpPr/>
          <p:nvPr/>
        </p:nvSpPr>
        <p:spPr>
          <a:xfrm>
            <a:off x="6537239" y="1932026"/>
            <a:ext cx="2933546" cy="3676891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  <a:gd name="connsiteX0" fmla="*/ 140994 w 4714050"/>
              <a:gd name="connsiteY0" fmla="*/ 833702 h 3770196"/>
              <a:gd name="connsiteX1" fmla="*/ 3450935 w 4714050"/>
              <a:gd name="connsiteY1" fmla="*/ 48090 h 3770196"/>
              <a:gd name="connsiteX2" fmla="*/ 4712994 w 4714050"/>
              <a:gd name="connsiteY2" fmla="*/ 2005679 h 3770196"/>
              <a:gd name="connsiteX3" fmla="*/ 3283439 w 4714050"/>
              <a:gd name="connsiteY3" fmla="*/ 3628417 h 3770196"/>
              <a:gd name="connsiteX4" fmla="*/ 875090 w 4714050"/>
              <a:gd name="connsiteY4" fmla="*/ 3370840 h 3770196"/>
              <a:gd name="connsiteX5" fmla="*/ 140994 w 4714050"/>
              <a:gd name="connsiteY5" fmla="*/ 833702 h 3770196"/>
              <a:gd name="connsiteX0" fmla="*/ 976105 w 3887606"/>
              <a:gd name="connsiteY0" fmla="*/ 1187065 h 3719848"/>
              <a:gd name="connsiteX1" fmla="*/ 2624840 w 3887606"/>
              <a:gd name="connsiteY1" fmla="*/ 15087 h 3719848"/>
              <a:gd name="connsiteX2" fmla="*/ 3886899 w 3887606"/>
              <a:gd name="connsiteY2" fmla="*/ 1972676 h 3719848"/>
              <a:gd name="connsiteX3" fmla="*/ 2457344 w 3887606"/>
              <a:gd name="connsiteY3" fmla="*/ 3595414 h 3719848"/>
              <a:gd name="connsiteX4" fmla="*/ 48995 w 3887606"/>
              <a:gd name="connsiteY4" fmla="*/ 3337837 h 3719848"/>
              <a:gd name="connsiteX5" fmla="*/ 976105 w 3887606"/>
              <a:gd name="connsiteY5" fmla="*/ 1187065 h 3719848"/>
              <a:gd name="connsiteX0" fmla="*/ 140024 w 3051525"/>
              <a:gd name="connsiteY0" fmla="*/ 1186539 h 3676891"/>
              <a:gd name="connsiteX1" fmla="*/ 1788759 w 3051525"/>
              <a:gd name="connsiteY1" fmla="*/ 14561 h 3676891"/>
              <a:gd name="connsiteX2" fmla="*/ 3050818 w 3051525"/>
              <a:gd name="connsiteY2" fmla="*/ 1972150 h 3676891"/>
              <a:gd name="connsiteX3" fmla="*/ 1621263 w 3051525"/>
              <a:gd name="connsiteY3" fmla="*/ 3594888 h 3676891"/>
              <a:gd name="connsiteX4" fmla="*/ 257867 w 3051525"/>
              <a:gd name="connsiteY4" fmla="*/ 3144128 h 3676891"/>
              <a:gd name="connsiteX5" fmla="*/ 140024 w 3051525"/>
              <a:gd name="connsiteY5" fmla="*/ 1186539 h 36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25" h="3676891">
                <a:moveTo>
                  <a:pt x="140024" y="1186539"/>
                </a:moveTo>
                <a:cubicBezTo>
                  <a:pt x="395173" y="664945"/>
                  <a:pt x="1303627" y="-116374"/>
                  <a:pt x="1788759" y="14561"/>
                </a:cubicBezTo>
                <a:cubicBezTo>
                  <a:pt x="2273891" y="145496"/>
                  <a:pt x="3078734" y="1375429"/>
                  <a:pt x="3050818" y="1972150"/>
                </a:cubicBezTo>
                <a:cubicBezTo>
                  <a:pt x="3022902" y="2568871"/>
                  <a:pt x="2260914" y="3367361"/>
                  <a:pt x="1621263" y="3594888"/>
                </a:cubicBezTo>
                <a:cubicBezTo>
                  <a:pt x="981612" y="3822415"/>
                  <a:pt x="504740" y="3545519"/>
                  <a:pt x="257867" y="3144128"/>
                </a:cubicBezTo>
                <a:cubicBezTo>
                  <a:pt x="10994" y="2742737"/>
                  <a:pt x="-115125" y="1708133"/>
                  <a:pt x="140024" y="11865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B2CD4C4-E900-9B1B-35D5-89E4E6F50CCB}"/>
              </a:ext>
            </a:extLst>
          </p:cNvPr>
          <p:cNvSpPr/>
          <p:nvPr/>
        </p:nvSpPr>
        <p:spPr>
          <a:xfrm>
            <a:off x="7781682" y="22479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773D82F-7326-BC4C-F857-65CB98B9BA71}"/>
              </a:ext>
            </a:extLst>
          </p:cNvPr>
          <p:cNvSpPr/>
          <p:nvPr/>
        </p:nvSpPr>
        <p:spPr>
          <a:xfrm>
            <a:off x="8521900" y="396967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B425367-4D98-DED0-3927-3A95BD2C32FA}"/>
              </a:ext>
            </a:extLst>
          </p:cNvPr>
          <p:cNvSpPr/>
          <p:nvPr/>
        </p:nvSpPr>
        <p:spPr>
          <a:xfrm>
            <a:off x="11148252" y="32020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8DCBE30A-648B-91A7-4D14-5A27DB9B8D62}"/>
              </a:ext>
            </a:extLst>
          </p:cNvPr>
          <p:cNvSpPr/>
          <p:nvPr/>
        </p:nvSpPr>
        <p:spPr>
          <a:xfrm>
            <a:off x="10401150" y="4092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610EE2CC-D4C0-E4C7-A7F8-88FCAE61FBFA}"/>
              </a:ext>
            </a:extLst>
          </p:cNvPr>
          <p:cNvSpPr/>
          <p:nvPr/>
        </p:nvSpPr>
        <p:spPr>
          <a:xfrm>
            <a:off x="6899435" y="448051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EB6BCC45-E192-24FC-5C18-9AEDE7DB8DAF}"/>
              </a:ext>
            </a:extLst>
          </p:cNvPr>
          <p:cNvSpPr/>
          <p:nvPr/>
        </p:nvSpPr>
        <p:spPr>
          <a:xfrm>
            <a:off x="9628818" y="211364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1F5EF82E-75FB-EECB-E87E-042E86492031}"/>
              </a:ext>
            </a:extLst>
          </p:cNvPr>
          <p:cNvCxnSpPr>
            <a:cxnSpLocks/>
          </p:cNvCxnSpPr>
          <p:nvPr/>
        </p:nvCxnSpPr>
        <p:spPr>
          <a:xfrm flipH="1" flipV="1">
            <a:off x="8185223" y="3001440"/>
            <a:ext cx="487355" cy="83958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392D7310-E3F8-DCA4-FB51-897638465FBE}"/>
              </a:ext>
            </a:extLst>
          </p:cNvPr>
          <p:cNvCxnSpPr>
            <a:cxnSpLocks/>
          </p:cNvCxnSpPr>
          <p:nvPr/>
        </p:nvCxnSpPr>
        <p:spPr>
          <a:xfrm>
            <a:off x="9210826" y="4352540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BB359A2-9242-1802-1516-49880D072493}"/>
              </a:ext>
            </a:extLst>
          </p:cNvPr>
          <p:cNvCxnSpPr>
            <a:cxnSpLocks/>
          </p:cNvCxnSpPr>
          <p:nvPr/>
        </p:nvCxnSpPr>
        <p:spPr>
          <a:xfrm>
            <a:off x="8485343" y="2835577"/>
            <a:ext cx="2534793" cy="63347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B744F80D-0447-9310-9531-ED3441CBCDD6}"/>
              </a:ext>
            </a:extLst>
          </p:cNvPr>
          <p:cNvCxnSpPr>
            <a:cxnSpLocks/>
          </p:cNvCxnSpPr>
          <p:nvPr/>
        </p:nvCxnSpPr>
        <p:spPr>
          <a:xfrm flipV="1">
            <a:off x="7406663" y="2954829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B06701B-FEBF-7B98-F194-A2CE26A5D6BD}"/>
              </a:ext>
            </a:extLst>
          </p:cNvPr>
          <p:cNvCxnSpPr>
            <a:cxnSpLocks/>
          </p:cNvCxnSpPr>
          <p:nvPr/>
        </p:nvCxnSpPr>
        <p:spPr>
          <a:xfrm flipH="1" flipV="1">
            <a:off x="10130707" y="2929233"/>
            <a:ext cx="447911" cy="110187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3B68EBC-F34D-C706-9782-646940D9CE09}"/>
              </a:ext>
            </a:extLst>
          </p:cNvPr>
          <p:cNvCxnSpPr>
            <a:cxnSpLocks/>
          </p:cNvCxnSpPr>
          <p:nvPr/>
        </p:nvCxnSpPr>
        <p:spPr>
          <a:xfrm flipV="1">
            <a:off x="8518010" y="2528627"/>
            <a:ext cx="985710" cy="54947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3F3D6FBD-9C60-6384-5AFE-96BF95C0067F}"/>
              </a:ext>
            </a:extLst>
          </p:cNvPr>
          <p:cNvSpPr txBox="1"/>
          <p:nvPr/>
        </p:nvSpPr>
        <p:spPr>
          <a:xfrm>
            <a:off x="9560057" y="4397501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EC626-FDA0-1012-ADA5-ED9381FF00E7}"/>
              </a:ext>
            </a:extLst>
          </p:cNvPr>
          <p:cNvSpPr txBox="1"/>
          <p:nvPr/>
        </p:nvSpPr>
        <p:spPr>
          <a:xfrm>
            <a:off x="8579795" y="1899203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571E097-FBBE-4D10-0E8D-CA6D2081B859}"/>
              </a:ext>
            </a:extLst>
          </p:cNvPr>
          <p:cNvSpPr txBox="1"/>
          <p:nvPr/>
        </p:nvSpPr>
        <p:spPr>
          <a:xfrm>
            <a:off x="9000245" y="3027955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093538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D05A7-136C-3167-61A4-00DCF07EB9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908A2-4DE0-B8F8-00EB-08016E831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property of MSTs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83F47-580F-B5B9-3DCA-8CEEEC17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5408054" cy="4812983"/>
          </a:xfrm>
        </p:spPr>
        <p:txBody>
          <a:bodyPr/>
          <a:lstStyle/>
          <a:p>
            <a:r>
              <a:rPr lang="en-US" b="1" dirty="0">
                <a:solidFill>
                  <a:schemeClr val="accent4"/>
                </a:solidFill>
              </a:rPr>
              <a:t>Warning:</a:t>
            </a:r>
          </a:p>
          <a:p>
            <a:r>
              <a:rPr lang="en-US" dirty="0"/>
              <a:t>Must swap with an edge in a cycle!</a:t>
            </a:r>
          </a:p>
          <a:p>
            <a:r>
              <a:rPr lang="en-US" dirty="0"/>
              <a:t>Otherwise, cost will go down but you don’t get a tree.</a:t>
            </a:r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2998D9BA-FDB2-18BE-2981-3538D23B6B5B}"/>
              </a:ext>
            </a:extLst>
          </p:cNvPr>
          <p:cNvSpPr/>
          <p:nvPr/>
        </p:nvSpPr>
        <p:spPr>
          <a:xfrm>
            <a:off x="9194915" y="1997882"/>
            <a:ext cx="2802461" cy="3017300"/>
          </a:xfrm>
          <a:custGeom>
            <a:avLst/>
            <a:gdLst>
              <a:gd name="connsiteX0" fmla="*/ 1289424 w 4701851"/>
              <a:gd name="connsiteY0" fmla="*/ 102508 h 4150507"/>
              <a:gd name="connsiteX1" fmla="*/ 53052 w 4701851"/>
              <a:gd name="connsiteY1" fmla="*/ 179781 h 4150507"/>
              <a:gd name="connsiteX2" fmla="*/ 581086 w 4701851"/>
              <a:gd name="connsiteY2" fmla="*/ 2034339 h 4150507"/>
              <a:gd name="connsiteX3" fmla="*/ 1537 w 4701851"/>
              <a:gd name="connsiteY3" fmla="*/ 3463894 h 4150507"/>
              <a:gd name="connsiteX4" fmla="*/ 490934 w 4701851"/>
              <a:gd name="connsiteY4" fmla="*/ 4056322 h 4150507"/>
              <a:gd name="connsiteX5" fmla="*/ 2487159 w 4701851"/>
              <a:gd name="connsiteY5" fmla="*/ 3914654 h 4150507"/>
              <a:gd name="connsiteX6" fmla="*/ 4676568 w 4701851"/>
              <a:gd name="connsiteY6" fmla="*/ 1866913 h 4150507"/>
              <a:gd name="connsiteX7" fmla="*/ 3530348 w 4701851"/>
              <a:gd name="connsiteY7" fmla="*/ 450237 h 4150507"/>
              <a:gd name="connsiteX8" fmla="*/ 1289424 w 4701851"/>
              <a:gd name="connsiteY8" fmla="*/ 102508 h 4150507"/>
              <a:gd name="connsiteX0" fmla="*/ 1289424 w 4701851"/>
              <a:gd name="connsiteY0" fmla="*/ 11849 h 4059848"/>
              <a:gd name="connsiteX1" fmla="*/ 233356 w 4701851"/>
              <a:gd name="connsiteY1" fmla="*/ 269426 h 4059848"/>
              <a:gd name="connsiteX2" fmla="*/ 581086 w 4701851"/>
              <a:gd name="connsiteY2" fmla="*/ 1943680 h 4059848"/>
              <a:gd name="connsiteX3" fmla="*/ 1537 w 4701851"/>
              <a:gd name="connsiteY3" fmla="*/ 3373235 h 4059848"/>
              <a:gd name="connsiteX4" fmla="*/ 490934 w 4701851"/>
              <a:gd name="connsiteY4" fmla="*/ 3965663 h 4059848"/>
              <a:gd name="connsiteX5" fmla="*/ 2487159 w 4701851"/>
              <a:gd name="connsiteY5" fmla="*/ 3823995 h 4059848"/>
              <a:gd name="connsiteX6" fmla="*/ 4676568 w 4701851"/>
              <a:gd name="connsiteY6" fmla="*/ 1776254 h 4059848"/>
              <a:gd name="connsiteX7" fmla="*/ 3530348 w 4701851"/>
              <a:gd name="connsiteY7" fmla="*/ 359578 h 4059848"/>
              <a:gd name="connsiteX8" fmla="*/ 1289424 w 4701851"/>
              <a:gd name="connsiteY8" fmla="*/ 11849 h 4059848"/>
              <a:gd name="connsiteX0" fmla="*/ 1289424 w 4701851"/>
              <a:gd name="connsiteY0" fmla="*/ 197 h 4048196"/>
              <a:gd name="connsiteX1" fmla="*/ 53052 w 4701851"/>
              <a:gd name="connsiteY1" fmla="*/ 373684 h 4048196"/>
              <a:gd name="connsiteX2" fmla="*/ 581086 w 4701851"/>
              <a:gd name="connsiteY2" fmla="*/ 1932028 h 4048196"/>
              <a:gd name="connsiteX3" fmla="*/ 1537 w 4701851"/>
              <a:gd name="connsiteY3" fmla="*/ 3361583 h 4048196"/>
              <a:gd name="connsiteX4" fmla="*/ 490934 w 4701851"/>
              <a:gd name="connsiteY4" fmla="*/ 3954011 h 4048196"/>
              <a:gd name="connsiteX5" fmla="*/ 2487159 w 4701851"/>
              <a:gd name="connsiteY5" fmla="*/ 3812343 h 4048196"/>
              <a:gd name="connsiteX6" fmla="*/ 4676568 w 4701851"/>
              <a:gd name="connsiteY6" fmla="*/ 1764602 h 4048196"/>
              <a:gd name="connsiteX7" fmla="*/ 3530348 w 4701851"/>
              <a:gd name="connsiteY7" fmla="*/ 347926 h 4048196"/>
              <a:gd name="connsiteX8" fmla="*/ 1289424 w 4701851"/>
              <a:gd name="connsiteY8" fmla="*/ 197 h 4048196"/>
              <a:gd name="connsiteX0" fmla="*/ 1298206 w 4710633"/>
              <a:gd name="connsiteY0" fmla="*/ 197 h 3987187"/>
              <a:gd name="connsiteX1" fmla="*/ 61834 w 4710633"/>
              <a:gd name="connsiteY1" fmla="*/ 373684 h 3987187"/>
              <a:gd name="connsiteX2" fmla="*/ 589868 w 4710633"/>
              <a:gd name="connsiteY2" fmla="*/ 1932028 h 3987187"/>
              <a:gd name="connsiteX3" fmla="*/ 10319 w 4710633"/>
              <a:gd name="connsiteY3" fmla="*/ 3361583 h 3987187"/>
              <a:gd name="connsiteX4" fmla="*/ 1195175 w 4710633"/>
              <a:gd name="connsiteY4" fmla="*/ 3825222 h 3987187"/>
              <a:gd name="connsiteX5" fmla="*/ 2495941 w 4710633"/>
              <a:gd name="connsiteY5" fmla="*/ 3812343 h 3987187"/>
              <a:gd name="connsiteX6" fmla="*/ 4685350 w 4710633"/>
              <a:gd name="connsiteY6" fmla="*/ 1764602 h 3987187"/>
              <a:gd name="connsiteX7" fmla="*/ 3539130 w 4710633"/>
              <a:gd name="connsiteY7" fmla="*/ 347926 h 3987187"/>
              <a:gd name="connsiteX8" fmla="*/ 1298206 w 4710633"/>
              <a:gd name="connsiteY8" fmla="*/ 197 h 3987187"/>
              <a:gd name="connsiteX0" fmla="*/ 1298206 w 4710633"/>
              <a:gd name="connsiteY0" fmla="*/ 197 h 3833299"/>
              <a:gd name="connsiteX1" fmla="*/ 61834 w 4710633"/>
              <a:gd name="connsiteY1" fmla="*/ 373684 h 3833299"/>
              <a:gd name="connsiteX2" fmla="*/ 589868 w 4710633"/>
              <a:gd name="connsiteY2" fmla="*/ 1932028 h 3833299"/>
              <a:gd name="connsiteX3" fmla="*/ 10319 w 4710633"/>
              <a:gd name="connsiteY3" fmla="*/ 3361583 h 3833299"/>
              <a:gd name="connsiteX4" fmla="*/ 1195175 w 4710633"/>
              <a:gd name="connsiteY4" fmla="*/ 3825222 h 3833299"/>
              <a:gd name="connsiteX5" fmla="*/ 2817913 w 4710633"/>
              <a:gd name="connsiteY5" fmla="*/ 3052490 h 3833299"/>
              <a:gd name="connsiteX6" fmla="*/ 4685350 w 4710633"/>
              <a:gd name="connsiteY6" fmla="*/ 1764602 h 3833299"/>
              <a:gd name="connsiteX7" fmla="*/ 3539130 w 4710633"/>
              <a:gd name="connsiteY7" fmla="*/ 347926 h 3833299"/>
              <a:gd name="connsiteX8" fmla="*/ 1298206 w 4710633"/>
              <a:gd name="connsiteY8" fmla="*/ 197 h 3833299"/>
              <a:gd name="connsiteX0" fmla="*/ 1295625 w 4708052"/>
              <a:gd name="connsiteY0" fmla="*/ 197 h 3833299"/>
              <a:gd name="connsiteX1" fmla="*/ 59253 w 4708052"/>
              <a:gd name="connsiteY1" fmla="*/ 373684 h 3833299"/>
              <a:gd name="connsiteX2" fmla="*/ 587287 w 4708052"/>
              <a:gd name="connsiteY2" fmla="*/ 1932028 h 3833299"/>
              <a:gd name="connsiteX3" fmla="*/ 7738 w 4708052"/>
              <a:gd name="connsiteY3" fmla="*/ 3361583 h 3833299"/>
              <a:gd name="connsiteX4" fmla="*/ 1102442 w 4708052"/>
              <a:gd name="connsiteY4" fmla="*/ 3825222 h 3833299"/>
              <a:gd name="connsiteX5" fmla="*/ 2815332 w 4708052"/>
              <a:gd name="connsiteY5" fmla="*/ 3052490 h 3833299"/>
              <a:gd name="connsiteX6" fmla="*/ 4682769 w 4708052"/>
              <a:gd name="connsiteY6" fmla="*/ 1764602 h 3833299"/>
              <a:gd name="connsiteX7" fmla="*/ 3536549 w 4708052"/>
              <a:gd name="connsiteY7" fmla="*/ 347926 h 3833299"/>
              <a:gd name="connsiteX8" fmla="*/ 1295625 w 4708052"/>
              <a:gd name="connsiteY8" fmla="*/ 197 h 3833299"/>
              <a:gd name="connsiteX0" fmla="*/ 1252590 w 4665017"/>
              <a:gd name="connsiteY0" fmla="*/ 197 h 3825702"/>
              <a:gd name="connsiteX1" fmla="*/ 16218 w 4665017"/>
              <a:gd name="connsiteY1" fmla="*/ 373684 h 3825702"/>
              <a:gd name="connsiteX2" fmla="*/ 544252 w 4665017"/>
              <a:gd name="connsiteY2" fmla="*/ 1932028 h 3825702"/>
              <a:gd name="connsiteX3" fmla="*/ 518495 w 4665017"/>
              <a:gd name="connsiteY3" fmla="*/ 2949459 h 3825702"/>
              <a:gd name="connsiteX4" fmla="*/ 1059407 w 4665017"/>
              <a:gd name="connsiteY4" fmla="*/ 3825222 h 3825702"/>
              <a:gd name="connsiteX5" fmla="*/ 2772297 w 4665017"/>
              <a:gd name="connsiteY5" fmla="*/ 3052490 h 3825702"/>
              <a:gd name="connsiteX6" fmla="*/ 4639734 w 4665017"/>
              <a:gd name="connsiteY6" fmla="*/ 1764602 h 3825702"/>
              <a:gd name="connsiteX7" fmla="*/ 3493514 w 4665017"/>
              <a:gd name="connsiteY7" fmla="*/ 347926 h 3825702"/>
              <a:gd name="connsiteX8" fmla="*/ 1252590 w 4665017"/>
              <a:gd name="connsiteY8" fmla="*/ 197 h 3825702"/>
              <a:gd name="connsiteX0" fmla="*/ 1252590 w 4665017"/>
              <a:gd name="connsiteY0" fmla="*/ 197 h 3291169"/>
              <a:gd name="connsiteX1" fmla="*/ 16218 w 4665017"/>
              <a:gd name="connsiteY1" fmla="*/ 373684 h 3291169"/>
              <a:gd name="connsiteX2" fmla="*/ 544252 w 4665017"/>
              <a:gd name="connsiteY2" fmla="*/ 1932028 h 3291169"/>
              <a:gd name="connsiteX3" fmla="*/ 518495 w 4665017"/>
              <a:gd name="connsiteY3" fmla="*/ 2949459 h 3291169"/>
              <a:gd name="connsiteX4" fmla="*/ 1741987 w 4665017"/>
              <a:gd name="connsiteY4" fmla="*/ 3284310 h 3291169"/>
              <a:gd name="connsiteX5" fmla="*/ 2772297 w 4665017"/>
              <a:gd name="connsiteY5" fmla="*/ 3052490 h 3291169"/>
              <a:gd name="connsiteX6" fmla="*/ 4639734 w 4665017"/>
              <a:gd name="connsiteY6" fmla="*/ 1764602 h 3291169"/>
              <a:gd name="connsiteX7" fmla="*/ 3493514 w 4665017"/>
              <a:gd name="connsiteY7" fmla="*/ 347926 h 3291169"/>
              <a:gd name="connsiteX8" fmla="*/ 1252590 w 4665017"/>
              <a:gd name="connsiteY8" fmla="*/ 197 h 3291169"/>
              <a:gd name="connsiteX0" fmla="*/ 1252590 w 4697669"/>
              <a:gd name="connsiteY0" fmla="*/ 197 h 3347671"/>
              <a:gd name="connsiteX1" fmla="*/ 16218 w 4697669"/>
              <a:gd name="connsiteY1" fmla="*/ 373684 h 3347671"/>
              <a:gd name="connsiteX2" fmla="*/ 544252 w 4697669"/>
              <a:gd name="connsiteY2" fmla="*/ 1932028 h 3347671"/>
              <a:gd name="connsiteX3" fmla="*/ 518495 w 4697669"/>
              <a:gd name="connsiteY3" fmla="*/ 2949459 h 3347671"/>
              <a:gd name="connsiteX4" fmla="*/ 1741987 w 4697669"/>
              <a:gd name="connsiteY4" fmla="*/ 3284310 h 3347671"/>
              <a:gd name="connsiteX5" fmla="*/ 4639734 w 4697669"/>
              <a:gd name="connsiteY5" fmla="*/ 1764602 h 3347671"/>
              <a:gd name="connsiteX6" fmla="*/ 3493514 w 4697669"/>
              <a:gd name="connsiteY6" fmla="*/ 347926 h 3347671"/>
              <a:gd name="connsiteX7" fmla="*/ 1252590 w 4697669"/>
              <a:gd name="connsiteY7" fmla="*/ 197 h 3347671"/>
              <a:gd name="connsiteX0" fmla="*/ 1252590 w 4697669"/>
              <a:gd name="connsiteY0" fmla="*/ 197 h 3021516"/>
              <a:gd name="connsiteX1" fmla="*/ 16218 w 4697669"/>
              <a:gd name="connsiteY1" fmla="*/ 373684 h 3021516"/>
              <a:gd name="connsiteX2" fmla="*/ 544252 w 4697669"/>
              <a:gd name="connsiteY2" fmla="*/ 1932028 h 3021516"/>
              <a:gd name="connsiteX3" fmla="*/ 518495 w 4697669"/>
              <a:gd name="connsiteY3" fmla="*/ 2949459 h 3021516"/>
              <a:gd name="connsiteX4" fmla="*/ 2707902 w 4697669"/>
              <a:gd name="connsiteY4" fmla="*/ 2807791 h 3021516"/>
              <a:gd name="connsiteX5" fmla="*/ 4639734 w 4697669"/>
              <a:gd name="connsiteY5" fmla="*/ 1764602 h 3021516"/>
              <a:gd name="connsiteX6" fmla="*/ 3493514 w 4697669"/>
              <a:gd name="connsiteY6" fmla="*/ 347926 h 3021516"/>
              <a:gd name="connsiteX7" fmla="*/ 1252590 w 4697669"/>
              <a:gd name="connsiteY7" fmla="*/ 197 h 3021516"/>
              <a:gd name="connsiteX0" fmla="*/ 1255019 w 4700098"/>
              <a:gd name="connsiteY0" fmla="*/ 197 h 3031519"/>
              <a:gd name="connsiteX1" fmla="*/ 18647 w 4700098"/>
              <a:gd name="connsiteY1" fmla="*/ 373684 h 3031519"/>
              <a:gd name="connsiteX2" fmla="*/ 546681 w 4700098"/>
              <a:gd name="connsiteY2" fmla="*/ 1932028 h 3031519"/>
              <a:gd name="connsiteX3" fmla="*/ 1048958 w 4700098"/>
              <a:gd name="connsiteY3" fmla="*/ 2962338 h 3031519"/>
              <a:gd name="connsiteX4" fmla="*/ 2710331 w 4700098"/>
              <a:gd name="connsiteY4" fmla="*/ 2807791 h 3031519"/>
              <a:gd name="connsiteX5" fmla="*/ 4642163 w 4700098"/>
              <a:gd name="connsiteY5" fmla="*/ 1764602 h 3031519"/>
              <a:gd name="connsiteX6" fmla="*/ 3495943 w 4700098"/>
              <a:gd name="connsiteY6" fmla="*/ 347926 h 3031519"/>
              <a:gd name="connsiteX7" fmla="*/ 1255019 w 4700098"/>
              <a:gd name="connsiteY7" fmla="*/ 197 h 3031519"/>
              <a:gd name="connsiteX0" fmla="*/ 1255019 w 4700098"/>
              <a:gd name="connsiteY0" fmla="*/ 197 h 3088752"/>
              <a:gd name="connsiteX1" fmla="*/ 18647 w 4700098"/>
              <a:gd name="connsiteY1" fmla="*/ 373684 h 3088752"/>
              <a:gd name="connsiteX2" fmla="*/ 546681 w 4700098"/>
              <a:gd name="connsiteY2" fmla="*/ 1932028 h 3088752"/>
              <a:gd name="connsiteX3" fmla="*/ 1048958 w 4700098"/>
              <a:gd name="connsiteY3" fmla="*/ 2962338 h 3088752"/>
              <a:gd name="connsiteX4" fmla="*/ 2710331 w 4700098"/>
              <a:gd name="connsiteY4" fmla="*/ 2807791 h 3088752"/>
              <a:gd name="connsiteX5" fmla="*/ 4642163 w 4700098"/>
              <a:gd name="connsiteY5" fmla="*/ 1764602 h 3088752"/>
              <a:gd name="connsiteX6" fmla="*/ 3495943 w 4700098"/>
              <a:gd name="connsiteY6" fmla="*/ 347926 h 3088752"/>
              <a:gd name="connsiteX7" fmla="*/ 1255019 w 4700098"/>
              <a:gd name="connsiteY7" fmla="*/ 197 h 3088752"/>
              <a:gd name="connsiteX0" fmla="*/ 1255019 w 3739774"/>
              <a:gd name="connsiteY0" fmla="*/ 168 h 3093047"/>
              <a:gd name="connsiteX1" fmla="*/ 18647 w 3739774"/>
              <a:gd name="connsiteY1" fmla="*/ 373655 h 3093047"/>
              <a:gd name="connsiteX2" fmla="*/ 546681 w 3739774"/>
              <a:gd name="connsiteY2" fmla="*/ 1931999 h 3093047"/>
              <a:gd name="connsiteX3" fmla="*/ 1048958 w 3739774"/>
              <a:gd name="connsiteY3" fmla="*/ 2962309 h 3093047"/>
              <a:gd name="connsiteX4" fmla="*/ 2710331 w 3739774"/>
              <a:gd name="connsiteY4" fmla="*/ 2807762 h 3093047"/>
              <a:gd name="connsiteX5" fmla="*/ 3483064 w 3739774"/>
              <a:gd name="connsiteY5" fmla="*/ 1648663 h 3093047"/>
              <a:gd name="connsiteX6" fmla="*/ 3495943 w 3739774"/>
              <a:gd name="connsiteY6" fmla="*/ 347897 h 3093047"/>
              <a:gd name="connsiteX7" fmla="*/ 1255019 w 3739774"/>
              <a:gd name="connsiteY7" fmla="*/ 168 h 3093047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588011"/>
              <a:gd name="connsiteY0" fmla="*/ 12482 h 3105361"/>
              <a:gd name="connsiteX1" fmla="*/ 18647 w 3588011"/>
              <a:gd name="connsiteY1" fmla="*/ 385969 h 3105361"/>
              <a:gd name="connsiteX2" fmla="*/ 546681 w 3588011"/>
              <a:gd name="connsiteY2" fmla="*/ 1944313 h 3105361"/>
              <a:gd name="connsiteX3" fmla="*/ 1048958 w 3588011"/>
              <a:gd name="connsiteY3" fmla="*/ 2974623 h 3105361"/>
              <a:gd name="connsiteX4" fmla="*/ 2710331 w 3588011"/>
              <a:gd name="connsiteY4" fmla="*/ 2820076 h 3105361"/>
              <a:gd name="connsiteX5" fmla="*/ 3483064 w 3588011"/>
              <a:gd name="connsiteY5" fmla="*/ 1660977 h 3105361"/>
              <a:gd name="connsiteX6" fmla="*/ 3032304 w 3588011"/>
              <a:gd name="connsiteY6" fmla="*/ 244301 h 3105361"/>
              <a:gd name="connsiteX7" fmla="*/ 1255019 w 3588011"/>
              <a:gd name="connsiteY7" fmla="*/ 12482 h 3105361"/>
              <a:gd name="connsiteX0" fmla="*/ 1255019 w 3499207"/>
              <a:gd name="connsiteY0" fmla="*/ 12482 h 3105361"/>
              <a:gd name="connsiteX1" fmla="*/ 18647 w 3499207"/>
              <a:gd name="connsiteY1" fmla="*/ 385969 h 3105361"/>
              <a:gd name="connsiteX2" fmla="*/ 546681 w 3499207"/>
              <a:gd name="connsiteY2" fmla="*/ 1944313 h 3105361"/>
              <a:gd name="connsiteX3" fmla="*/ 1048958 w 3499207"/>
              <a:gd name="connsiteY3" fmla="*/ 2974623 h 3105361"/>
              <a:gd name="connsiteX4" fmla="*/ 2710331 w 3499207"/>
              <a:gd name="connsiteY4" fmla="*/ 2820076 h 3105361"/>
              <a:gd name="connsiteX5" fmla="*/ 3483064 w 3499207"/>
              <a:gd name="connsiteY5" fmla="*/ 1660977 h 3105361"/>
              <a:gd name="connsiteX6" fmla="*/ 3032304 w 3499207"/>
              <a:gd name="connsiteY6" fmla="*/ 244301 h 3105361"/>
              <a:gd name="connsiteX7" fmla="*/ 1255019 w 3499207"/>
              <a:gd name="connsiteY7" fmla="*/ 12482 h 3105361"/>
              <a:gd name="connsiteX0" fmla="*/ 1255019 w 3499360"/>
              <a:gd name="connsiteY0" fmla="*/ 12482 h 3025470"/>
              <a:gd name="connsiteX1" fmla="*/ 18647 w 3499360"/>
              <a:gd name="connsiteY1" fmla="*/ 385969 h 3025470"/>
              <a:gd name="connsiteX2" fmla="*/ 546681 w 3499360"/>
              <a:gd name="connsiteY2" fmla="*/ 1944313 h 3025470"/>
              <a:gd name="connsiteX3" fmla="*/ 1048958 w 3499360"/>
              <a:gd name="connsiteY3" fmla="*/ 2974623 h 3025470"/>
              <a:gd name="connsiteX4" fmla="*/ 2620179 w 3499360"/>
              <a:gd name="connsiteY4" fmla="*/ 2742803 h 3025470"/>
              <a:gd name="connsiteX5" fmla="*/ 3483064 w 3499360"/>
              <a:gd name="connsiteY5" fmla="*/ 1660977 h 3025470"/>
              <a:gd name="connsiteX6" fmla="*/ 3032304 w 3499360"/>
              <a:gd name="connsiteY6" fmla="*/ 244301 h 3025470"/>
              <a:gd name="connsiteX7" fmla="*/ 1255019 w 3499360"/>
              <a:gd name="connsiteY7" fmla="*/ 12482 h 3025470"/>
              <a:gd name="connsiteX0" fmla="*/ 1255019 w 3484388"/>
              <a:gd name="connsiteY0" fmla="*/ 222 h 3013210"/>
              <a:gd name="connsiteX1" fmla="*/ 18647 w 3484388"/>
              <a:gd name="connsiteY1" fmla="*/ 373709 h 3013210"/>
              <a:gd name="connsiteX2" fmla="*/ 546681 w 3484388"/>
              <a:gd name="connsiteY2" fmla="*/ 1932053 h 3013210"/>
              <a:gd name="connsiteX3" fmla="*/ 1048958 w 3484388"/>
              <a:gd name="connsiteY3" fmla="*/ 2962363 h 3013210"/>
              <a:gd name="connsiteX4" fmla="*/ 2620179 w 3484388"/>
              <a:gd name="connsiteY4" fmla="*/ 2730543 h 3013210"/>
              <a:gd name="connsiteX5" fmla="*/ 3483064 w 3484388"/>
              <a:gd name="connsiteY5" fmla="*/ 1648717 h 3013210"/>
              <a:gd name="connsiteX6" fmla="*/ 2439876 w 3484388"/>
              <a:gd name="connsiteY6" fmla="*/ 399466 h 3013210"/>
              <a:gd name="connsiteX7" fmla="*/ 1255019 w 3484388"/>
              <a:gd name="connsiteY7" fmla="*/ 222 h 3013210"/>
              <a:gd name="connsiteX0" fmla="*/ 1255019 w 2834137"/>
              <a:gd name="connsiteY0" fmla="*/ 222 h 3010970"/>
              <a:gd name="connsiteX1" fmla="*/ 18647 w 2834137"/>
              <a:gd name="connsiteY1" fmla="*/ 373709 h 3010970"/>
              <a:gd name="connsiteX2" fmla="*/ 546681 w 2834137"/>
              <a:gd name="connsiteY2" fmla="*/ 1932053 h 3010970"/>
              <a:gd name="connsiteX3" fmla="*/ 1048958 w 2834137"/>
              <a:gd name="connsiteY3" fmla="*/ 2962363 h 3010970"/>
              <a:gd name="connsiteX4" fmla="*/ 2620179 w 2834137"/>
              <a:gd name="connsiteY4" fmla="*/ 2730543 h 3010970"/>
              <a:gd name="connsiteX5" fmla="*/ 2800484 w 2834137"/>
              <a:gd name="connsiteY5" fmla="*/ 1738869 h 3010970"/>
              <a:gd name="connsiteX6" fmla="*/ 2439876 w 2834137"/>
              <a:gd name="connsiteY6" fmla="*/ 399466 h 3010970"/>
              <a:gd name="connsiteX7" fmla="*/ 1255019 w 2834137"/>
              <a:gd name="connsiteY7" fmla="*/ 222 h 3010970"/>
              <a:gd name="connsiteX0" fmla="*/ 1255019 w 2802461"/>
              <a:gd name="connsiteY0" fmla="*/ 222 h 3017300"/>
              <a:gd name="connsiteX1" fmla="*/ 18647 w 2802461"/>
              <a:gd name="connsiteY1" fmla="*/ 373709 h 3017300"/>
              <a:gd name="connsiteX2" fmla="*/ 546681 w 2802461"/>
              <a:gd name="connsiteY2" fmla="*/ 1932053 h 3017300"/>
              <a:gd name="connsiteX3" fmla="*/ 1048958 w 2802461"/>
              <a:gd name="connsiteY3" fmla="*/ 2962363 h 3017300"/>
              <a:gd name="connsiteX4" fmla="*/ 2323965 w 2802461"/>
              <a:gd name="connsiteY4" fmla="*/ 2756301 h 3017300"/>
              <a:gd name="connsiteX5" fmla="*/ 2800484 w 2802461"/>
              <a:gd name="connsiteY5" fmla="*/ 1738869 h 3017300"/>
              <a:gd name="connsiteX6" fmla="*/ 2439876 w 2802461"/>
              <a:gd name="connsiteY6" fmla="*/ 399466 h 3017300"/>
              <a:gd name="connsiteX7" fmla="*/ 1255019 w 2802461"/>
              <a:gd name="connsiteY7" fmla="*/ 222 h 301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02461" h="3017300">
                <a:moveTo>
                  <a:pt x="1255019" y="222"/>
                </a:moveTo>
                <a:cubicBezTo>
                  <a:pt x="851481" y="-4071"/>
                  <a:pt x="136703" y="51737"/>
                  <a:pt x="18647" y="373709"/>
                </a:cubicBezTo>
                <a:cubicBezTo>
                  <a:pt x="-99409" y="695681"/>
                  <a:pt x="374963" y="1500611"/>
                  <a:pt x="546681" y="1932053"/>
                </a:cubicBezTo>
                <a:cubicBezTo>
                  <a:pt x="718399" y="2363495"/>
                  <a:pt x="752744" y="2824988"/>
                  <a:pt x="1048958" y="2962363"/>
                </a:cubicBezTo>
                <a:cubicBezTo>
                  <a:pt x="1345172" y="3099738"/>
                  <a:pt x="2032044" y="2960217"/>
                  <a:pt x="2323965" y="2756301"/>
                </a:cubicBezTo>
                <a:cubicBezTo>
                  <a:pt x="2615886" y="2552385"/>
                  <a:pt x="2781166" y="2131675"/>
                  <a:pt x="2800484" y="1738869"/>
                </a:cubicBezTo>
                <a:cubicBezTo>
                  <a:pt x="2819803" y="1346063"/>
                  <a:pt x="2697454" y="689241"/>
                  <a:pt x="2439876" y="399466"/>
                </a:cubicBezTo>
                <a:cubicBezTo>
                  <a:pt x="2182298" y="109691"/>
                  <a:pt x="1658557" y="4515"/>
                  <a:pt x="1255019" y="222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reeform 52">
            <a:extLst>
              <a:ext uri="{FF2B5EF4-FFF2-40B4-BE49-F238E27FC236}">
                <a16:creationId xmlns:a16="http://schemas.microsoft.com/office/drawing/2014/main" id="{A20151D4-0AF5-634E-2441-AE89DE2AB209}"/>
              </a:ext>
            </a:extLst>
          </p:cNvPr>
          <p:cNvSpPr/>
          <p:nvPr/>
        </p:nvSpPr>
        <p:spPr>
          <a:xfrm>
            <a:off x="6537239" y="1932026"/>
            <a:ext cx="2933546" cy="3676891"/>
          </a:xfrm>
          <a:custGeom>
            <a:avLst/>
            <a:gdLst>
              <a:gd name="connsiteX0" fmla="*/ 118333 w 4691028"/>
              <a:gd name="connsiteY0" fmla="*/ 821655 h 3758149"/>
              <a:gd name="connsiteX1" fmla="*/ 3093353 w 4691028"/>
              <a:gd name="connsiteY1" fmla="*/ 48922 h 3758149"/>
              <a:gd name="connsiteX2" fmla="*/ 4690333 w 4691028"/>
              <a:gd name="connsiteY2" fmla="*/ 1993632 h 3758149"/>
              <a:gd name="connsiteX3" fmla="*/ 3260778 w 4691028"/>
              <a:gd name="connsiteY3" fmla="*/ 3616370 h 3758149"/>
              <a:gd name="connsiteX4" fmla="*/ 852429 w 4691028"/>
              <a:gd name="connsiteY4" fmla="*/ 3358793 h 3758149"/>
              <a:gd name="connsiteX5" fmla="*/ 118333 w 4691028"/>
              <a:gd name="connsiteY5" fmla="*/ 821655 h 3758149"/>
              <a:gd name="connsiteX0" fmla="*/ 145568 w 4719821"/>
              <a:gd name="connsiteY0" fmla="*/ 633659 h 3570153"/>
              <a:gd name="connsiteX1" fmla="*/ 3522493 w 4719821"/>
              <a:gd name="connsiteY1" fmla="*/ 66988 h 3570153"/>
              <a:gd name="connsiteX2" fmla="*/ 4717568 w 4719821"/>
              <a:gd name="connsiteY2" fmla="*/ 1805636 h 3570153"/>
              <a:gd name="connsiteX3" fmla="*/ 3288013 w 4719821"/>
              <a:gd name="connsiteY3" fmla="*/ 3428374 h 3570153"/>
              <a:gd name="connsiteX4" fmla="*/ 879664 w 4719821"/>
              <a:gd name="connsiteY4" fmla="*/ 3170797 h 3570153"/>
              <a:gd name="connsiteX5" fmla="*/ 145568 w 4719821"/>
              <a:gd name="connsiteY5" fmla="*/ 633659 h 3570153"/>
              <a:gd name="connsiteX0" fmla="*/ 140994 w 4714050"/>
              <a:gd name="connsiteY0" fmla="*/ 833702 h 3770196"/>
              <a:gd name="connsiteX1" fmla="*/ 3450935 w 4714050"/>
              <a:gd name="connsiteY1" fmla="*/ 48090 h 3770196"/>
              <a:gd name="connsiteX2" fmla="*/ 4712994 w 4714050"/>
              <a:gd name="connsiteY2" fmla="*/ 2005679 h 3770196"/>
              <a:gd name="connsiteX3" fmla="*/ 3283439 w 4714050"/>
              <a:gd name="connsiteY3" fmla="*/ 3628417 h 3770196"/>
              <a:gd name="connsiteX4" fmla="*/ 875090 w 4714050"/>
              <a:gd name="connsiteY4" fmla="*/ 3370840 h 3770196"/>
              <a:gd name="connsiteX5" fmla="*/ 140994 w 4714050"/>
              <a:gd name="connsiteY5" fmla="*/ 833702 h 3770196"/>
              <a:gd name="connsiteX0" fmla="*/ 976105 w 3887606"/>
              <a:gd name="connsiteY0" fmla="*/ 1187065 h 3719848"/>
              <a:gd name="connsiteX1" fmla="*/ 2624840 w 3887606"/>
              <a:gd name="connsiteY1" fmla="*/ 15087 h 3719848"/>
              <a:gd name="connsiteX2" fmla="*/ 3886899 w 3887606"/>
              <a:gd name="connsiteY2" fmla="*/ 1972676 h 3719848"/>
              <a:gd name="connsiteX3" fmla="*/ 2457344 w 3887606"/>
              <a:gd name="connsiteY3" fmla="*/ 3595414 h 3719848"/>
              <a:gd name="connsiteX4" fmla="*/ 48995 w 3887606"/>
              <a:gd name="connsiteY4" fmla="*/ 3337837 h 3719848"/>
              <a:gd name="connsiteX5" fmla="*/ 976105 w 3887606"/>
              <a:gd name="connsiteY5" fmla="*/ 1187065 h 3719848"/>
              <a:gd name="connsiteX0" fmla="*/ 140024 w 3051525"/>
              <a:gd name="connsiteY0" fmla="*/ 1186539 h 3676891"/>
              <a:gd name="connsiteX1" fmla="*/ 1788759 w 3051525"/>
              <a:gd name="connsiteY1" fmla="*/ 14561 h 3676891"/>
              <a:gd name="connsiteX2" fmla="*/ 3050818 w 3051525"/>
              <a:gd name="connsiteY2" fmla="*/ 1972150 h 3676891"/>
              <a:gd name="connsiteX3" fmla="*/ 1621263 w 3051525"/>
              <a:gd name="connsiteY3" fmla="*/ 3594888 h 3676891"/>
              <a:gd name="connsiteX4" fmla="*/ 257867 w 3051525"/>
              <a:gd name="connsiteY4" fmla="*/ 3144128 h 3676891"/>
              <a:gd name="connsiteX5" fmla="*/ 140024 w 3051525"/>
              <a:gd name="connsiteY5" fmla="*/ 1186539 h 3676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051525" h="3676891">
                <a:moveTo>
                  <a:pt x="140024" y="1186539"/>
                </a:moveTo>
                <a:cubicBezTo>
                  <a:pt x="395173" y="664945"/>
                  <a:pt x="1303627" y="-116374"/>
                  <a:pt x="1788759" y="14561"/>
                </a:cubicBezTo>
                <a:cubicBezTo>
                  <a:pt x="2273891" y="145496"/>
                  <a:pt x="3078734" y="1375429"/>
                  <a:pt x="3050818" y="1972150"/>
                </a:cubicBezTo>
                <a:cubicBezTo>
                  <a:pt x="3022902" y="2568871"/>
                  <a:pt x="2260914" y="3367361"/>
                  <a:pt x="1621263" y="3594888"/>
                </a:cubicBezTo>
                <a:cubicBezTo>
                  <a:pt x="981612" y="3822415"/>
                  <a:pt x="504740" y="3545519"/>
                  <a:pt x="257867" y="3144128"/>
                </a:cubicBezTo>
                <a:cubicBezTo>
                  <a:pt x="10994" y="2742737"/>
                  <a:pt x="-115125" y="1708133"/>
                  <a:pt x="140024" y="118653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8E4BE8D-62E4-3D1D-2806-73988E337622}"/>
              </a:ext>
            </a:extLst>
          </p:cNvPr>
          <p:cNvSpPr/>
          <p:nvPr/>
        </p:nvSpPr>
        <p:spPr>
          <a:xfrm>
            <a:off x="7781682" y="224795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A148B73-23B8-5648-A331-239458299C97}"/>
              </a:ext>
            </a:extLst>
          </p:cNvPr>
          <p:cNvSpPr/>
          <p:nvPr/>
        </p:nvSpPr>
        <p:spPr>
          <a:xfrm>
            <a:off x="8521900" y="396967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C1F919DD-0B31-26C3-1BAF-4F5990BCF575}"/>
              </a:ext>
            </a:extLst>
          </p:cNvPr>
          <p:cNvSpPr/>
          <p:nvPr/>
        </p:nvSpPr>
        <p:spPr>
          <a:xfrm>
            <a:off x="11148252" y="320204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65CCFE4-D6CA-B1DB-8DD5-91560A787D6B}"/>
              </a:ext>
            </a:extLst>
          </p:cNvPr>
          <p:cNvSpPr/>
          <p:nvPr/>
        </p:nvSpPr>
        <p:spPr>
          <a:xfrm>
            <a:off x="10401150" y="409236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3480FC8-7597-63C6-B9B3-4BA84440641B}"/>
              </a:ext>
            </a:extLst>
          </p:cNvPr>
          <p:cNvSpPr/>
          <p:nvPr/>
        </p:nvSpPr>
        <p:spPr>
          <a:xfrm>
            <a:off x="6899435" y="448051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805DA9C-928D-C00F-72FE-E524797221C1}"/>
              </a:ext>
            </a:extLst>
          </p:cNvPr>
          <p:cNvSpPr/>
          <p:nvPr/>
        </p:nvSpPr>
        <p:spPr>
          <a:xfrm>
            <a:off x="9628818" y="211364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2698B83-6793-35E4-8F82-1A3A76E16E01}"/>
              </a:ext>
            </a:extLst>
          </p:cNvPr>
          <p:cNvCxnSpPr>
            <a:cxnSpLocks/>
          </p:cNvCxnSpPr>
          <p:nvPr/>
        </p:nvCxnSpPr>
        <p:spPr>
          <a:xfrm flipH="1" flipV="1">
            <a:off x="8185223" y="3001440"/>
            <a:ext cx="487355" cy="839588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281D1B9-FE14-34B2-3FBC-ED816747422D}"/>
              </a:ext>
            </a:extLst>
          </p:cNvPr>
          <p:cNvCxnSpPr>
            <a:cxnSpLocks/>
          </p:cNvCxnSpPr>
          <p:nvPr/>
        </p:nvCxnSpPr>
        <p:spPr>
          <a:xfrm>
            <a:off x="9210826" y="4352540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721D221-C894-8112-E84F-BCE6C391E8F1}"/>
              </a:ext>
            </a:extLst>
          </p:cNvPr>
          <p:cNvCxnSpPr>
            <a:cxnSpLocks/>
          </p:cNvCxnSpPr>
          <p:nvPr/>
        </p:nvCxnSpPr>
        <p:spPr>
          <a:xfrm>
            <a:off x="8485343" y="2835577"/>
            <a:ext cx="2534793" cy="633470"/>
          </a:xfrm>
          <a:prstGeom prst="line">
            <a:avLst/>
          </a:prstGeom>
          <a:ln w="38100">
            <a:solidFill>
              <a:schemeClr val="bg2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4319A227-CF17-BF77-82DC-9FC3B98145E0}"/>
              </a:ext>
            </a:extLst>
          </p:cNvPr>
          <p:cNvCxnSpPr>
            <a:cxnSpLocks/>
          </p:cNvCxnSpPr>
          <p:nvPr/>
        </p:nvCxnSpPr>
        <p:spPr>
          <a:xfrm flipV="1">
            <a:off x="7406663" y="2954829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94FF0AA0-5056-53A0-E1C8-C6D6413F72AE}"/>
              </a:ext>
            </a:extLst>
          </p:cNvPr>
          <p:cNvCxnSpPr>
            <a:cxnSpLocks/>
          </p:cNvCxnSpPr>
          <p:nvPr/>
        </p:nvCxnSpPr>
        <p:spPr>
          <a:xfrm flipH="1" flipV="1">
            <a:off x="10130707" y="2929233"/>
            <a:ext cx="447911" cy="1101877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EF676AD4-CA2A-AB76-7071-7687A3FCE484}"/>
              </a:ext>
            </a:extLst>
          </p:cNvPr>
          <p:cNvCxnSpPr>
            <a:cxnSpLocks/>
          </p:cNvCxnSpPr>
          <p:nvPr/>
        </p:nvCxnSpPr>
        <p:spPr>
          <a:xfrm flipV="1">
            <a:off x="8518010" y="2528627"/>
            <a:ext cx="985710" cy="54947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6795DC2-AD55-54B0-A4F1-E1BA58775ABC}"/>
              </a:ext>
            </a:extLst>
          </p:cNvPr>
          <p:cNvSpPr txBox="1"/>
          <p:nvPr/>
        </p:nvSpPr>
        <p:spPr>
          <a:xfrm>
            <a:off x="9560057" y="4397501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223E93-D5D3-7766-EB23-BA823C84BBE9}"/>
              </a:ext>
            </a:extLst>
          </p:cNvPr>
          <p:cNvSpPr txBox="1"/>
          <p:nvPr/>
        </p:nvSpPr>
        <p:spPr>
          <a:xfrm>
            <a:off x="8579795" y="1899203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CBBF6F-0447-DCC3-B143-6BC5DA9598C8}"/>
              </a:ext>
            </a:extLst>
          </p:cNvPr>
          <p:cNvSpPr txBox="1"/>
          <p:nvPr/>
        </p:nvSpPr>
        <p:spPr>
          <a:xfrm>
            <a:off x="9000245" y="3027955"/>
            <a:ext cx="809837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$$$</a:t>
            </a:r>
          </a:p>
        </p:txBody>
      </p:sp>
    </p:spTree>
    <p:extLst>
      <p:ext uri="{BB962C8B-B14F-4D97-AF65-F5344CB8AC3E}">
        <p14:creationId xmlns:p14="http://schemas.microsoft.com/office/powerpoint/2010/main" val="40495024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37">
            <a:extLst>
              <a:ext uri="{FF2B5EF4-FFF2-40B4-BE49-F238E27FC236}">
                <a16:creationId xmlns:a16="http://schemas.microsoft.com/office/drawing/2014/main" id="{08D53CBC-7916-D25C-5289-FA81AB663770}"/>
              </a:ext>
            </a:extLst>
          </p:cNvPr>
          <p:cNvSpPr/>
          <p:nvPr/>
        </p:nvSpPr>
        <p:spPr>
          <a:xfrm>
            <a:off x="2077477" y="2571312"/>
            <a:ext cx="3404951" cy="3682588"/>
          </a:xfrm>
          <a:custGeom>
            <a:avLst/>
            <a:gdLst>
              <a:gd name="connsiteX0" fmla="*/ 485419 w 3404951"/>
              <a:gd name="connsiteY0" fmla="*/ 365071 h 3682588"/>
              <a:gd name="connsiteX1" fmla="*/ 3228619 w 3404951"/>
              <a:gd name="connsiteY1" fmla="*/ 171888 h 3682588"/>
              <a:gd name="connsiteX2" fmla="*/ 2996799 w 3404951"/>
              <a:gd name="connsiteY2" fmla="*/ 1974930 h 3682588"/>
              <a:gd name="connsiteX3" fmla="*/ 1902095 w 3404951"/>
              <a:gd name="connsiteY3" fmla="*/ 3662063 h 3682588"/>
              <a:gd name="connsiteX4" fmla="*/ 124810 w 3404951"/>
              <a:gd name="connsiteY4" fmla="*/ 2747663 h 3682588"/>
              <a:gd name="connsiteX5" fmla="*/ 485419 w 3404951"/>
              <a:gd name="connsiteY5" fmla="*/ 365071 h 36825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04951" h="3682588">
                <a:moveTo>
                  <a:pt x="485419" y="365071"/>
                </a:moveTo>
                <a:cubicBezTo>
                  <a:pt x="1002721" y="-64225"/>
                  <a:pt x="2810056" y="-96422"/>
                  <a:pt x="3228619" y="171888"/>
                </a:cubicBezTo>
                <a:cubicBezTo>
                  <a:pt x="3647182" y="440198"/>
                  <a:pt x="3217886" y="1393234"/>
                  <a:pt x="2996799" y="1974930"/>
                </a:cubicBezTo>
                <a:cubicBezTo>
                  <a:pt x="2775712" y="2556626"/>
                  <a:pt x="2380760" y="3533274"/>
                  <a:pt x="1902095" y="3662063"/>
                </a:cubicBezTo>
                <a:cubicBezTo>
                  <a:pt x="1423430" y="3790852"/>
                  <a:pt x="356630" y="3292869"/>
                  <a:pt x="124810" y="2747663"/>
                </a:cubicBezTo>
                <a:cubicBezTo>
                  <a:pt x="-107010" y="2202457"/>
                  <a:pt x="-31883" y="794367"/>
                  <a:pt x="485419" y="3650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4F9748B4-1DF2-6A24-3DBE-37D3BA1242BA}"/>
              </a:ext>
            </a:extLst>
          </p:cNvPr>
          <p:cNvSpPr/>
          <p:nvPr/>
        </p:nvSpPr>
        <p:spPr>
          <a:xfrm>
            <a:off x="4738874" y="2511344"/>
            <a:ext cx="5817749" cy="4203815"/>
          </a:xfrm>
          <a:custGeom>
            <a:avLst/>
            <a:gdLst>
              <a:gd name="connsiteX0" fmla="*/ 1893746 w 5817749"/>
              <a:gd name="connsiteY0" fmla="*/ 231856 h 4203815"/>
              <a:gd name="connsiteX1" fmla="*/ 386918 w 5817749"/>
              <a:gd name="connsiteY1" fmla="*/ 2189445 h 4203815"/>
              <a:gd name="connsiteX2" fmla="*/ 155098 w 5817749"/>
              <a:gd name="connsiteY2" fmla="*/ 3850819 h 4203815"/>
              <a:gd name="connsiteX3" fmla="*/ 2421780 w 5817749"/>
              <a:gd name="connsiteY3" fmla="*/ 4095518 h 4203815"/>
              <a:gd name="connsiteX4" fmla="*/ 5615740 w 5817749"/>
              <a:gd name="connsiteY4" fmla="*/ 2485659 h 4203815"/>
              <a:gd name="connsiteX5" fmla="*/ 5293768 w 5817749"/>
              <a:gd name="connsiteY5" fmla="*/ 734132 h 4203815"/>
              <a:gd name="connsiteX6" fmla="*/ 3696788 w 5817749"/>
              <a:gd name="connsiteY6" fmla="*/ 90188 h 4203815"/>
              <a:gd name="connsiteX7" fmla="*/ 1893746 w 5817749"/>
              <a:gd name="connsiteY7" fmla="*/ 231856 h 42038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817749" h="4203815">
                <a:moveTo>
                  <a:pt x="1893746" y="231856"/>
                </a:moveTo>
                <a:cubicBezTo>
                  <a:pt x="1342101" y="581732"/>
                  <a:pt x="676693" y="1586285"/>
                  <a:pt x="386918" y="2189445"/>
                </a:cubicBezTo>
                <a:cubicBezTo>
                  <a:pt x="97143" y="2792605"/>
                  <a:pt x="-184046" y="3533140"/>
                  <a:pt x="155098" y="3850819"/>
                </a:cubicBezTo>
                <a:cubicBezTo>
                  <a:pt x="494242" y="4168498"/>
                  <a:pt x="1511673" y="4323045"/>
                  <a:pt x="2421780" y="4095518"/>
                </a:cubicBezTo>
                <a:cubicBezTo>
                  <a:pt x="3331887" y="3867991"/>
                  <a:pt x="5137075" y="3045890"/>
                  <a:pt x="5615740" y="2485659"/>
                </a:cubicBezTo>
                <a:cubicBezTo>
                  <a:pt x="6094405" y="1925428"/>
                  <a:pt x="5613593" y="1133377"/>
                  <a:pt x="5293768" y="734132"/>
                </a:cubicBezTo>
                <a:cubicBezTo>
                  <a:pt x="4973943" y="334887"/>
                  <a:pt x="4267751" y="169608"/>
                  <a:pt x="3696788" y="90188"/>
                </a:cubicBezTo>
                <a:cubicBezTo>
                  <a:pt x="3125825" y="10768"/>
                  <a:pt x="2445391" y="-118020"/>
                  <a:pt x="1893746" y="231856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6C2A3F-50E5-87C6-F2CE-F8582E6F4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Kruskal’s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F26FF1-C01B-D8C5-AC60-88683344BE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edge we picked is the cheapest edge across any cut that puts connected components of endpoints on separate sides.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90DCA-220A-5CA3-0130-A362204F6938}"/>
              </a:ext>
            </a:extLst>
          </p:cNvPr>
          <p:cNvSpPr/>
          <p:nvPr/>
        </p:nvSpPr>
        <p:spPr>
          <a:xfrm>
            <a:off x="4428006" y="298015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622965-FCAB-41A9-489C-978D406051C9}"/>
              </a:ext>
            </a:extLst>
          </p:cNvPr>
          <p:cNvSpPr/>
          <p:nvPr/>
        </p:nvSpPr>
        <p:spPr>
          <a:xfrm>
            <a:off x="2571895" y="349752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C6FE20E-9BE0-7B09-BA3E-75A25E1CB6DA}"/>
              </a:ext>
            </a:extLst>
          </p:cNvPr>
          <p:cNvSpPr/>
          <p:nvPr/>
        </p:nvSpPr>
        <p:spPr>
          <a:xfrm>
            <a:off x="5168224" y="470187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CE34766-E6C1-F01B-4766-406677E8BDBE}"/>
              </a:ext>
            </a:extLst>
          </p:cNvPr>
          <p:cNvSpPr/>
          <p:nvPr/>
        </p:nvSpPr>
        <p:spPr>
          <a:xfrm>
            <a:off x="8247689" y="303131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A81DD5-639F-C328-40E2-DD86270F4A04}"/>
              </a:ext>
            </a:extLst>
          </p:cNvPr>
          <p:cNvSpPr/>
          <p:nvPr/>
        </p:nvSpPr>
        <p:spPr>
          <a:xfrm>
            <a:off x="7047474" y="482456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9A9ACF4-C769-9A74-1025-D314AD01C661}"/>
              </a:ext>
            </a:extLst>
          </p:cNvPr>
          <p:cNvSpPr/>
          <p:nvPr/>
        </p:nvSpPr>
        <p:spPr>
          <a:xfrm>
            <a:off x="3545759" y="521271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4EFACA8-04A1-59DB-5A86-76CB523C561A}"/>
              </a:ext>
            </a:extLst>
          </p:cNvPr>
          <p:cNvSpPr/>
          <p:nvPr/>
        </p:nvSpPr>
        <p:spPr>
          <a:xfrm>
            <a:off x="6288251" y="585279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D6C075E-ACBB-B1B9-A548-4A4CF17992F2}"/>
              </a:ext>
            </a:extLst>
          </p:cNvPr>
          <p:cNvSpPr/>
          <p:nvPr/>
        </p:nvSpPr>
        <p:spPr>
          <a:xfrm>
            <a:off x="6199304" y="32319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566A8C8-89D6-9E76-DD4E-CBEEF4EA728C}"/>
              </a:ext>
            </a:extLst>
          </p:cNvPr>
          <p:cNvSpPr/>
          <p:nvPr/>
        </p:nvSpPr>
        <p:spPr>
          <a:xfrm>
            <a:off x="9074314" y="43818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1D47B0A-F71A-8D17-685D-78A72FF9D3A1}"/>
              </a:ext>
            </a:extLst>
          </p:cNvPr>
          <p:cNvCxnSpPr>
            <a:cxnSpLocks/>
          </p:cNvCxnSpPr>
          <p:nvPr/>
        </p:nvCxnSpPr>
        <p:spPr>
          <a:xfrm flipV="1">
            <a:off x="3401066" y="3430464"/>
            <a:ext cx="899447" cy="24093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D994E3B-C4F3-B961-212B-169F20AE5BB6}"/>
              </a:ext>
            </a:extLst>
          </p:cNvPr>
          <p:cNvCxnSpPr>
            <a:cxnSpLocks/>
          </p:cNvCxnSpPr>
          <p:nvPr/>
        </p:nvCxnSpPr>
        <p:spPr>
          <a:xfrm>
            <a:off x="3112213" y="4210422"/>
            <a:ext cx="500833" cy="92414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F5E5521-040B-1586-4E0C-BA85BCEF7758}"/>
              </a:ext>
            </a:extLst>
          </p:cNvPr>
          <p:cNvCxnSpPr>
            <a:cxnSpLocks/>
          </p:cNvCxnSpPr>
          <p:nvPr/>
        </p:nvCxnSpPr>
        <p:spPr>
          <a:xfrm flipV="1">
            <a:off x="4300513" y="5212715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56460BC-9932-BE47-FB07-19695FD6324D}"/>
              </a:ext>
            </a:extLst>
          </p:cNvPr>
          <p:cNvCxnSpPr>
            <a:cxnSpLocks/>
          </p:cNvCxnSpPr>
          <p:nvPr/>
        </p:nvCxnSpPr>
        <p:spPr>
          <a:xfrm>
            <a:off x="5164334" y="3315775"/>
            <a:ext cx="946023" cy="137018"/>
          </a:xfrm>
          <a:prstGeom prst="line">
            <a:avLst/>
          </a:prstGeom>
          <a:ln w="762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0C287EB-B972-9F5E-6DF1-469E553B367B}"/>
              </a:ext>
            </a:extLst>
          </p:cNvPr>
          <p:cNvCxnSpPr>
            <a:cxnSpLocks/>
          </p:cNvCxnSpPr>
          <p:nvPr/>
        </p:nvCxnSpPr>
        <p:spPr>
          <a:xfrm flipH="1" flipV="1">
            <a:off x="4831547" y="3733641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CB8A8C-AF05-3C83-03EB-4D583F5BF929}"/>
              </a:ext>
            </a:extLst>
          </p:cNvPr>
          <p:cNvCxnSpPr>
            <a:cxnSpLocks/>
          </p:cNvCxnSpPr>
          <p:nvPr/>
        </p:nvCxnSpPr>
        <p:spPr>
          <a:xfrm>
            <a:off x="5857150" y="5084741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A0AA0D6-5FCC-FE7E-58D8-74C413FF8B26}"/>
              </a:ext>
            </a:extLst>
          </p:cNvPr>
          <p:cNvCxnSpPr>
            <a:cxnSpLocks/>
          </p:cNvCxnSpPr>
          <p:nvPr/>
        </p:nvCxnSpPr>
        <p:spPr>
          <a:xfrm flipV="1">
            <a:off x="6928331" y="3430464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C35776-2EF8-89F9-AF05-C8E5831961F5}"/>
              </a:ext>
            </a:extLst>
          </p:cNvPr>
          <p:cNvCxnSpPr>
            <a:cxnSpLocks/>
          </p:cNvCxnSpPr>
          <p:nvPr/>
        </p:nvCxnSpPr>
        <p:spPr>
          <a:xfrm flipV="1">
            <a:off x="7641526" y="3718901"/>
            <a:ext cx="677288" cy="105978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B862E3-CF1A-930A-A14A-F1E9478740B9}"/>
              </a:ext>
            </a:extLst>
          </p:cNvPr>
          <p:cNvCxnSpPr>
            <a:cxnSpLocks/>
          </p:cNvCxnSpPr>
          <p:nvPr/>
        </p:nvCxnSpPr>
        <p:spPr>
          <a:xfrm>
            <a:off x="5758198" y="5382182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5A263D6-F7FD-5A66-06AC-ECD9735DA852}"/>
              </a:ext>
            </a:extLst>
          </p:cNvPr>
          <p:cNvCxnSpPr>
            <a:cxnSpLocks/>
          </p:cNvCxnSpPr>
          <p:nvPr/>
        </p:nvCxnSpPr>
        <p:spPr>
          <a:xfrm>
            <a:off x="8887769" y="3733641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08CEB5E-A6B5-EBB1-397B-D5232EBAD937}"/>
              </a:ext>
            </a:extLst>
          </p:cNvPr>
          <p:cNvCxnSpPr>
            <a:cxnSpLocks/>
          </p:cNvCxnSpPr>
          <p:nvPr/>
        </p:nvCxnSpPr>
        <p:spPr>
          <a:xfrm flipV="1">
            <a:off x="4052987" y="3687030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39F2E89-130B-3D0F-DFE2-2ADA328158B1}"/>
              </a:ext>
            </a:extLst>
          </p:cNvPr>
          <p:cNvCxnSpPr>
            <a:cxnSpLocks/>
          </p:cNvCxnSpPr>
          <p:nvPr/>
        </p:nvCxnSpPr>
        <p:spPr>
          <a:xfrm flipH="1" flipV="1">
            <a:off x="6727207" y="3993415"/>
            <a:ext cx="497735" cy="76989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2E8C3533-B7D1-32E9-061D-97CAAE708A98}"/>
              </a:ext>
            </a:extLst>
          </p:cNvPr>
          <p:cNvSpPr txBox="1"/>
          <p:nvPr/>
        </p:nvSpPr>
        <p:spPr>
          <a:xfrm>
            <a:off x="2915685" y="447691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67E914-5955-12A9-C093-64F82C28C705}"/>
              </a:ext>
            </a:extLst>
          </p:cNvPr>
          <p:cNvSpPr txBox="1"/>
          <p:nvPr/>
        </p:nvSpPr>
        <p:spPr>
          <a:xfrm>
            <a:off x="3457733" y="298015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ADB9F8-BEB3-C27B-CB26-E1200229AC39}"/>
              </a:ext>
            </a:extLst>
          </p:cNvPr>
          <p:cNvSpPr txBox="1"/>
          <p:nvPr/>
        </p:nvSpPr>
        <p:spPr>
          <a:xfrm>
            <a:off x="3865272" y="40004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E0FB98-DC08-CBA5-E8B5-AA17C793A3FB}"/>
              </a:ext>
            </a:extLst>
          </p:cNvPr>
          <p:cNvSpPr txBox="1"/>
          <p:nvPr/>
        </p:nvSpPr>
        <p:spPr>
          <a:xfrm>
            <a:off x="5601359" y="554632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3632010-890F-3923-E352-D1B2ED60B066}"/>
              </a:ext>
            </a:extLst>
          </p:cNvPr>
          <p:cNvSpPr txBox="1"/>
          <p:nvPr/>
        </p:nvSpPr>
        <p:spPr>
          <a:xfrm>
            <a:off x="4495467" y="472328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26DFB15-C9E9-7659-02F3-5843F033F769}"/>
              </a:ext>
            </a:extLst>
          </p:cNvPr>
          <p:cNvSpPr txBox="1"/>
          <p:nvPr/>
        </p:nvSpPr>
        <p:spPr>
          <a:xfrm>
            <a:off x="5141543" y="37410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93E65A-E5A6-A96E-7289-E5AECC81CDE6}"/>
              </a:ext>
            </a:extLst>
          </p:cNvPr>
          <p:cNvSpPr txBox="1"/>
          <p:nvPr/>
        </p:nvSpPr>
        <p:spPr>
          <a:xfrm>
            <a:off x="5437167" y="279123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43B5995-C25D-DDAF-3FAD-F4F5F3260212}"/>
              </a:ext>
            </a:extLst>
          </p:cNvPr>
          <p:cNvSpPr txBox="1"/>
          <p:nvPr/>
        </p:nvSpPr>
        <p:spPr>
          <a:xfrm>
            <a:off x="6995431" y="380411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9544860-716D-2170-09D5-F56F7B7B24D9}"/>
              </a:ext>
            </a:extLst>
          </p:cNvPr>
          <p:cNvSpPr txBox="1"/>
          <p:nvPr/>
        </p:nvSpPr>
        <p:spPr>
          <a:xfrm>
            <a:off x="7957442" y="411657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C971BD-86F9-3F29-7E3B-9B891148D0B7}"/>
              </a:ext>
            </a:extLst>
          </p:cNvPr>
          <p:cNvSpPr txBox="1"/>
          <p:nvPr/>
        </p:nvSpPr>
        <p:spPr>
          <a:xfrm>
            <a:off x="9058922" y="340063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D8A39E-B9C0-5FA5-75E2-98DC76454388}"/>
              </a:ext>
            </a:extLst>
          </p:cNvPr>
          <p:cNvSpPr txBox="1"/>
          <p:nvPr/>
        </p:nvSpPr>
        <p:spPr>
          <a:xfrm>
            <a:off x="7382964" y="285767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3DEA562-74D7-3E89-CCE1-DB54BB58A6E6}"/>
              </a:ext>
            </a:extLst>
          </p:cNvPr>
          <p:cNvSpPr txBox="1"/>
          <p:nvPr/>
        </p:nvSpPr>
        <p:spPr>
          <a:xfrm>
            <a:off x="6207632" y="451195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41274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090C8-5B60-F4D6-BB04-6C6E6EEE9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reeform 39">
            <a:extLst>
              <a:ext uri="{FF2B5EF4-FFF2-40B4-BE49-F238E27FC236}">
                <a16:creationId xmlns:a16="http://schemas.microsoft.com/office/drawing/2014/main" id="{132283F5-5047-4EC6-7261-B76D21D08639}"/>
              </a:ext>
            </a:extLst>
          </p:cNvPr>
          <p:cNvSpPr/>
          <p:nvPr/>
        </p:nvSpPr>
        <p:spPr>
          <a:xfrm>
            <a:off x="4753538" y="2665914"/>
            <a:ext cx="5465555" cy="4214611"/>
          </a:xfrm>
          <a:custGeom>
            <a:avLst/>
            <a:gdLst>
              <a:gd name="connsiteX0" fmla="*/ 1222259 w 5465555"/>
              <a:gd name="connsiteY0" fmla="*/ 1854571 h 4214611"/>
              <a:gd name="connsiteX1" fmla="*/ 668468 w 5465555"/>
              <a:gd name="connsiteY1" fmla="*/ 1571235 h 4214611"/>
              <a:gd name="connsiteX2" fmla="*/ 11645 w 5465555"/>
              <a:gd name="connsiteY2" fmla="*/ 1983359 h 4214611"/>
              <a:gd name="connsiteX3" fmla="*/ 346496 w 5465555"/>
              <a:gd name="connsiteY3" fmla="*/ 3361399 h 4214611"/>
              <a:gd name="connsiteX4" fmla="*/ 1531352 w 5465555"/>
              <a:gd name="connsiteY4" fmla="*/ 4211404 h 4214611"/>
              <a:gd name="connsiteX5" fmla="*/ 5176073 w 5465555"/>
              <a:gd name="connsiteY5" fmla="*/ 3528824 h 4214611"/>
              <a:gd name="connsiteX6" fmla="*/ 5060163 w 5465555"/>
              <a:gd name="connsiteY6" fmla="*/ 837140 h 4214611"/>
              <a:gd name="connsiteX7" fmla="*/ 3643487 w 5465555"/>
              <a:gd name="connsiteY7" fmla="*/ 13 h 4214611"/>
              <a:gd name="connsiteX8" fmla="*/ 3076817 w 5465555"/>
              <a:gd name="connsiteY8" fmla="*/ 850018 h 4214611"/>
              <a:gd name="connsiteX9" fmla="*/ 4120006 w 5465555"/>
              <a:gd name="connsiteY9" fmla="*/ 2472756 h 4214611"/>
              <a:gd name="connsiteX10" fmla="*/ 3179848 w 5465555"/>
              <a:gd name="connsiteY10" fmla="*/ 3503066 h 4214611"/>
              <a:gd name="connsiteX11" fmla="*/ 1724535 w 5465555"/>
              <a:gd name="connsiteY11" fmla="*/ 2884880 h 4214611"/>
              <a:gd name="connsiteX12" fmla="*/ 1222259 w 5465555"/>
              <a:gd name="connsiteY12" fmla="*/ 1854571 h 4214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65555" h="4214611">
                <a:moveTo>
                  <a:pt x="1222259" y="1854571"/>
                </a:moveTo>
                <a:cubicBezTo>
                  <a:pt x="1046248" y="1635630"/>
                  <a:pt x="870237" y="1549770"/>
                  <a:pt x="668468" y="1571235"/>
                </a:cubicBezTo>
                <a:cubicBezTo>
                  <a:pt x="466699" y="1592700"/>
                  <a:pt x="65307" y="1684998"/>
                  <a:pt x="11645" y="1983359"/>
                </a:cubicBezTo>
                <a:cubicBezTo>
                  <a:pt x="-42017" y="2281720"/>
                  <a:pt x="93212" y="2990058"/>
                  <a:pt x="346496" y="3361399"/>
                </a:cubicBezTo>
                <a:cubicBezTo>
                  <a:pt x="599780" y="3732740"/>
                  <a:pt x="726422" y="4183500"/>
                  <a:pt x="1531352" y="4211404"/>
                </a:cubicBezTo>
                <a:cubicBezTo>
                  <a:pt x="2336282" y="4239308"/>
                  <a:pt x="4587938" y="4091201"/>
                  <a:pt x="5176073" y="3528824"/>
                </a:cubicBezTo>
                <a:cubicBezTo>
                  <a:pt x="5764208" y="2966447"/>
                  <a:pt x="5315594" y="1425275"/>
                  <a:pt x="5060163" y="837140"/>
                </a:cubicBezTo>
                <a:cubicBezTo>
                  <a:pt x="4804732" y="249005"/>
                  <a:pt x="3974045" y="-2133"/>
                  <a:pt x="3643487" y="13"/>
                </a:cubicBezTo>
                <a:cubicBezTo>
                  <a:pt x="3312929" y="2159"/>
                  <a:pt x="2997397" y="437894"/>
                  <a:pt x="3076817" y="850018"/>
                </a:cubicBezTo>
                <a:cubicBezTo>
                  <a:pt x="3156237" y="1262142"/>
                  <a:pt x="4102834" y="2030581"/>
                  <a:pt x="4120006" y="2472756"/>
                </a:cubicBezTo>
                <a:cubicBezTo>
                  <a:pt x="4137178" y="2914931"/>
                  <a:pt x="3579093" y="3434379"/>
                  <a:pt x="3179848" y="3503066"/>
                </a:cubicBezTo>
                <a:cubicBezTo>
                  <a:pt x="2780603" y="3571753"/>
                  <a:pt x="2050800" y="3155336"/>
                  <a:pt x="1724535" y="2884880"/>
                </a:cubicBezTo>
                <a:cubicBezTo>
                  <a:pt x="1398270" y="2614424"/>
                  <a:pt x="1398270" y="2073512"/>
                  <a:pt x="1222259" y="185457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29A58C49-F8FC-458D-77D0-F50BF4B087A3}"/>
              </a:ext>
            </a:extLst>
          </p:cNvPr>
          <p:cNvSpPr/>
          <p:nvPr/>
        </p:nvSpPr>
        <p:spPr>
          <a:xfrm>
            <a:off x="2123535" y="2674968"/>
            <a:ext cx="5816531" cy="3777347"/>
          </a:xfrm>
          <a:custGeom>
            <a:avLst/>
            <a:gdLst>
              <a:gd name="connsiteX0" fmla="*/ 1843158 w 6338336"/>
              <a:gd name="connsiteY0" fmla="*/ 3804338 h 3804521"/>
              <a:gd name="connsiteX1" fmla="*/ 2693164 w 6338336"/>
              <a:gd name="connsiteY1" fmla="*/ 3302062 h 3804521"/>
              <a:gd name="connsiteX2" fmla="*/ 2525738 w 6338336"/>
              <a:gd name="connsiteY2" fmla="*/ 1936902 h 3804521"/>
              <a:gd name="connsiteX3" fmla="*/ 3362865 w 6338336"/>
              <a:gd name="connsiteY3" fmla="*/ 1524778 h 3804521"/>
              <a:gd name="connsiteX4" fmla="*/ 4303023 w 6338336"/>
              <a:gd name="connsiteY4" fmla="*/ 1975538 h 3804521"/>
              <a:gd name="connsiteX5" fmla="*/ 4624995 w 6338336"/>
              <a:gd name="connsiteY5" fmla="*/ 2851302 h 3804521"/>
              <a:gd name="connsiteX6" fmla="*/ 5603789 w 6338336"/>
              <a:gd name="connsiteY6" fmla="*/ 3379336 h 3804521"/>
              <a:gd name="connsiteX7" fmla="*/ 6325006 w 6338336"/>
              <a:gd name="connsiteY7" fmla="*/ 2258874 h 3804521"/>
              <a:gd name="connsiteX8" fmla="*/ 4972724 w 6338336"/>
              <a:gd name="connsiteY8" fmla="*/ 275527 h 3804521"/>
              <a:gd name="connsiteX9" fmla="*/ 1753006 w 6338336"/>
              <a:gd name="connsiteY9" fmla="*/ 82344 h 3804521"/>
              <a:gd name="connsiteX10" fmla="*/ 40116 w 6338336"/>
              <a:gd name="connsiteY10" fmla="*/ 906592 h 3804521"/>
              <a:gd name="connsiteX11" fmla="*/ 645423 w 6338336"/>
              <a:gd name="connsiteY11" fmla="*/ 3314941 h 3804521"/>
              <a:gd name="connsiteX12" fmla="*/ 1843158 w 6338336"/>
              <a:gd name="connsiteY12" fmla="*/ 3804338 h 3804521"/>
              <a:gd name="connsiteX0" fmla="*/ 1843158 w 6338336"/>
              <a:gd name="connsiteY0" fmla="*/ 3804338 h 3804338"/>
              <a:gd name="connsiteX1" fmla="*/ 2422707 w 6338336"/>
              <a:gd name="connsiteY1" fmla="*/ 3314941 h 3804338"/>
              <a:gd name="connsiteX2" fmla="*/ 2525738 w 6338336"/>
              <a:gd name="connsiteY2" fmla="*/ 1936902 h 3804338"/>
              <a:gd name="connsiteX3" fmla="*/ 3362865 w 6338336"/>
              <a:gd name="connsiteY3" fmla="*/ 1524778 h 3804338"/>
              <a:gd name="connsiteX4" fmla="*/ 4303023 w 6338336"/>
              <a:gd name="connsiteY4" fmla="*/ 1975538 h 3804338"/>
              <a:gd name="connsiteX5" fmla="*/ 4624995 w 6338336"/>
              <a:gd name="connsiteY5" fmla="*/ 2851302 h 3804338"/>
              <a:gd name="connsiteX6" fmla="*/ 5603789 w 6338336"/>
              <a:gd name="connsiteY6" fmla="*/ 3379336 h 3804338"/>
              <a:gd name="connsiteX7" fmla="*/ 6325006 w 6338336"/>
              <a:gd name="connsiteY7" fmla="*/ 2258874 h 3804338"/>
              <a:gd name="connsiteX8" fmla="*/ 4972724 w 6338336"/>
              <a:gd name="connsiteY8" fmla="*/ 275527 h 3804338"/>
              <a:gd name="connsiteX9" fmla="*/ 1753006 w 6338336"/>
              <a:gd name="connsiteY9" fmla="*/ 82344 h 3804338"/>
              <a:gd name="connsiteX10" fmla="*/ 40116 w 6338336"/>
              <a:gd name="connsiteY10" fmla="*/ 906592 h 3804338"/>
              <a:gd name="connsiteX11" fmla="*/ 645423 w 6338336"/>
              <a:gd name="connsiteY11" fmla="*/ 3314941 h 3804338"/>
              <a:gd name="connsiteX12" fmla="*/ 1843158 w 6338336"/>
              <a:gd name="connsiteY12" fmla="*/ 3804338 h 3804338"/>
              <a:gd name="connsiteX0" fmla="*/ 1843158 w 6338336"/>
              <a:gd name="connsiteY0" fmla="*/ 3804338 h 3804338"/>
              <a:gd name="connsiteX1" fmla="*/ 2422707 w 6338336"/>
              <a:gd name="connsiteY1" fmla="*/ 3314941 h 3804338"/>
              <a:gd name="connsiteX2" fmla="*/ 2371192 w 6338336"/>
              <a:gd name="connsiteY2" fmla="*/ 1730840 h 3804338"/>
              <a:gd name="connsiteX3" fmla="*/ 3362865 w 6338336"/>
              <a:gd name="connsiteY3" fmla="*/ 1524778 h 3804338"/>
              <a:gd name="connsiteX4" fmla="*/ 4303023 w 6338336"/>
              <a:gd name="connsiteY4" fmla="*/ 1975538 h 3804338"/>
              <a:gd name="connsiteX5" fmla="*/ 4624995 w 6338336"/>
              <a:gd name="connsiteY5" fmla="*/ 2851302 h 3804338"/>
              <a:gd name="connsiteX6" fmla="*/ 5603789 w 6338336"/>
              <a:gd name="connsiteY6" fmla="*/ 3379336 h 3804338"/>
              <a:gd name="connsiteX7" fmla="*/ 6325006 w 6338336"/>
              <a:gd name="connsiteY7" fmla="*/ 2258874 h 3804338"/>
              <a:gd name="connsiteX8" fmla="*/ 4972724 w 6338336"/>
              <a:gd name="connsiteY8" fmla="*/ 275527 h 3804338"/>
              <a:gd name="connsiteX9" fmla="*/ 1753006 w 6338336"/>
              <a:gd name="connsiteY9" fmla="*/ 82344 h 3804338"/>
              <a:gd name="connsiteX10" fmla="*/ 40116 w 6338336"/>
              <a:gd name="connsiteY10" fmla="*/ 906592 h 3804338"/>
              <a:gd name="connsiteX11" fmla="*/ 645423 w 6338336"/>
              <a:gd name="connsiteY11" fmla="*/ 3314941 h 3804338"/>
              <a:gd name="connsiteX12" fmla="*/ 1843158 w 6338336"/>
              <a:gd name="connsiteY12" fmla="*/ 3804338 h 3804338"/>
              <a:gd name="connsiteX0" fmla="*/ 1843158 w 6338336"/>
              <a:gd name="connsiteY0" fmla="*/ 3804338 h 3804338"/>
              <a:gd name="connsiteX1" fmla="*/ 2422707 w 6338336"/>
              <a:gd name="connsiteY1" fmla="*/ 3314941 h 3804338"/>
              <a:gd name="connsiteX2" fmla="*/ 2371192 w 6338336"/>
              <a:gd name="connsiteY2" fmla="*/ 1730840 h 3804338"/>
              <a:gd name="connsiteX3" fmla="*/ 3311350 w 6338336"/>
              <a:gd name="connsiteY3" fmla="*/ 1254321 h 3804338"/>
              <a:gd name="connsiteX4" fmla="*/ 4303023 w 6338336"/>
              <a:gd name="connsiteY4" fmla="*/ 1975538 h 3804338"/>
              <a:gd name="connsiteX5" fmla="*/ 4624995 w 6338336"/>
              <a:gd name="connsiteY5" fmla="*/ 2851302 h 3804338"/>
              <a:gd name="connsiteX6" fmla="*/ 5603789 w 6338336"/>
              <a:gd name="connsiteY6" fmla="*/ 3379336 h 3804338"/>
              <a:gd name="connsiteX7" fmla="*/ 6325006 w 6338336"/>
              <a:gd name="connsiteY7" fmla="*/ 2258874 h 3804338"/>
              <a:gd name="connsiteX8" fmla="*/ 4972724 w 6338336"/>
              <a:gd name="connsiteY8" fmla="*/ 275527 h 3804338"/>
              <a:gd name="connsiteX9" fmla="*/ 1753006 w 6338336"/>
              <a:gd name="connsiteY9" fmla="*/ 82344 h 3804338"/>
              <a:gd name="connsiteX10" fmla="*/ 40116 w 6338336"/>
              <a:gd name="connsiteY10" fmla="*/ 906592 h 3804338"/>
              <a:gd name="connsiteX11" fmla="*/ 645423 w 6338336"/>
              <a:gd name="connsiteY11" fmla="*/ 3314941 h 3804338"/>
              <a:gd name="connsiteX12" fmla="*/ 1843158 w 6338336"/>
              <a:gd name="connsiteY12" fmla="*/ 3804338 h 3804338"/>
              <a:gd name="connsiteX0" fmla="*/ 1843158 w 6338336"/>
              <a:gd name="connsiteY0" fmla="*/ 3804338 h 3804338"/>
              <a:gd name="connsiteX1" fmla="*/ 2422707 w 6338336"/>
              <a:gd name="connsiteY1" fmla="*/ 3314941 h 3804338"/>
              <a:gd name="connsiteX2" fmla="*/ 2371192 w 6338336"/>
              <a:gd name="connsiteY2" fmla="*/ 1730840 h 3804338"/>
              <a:gd name="connsiteX3" fmla="*/ 3311350 w 6338336"/>
              <a:gd name="connsiteY3" fmla="*/ 1254321 h 3804338"/>
              <a:gd name="connsiteX4" fmla="*/ 4367417 w 6338336"/>
              <a:gd name="connsiteY4" fmla="*/ 1924023 h 3804338"/>
              <a:gd name="connsiteX5" fmla="*/ 4624995 w 6338336"/>
              <a:gd name="connsiteY5" fmla="*/ 2851302 h 3804338"/>
              <a:gd name="connsiteX6" fmla="*/ 5603789 w 6338336"/>
              <a:gd name="connsiteY6" fmla="*/ 3379336 h 3804338"/>
              <a:gd name="connsiteX7" fmla="*/ 6325006 w 6338336"/>
              <a:gd name="connsiteY7" fmla="*/ 2258874 h 3804338"/>
              <a:gd name="connsiteX8" fmla="*/ 4972724 w 6338336"/>
              <a:gd name="connsiteY8" fmla="*/ 275527 h 3804338"/>
              <a:gd name="connsiteX9" fmla="*/ 1753006 w 6338336"/>
              <a:gd name="connsiteY9" fmla="*/ 82344 h 3804338"/>
              <a:gd name="connsiteX10" fmla="*/ 40116 w 6338336"/>
              <a:gd name="connsiteY10" fmla="*/ 906592 h 3804338"/>
              <a:gd name="connsiteX11" fmla="*/ 645423 w 6338336"/>
              <a:gd name="connsiteY11" fmla="*/ 3314941 h 3804338"/>
              <a:gd name="connsiteX12" fmla="*/ 1843158 w 6338336"/>
              <a:gd name="connsiteY12" fmla="*/ 3804338 h 3804338"/>
              <a:gd name="connsiteX0" fmla="*/ 1843158 w 6338336"/>
              <a:gd name="connsiteY0" fmla="*/ 3804338 h 3804338"/>
              <a:gd name="connsiteX1" fmla="*/ 2422707 w 6338336"/>
              <a:gd name="connsiteY1" fmla="*/ 3314941 h 3804338"/>
              <a:gd name="connsiteX2" fmla="*/ 2371192 w 6338336"/>
              <a:gd name="connsiteY2" fmla="*/ 1730840 h 3804338"/>
              <a:gd name="connsiteX3" fmla="*/ 3311350 w 6338336"/>
              <a:gd name="connsiteY3" fmla="*/ 1254321 h 3804338"/>
              <a:gd name="connsiteX4" fmla="*/ 4367417 w 6338336"/>
              <a:gd name="connsiteY4" fmla="*/ 1924023 h 3804338"/>
              <a:gd name="connsiteX5" fmla="*/ 4624995 w 6338336"/>
              <a:gd name="connsiteY5" fmla="*/ 2851302 h 3804338"/>
              <a:gd name="connsiteX6" fmla="*/ 5603789 w 6338336"/>
              <a:gd name="connsiteY6" fmla="*/ 3379336 h 3804338"/>
              <a:gd name="connsiteX7" fmla="*/ 6325006 w 6338336"/>
              <a:gd name="connsiteY7" fmla="*/ 2258874 h 3804338"/>
              <a:gd name="connsiteX8" fmla="*/ 4972724 w 6338336"/>
              <a:gd name="connsiteY8" fmla="*/ 275527 h 3804338"/>
              <a:gd name="connsiteX9" fmla="*/ 1753006 w 6338336"/>
              <a:gd name="connsiteY9" fmla="*/ 82344 h 3804338"/>
              <a:gd name="connsiteX10" fmla="*/ 40116 w 6338336"/>
              <a:gd name="connsiteY10" fmla="*/ 906592 h 3804338"/>
              <a:gd name="connsiteX11" fmla="*/ 645423 w 6338336"/>
              <a:gd name="connsiteY11" fmla="*/ 3314941 h 3804338"/>
              <a:gd name="connsiteX12" fmla="*/ 1843158 w 6338336"/>
              <a:gd name="connsiteY12" fmla="*/ 3804338 h 3804338"/>
              <a:gd name="connsiteX0" fmla="*/ 1843158 w 6338206"/>
              <a:gd name="connsiteY0" fmla="*/ 3804338 h 3804338"/>
              <a:gd name="connsiteX1" fmla="*/ 2422707 w 6338206"/>
              <a:gd name="connsiteY1" fmla="*/ 3314941 h 3804338"/>
              <a:gd name="connsiteX2" fmla="*/ 2371192 w 6338206"/>
              <a:gd name="connsiteY2" fmla="*/ 1730840 h 3804338"/>
              <a:gd name="connsiteX3" fmla="*/ 3311350 w 6338206"/>
              <a:gd name="connsiteY3" fmla="*/ 1254321 h 3804338"/>
              <a:gd name="connsiteX4" fmla="*/ 4367417 w 6338206"/>
              <a:gd name="connsiteY4" fmla="*/ 1924023 h 3804338"/>
              <a:gd name="connsiteX5" fmla="*/ 4663631 w 6338206"/>
              <a:gd name="connsiteY5" fmla="*/ 2928576 h 3804338"/>
              <a:gd name="connsiteX6" fmla="*/ 5603789 w 6338206"/>
              <a:gd name="connsiteY6" fmla="*/ 3379336 h 3804338"/>
              <a:gd name="connsiteX7" fmla="*/ 6325006 w 6338206"/>
              <a:gd name="connsiteY7" fmla="*/ 2258874 h 3804338"/>
              <a:gd name="connsiteX8" fmla="*/ 4972724 w 6338206"/>
              <a:gd name="connsiteY8" fmla="*/ 275527 h 3804338"/>
              <a:gd name="connsiteX9" fmla="*/ 1753006 w 6338206"/>
              <a:gd name="connsiteY9" fmla="*/ 82344 h 3804338"/>
              <a:gd name="connsiteX10" fmla="*/ 40116 w 6338206"/>
              <a:gd name="connsiteY10" fmla="*/ 906592 h 3804338"/>
              <a:gd name="connsiteX11" fmla="*/ 645423 w 6338206"/>
              <a:gd name="connsiteY11" fmla="*/ 3314941 h 3804338"/>
              <a:gd name="connsiteX12" fmla="*/ 1843158 w 6338206"/>
              <a:gd name="connsiteY12" fmla="*/ 3804338 h 3804338"/>
              <a:gd name="connsiteX0" fmla="*/ 1843158 w 6340534"/>
              <a:gd name="connsiteY0" fmla="*/ 3804338 h 3804338"/>
              <a:gd name="connsiteX1" fmla="*/ 2422707 w 6340534"/>
              <a:gd name="connsiteY1" fmla="*/ 3314941 h 3804338"/>
              <a:gd name="connsiteX2" fmla="*/ 2371192 w 6340534"/>
              <a:gd name="connsiteY2" fmla="*/ 1730840 h 3804338"/>
              <a:gd name="connsiteX3" fmla="*/ 3311350 w 6340534"/>
              <a:gd name="connsiteY3" fmla="*/ 1254321 h 3804338"/>
              <a:gd name="connsiteX4" fmla="*/ 4367417 w 6340534"/>
              <a:gd name="connsiteY4" fmla="*/ 1924023 h 3804338"/>
              <a:gd name="connsiteX5" fmla="*/ 4663631 w 6340534"/>
              <a:gd name="connsiteY5" fmla="*/ 2928576 h 3804338"/>
              <a:gd name="connsiteX6" fmla="*/ 5642426 w 6340534"/>
              <a:gd name="connsiteY6" fmla="*/ 3031606 h 3804338"/>
              <a:gd name="connsiteX7" fmla="*/ 6325006 w 6340534"/>
              <a:gd name="connsiteY7" fmla="*/ 2258874 h 3804338"/>
              <a:gd name="connsiteX8" fmla="*/ 4972724 w 6340534"/>
              <a:gd name="connsiteY8" fmla="*/ 275527 h 3804338"/>
              <a:gd name="connsiteX9" fmla="*/ 1753006 w 6340534"/>
              <a:gd name="connsiteY9" fmla="*/ 82344 h 3804338"/>
              <a:gd name="connsiteX10" fmla="*/ 40116 w 6340534"/>
              <a:gd name="connsiteY10" fmla="*/ 906592 h 3804338"/>
              <a:gd name="connsiteX11" fmla="*/ 645423 w 6340534"/>
              <a:gd name="connsiteY11" fmla="*/ 3314941 h 3804338"/>
              <a:gd name="connsiteX12" fmla="*/ 1843158 w 6340534"/>
              <a:gd name="connsiteY12" fmla="*/ 3804338 h 3804338"/>
              <a:gd name="connsiteX0" fmla="*/ 1843158 w 5913517"/>
              <a:gd name="connsiteY0" fmla="*/ 3777347 h 3777347"/>
              <a:gd name="connsiteX1" fmla="*/ 2422707 w 5913517"/>
              <a:gd name="connsiteY1" fmla="*/ 3287950 h 3777347"/>
              <a:gd name="connsiteX2" fmla="*/ 2371192 w 5913517"/>
              <a:gd name="connsiteY2" fmla="*/ 1703849 h 3777347"/>
              <a:gd name="connsiteX3" fmla="*/ 3311350 w 5913517"/>
              <a:gd name="connsiteY3" fmla="*/ 1227330 h 3777347"/>
              <a:gd name="connsiteX4" fmla="*/ 4367417 w 5913517"/>
              <a:gd name="connsiteY4" fmla="*/ 1897032 h 3777347"/>
              <a:gd name="connsiteX5" fmla="*/ 4663631 w 5913517"/>
              <a:gd name="connsiteY5" fmla="*/ 2901585 h 3777347"/>
              <a:gd name="connsiteX6" fmla="*/ 5642426 w 5913517"/>
              <a:gd name="connsiteY6" fmla="*/ 3004615 h 3777347"/>
              <a:gd name="connsiteX7" fmla="*/ 5874245 w 5913517"/>
              <a:gd name="connsiteY7" fmla="*/ 1639455 h 3777347"/>
              <a:gd name="connsiteX8" fmla="*/ 4972724 w 5913517"/>
              <a:gd name="connsiteY8" fmla="*/ 248536 h 3777347"/>
              <a:gd name="connsiteX9" fmla="*/ 1753006 w 5913517"/>
              <a:gd name="connsiteY9" fmla="*/ 55353 h 3777347"/>
              <a:gd name="connsiteX10" fmla="*/ 40116 w 5913517"/>
              <a:gd name="connsiteY10" fmla="*/ 879601 h 3777347"/>
              <a:gd name="connsiteX11" fmla="*/ 645423 w 5913517"/>
              <a:gd name="connsiteY11" fmla="*/ 3287950 h 3777347"/>
              <a:gd name="connsiteX12" fmla="*/ 1843158 w 5913517"/>
              <a:gd name="connsiteY12" fmla="*/ 3777347 h 3777347"/>
              <a:gd name="connsiteX0" fmla="*/ 1843158 w 5897680"/>
              <a:gd name="connsiteY0" fmla="*/ 3777347 h 3777347"/>
              <a:gd name="connsiteX1" fmla="*/ 2422707 w 5897680"/>
              <a:gd name="connsiteY1" fmla="*/ 3287950 h 3777347"/>
              <a:gd name="connsiteX2" fmla="*/ 2371192 w 5897680"/>
              <a:gd name="connsiteY2" fmla="*/ 1703849 h 3777347"/>
              <a:gd name="connsiteX3" fmla="*/ 3311350 w 5897680"/>
              <a:gd name="connsiteY3" fmla="*/ 1227330 h 3777347"/>
              <a:gd name="connsiteX4" fmla="*/ 4367417 w 5897680"/>
              <a:gd name="connsiteY4" fmla="*/ 1897032 h 3777347"/>
              <a:gd name="connsiteX5" fmla="*/ 4663631 w 5897680"/>
              <a:gd name="connsiteY5" fmla="*/ 2901585 h 3777347"/>
              <a:gd name="connsiteX6" fmla="*/ 5642426 w 5897680"/>
              <a:gd name="connsiteY6" fmla="*/ 3004615 h 3777347"/>
              <a:gd name="connsiteX7" fmla="*/ 5874245 w 5897680"/>
              <a:gd name="connsiteY7" fmla="*/ 1639455 h 3777347"/>
              <a:gd name="connsiteX8" fmla="*/ 4972724 w 5897680"/>
              <a:gd name="connsiteY8" fmla="*/ 248536 h 3777347"/>
              <a:gd name="connsiteX9" fmla="*/ 1753006 w 5897680"/>
              <a:gd name="connsiteY9" fmla="*/ 55353 h 3777347"/>
              <a:gd name="connsiteX10" fmla="*/ 40116 w 5897680"/>
              <a:gd name="connsiteY10" fmla="*/ 879601 h 3777347"/>
              <a:gd name="connsiteX11" fmla="*/ 645423 w 5897680"/>
              <a:gd name="connsiteY11" fmla="*/ 3287950 h 3777347"/>
              <a:gd name="connsiteX12" fmla="*/ 1843158 w 5897680"/>
              <a:gd name="connsiteY12" fmla="*/ 3777347 h 3777347"/>
              <a:gd name="connsiteX0" fmla="*/ 1843158 w 5943643"/>
              <a:gd name="connsiteY0" fmla="*/ 3777347 h 3777347"/>
              <a:gd name="connsiteX1" fmla="*/ 2422707 w 5943643"/>
              <a:gd name="connsiteY1" fmla="*/ 3287950 h 3777347"/>
              <a:gd name="connsiteX2" fmla="*/ 2371192 w 5943643"/>
              <a:gd name="connsiteY2" fmla="*/ 1703849 h 3777347"/>
              <a:gd name="connsiteX3" fmla="*/ 3311350 w 5943643"/>
              <a:gd name="connsiteY3" fmla="*/ 1227330 h 3777347"/>
              <a:gd name="connsiteX4" fmla="*/ 4367417 w 5943643"/>
              <a:gd name="connsiteY4" fmla="*/ 1897032 h 3777347"/>
              <a:gd name="connsiteX5" fmla="*/ 4663631 w 5943643"/>
              <a:gd name="connsiteY5" fmla="*/ 2901585 h 3777347"/>
              <a:gd name="connsiteX6" fmla="*/ 5642426 w 5943643"/>
              <a:gd name="connsiteY6" fmla="*/ 3004615 h 3777347"/>
              <a:gd name="connsiteX7" fmla="*/ 5874245 w 5943643"/>
              <a:gd name="connsiteY7" fmla="*/ 1639455 h 3777347"/>
              <a:gd name="connsiteX8" fmla="*/ 4547721 w 5943643"/>
              <a:gd name="connsiteY8" fmla="*/ 248536 h 3777347"/>
              <a:gd name="connsiteX9" fmla="*/ 1753006 w 5943643"/>
              <a:gd name="connsiteY9" fmla="*/ 55353 h 3777347"/>
              <a:gd name="connsiteX10" fmla="*/ 40116 w 5943643"/>
              <a:gd name="connsiteY10" fmla="*/ 879601 h 3777347"/>
              <a:gd name="connsiteX11" fmla="*/ 645423 w 5943643"/>
              <a:gd name="connsiteY11" fmla="*/ 3287950 h 3777347"/>
              <a:gd name="connsiteX12" fmla="*/ 1843158 w 5943643"/>
              <a:gd name="connsiteY12" fmla="*/ 3777347 h 3777347"/>
              <a:gd name="connsiteX0" fmla="*/ 1843158 w 5831221"/>
              <a:gd name="connsiteY0" fmla="*/ 3777347 h 3777347"/>
              <a:gd name="connsiteX1" fmla="*/ 2422707 w 5831221"/>
              <a:gd name="connsiteY1" fmla="*/ 3287950 h 3777347"/>
              <a:gd name="connsiteX2" fmla="*/ 2371192 w 5831221"/>
              <a:gd name="connsiteY2" fmla="*/ 1703849 h 3777347"/>
              <a:gd name="connsiteX3" fmla="*/ 3311350 w 5831221"/>
              <a:gd name="connsiteY3" fmla="*/ 1227330 h 3777347"/>
              <a:gd name="connsiteX4" fmla="*/ 4367417 w 5831221"/>
              <a:gd name="connsiteY4" fmla="*/ 1897032 h 3777347"/>
              <a:gd name="connsiteX5" fmla="*/ 4663631 w 5831221"/>
              <a:gd name="connsiteY5" fmla="*/ 2901585 h 3777347"/>
              <a:gd name="connsiteX6" fmla="*/ 5642426 w 5831221"/>
              <a:gd name="connsiteY6" fmla="*/ 3004615 h 3777347"/>
              <a:gd name="connsiteX7" fmla="*/ 5732578 w 5831221"/>
              <a:gd name="connsiteY7" fmla="*/ 1639455 h 3777347"/>
              <a:gd name="connsiteX8" fmla="*/ 4547721 w 5831221"/>
              <a:gd name="connsiteY8" fmla="*/ 248536 h 3777347"/>
              <a:gd name="connsiteX9" fmla="*/ 1753006 w 5831221"/>
              <a:gd name="connsiteY9" fmla="*/ 55353 h 3777347"/>
              <a:gd name="connsiteX10" fmla="*/ 40116 w 5831221"/>
              <a:gd name="connsiteY10" fmla="*/ 879601 h 3777347"/>
              <a:gd name="connsiteX11" fmla="*/ 645423 w 5831221"/>
              <a:gd name="connsiteY11" fmla="*/ 3287950 h 3777347"/>
              <a:gd name="connsiteX12" fmla="*/ 1843158 w 5831221"/>
              <a:gd name="connsiteY12" fmla="*/ 3777347 h 3777347"/>
              <a:gd name="connsiteX0" fmla="*/ 1843158 w 5797597"/>
              <a:gd name="connsiteY0" fmla="*/ 3777347 h 3777347"/>
              <a:gd name="connsiteX1" fmla="*/ 2422707 w 5797597"/>
              <a:gd name="connsiteY1" fmla="*/ 3287950 h 3777347"/>
              <a:gd name="connsiteX2" fmla="*/ 2371192 w 5797597"/>
              <a:gd name="connsiteY2" fmla="*/ 1703849 h 3777347"/>
              <a:gd name="connsiteX3" fmla="*/ 3311350 w 5797597"/>
              <a:gd name="connsiteY3" fmla="*/ 1227330 h 3777347"/>
              <a:gd name="connsiteX4" fmla="*/ 4367417 w 5797597"/>
              <a:gd name="connsiteY4" fmla="*/ 1897032 h 3777347"/>
              <a:gd name="connsiteX5" fmla="*/ 4663631 w 5797597"/>
              <a:gd name="connsiteY5" fmla="*/ 2901585 h 3777347"/>
              <a:gd name="connsiteX6" fmla="*/ 5642426 w 5797597"/>
              <a:gd name="connsiteY6" fmla="*/ 3004615 h 3777347"/>
              <a:gd name="connsiteX7" fmla="*/ 5732578 w 5797597"/>
              <a:gd name="connsiteY7" fmla="*/ 1639455 h 3777347"/>
              <a:gd name="connsiteX8" fmla="*/ 4547721 w 5797597"/>
              <a:gd name="connsiteY8" fmla="*/ 248536 h 3777347"/>
              <a:gd name="connsiteX9" fmla="*/ 1753006 w 5797597"/>
              <a:gd name="connsiteY9" fmla="*/ 55353 h 3777347"/>
              <a:gd name="connsiteX10" fmla="*/ 40116 w 5797597"/>
              <a:gd name="connsiteY10" fmla="*/ 879601 h 3777347"/>
              <a:gd name="connsiteX11" fmla="*/ 645423 w 5797597"/>
              <a:gd name="connsiteY11" fmla="*/ 3287950 h 3777347"/>
              <a:gd name="connsiteX12" fmla="*/ 1843158 w 5797597"/>
              <a:gd name="connsiteY12" fmla="*/ 3777347 h 3777347"/>
              <a:gd name="connsiteX0" fmla="*/ 1843158 w 5821514"/>
              <a:gd name="connsiteY0" fmla="*/ 3777347 h 3777347"/>
              <a:gd name="connsiteX1" fmla="*/ 2422707 w 5821514"/>
              <a:gd name="connsiteY1" fmla="*/ 3287950 h 3777347"/>
              <a:gd name="connsiteX2" fmla="*/ 2371192 w 5821514"/>
              <a:gd name="connsiteY2" fmla="*/ 1703849 h 3777347"/>
              <a:gd name="connsiteX3" fmla="*/ 3311350 w 5821514"/>
              <a:gd name="connsiteY3" fmla="*/ 1227330 h 3777347"/>
              <a:gd name="connsiteX4" fmla="*/ 4367417 w 5821514"/>
              <a:gd name="connsiteY4" fmla="*/ 1897032 h 3777347"/>
              <a:gd name="connsiteX5" fmla="*/ 4663631 w 5821514"/>
              <a:gd name="connsiteY5" fmla="*/ 2901585 h 3777347"/>
              <a:gd name="connsiteX6" fmla="*/ 5616668 w 5821514"/>
              <a:gd name="connsiteY6" fmla="*/ 2837190 h 3777347"/>
              <a:gd name="connsiteX7" fmla="*/ 5732578 w 5821514"/>
              <a:gd name="connsiteY7" fmla="*/ 1639455 h 3777347"/>
              <a:gd name="connsiteX8" fmla="*/ 4547721 w 5821514"/>
              <a:gd name="connsiteY8" fmla="*/ 248536 h 3777347"/>
              <a:gd name="connsiteX9" fmla="*/ 1753006 w 5821514"/>
              <a:gd name="connsiteY9" fmla="*/ 55353 h 3777347"/>
              <a:gd name="connsiteX10" fmla="*/ 40116 w 5821514"/>
              <a:gd name="connsiteY10" fmla="*/ 879601 h 3777347"/>
              <a:gd name="connsiteX11" fmla="*/ 645423 w 5821514"/>
              <a:gd name="connsiteY11" fmla="*/ 3287950 h 3777347"/>
              <a:gd name="connsiteX12" fmla="*/ 1843158 w 5821514"/>
              <a:gd name="connsiteY12" fmla="*/ 3777347 h 3777347"/>
              <a:gd name="connsiteX0" fmla="*/ 1843158 w 5842383"/>
              <a:gd name="connsiteY0" fmla="*/ 3777347 h 3777347"/>
              <a:gd name="connsiteX1" fmla="*/ 2422707 w 5842383"/>
              <a:gd name="connsiteY1" fmla="*/ 3287950 h 3777347"/>
              <a:gd name="connsiteX2" fmla="*/ 2371192 w 5842383"/>
              <a:gd name="connsiteY2" fmla="*/ 1703849 h 3777347"/>
              <a:gd name="connsiteX3" fmla="*/ 3311350 w 5842383"/>
              <a:gd name="connsiteY3" fmla="*/ 1227330 h 3777347"/>
              <a:gd name="connsiteX4" fmla="*/ 4367417 w 5842383"/>
              <a:gd name="connsiteY4" fmla="*/ 1897032 h 3777347"/>
              <a:gd name="connsiteX5" fmla="*/ 4663631 w 5842383"/>
              <a:gd name="connsiteY5" fmla="*/ 2901585 h 3777347"/>
              <a:gd name="connsiteX6" fmla="*/ 5616668 w 5842383"/>
              <a:gd name="connsiteY6" fmla="*/ 2837190 h 3777347"/>
              <a:gd name="connsiteX7" fmla="*/ 5732578 w 5842383"/>
              <a:gd name="connsiteY7" fmla="*/ 1639455 h 3777347"/>
              <a:gd name="connsiteX8" fmla="*/ 4547721 w 5842383"/>
              <a:gd name="connsiteY8" fmla="*/ 248536 h 3777347"/>
              <a:gd name="connsiteX9" fmla="*/ 1753006 w 5842383"/>
              <a:gd name="connsiteY9" fmla="*/ 55353 h 3777347"/>
              <a:gd name="connsiteX10" fmla="*/ 40116 w 5842383"/>
              <a:gd name="connsiteY10" fmla="*/ 879601 h 3777347"/>
              <a:gd name="connsiteX11" fmla="*/ 645423 w 5842383"/>
              <a:gd name="connsiteY11" fmla="*/ 3287950 h 3777347"/>
              <a:gd name="connsiteX12" fmla="*/ 1843158 w 5842383"/>
              <a:gd name="connsiteY12" fmla="*/ 3777347 h 3777347"/>
              <a:gd name="connsiteX0" fmla="*/ 1843158 w 5816531"/>
              <a:gd name="connsiteY0" fmla="*/ 3777347 h 3777347"/>
              <a:gd name="connsiteX1" fmla="*/ 2422707 w 5816531"/>
              <a:gd name="connsiteY1" fmla="*/ 3287950 h 3777347"/>
              <a:gd name="connsiteX2" fmla="*/ 2371192 w 5816531"/>
              <a:gd name="connsiteY2" fmla="*/ 1703849 h 3777347"/>
              <a:gd name="connsiteX3" fmla="*/ 3311350 w 5816531"/>
              <a:gd name="connsiteY3" fmla="*/ 1227330 h 3777347"/>
              <a:gd name="connsiteX4" fmla="*/ 4367417 w 5816531"/>
              <a:gd name="connsiteY4" fmla="*/ 1897032 h 3777347"/>
              <a:gd name="connsiteX5" fmla="*/ 4792420 w 5816531"/>
              <a:gd name="connsiteY5" fmla="*/ 2772797 h 3777347"/>
              <a:gd name="connsiteX6" fmla="*/ 5616668 w 5816531"/>
              <a:gd name="connsiteY6" fmla="*/ 2837190 h 3777347"/>
              <a:gd name="connsiteX7" fmla="*/ 5732578 w 5816531"/>
              <a:gd name="connsiteY7" fmla="*/ 1639455 h 3777347"/>
              <a:gd name="connsiteX8" fmla="*/ 4547721 w 5816531"/>
              <a:gd name="connsiteY8" fmla="*/ 248536 h 3777347"/>
              <a:gd name="connsiteX9" fmla="*/ 1753006 w 5816531"/>
              <a:gd name="connsiteY9" fmla="*/ 55353 h 3777347"/>
              <a:gd name="connsiteX10" fmla="*/ 40116 w 5816531"/>
              <a:gd name="connsiteY10" fmla="*/ 879601 h 3777347"/>
              <a:gd name="connsiteX11" fmla="*/ 645423 w 5816531"/>
              <a:gd name="connsiteY11" fmla="*/ 3287950 h 3777347"/>
              <a:gd name="connsiteX12" fmla="*/ 1843158 w 5816531"/>
              <a:gd name="connsiteY12" fmla="*/ 3777347 h 3777347"/>
              <a:gd name="connsiteX0" fmla="*/ 1843158 w 5816531"/>
              <a:gd name="connsiteY0" fmla="*/ 3777347 h 3777347"/>
              <a:gd name="connsiteX1" fmla="*/ 2422707 w 5816531"/>
              <a:gd name="connsiteY1" fmla="*/ 3287950 h 3777347"/>
              <a:gd name="connsiteX2" fmla="*/ 2371192 w 5816531"/>
              <a:gd name="connsiteY2" fmla="*/ 1703849 h 3777347"/>
              <a:gd name="connsiteX3" fmla="*/ 3311350 w 5816531"/>
              <a:gd name="connsiteY3" fmla="*/ 1227330 h 3777347"/>
              <a:gd name="connsiteX4" fmla="*/ 4367417 w 5816531"/>
              <a:gd name="connsiteY4" fmla="*/ 1897032 h 3777347"/>
              <a:gd name="connsiteX5" fmla="*/ 4792420 w 5816531"/>
              <a:gd name="connsiteY5" fmla="*/ 2772797 h 3777347"/>
              <a:gd name="connsiteX6" fmla="*/ 5616668 w 5816531"/>
              <a:gd name="connsiteY6" fmla="*/ 2837190 h 3777347"/>
              <a:gd name="connsiteX7" fmla="*/ 5732578 w 5816531"/>
              <a:gd name="connsiteY7" fmla="*/ 1639455 h 3777347"/>
              <a:gd name="connsiteX8" fmla="*/ 4547721 w 5816531"/>
              <a:gd name="connsiteY8" fmla="*/ 248536 h 3777347"/>
              <a:gd name="connsiteX9" fmla="*/ 1753006 w 5816531"/>
              <a:gd name="connsiteY9" fmla="*/ 55353 h 3777347"/>
              <a:gd name="connsiteX10" fmla="*/ 40116 w 5816531"/>
              <a:gd name="connsiteY10" fmla="*/ 879601 h 3777347"/>
              <a:gd name="connsiteX11" fmla="*/ 645423 w 5816531"/>
              <a:gd name="connsiteY11" fmla="*/ 3287950 h 3777347"/>
              <a:gd name="connsiteX12" fmla="*/ 1843158 w 5816531"/>
              <a:gd name="connsiteY12" fmla="*/ 3777347 h 3777347"/>
              <a:gd name="connsiteX0" fmla="*/ 1843158 w 5816531"/>
              <a:gd name="connsiteY0" fmla="*/ 3777347 h 3777347"/>
              <a:gd name="connsiteX1" fmla="*/ 2422707 w 5816531"/>
              <a:gd name="connsiteY1" fmla="*/ 3287950 h 3777347"/>
              <a:gd name="connsiteX2" fmla="*/ 2371192 w 5816531"/>
              <a:gd name="connsiteY2" fmla="*/ 1703849 h 3777347"/>
              <a:gd name="connsiteX3" fmla="*/ 3311350 w 5816531"/>
              <a:gd name="connsiteY3" fmla="*/ 1227330 h 3777347"/>
              <a:gd name="connsiteX4" fmla="*/ 4187113 w 5816531"/>
              <a:gd name="connsiteY4" fmla="*/ 1600818 h 3777347"/>
              <a:gd name="connsiteX5" fmla="*/ 4792420 w 5816531"/>
              <a:gd name="connsiteY5" fmla="*/ 2772797 h 3777347"/>
              <a:gd name="connsiteX6" fmla="*/ 5616668 w 5816531"/>
              <a:gd name="connsiteY6" fmla="*/ 2837190 h 3777347"/>
              <a:gd name="connsiteX7" fmla="*/ 5732578 w 5816531"/>
              <a:gd name="connsiteY7" fmla="*/ 1639455 h 3777347"/>
              <a:gd name="connsiteX8" fmla="*/ 4547721 w 5816531"/>
              <a:gd name="connsiteY8" fmla="*/ 248536 h 3777347"/>
              <a:gd name="connsiteX9" fmla="*/ 1753006 w 5816531"/>
              <a:gd name="connsiteY9" fmla="*/ 55353 h 3777347"/>
              <a:gd name="connsiteX10" fmla="*/ 40116 w 5816531"/>
              <a:gd name="connsiteY10" fmla="*/ 879601 h 3777347"/>
              <a:gd name="connsiteX11" fmla="*/ 645423 w 5816531"/>
              <a:gd name="connsiteY11" fmla="*/ 3287950 h 3777347"/>
              <a:gd name="connsiteX12" fmla="*/ 1843158 w 5816531"/>
              <a:gd name="connsiteY12" fmla="*/ 3777347 h 3777347"/>
              <a:gd name="connsiteX0" fmla="*/ 1843158 w 5816531"/>
              <a:gd name="connsiteY0" fmla="*/ 3777347 h 3777347"/>
              <a:gd name="connsiteX1" fmla="*/ 2422707 w 5816531"/>
              <a:gd name="connsiteY1" fmla="*/ 3287950 h 3777347"/>
              <a:gd name="connsiteX2" fmla="*/ 2371192 w 5816531"/>
              <a:gd name="connsiteY2" fmla="*/ 1703849 h 3777347"/>
              <a:gd name="connsiteX3" fmla="*/ 3311350 w 5816531"/>
              <a:gd name="connsiteY3" fmla="*/ 1227330 h 3777347"/>
              <a:gd name="connsiteX4" fmla="*/ 4187113 w 5816531"/>
              <a:gd name="connsiteY4" fmla="*/ 1600818 h 3777347"/>
              <a:gd name="connsiteX5" fmla="*/ 4792420 w 5816531"/>
              <a:gd name="connsiteY5" fmla="*/ 2772797 h 3777347"/>
              <a:gd name="connsiteX6" fmla="*/ 5616668 w 5816531"/>
              <a:gd name="connsiteY6" fmla="*/ 2837190 h 3777347"/>
              <a:gd name="connsiteX7" fmla="*/ 5732578 w 5816531"/>
              <a:gd name="connsiteY7" fmla="*/ 1639455 h 3777347"/>
              <a:gd name="connsiteX8" fmla="*/ 4547721 w 5816531"/>
              <a:gd name="connsiteY8" fmla="*/ 248536 h 3777347"/>
              <a:gd name="connsiteX9" fmla="*/ 1753006 w 5816531"/>
              <a:gd name="connsiteY9" fmla="*/ 55353 h 3777347"/>
              <a:gd name="connsiteX10" fmla="*/ 40116 w 5816531"/>
              <a:gd name="connsiteY10" fmla="*/ 879601 h 3777347"/>
              <a:gd name="connsiteX11" fmla="*/ 645423 w 5816531"/>
              <a:gd name="connsiteY11" fmla="*/ 3287950 h 3777347"/>
              <a:gd name="connsiteX12" fmla="*/ 1843158 w 5816531"/>
              <a:gd name="connsiteY12" fmla="*/ 3777347 h 377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816531" h="3777347">
                <a:moveTo>
                  <a:pt x="1843158" y="3777347"/>
                </a:moveTo>
                <a:cubicBezTo>
                  <a:pt x="2139372" y="3777347"/>
                  <a:pt x="2334701" y="3633533"/>
                  <a:pt x="2422707" y="3287950"/>
                </a:cubicBezTo>
                <a:cubicBezTo>
                  <a:pt x="2510713" y="2942367"/>
                  <a:pt x="2223085" y="2047286"/>
                  <a:pt x="2371192" y="1703849"/>
                </a:cubicBezTo>
                <a:cubicBezTo>
                  <a:pt x="2519299" y="1360412"/>
                  <a:pt x="3008697" y="1244502"/>
                  <a:pt x="3311350" y="1227330"/>
                </a:cubicBezTo>
                <a:cubicBezTo>
                  <a:pt x="3614004" y="1210158"/>
                  <a:pt x="3901631" y="1265967"/>
                  <a:pt x="4187113" y="1600818"/>
                </a:cubicBezTo>
                <a:cubicBezTo>
                  <a:pt x="4472595" y="1935669"/>
                  <a:pt x="4554161" y="2566735"/>
                  <a:pt x="4792420" y="2772797"/>
                </a:cubicBezTo>
                <a:cubicBezTo>
                  <a:pt x="5030679" y="2978859"/>
                  <a:pt x="5459975" y="3026080"/>
                  <a:pt x="5616668" y="2837190"/>
                </a:cubicBezTo>
                <a:cubicBezTo>
                  <a:pt x="5773361" y="2648300"/>
                  <a:pt x="5910736" y="2070897"/>
                  <a:pt x="5732578" y="1639455"/>
                </a:cubicBezTo>
                <a:cubicBezTo>
                  <a:pt x="5554420" y="1208013"/>
                  <a:pt x="5210983" y="512553"/>
                  <a:pt x="4547721" y="248536"/>
                </a:cubicBezTo>
                <a:cubicBezTo>
                  <a:pt x="3884459" y="-15481"/>
                  <a:pt x="2504274" y="-49825"/>
                  <a:pt x="1753006" y="55353"/>
                </a:cubicBezTo>
                <a:cubicBezTo>
                  <a:pt x="1001738" y="160531"/>
                  <a:pt x="224713" y="340835"/>
                  <a:pt x="40116" y="879601"/>
                </a:cubicBezTo>
                <a:cubicBezTo>
                  <a:pt x="-144481" y="1418367"/>
                  <a:pt x="351356" y="2804992"/>
                  <a:pt x="645423" y="3287950"/>
                </a:cubicBezTo>
                <a:cubicBezTo>
                  <a:pt x="939490" y="3770908"/>
                  <a:pt x="1546944" y="3777347"/>
                  <a:pt x="1843158" y="3777347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CD1B7-73BA-7FC0-8ABD-019259C0E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Correctness of Prim’s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61F44-6D5D-12BC-4044-C4018688C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edge we picked is the cheapest edge across the cut that puts our working tree all on one side.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3336E2-9F1C-2DD6-D308-65ADB255A110}"/>
              </a:ext>
            </a:extLst>
          </p:cNvPr>
          <p:cNvSpPr/>
          <p:nvPr/>
        </p:nvSpPr>
        <p:spPr>
          <a:xfrm>
            <a:off x="4428006" y="298015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231D52-7A82-85A4-3CE2-7511A612120A}"/>
              </a:ext>
            </a:extLst>
          </p:cNvPr>
          <p:cNvSpPr/>
          <p:nvPr/>
        </p:nvSpPr>
        <p:spPr>
          <a:xfrm>
            <a:off x="2571895" y="349752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D51113A-8423-1521-FCE9-66EBC8587029}"/>
              </a:ext>
            </a:extLst>
          </p:cNvPr>
          <p:cNvSpPr/>
          <p:nvPr/>
        </p:nvSpPr>
        <p:spPr>
          <a:xfrm>
            <a:off x="5168224" y="470187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18B61F-A142-1486-7B4E-5BAEF68709FD}"/>
              </a:ext>
            </a:extLst>
          </p:cNvPr>
          <p:cNvSpPr/>
          <p:nvPr/>
        </p:nvSpPr>
        <p:spPr>
          <a:xfrm>
            <a:off x="8247689" y="303131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89E09A-F755-6F14-B50F-7972E2311E67}"/>
              </a:ext>
            </a:extLst>
          </p:cNvPr>
          <p:cNvSpPr/>
          <p:nvPr/>
        </p:nvSpPr>
        <p:spPr>
          <a:xfrm>
            <a:off x="7047474" y="4824564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9ACC75-CFD7-5346-4E91-8579EE2095C1}"/>
              </a:ext>
            </a:extLst>
          </p:cNvPr>
          <p:cNvSpPr/>
          <p:nvPr/>
        </p:nvSpPr>
        <p:spPr>
          <a:xfrm>
            <a:off x="3545759" y="521271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260AAB-0D46-9E85-5306-7ACE2AA0E562}"/>
              </a:ext>
            </a:extLst>
          </p:cNvPr>
          <p:cNvSpPr/>
          <p:nvPr/>
        </p:nvSpPr>
        <p:spPr>
          <a:xfrm>
            <a:off x="6288251" y="585279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043971-92C5-1F53-D70C-50725CD73BF7}"/>
              </a:ext>
            </a:extLst>
          </p:cNvPr>
          <p:cNvSpPr/>
          <p:nvPr/>
        </p:nvSpPr>
        <p:spPr>
          <a:xfrm>
            <a:off x="6199304" y="323198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7D61649-59A0-9085-87D4-87FB48F17B76}"/>
              </a:ext>
            </a:extLst>
          </p:cNvPr>
          <p:cNvSpPr/>
          <p:nvPr/>
        </p:nvSpPr>
        <p:spPr>
          <a:xfrm>
            <a:off x="9074314" y="438183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34EAC65-A5E8-7DD7-AF31-849B2B3733E0}"/>
              </a:ext>
            </a:extLst>
          </p:cNvPr>
          <p:cNvCxnSpPr>
            <a:cxnSpLocks/>
          </p:cNvCxnSpPr>
          <p:nvPr/>
        </p:nvCxnSpPr>
        <p:spPr>
          <a:xfrm flipV="1">
            <a:off x="3401066" y="3430464"/>
            <a:ext cx="899447" cy="24093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83EA9-9F8E-A82F-E54F-13300D57AEAE}"/>
              </a:ext>
            </a:extLst>
          </p:cNvPr>
          <p:cNvCxnSpPr>
            <a:cxnSpLocks/>
          </p:cNvCxnSpPr>
          <p:nvPr/>
        </p:nvCxnSpPr>
        <p:spPr>
          <a:xfrm>
            <a:off x="3112213" y="4210422"/>
            <a:ext cx="500833" cy="92414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285CBF-B07A-BCE1-06D8-F38516144043}"/>
              </a:ext>
            </a:extLst>
          </p:cNvPr>
          <p:cNvCxnSpPr>
            <a:cxnSpLocks/>
          </p:cNvCxnSpPr>
          <p:nvPr/>
        </p:nvCxnSpPr>
        <p:spPr>
          <a:xfrm flipV="1">
            <a:off x="4300513" y="5212715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C09BE96-B33C-1BAD-1858-E6D804345300}"/>
              </a:ext>
            </a:extLst>
          </p:cNvPr>
          <p:cNvCxnSpPr>
            <a:cxnSpLocks/>
          </p:cNvCxnSpPr>
          <p:nvPr/>
        </p:nvCxnSpPr>
        <p:spPr>
          <a:xfrm>
            <a:off x="5164334" y="3315775"/>
            <a:ext cx="946023" cy="137018"/>
          </a:xfrm>
          <a:prstGeom prst="line">
            <a:avLst/>
          </a:prstGeom>
          <a:ln w="76200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05E7003-402F-19FA-7C58-517197312FCC}"/>
              </a:ext>
            </a:extLst>
          </p:cNvPr>
          <p:cNvCxnSpPr>
            <a:cxnSpLocks/>
          </p:cNvCxnSpPr>
          <p:nvPr/>
        </p:nvCxnSpPr>
        <p:spPr>
          <a:xfrm flipH="1" flipV="1">
            <a:off x="4831547" y="3733641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44FBA30-F017-836F-34A8-7B67BA969250}"/>
              </a:ext>
            </a:extLst>
          </p:cNvPr>
          <p:cNvCxnSpPr>
            <a:cxnSpLocks/>
          </p:cNvCxnSpPr>
          <p:nvPr/>
        </p:nvCxnSpPr>
        <p:spPr>
          <a:xfrm>
            <a:off x="5857150" y="5084741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prstDash val="sysDot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712C875-2A86-C218-BF7B-678F4251CBD6}"/>
              </a:ext>
            </a:extLst>
          </p:cNvPr>
          <p:cNvCxnSpPr>
            <a:cxnSpLocks/>
          </p:cNvCxnSpPr>
          <p:nvPr/>
        </p:nvCxnSpPr>
        <p:spPr>
          <a:xfrm flipV="1">
            <a:off x="6928331" y="3430464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FB2190-C8C4-DF8E-37AD-0F804BB42C59}"/>
              </a:ext>
            </a:extLst>
          </p:cNvPr>
          <p:cNvCxnSpPr>
            <a:cxnSpLocks/>
          </p:cNvCxnSpPr>
          <p:nvPr/>
        </p:nvCxnSpPr>
        <p:spPr>
          <a:xfrm flipV="1">
            <a:off x="7641526" y="3718901"/>
            <a:ext cx="677288" cy="105978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6EE0D2-C983-E34E-A15D-133B8DC9BC8A}"/>
              </a:ext>
            </a:extLst>
          </p:cNvPr>
          <p:cNvCxnSpPr>
            <a:cxnSpLocks/>
          </p:cNvCxnSpPr>
          <p:nvPr/>
        </p:nvCxnSpPr>
        <p:spPr>
          <a:xfrm>
            <a:off x="5758198" y="5382182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BB47FA0-00C7-5928-1BCB-5C13FD329150}"/>
              </a:ext>
            </a:extLst>
          </p:cNvPr>
          <p:cNvCxnSpPr>
            <a:cxnSpLocks/>
          </p:cNvCxnSpPr>
          <p:nvPr/>
        </p:nvCxnSpPr>
        <p:spPr>
          <a:xfrm>
            <a:off x="8887769" y="3733641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89C9282-1622-868F-D7F3-5C5985A1772F}"/>
              </a:ext>
            </a:extLst>
          </p:cNvPr>
          <p:cNvCxnSpPr>
            <a:cxnSpLocks/>
          </p:cNvCxnSpPr>
          <p:nvPr/>
        </p:nvCxnSpPr>
        <p:spPr>
          <a:xfrm flipV="1">
            <a:off x="4052987" y="3687030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53691A3-2773-613C-BABB-BFEE3D4E7A6D}"/>
              </a:ext>
            </a:extLst>
          </p:cNvPr>
          <p:cNvCxnSpPr>
            <a:cxnSpLocks/>
          </p:cNvCxnSpPr>
          <p:nvPr/>
        </p:nvCxnSpPr>
        <p:spPr>
          <a:xfrm flipH="1" flipV="1">
            <a:off x="6727207" y="3993415"/>
            <a:ext cx="497735" cy="76989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3D4F995-B626-CAEF-2E9E-E362FA1D20F8}"/>
              </a:ext>
            </a:extLst>
          </p:cNvPr>
          <p:cNvSpPr txBox="1"/>
          <p:nvPr/>
        </p:nvSpPr>
        <p:spPr>
          <a:xfrm>
            <a:off x="2915685" y="447691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D8621FF-9A86-C4E9-C84A-86BF5B0AA944}"/>
              </a:ext>
            </a:extLst>
          </p:cNvPr>
          <p:cNvSpPr txBox="1"/>
          <p:nvPr/>
        </p:nvSpPr>
        <p:spPr>
          <a:xfrm>
            <a:off x="3457733" y="298015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9EC997C-A48A-7EBC-3F00-4AF097778E30}"/>
              </a:ext>
            </a:extLst>
          </p:cNvPr>
          <p:cNvSpPr txBox="1"/>
          <p:nvPr/>
        </p:nvSpPr>
        <p:spPr>
          <a:xfrm>
            <a:off x="3865272" y="400044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71CC7DC-F97A-7EA8-6B7F-C7606AD87418}"/>
              </a:ext>
            </a:extLst>
          </p:cNvPr>
          <p:cNvSpPr txBox="1"/>
          <p:nvPr/>
        </p:nvSpPr>
        <p:spPr>
          <a:xfrm>
            <a:off x="5601359" y="554632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E96D2-0E64-BD97-AC39-867871E65B72}"/>
              </a:ext>
            </a:extLst>
          </p:cNvPr>
          <p:cNvSpPr txBox="1"/>
          <p:nvPr/>
        </p:nvSpPr>
        <p:spPr>
          <a:xfrm>
            <a:off x="4495467" y="472328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58F865A-0430-EC20-8F1E-3905E90D9D80}"/>
              </a:ext>
            </a:extLst>
          </p:cNvPr>
          <p:cNvSpPr txBox="1"/>
          <p:nvPr/>
        </p:nvSpPr>
        <p:spPr>
          <a:xfrm>
            <a:off x="5141543" y="374106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4E15B79-F481-A7EB-8F7C-38DE23408AB7}"/>
              </a:ext>
            </a:extLst>
          </p:cNvPr>
          <p:cNvSpPr txBox="1"/>
          <p:nvPr/>
        </p:nvSpPr>
        <p:spPr>
          <a:xfrm>
            <a:off x="5437167" y="2791232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707B44F-55D2-1916-A02D-E7B46F7E9447}"/>
              </a:ext>
            </a:extLst>
          </p:cNvPr>
          <p:cNvSpPr txBox="1"/>
          <p:nvPr/>
        </p:nvSpPr>
        <p:spPr>
          <a:xfrm>
            <a:off x="6995431" y="380411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6E3B59-CDAE-ECAD-5341-AA85DD6B4386}"/>
              </a:ext>
            </a:extLst>
          </p:cNvPr>
          <p:cNvSpPr txBox="1"/>
          <p:nvPr/>
        </p:nvSpPr>
        <p:spPr>
          <a:xfrm>
            <a:off x="7957442" y="411657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92BA28-B68B-2F2E-39C7-8F4667BBF123}"/>
              </a:ext>
            </a:extLst>
          </p:cNvPr>
          <p:cNvSpPr txBox="1"/>
          <p:nvPr/>
        </p:nvSpPr>
        <p:spPr>
          <a:xfrm>
            <a:off x="9058922" y="340063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67DAE9-CE95-7AC7-6FA9-9E96F9BAB054}"/>
              </a:ext>
            </a:extLst>
          </p:cNvPr>
          <p:cNvSpPr txBox="1"/>
          <p:nvPr/>
        </p:nvSpPr>
        <p:spPr>
          <a:xfrm>
            <a:off x="7382964" y="285767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ED0C617-BD8C-4C41-4417-41DAA36D34BF}"/>
              </a:ext>
            </a:extLst>
          </p:cNvPr>
          <p:cNvSpPr txBox="1"/>
          <p:nvPr/>
        </p:nvSpPr>
        <p:spPr>
          <a:xfrm>
            <a:off x="6207632" y="4511955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388801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37" grpId="0" animBg="1"/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8F174-3EA3-D639-7A14-26805D247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Kruskal’s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0BA92-AED2-2B14-5399-47A96A53B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doesn’t create a cycle.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0B0BA92-AED2-2B14-5399-47A96A53B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FF7054F3-5511-BBE3-C50E-74E4680502C7}"/>
              </a:ext>
            </a:extLst>
          </p:cNvPr>
          <p:cNvSpPr/>
          <p:nvPr/>
        </p:nvSpPr>
        <p:spPr>
          <a:xfrm>
            <a:off x="2975020" y="1841679"/>
            <a:ext cx="2665926" cy="73409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36CD5-829C-5AEA-F3F9-90B84E74B4EB}"/>
                  </a:ext>
                </a:extLst>
              </p:cNvPr>
              <p:cNvSpPr txBox="1"/>
              <p:nvPr/>
            </p:nvSpPr>
            <p:spPr>
              <a:xfrm>
                <a:off x="1249251" y="3574630"/>
                <a:ext cx="4048259" cy="111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Sort edges beforehand: additive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𝒎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endParaRPr lang="en-US" sz="2800" b="1" dirty="0" err="1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B36CD5-829C-5AEA-F3F9-90B84E74B4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51" y="3574630"/>
                <a:ext cx="4048259" cy="1114088"/>
              </a:xfrm>
              <a:prstGeom prst="rect">
                <a:avLst/>
              </a:prstGeom>
              <a:blipFill>
                <a:blip r:embed="rId3"/>
                <a:stretch>
                  <a:fillRect t="-1124" r="-1250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0E9CBF-76D3-12E4-A1EA-A36D2907AA23}"/>
              </a:ext>
            </a:extLst>
          </p:cNvPr>
          <p:cNvCxnSpPr/>
          <p:nvPr/>
        </p:nvCxnSpPr>
        <p:spPr>
          <a:xfrm flipV="1">
            <a:off x="3477296" y="2717442"/>
            <a:ext cx="656822" cy="7115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3C51461E-48FC-FA29-35BE-B70D6F491557}"/>
              </a:ext>
            </a:extLst>
          </p:cNvPr>
          <p:cNvSpPr/>
          <p:nvPr/>
        </p:nvSpPr>
        <p:spPr>
          <a:xfrm>
            <a:off x="7164410" y="1841679"/>
            <a:ext cx="2665926" cy="73409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50EB-B653-6E1D-A982-A0ECA69CF769}"/>
                  </a:ext>
                </a:extLst>
              </p:cNvPr>
              <p:cNvSpPr txBox="1"/>
              <p:nvPr/>
            </p:nvSpPr>
            <p:spPr>
              <a:xfrm>
                <a:off x="6473243" y="3574630"/>
                <a:ext cx="4048259" cy="1114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Run DFS every iteration?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per iteration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D050EB-B653-6E1D-A982-A0ECA69CF7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43" y="3574630"/>
                <a:ext cx="4048259" cy="1114023"/>
              </a:xfrm>
              <a:prstGeom prst="rect">
                <a:avLst/>
              </a:prstGeom>
              <a:blipFill>
                <a:blip r:embed="rId4"/>
                <a:stretch>
                  <a:fillRect l="-2813" t="-1124" r="-6250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2A245D3-1949-7E60-1E11-B9357234D4D6}"/>
              </a:ext>
            </a:extLst>
          </p:cNvPr>
          <p:cNvCxnSpPr>
            <a:cxnSpLocks/>
          </p:cNvCxnSpPr>
          <p:nvPr/>
        </p:nvCxnSpPr>
        <p:spPr>
          <a:xfrm flipV="1">
            <a:off x="8497372" y="2717442"/>
            <a:ext cx="0" cy="8571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C788B83-48A9-E372-5063-6D16EB3CCBE9}"/>
              </a:ext>
            </a:extLst>
          </p:cNvPr>
          <p:cNvSpPr txBox="1"/>
          <p:nvPr/>
        </p:nvSpPr>
        <p:spPr>
          <a:xfrm>
            <a:off x="5387124" y="5381545"/>
            <a:ext cx="6220495" cy="1111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Inter" panose="02000503000000020004" pitchFamily="2" charset="0"/>
              </a:rPr>
              <a:t>Idea: </a:t>
            </a: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Just check that endpoints are in two different connected components!</a:t>
            </a:r>
          </a:p>
        </p:txBody>
      </p:sp>
    </p:spTree>
    <p:extLst>
      <p:ext uri="{BB962C8B-B14F-4D97-AF65-F5344CB8AC3E}">
        <p14:creationId xmlns:p14="http://schemas.microsoft.com/office/powerpoint/2010/main" val="427134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8" grpId="0" animBg="1"/>
      <p:bldP spid="9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3620A-76D6-E58A-7A89-E61F6C77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graph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48AC08-5C0F-F95A-0045-4BAE86A931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395101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125EB4-5A65-874C-F37D-6BFC7433D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EC38B94A-319D-C0CA-D400-2D1EC2F95A19}"/>
              </a:ext>
            </a:extLst>
          </p:cNvPr>
          <p:cNvSpPr/>
          <p:nvPr/>
        </p:nvSpPr>
        <p:spPr>
          <a:xfrm>
            <a:off x="8741036" y="3369112"/>
            <a:ext cx="1230527" cy="123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2BEC2636-9660-CAF2-D871-EC76D24B0A26}"/>
              </a:ext>
            </a:extLst>
          </p:cNvPr>
          <p:cNvSpPr/>
          <p:nvPr/>
        </p:nvSpPr>
        <p:spPr>
          <a:xfrm>
            <a:off x="5904263" y="4931039"/>
            <a:ext cx="1230527" cy="12315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1255D54D-CED1-533D-5BDD-A9BE3A0B9433}"/>
              </a:ext>
            </a:extLst>
          </p:cNvPr>
          <p:cNvSpPr/>
          <p:nvPr/>
        </p:nvSpPr>
        <p:spPr>
          <a:xfrm>
            <a:off x="4951333" y="1907832"/>
            <a:ext cx="4252005" cy="3023207"/>
          </a:xfrm>
          <a:custGeom>
            <a:avLst/>
            <a:gdLst>
              <a:gd name="connsiteX0" fmla="*/ 1218016 w 4581119"/>
              <a:gd name="connsiteY0" fmla="*/ 337321 h 3533684"/>
              <a:gd name="connsiteX1" fmla="*/ 71796 w 4581119"/>
              <a:gd name="connsiteY1" fmla="*/ 3080521 h 3533684"/>
              <a:gd name="connsiteX2" fmla="*/ 3033937 w 4581119"/>
              <a:gd name="connsiteY2" fmla="*/ 3260825 h 3533684"/>
              <a:gd name="connsiteX3" fmla="*/ 4527886 w 4581119"/>
              <a:gd name="connsiteY3" fmla="*/ 363079 h 3533684"/>
              <a:gd name="connsiteX4" fmla="*/ 1218016 w 4581119"/>
              <a:gd name="connsiteY4" fmla="*/ 337321 h 3533684"/>
              <a:gd name="connsiteX0" fmla="*/ 979698 w 4342801"/>
              <a:gd name="connsiteY0" fmla="*/ 328412 h 3478514"/>
              <a:gd name="connsiteX1" fmla="*/ 91055 w 4342801"/>
              <a:gd name="connsiteY1" fmla="*/ 2929944 h 3478514"/>
              <a:gd name="connsiteX2" fmla="*/ 2795619 w 4342801"/>
              <a:gd name="connsiteY2" fmla="*/ 3251916 h 3478514"/>
              <a:gd name="connsiteX3" fmla="*/ 4289568 w 4342801"/>
              <a:gd name="connsiteY3" fmla="*/ 354170 h 3478514"/>
              <a:gd name="connsiteX4" fmla="*/ 979698 w 4342801"/>
              <a:gd name="connsiteY4" fmla="*/ 328412 h 3478514"/>
              <a:gd name="connsiteX0" fmla="*/ 984734 w 4354908"/>
              <a:gd name="connsiteY0" fmla="*/ 314871 h 3287024"/>
              <a:gd name="connsiteX1" fmla="*/ 96091 w 4354908"/>
              <a:gd name="connsiteY1" fmla="*/ 2916403 h 3287024"/>
              <a:gd name="connsiteX2" fmla="*/ 2877928 w 4354908"/>
              <a:gd name="connsiteY2" fmla="*/ 2980798 h 3287024"/>
              <a:gd name="connsiteX3" fmla="*/ 4294604 w 4354908"/>
              <a:gd name="connsiteY3" fmla="*/ 340629 h 3287024"/>
              <a:gd name="connsiteX4" fmla="*/ 984734 w 4354908"/>
              <a:gd name="connsiteY4" fmla="*/ 314871 h 3287024"/>
              <a:gd name="connsiteX0" fmla="*/ 984734 w 4354908"/>
              <a:gd name="connsiteY0" fmla="*/ 314871 h 3213028"/>
              <a:gd name="connsiteX1" fmla="*/ 96091 w 4354908"/>
              <a:gd name="connsiteY1" fmla="*/ 2916403 h 3213028"/>
              <a:gd name="connsiteX2" fmla="*/ 2877928 w 4354908"/>
              <a:gd name="connsiteY2" fmla="*/ 2980798 h 3213028"/>
              <a:gd name="connsiteX3" fmla="*/ 4294604 w 4354908"/>
              <a:gd name="connsiteY3" fmla="*/ 340629 h 3213028"/>
              <a:gd name="connsiteX4" fmla="*/ 984734 w 4354908"/>
              <a:gd name="connsiteY4" fmla="*/ 314871 h 3213028"/>
              <a:gd name="connsiteX0" fmla="*/ 984734 w 4342716"/>
              <a:gd name="connsiteY0" fmla="*/ 314871 h 3213028"/>
              <a:gd name="connsiteX1" fmla="*/ 96091 w 4342716"/>
              <a:gd name="connsiteY1" fmla="*/ 2916403 h 3213028"/>
              <a:gd name="connsiteX2" fmla="*/ 2877928 w 4342716"/>
              <a:gd name="connsiteY2" fmla="*/ 2980798 h 3213028"/>
              <a:gd name="connsiteX3" fmla="*/ 4294604 w 4342716"/>
              <a:gd name="connsiteY3" fmla="*/ 340629 h 3213028"/>
              <a:gd name="connsiteX4" fmla="*/ 984734 w 4342716"/>
              <a:gd name="connsiteY4" fmla="*/ 314871 h 3213028"/>
              <a:gd name="connsiteX0" fmla="*/ 1205371 w 4295360"/>
              <a:gd name="connsiteY0" fmla="*/ 432594 h 3084072"/>
              <a:gd name="connsiteX1" fmla="*/ 59150 w 4295360"/>
              <a:gd name="connsiteY1" fmla="*/ 2802306 h 3084072"/>
              <a:gd name="connsiteX2" fmla="*/ 2840987 w 4295360"/>
              <a:gd name="connsiteY2" fmla="*/ 2866701 h 3084072"/>
              <a:gd name="connsiteX3" fmla="*/ 4257663 w 4295360"/>
              <a:gd name="connsiteY3" fmla="*/ 226532 h 3084072"/>
              <a:gd name="connsiteX4" fmla="*/ 1205371 w 4295360"/>
              <a:gd name="connsiteY4" fmla="*/ 432594 h 3084072"/>
              <a:gd name="connsiteX0" fmla="*/ 1204770 w 4232061"/>
              <a:gd name="connsiteY0" fmla="*/ 315119 h 2966597"/>
              <a:gd name="connsiteX1" fmla="*/ 58549 w 4232061"/>
              <a:gd name="connsiteY1" fmla="*/ 2684831 h 2966597"/>
              <a:gd name="connsiteX2" fmla="*/ 2840386 w 4232061"/>
              <a:gd name="connsiteY2" fmla="*/ 2749226 h 2966597"/>
              <a:gd name="connsiteX3" fmla="*/ 4192668 w 4232061"/>
              <a:gd name="connsiteY3" fmla="*/ 289361 h 2966597"/>
              <a:gd name="connsiteX4" fmla="*/ 1204770 w 4232061"/>
              <a:gd name="connsiteY4" fmla="*/ 315119 h 2966597"/>
              <a:gd name="connsiteX0" fmla="*/ 1204770 w 4252005"/>
              <a:gd name="connsiteY0" fmla="*/ 371729 h 3023207"/>
              <a:gd name="connsiteX1" fmla="*/ 58549 w 4252005"/>
              <a:gd name="connsiteY1" fmla="*/ 2741441 h 3023207"/>
              <a:gd name="connsiteX2" fmla="*/ 2840386 w 4252005"/>
              <a:gd name="connsiteY2" fmla="*/ 2805836 h 3023207"/>
              <a:gd name="connsiteX3" fmla="*/ 4192668 w 4252005"/>
              <a:gd name="connsiteY3" fmla="*/ 345971 h 3023207"/>
              <a:gd name="connsiteX4" fmla="*/ 1204770 w 4252005"/>
              <a:gd name="connsiteY4" fmla="*/ 371729 h 30232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005" h="3023207">
                <a:moveTo>
                  <a:pt x="1204770" y="371729"/>
                </a:moveTo>
                <a:cubicBezTo>
                  <a:pt x="515750" y="770974"/>
                  <a:pt x="-214054" y="2335757"/>
                  <a:pt x="58549" y="2741441"/>
                </a:cubicBezTo>
                <a:cubicBezTo>
                  <a:pt x="331152" y="3147125"/>
                  <a:pt x="2329523" y="3065559"/>
                  <a:pt x="2840386" y="2805836"/>
                </a:cubicBezTo>
                <a:cubicBezTo>
                  <a:pt x="3248217" y="2507475"/>
                  <a:pt x="4542544" y="893323"/>
                  <a:pt x="4192668" y="345971"/>
                </a:cubicBezTo>
                <a:cubicBezTo>
                  <a:pt x="3842792" y="-201381"/>
                  <a:pt x="1893790" y="-27516"/>
                  <a:pt x="1204770" y="371729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9EC179-0502-4774-2E7D-B5FDBF04B1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489AD2-AE75-AA68-64FD-F3F0B50907F8}"/>
              </a:ext>
            </a:extLst>
          </p:cNvPr>
          <p:cNvSpPr/>
          <p:nvPr/>
        </p:nvSpPr>
        <p:spPr>
          <a:xfrm>
            <a:off x="1991455" y="1858262"/>
            <a:ext cx="3224255" cy="3477595"/>
          </a:xfrm>
          <a:custGeom>
            <a:avLst/>
            <a:gdLst>
              <a:gd name="connsiteX0" fmla="*/ 485419 w 3404951"/>
              <a:gd name="connsiteY0" fmla="*/ 365071 h 3682588"/>
              <a:gd name="connsiteX1" fmla="*/ 3228619 w 3404951"/>
              <a:gd name="connsiteY1" fmla="*/ 171888 h 3682588"/>
              <a:gd name="connsiteX2" fmla="*/ 2996799 w 3404951"/>
              <a:gd name="connsiteY2" fmla="*/ 1974930 h 3682588"/>
              <a:gd name="connsiteX3" fmla="*/ 1902095 w 3404951"/>
              <a:gd name="connsiteY3" fmla="*/ 3662063 h 3682588"/>
              <a:gd name="connsiteX4" fmla="*/ 124810 w 3404951"/>
              <a:gd name="connsiteY4" fmla="*/ 2747663 h 3682588"/>
              <a:gd name="connsiteX5" fmla="*/ 485419 w 3404951"/>
              <a:gd name="connsiteY5" fmla="*/ 365071 h 3682588"/>
              <a:gd name="connsiteX0" fmla="*/ 476520 w 3221400"/>
              <a:gd name="connsiteY0" fmla="*/ 382661 h 3700178"/>
              <a:gd name="connsiteX1" fmla="*/ 2987900 w 3221400"/>
              <a:gd name="connsiteY1" fmla="*/ 163721 h 3700178"/>
              <a:gd name="connsiteX2" fmla="*/ 2987900 w 3221400"/>
              <a:gd name="connsiteY2" fmla="*/ 1992520 h 3700178"/>
              <a:gd name="connsiteX3" fmla="*/ 1893196 w 3221400"/>
              <a:gd name="connsiteY3" fmla="*/ 3679653 h 3700178"/>
              <a:gd name="connsiteX4" fmla="*/ 115911 w 3221400"/>
              <a:gd name="connsiteY4" fmla="*/ 2765253 h 3700178"/>
              <a:gd name="connsiteX5" fmla="*/ 476520 w 3221400"/>
              <a:gd name="connsiteY5" fmla="*/ 382661 h 3700178"/>
              <a:gd name="connsiteX0" fmla="*/ 481289 w 3224255"/>
              <a:gd name="connsiteY0" fmla="*/ 382661 h 3477595"/>
              <a:gd name="connsiteX1" fmla="*/ 2992669 w 3224255"/>
              <a:gd name="connsiteY1" fmla="*/ 163721 h 3477595"/>
              <a:gd name="connsiteX2" fmla="*/ 2992669 w 3224255"/>
              <a:gd name="connsiteY2" fmla="*/ 1992520 h 3477595"/>
              <a:gd name="connsiteX3" fmla="*/ 1936601 w 3224255"/>
              <a:gd name="connsiteY3" fmla="*/ 3447833 h 3477595"/>
              <a:gd name="connsiteX4" fmla="*/ 120680 w 3224255"/>
              <a:gd name="connsiteY4" fmla="*/ 2765253 h 3477595"/>
              <a:gd name="connsiteX5" fmla="*/ 481289 w 3224255"/>
              <a:gd name="connsiteY5" fmla="*/ 382661 h 3477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24255" h="3477595">
                <a:moveTo>
                  <a:pt x="481289" y="382661"/>
                </a:moveTo>
                <a:cubicBezTo>
                  <a:pt x="959954" y="-50928"/>
                  <a:pt x="2574106" y="-104589"/>
                  <a:pt x="2992669" y="163721"/>
                </a:cubicBezTo>
                <a:cubicBezTo>
                  <a:pt x="3411232" y="432031"/>
                  <a:pt x="3168680" y="1445168"/>
                  <a:pt x="2992669" y="1992520"/>
                </a:cubicBezTo>
                <a:cubicBezTo>
                  <a:pt x="2816658" y="2539872"/>
                  <a:pt x="2415266" y="3319044"/>
                  <a:pt x="1936601" y="3447833"/>
                </a:cubicBezTo>
                <a:cubicBezTo>
                  <a:pt x="1457936" y="3576622"/>
                  <a:pt x="363232" y="3276115"/>
                  <a:pt x="120680" y="2765253"/>
                </a:cubicBezTo>
                <a:cubicBezTo>
                  <a:pt x="-121872" y="2254391"/>
                  <a:pt x="2624" y="816250"/>
                  <a:pt x="481289" y="382661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3810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75566D7-037F-7D0E-7954-E5DABDAAAA3E}"/>
              </a:ext>
            </a:extLst>
          </p:cNvPr>
          <p:cNvSpPr/>
          <p:nvPr/>
        </p:nvSpPr>
        <p:spPr>
          <a:xfrm>
            <a:off x="4337854" y="228469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8B890A0-69C5-61A0-7C3C-DDD4772840A0}"/>
              </a:ext>
            </a:extLst>
          </p:cNvPr>
          <p:cNvSpPr/>
          <p:nvPr/>
        </p:nvSpPr>
        <p:spPr>
          <a:xfrm>
            <a:off x="2481743" y="280206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D10EB4A-8A2D-10F6-D042-499B43E232FF}"/>
              </a:ext>
            </a:extLst>
          </p:cNvPr>
          <p:cNvSpPr/>
          <p:nvPr/>
        </p:nvSpPr>
        <p:spPr>
          <a:xfrm>
            <a:off x="5078072" y="400641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CE2F316-6A1F-DF00-42BF-D4EEDDAA9141}"/>
              </a:ext>
            </a:extLst>
          </p:cNvPr>
          <p:cNvSpPr/>
          <p:nvPr/>
        </p:nvSpPr>
        <p:spPr>
          <a:xfrm>
            <a:off x="8157537" y="233585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EB4D2C8-1B4F-C644-C4D2-5C99A080D9C9}"/>
              </a:ext>
            </a:extLst>
          </p:cNvPr>
          <p:cNvSpPr/>
          <p:nvPr/>
        </p:nvSpPr>
        <p:spPr>
          <a:xfrm>
            <a:off x="6957322" y="412910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4F95E06-5029-8BA3-B9C2-D78462FC5E93}"/>
              </a:ext>
            </a:extLst>
          </p:cNvPr>
          <p:cNvSpPr/>
          <p:nvPr/>
        </p:nvSpPr>
        <p:spPr>
          <a:xfrm>
            <a:off x="3455607" y="45172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4EAD1A-ADEB-56F7-7ED8-4D4A274A9CE7}"/>
              </a:ext>
            </a:extLst>
          </p:cNvPr>
          <p:cNvSpPr/>
          <p:nvPr/>
        </p:nvSpPr>
        <p:spPr>
          <a:xfrm>
            <a:off x="6198099" y="515733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E135554-8AB0-9E2E-02C4-3A0D26CC3AC2}"/>
              </a:ext>
            </a:extLst>
          </p:cNvPr>
          <p:cNvSpPr/>
          <p:nvPr/>
        </p:nvSpPr>
        <p:spPr>
          <a:xfrm>
            <a:off x="6109152" y="253652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6522339-8C1F-1C67-6829-C225DAE1684B}"/>
              </a:ext>
            </a:extLst>
          </p:cNvPr>
          <p:cNvSpPr/>
          <p:nvPr/>
        </p:nvSpPr>
        <p:spPr>
          <a:xfrm>
            <a:off x="8984162" y="368637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1C5DC3-9566-AF87-C62E-F96B5A267986}"/>
              </a:ext>
            </a:extLst>
          </p:cNvPr>
          <p:cNvCxnSpPr>
            <a:cxnSpLocks/>
          </p:cNvCxnSpPr>
          <p:nvPr/>
        </p:nvCxnSpPr>
        <p:spPr>
          <a:xfrm flipV="1">
            <a:off x="3310914" y="2735005"/>
            <a:ext cx="899447" cy="240933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D2B35ED-1814-E38A-FF5A-E1EF42A20EC5}"/>
              </a:ext>
            </a:extLst>
          </p:cNvPr>
          <p:cNvCxnSpPr>
            <a:cxnSpLocks/>
          </p:cNvCxnSpPr>
          <p:nvPr/>
        </p:nvCxnSpPr>
        <p:spPr>
          <a:xfrm>
            <a:off x="3022061" y="3514963"/>
            <a:ext cx="500833" cy="924144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1AFE5B8-1081-8492-3ABB-A60F3A5A0D9C}"/>
              </a:ext>
            </a:extLst>
          </p:cNvPr>
          <p:cNvCxnSpPr>
            <a:cxnSpLocks/>
          </p:cNvCxnSpPr>
          <p:nvPr/>
        </p:nvCxnSpPr>
        <p:spPr>
          <a:xfrm flipV="1">
            <a:off x="4210361" y="4517256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99110E6-EE09-3594-0AAE-A423FF05CACE}"/>
              </a:ext>
            </a:extLst>
          </p:cNvPr>
          <p:cNvCxnSpPr>
            <a:cxnSpLocks/>
          </p:cNvCxnSpPr>
          <p:nvPr/>
        </p:nvCxnSpPr>
        <p:spPr>
          <a:xfrm>
            <a:off x="5074182" y="2620316"/>
            <a:ext cx="946023" cy="137018"/>
          </a:xfrm>
          <a:prstGeom prst="line">
            <a:avLst/>
          </a:prstGeom>
          <a:ln w="38100">
            <a:solidFill>
              <a:schemeClr val="accent1"/>
            </a:solidFill>
            <a:prstDash val="solid"/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9F9E71-B39A-94E8-2F51-87DA4FAF8A04}"/>
              </a:ext>
            </a:extLst>
          </p:cNvPr>
          <p:cNvCxnSpPr>
            <a:cxnSpLocks/>
          </p:cNvCxnSpPr>
          <p:nvPr/>
        </p:nvCxnSpPr>
        <p:spPr>
          <a:xfrm flipH="1" flipV="1">
            <a:off x="4741395" y="3038182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0FB59AD-A6D2-5DA3-5F23-01C2661CDD2F}"/>
              </a:ext>
            </a:extLst>
          </p:cNvPr>
          <p:cNvCxnSpPr>
            <a:cxnSpLocks/>
          </p:cNvCxnSpPr>
          <p:nvPr/>
        </p:nvCxnSpPr>
        <p:spPr>
          <a:xfrm>
            <a:off x="5766998" y="4389282"/>
            <a:ext cx="1132686" cy="0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004B30A-02BD-1F02-E65D-9B012435E77D}"/>
              </a:ext>
            </a:extLst>
          </p:cNvPr>
          <p:cNvCxnSpPr>
            <a:cxnSpLocks/>
          </p:cNvCxnSpPr>
          <p:nvPr/>
        </p:nvCxnSpPr>
        <p:spPr>
          <a:xfrm flipV="1">
            <a:off x="6838179" y="2735005"/>
            <a:ext cx="1187559" cy="55457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0E8AAAF-21B1-E49D-9176-A33269580A65}"/>
              </a:ext>
            </a:extLst>
          </p:cNvPr>
          <p:cNvCxnSpPr>
            <a:cxnSpLocks/>
          </p:cNvCxnSpPr>
          <p:nvPr/>
        </p:nvCxnSpPr>
        <p:spPr>
          <a:xfrm flipV="1">
            <a:off x="7551374" y="3023442"/>
            <a:ext cx="677288" cy="1059781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0C8E93D-6FB6-471C-362B-9309141B3BA6}"/>
              </a:ext>
            </a:extLst>
          </p:cNvPr>
          <p:cNvCxnSpPr>
            <a:cxnSpLocks/>
          </p:cNvCxnSpPr>
          <p:nvPr/>
        </p:nvCxnSpPr>
        <p:spPr>
          <a:xfrm>
            <a:off x="5668046" y="4686723"/>
            <a:ext cx="472434" cy="532371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EA97923-910A-F86B-BE92-D12A23B3ABDA}"/>
              </a:ext>
            </a:extLst>
          </p:cNvPr>
          <p:cNvCxnSpPr>
            <a:cxnSpLocks/>
          </p:cNvCxnSpPr>
          <p:nvPr/>
        </p:nvCxnSpPr>
        <p:spPr>
          <a:xfrm>
            <a:off x="8797617" y="3038182"/>
            <a:ext cx="342306" cy="519548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37D6EB5-71C7-AE8A-9067-09079E49C2B8}"/>
              </a:ext>
            </a:extLst>
          </p:cNvPr>
          <p:cNvCxnSpPr>
            <a:cxnSpLocks/>
          </p:cNvCxnSpPr>
          <p:nvPr/>
        </p:nvCxnSpPr>
        <p:spPr>
          <a:xfrm flipV="1">
            <a:off x="3962835" y="2991571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B30B7648-78A1-3A15-9819-5D2F9AF6136F}"/>
              </a:ext>
            </a:extLst>
          </p:cNvPr>
          <p:cNvCxnSpPr>
            <a:cxnSpLocks/>
          </p:cNvCxnSpPr>
          <p:nvPr/>
        </p:nvCxnSpPr>
        <p:spPr>
          <a:xfrm flipH="1" flipV="1">
            <a:off x="6637055" y="3297956"/>
            <a:ext cx="497735" cy="769896"/>
          </a:xfrm>
          <a:prstGeom prst="line">
            <a:avLst/>
          </a:prstGeom>
          <a:ln w="76200">
            <a:solidFill>
              <a:schemeClr val="accent2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1D9D7246-FFDC-F4E8-1E5D-6418BF2BEDFC}"/>
              </a:ext>
            </a:extLst>
          </p:cNvPr>
          <p:cNvSpPr txBox="1"/>
          <p:nvPr/>
        </p:nvSpPr>
        <p:spPr>
          <a:xfrm>
            <a:off x="2825533" y="378145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7442D7-0DAC-0AA7-54B7-C544463EFFAC}"/>
              </a:ext>
            </a:extLst>
          </p:cNvPr>
          <p:cNvSpPr txBox="1"/>
          <p:nvPr/>
        </p:nvSpPr>
        <p:spPr>
          <a:xfrm>
            <a:off x="3367581" y="228469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7A9E7AD-F22D-A4C1-B454-A721973B2C0E}"/>
              </a:ext>
            </a:extLst>
          </p:cNvPr>
          <p:cNvSpPr txBox="1"/>
          <p:nvPr/>
        </p:nvSpPr>
        <p:spPr>
          <a:xfrm>
            <a:off x="3775120" y="3304984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7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825939D-CBCC-33E6-FA40-F78D13235722}"/>
              </a:ext>
            </a:extLst>
          </p:cNvPr>
          <p:cNvSpPr txBox="1"/>
          <p:nvPr/>
        </p:nvSpPr>
        <p:spPr>
          <a:xfrm>
            <a:off x="5511207" y="4850867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9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FD44A73-67D6-5878-53BF-593ABCA2EC91}"/>
              </a:ext>
            </a:extLst>
          </p:cNvPr>
          <p:cNvSpPr txBox="1"/>
          <p:nvPr/>
        </p:nvSpPr>
        <p:spPr>
          <a:xfrm>
            <a:off x="4405315" y="402782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16B120C-29A4-561E-C026-382990E66C96}"/>
              </a:ext>
            </a:extLst>
          </p:cNvPr>
          <p:cNvSpPr txBox="1"/>
          <p:nvPr/>
        </p:nvSpPr>
        <p:spPr>
          <a:xfrm>
            <a:off x="5051391" y="304560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A1915D0-B6C7-46B0-1354-2F0645C6BBB3}"/>
              </a:ext>
            </a:extLst>
          </p:cNvPr>
          <p:cNvSpPr txBox="1"/>
          <p:nvPr/>
        </p:nvSpPr>
        <p:spPr>
          <a:xfrm>
            <a:off x="5347015" y="2095773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89D0BD3-14A7-5767-996A-D82FF1C1CB34}"/>
              </a:ext>
            </a:extLst>
          </p:cNvPr>
          <p:cNvSpPr txBox="1"/>
          <p:nvPr/>
        </p:nvSpPr>
        <p:spPr>
          <a:xfrm>
            <a:off x="6905279" y="310865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B42486-E1C5-8D24-160A-73B0C5A0FA36}"/>
              </a:ext>
            </a:extLst>
          </p:cNvPr>
          <p:cNvSpPr txBox="1"/>
          <p:nvPr/>
        </p:nvSpPr>
        <p:spPr>
          <a:xfrm>
            <a:off x="7867290" y="3421120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F1BB69C-6156-4B53-8EF6-C6DE7E79BA9F}"/>
              </a:ext>
            </a:extLst>
          </p:cNvPr>
          <p:cNvSpPr txBox="1"/>
          <p:nvPr/>
        </p:nvSpPr>
        <p:spPr>
          <a:xfrm>
            <a:off x="8968770" y="2705178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5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F382D7A-DDC5-8058-5013-D606BCA91063}"/>
              </a:ext>
            </a:extLst>
          </p:cNvPr>
          <p:cNvSpPr txBox="1"/>
          <p:nvPr/>
        </p:nvSpPr>
        <p:spPr>
          <a:xfrm>
            <a:off x="7292812" y="2162219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8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CF69CE7-77FD-A804-5971-3D0EFB090942}"/>
              </a:ext>
            </a:extLst>
          </p:cNvPr>
          <p:cNvSpPr txBox="1"/>
          <p:nvPr/>
        </p:nvSpPr>
        <p:spPr>
          <a:xfrm>
            <a:off x="6117480" y="381649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22909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71248-3354-6BE1-950C-71274CD99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E7960-5A1A-A4DF-5418-F542954B2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the following operations: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Union</a:t>
            </a:r>
            <a:r>
              <a:rPr lang="en-US" dirty="0"/>
              <a:t> two connected components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Find</a:t>
            </a:r>
            <a:r>
              <a:rPr lang="en-US" dirty="0"/>
              <a:t> if two vertices belong to the same CC</a:t>
            </a:r>
          </a:p>
          <a:p>
            <a:r>
              <a:rPr lang="en-US" b="1" dirty="0"/>
              <a:t>Idea: 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For each vertex, store the name of its CC (e.g. the alphabetically smallest vertex in the CC)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Also store the reverse lists (list of vertices in each CC)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Union</a:t>
            </a:r>
            <a:r>
              <a:rPr lang="en-US" dirty="0"/>
              <a:t>: Overwrite the names of the </a:t>
            </a:r>
            <a:r>
              <a:rPr lang="en-US" b="1" dirty="0"/>
              <a:t>smaller</a:t>
            </a:r>
            <a:r>
              <a:rPr lang="en-US" dirty="0"/>
              <a:t> CC and merge lists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Find</a:t>
            </a:r>
            <a:r>
              <a:rPr lang="en-US" dirty="0"/>
              <a:t>: Query if the CC names are the same</a:t>
            </a:r>
          </a:p>
        </p:txBody>
      </p:sp>
    </p:spTree>
    <p:extLst>
      <p:ext uri="{BB962C8B-B14F-4D97-AF65-F5344CB8AC3E}">
        <p14:creationId xmlns:p14="http://schemas.microsoft.com/office/powerpoint/2010/main" val="304199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377C9-2C9C-5F69-B822-0C816659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88F01-D651-22D1-1669-4EF77F7A1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79D43-2675-A704-C810-42F87BC573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Each individual union make take up to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time.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Example: merging two CCs of size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r>
                  <a:rPr lang="en-US" b="1" dirty="0">
                    <a:solidFill>
                      <a:schemeClr val="tx1"/>
                    </a:solidFill>
                  </a:rPr>
                  <a:t>But: </a:t>
                </a:r>
                <a:r>
                  <a:rPr lang="en-US" dirty="0">
                    <a:solidFill>
                      <a:schemeClr val="tx1"/>
                    </a:solidFill>
                  </a:rPr>
                  <a:t>any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consecutive unions takes only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func>
                      <m:func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time!</a:t>
                </a:r>
              </a:p>
              <a:p>
                <a:r>
                  <a:rPr lang="en-US" i="1" dirty="0"/>
                  <a:t>Proof.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consecutive unions can only affect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vertices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Each vertex’s component at least doubles in size every update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Each vertex’s component updates at most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1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𝐥𝐨𝐠</m:t>
                        </m:r>
                      </m:fName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func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times!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8A79D43-2675-A704-C810-42F87BC573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62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429-A404-7F12-3B71-3EE0A3A7A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Union-Find data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67434-D436-C588-0DD1-DBF484A976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With more optimizations,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 consecutive unions can take just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))≈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𝒌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time! (Practically,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𝜶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for all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dirty="0"/>
                  <a:t>.)</a:t>
                </a:r>
              </a:p>
              <a:p>
                <a:r>
                  <a:rPr lang="en-US" dirty="0"/>
                  <a:t>This is the “inverse Ackermann function”.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567434-D436-C588-0DD1-DBF484A976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table with numbers and symbols&#10;&#10;AI-generated content may be incorrect.">
            <a:extLst>
              <a:ext uri="{FF2B5EF4-FFF2-40B4-BE49-F238E27FC236}">
                <a16:creationId xmlns:a16="http://schemas.microsoft.com/office/drawing/2014/main" id="{1E89ABCD-045F-EF69-9FA0-CA5C3E62D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992" y="3339792"/>
            <a:ext cx="8247778" cy="3518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726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5E17F-A388-6977-8357-62D814F76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807B-AC61-AD92-1C9C-EE21DA1AE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Kruskal’s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8D6D9-0B1E-C0C2-F282-59D64C038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doesn’t create a cycle.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78D6D9-0B1E-C0C2-F282-59D64C038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3F706D-6C97-63BB-85AA-F336531E1089}"/>
              </a:ext>
            </a:extLst>
          </p:cNvPr>
          <p:cNvSpPr/>
          <p:nvPr/>
        </p:nvSpPr>
        <p:spPr>
          <a:xfrm>
            <a:off x="2975020" y="1841679"/>
            <a:ext cx="2665926" cy="73409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8B9C0-A556-E6F7-6DA8-5E89C86B6BB9}"/>
                  </a:ext>
                </a:extLst>
              </p:cNvPr>
              <p:cNvSpPr txBox="1"/>
              <p:nvPr/>
            </p:nvSpPr>
            <p:spPr>
              <a:xfrm>
                <a:off x="1249251" y="3574630"/>
                <a:ext cx="4048259" cy="1114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Sort edges beforehand: additive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𝒎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𝒎</m:t>
                            </m:r>
                          </m:e>
                        </m:func>
                      </m:e>
                    </m:d>
                  </m:oMath>
                </a14:m>
                <a:endParaRPr lang="en-US" sz="2800" b="1" dirty="0" err="1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ED8B9C0-A556-E6F7-6DA8-5E89C86B6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251" y="3574630"/>
                <a:ext cx="4048259" cy="1114088"/>
              </a:xfrm>
              <a:prstGeom prst="rect">
                <a:avLst/>
              </a:prstGeom>
              <a:blipFill>
                <a:blip r:embed="rId3"/>
                <a:stretch>
                  <a:fillRect t="-1124" r="-1250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824AB88-8ACB-4994-A67B-F6C068DE4EF3}"/>
              </a:ext>
            </a:extLst>
          </p:cNvPr>
          <p:cNvCxnSpPr/>
          <p:nvPr/>
        </p:nvCxnSpPr>
        <p:spPr>
          <a:xfrm flipV="1">
            <a:off x="3477296" y="2717442"/>
            <a:ext cx="656822" cy="71155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51F81DEB-56C3-39CF-57A6-64B6A01F69B4}"/>
              </a:ext>
            </a:extLst>
          </p:cNvPr>
          <p:cNvSpPr/>
          <p:nvPr/>
        </p:nvSpPr>
        <p:spPr>
          <a:xfrm>
            <a:off x="7164410" y="1841679"/>
            <a:ext cx="2665926" cy="734096"/>
          </a:xfrm>
          <a:prstGeom prst="ellipse">
            <a:avLst/>
          </a:prstGeom>
          <a:noFill/>
          <a:ln w="381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131B5-675A-EC76-C3D2-BFABFF7936B4}"/>
                  </a:ext>
                </a:extLst>
              </p:cNvPr>
              <p:cNvSpPr txBox="1"/>
              <p:nvPr/>
            </p:nvSpPr>
            <p:spPr>
              <a:xfrm>
                <a:off x="6473243" y="3574630"/>
                <a:ext cx="4048259" cy="1114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strike="sngStrike" dirty="0">
                    <a:latin typeface="Lato" panose="020F0502020204030203" pitchFamily="34" charset="77"/>
                    <a:ea typeface="Inter" panose="02000503000000020004" pitchFamily="2" charset="0"/>
                  </a:rPr>
                  <a:t>Run DFS every iteration?  </a:t>
                </a:r>
                <a14:m>
                  <m:oMath xmlns:m="http://schemas.openxmlformats.org/officeDocument/2006/math">
                    <m:r>
                      <a:rPr lang="en-US" sz="2800" b="1" i="1" strike="sngStrike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trike="sngStrike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800" strike="sngStrike" dirty="0">
                    <a:latin typeface="Lato" panose="020F0502020204030203" pitchFamily="34" charset="77"/>
                    <a:ea typeface="Inter" panose="02000503000000020004" pitchFamily="2" charset="0"/>
                  </a:rPr>
                  <a:t> per iteration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A131B5-675A-EC76-C3D2-BFABFF793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43" y="3574630"/>
                <a:ext cx="4048259" cy="1114023"/>
              </a:xfrm>
              <a:prstGeom prst="rect">
                <a:avLst/>
              </a:prstGeom>
              <a:blipFill>
                <a:blip r:embed="rId4"/>
                <a:stretch>
                  <a:fillRect l="-2813" t="-1124" r="-6250" b="-14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1CBB3EC-2A56-D43D-2E68-319222DBF93F}"/>
              </a:ext>
            </a:extLst>
          </p:cNvPr>
          <p:cNvCxnSpPr>
            <a:cxnSpLocks/>
          </p:cNvCxnSpPr>
          <p:nvPr/>
        </p:nvCxnSpPr>
        <p:spPr>
          <a:xfrm flipV="1">
            <a:off x="8497372" y="2717442"/>
            <a:ext cx="0" cy="857188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DB22B-D7C4-B15C-6FEE-FB6A7E395554}"/>
                  </a:ext>
                </a:extLst>
              </p:cNvPr>
              <p:cNvSpPr txBox="1"/>
              <p:nvPr/>
            </p:nvSpPr>
            <p:spPr>
              <a:xfrm>
                <a:off x="6473243" y="5009396"/>
                <a:ext cx="4048259" cy="1111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Use Union-Find.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𝒏</m:t>
                        </m:r>
                        <m:func>
                          <m:funcPr>
                            <m:ctrlP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a:rPr lang="en-US" sz="2800" b="1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in total!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DB22B-D7C4-B15C-6FEE-FB6A7E395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3243" y="5009396"/>
                <a:ext cx="4048259" cy="1111330"/>
              </a:xfrm>
              <a:prstGeom prst="rect">
                <a:avLst/>
              </a:prstGeom>
              <a:blipFill>
                <a:blip r:embed="rId5"/>
                <a:stretch>
                  <a:fillRect t="-1136" b="-15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E8C69-BC2E-5AB1-110D-2256BA42A174}"/>
                  </a:ext>
                </a:extLst>
              </p:cNvPr>
              <p:cNvSpPr txBox="1"/>
              <p:nvPr/>
            </p:nvSpPr>
            <p:spPr>
              <a:xfrm>
                <a:off x="683825" y="5565061"/>
                <a:ext cx="5179110" cy="5754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Total: </a:t>
                </a:r>
                <a14:m>
                  <m:oMath xmlns:m="http://schemas.openxmlformats.org/officeDocument/2006/math">
                    <m:r>
                      <a:rPr lang="en-US" sz="2800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𝒎</m:t>
                        </m:r>
                        <m:func>
                          <m:funcPr>
                            <m:ctrlP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a:rPr lang="en-US" sz="28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𝒎</m:t>
                            </m:r>
                          </m:e>
                        </m:func>
                      </m:e>
                    </m:d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d>
                      <m:d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𝒎</m:t>
                        </m:r>
                        <m:func>
                          <m:funcPr>
                            <m:ctrlPr>
                              <a:rPr lang="en-US" sz="2800" b="1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funcPr>
                          <m:fName>
                            <m:r>
                              <a:rPr lang="en-US" sz="2800" b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800" b="1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𝒏</m:t>
                            </m:r>
                          </m:e>
                        </m:func>
                      </m:e>
                    </m:d>
                  </m:oMath>
                </a14:m>
                <a:endParaRPr lang="en-US" sz="28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92E8C69-BC2E-5AB1-110D-2256BA42A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825" y="5565061"/>
                <a:ext cx="5179110" cy="575414"/>
              </a:xfrm>
              <a:prstGeom prst="rect">
                <a:avLst/>
              </a:prstGeom>
              <a:blipFill>
                <a:blip r:embed="rId6"/>
                <a:stretch>
                  <a:fillRect l="-2445" t="-2174" r="-3667" b="-28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1AE839-B67E-77C2-5975-92A26A96242F}"/>
              </a:ext>
            </a:extLst>
          </p:cNvPr>
          <p:cNvCxnSpPr>
            <a:cxnSpLocks/>
          </p:cNvCxnSpPr>
          <p:nvPr/>
        </p:nvCxnSpPr>
        <p:spPr>
          <a:xfrm>
            <a:off x="3124735" y="4745849"/>
            <a:ext cx="0" cy="819212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F92FC7D-F9B5-9E9D-2472-067DBD9A3E0F}"/>
              </a:ext>
            </a:extLst>
          </p:cNvPr>
          <p:cNvCxnSpPr>
            <a:cxnSpLocks/>
          </p:cNvCxnSpPr>
          <p:nvPr/>
        </p:nvCxnSpPr>
        <p:spPr>
          <a:xfrm flipH="1">
            <a:off x="6096000" y="5603037"/>
            <a:ext cx="750730" cy="24973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1116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D78B7-E9A9-990E-D475-E783193DA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70CED-5C8D-FA51-E812-6CE30383B8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extends the current tree to a new vertex.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470CED-5C8D-FA51-E812-6CE30383B8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8D441C-A686-C901-77C7-AEC877C3DC27}"/>
                  </a:ext>
                </a:extLst>
              </p:cNvPr>
              <p:cNvSpPr txBox="1"/>
              <p:nvPr/>
            </p:nvSpPr>
            <p:spPr>
              <a:xfrm>
                <a:off x="838200" y="3119907"/>
                <a:ext cx="10237630" cy="35860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b="1" dirty="0">
                    <a:solidFill>
                      <a:schemeClr val="accent3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Key optimization: </a:t>
                </a: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remember only cheapest edge for every discovered vertex</a:t>
                </a:r>
              </a:p>
              <a:p>
                <a:pPr marL="457200" indent="-4572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List of possible vertices: up to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457200" indent="-4572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Pick cheapest edge: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𝒏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 per iteration</a:t>
                </a:r>
              </a:p>
              <a:p>
                <a:pPr marL="457200" indent="-457200" algn="l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Traversing edges: additive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𝒎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Total: </a:t>
                </a:r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𝑶</m:t>
                    </m:r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(</m:t>
                    </m:r>
                    <m:sSup>
                      <m:sSupPr>
                        <m:ctrlPr>
                          <a:rPr lang="en-US" sz="28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pPr>
                      <m:e>
                        <m:r>
                          <a:rPr lang="en-US" sz="28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𝟐</m:t>
                        </m:r>
                      </m:sup>
                    </m:sSup>
                    <m:r>
                      <a:rPr lang="en-US" sz="28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)</m:t>
                    </m:r>
                  </m:oMath>
                </a14:m>
                <a:r>
                  <a:rPr lang="en-US" sz="2800" b="1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</a:t>
                </a:r>
                <a:r>
                  <a:rPr lang="en-US" sz="2800" dirty="0">
                    <a:latin typeface="Lato" panose="020F0502020204030203" pitchFamily="34" charset="77"/>
                    <a:ea typeface="Inter" panose="02000503000000020004" pitchFamily="2" charset="0"/>
                  </a:rPr>
                  <a:t>– better than Kruskal for graphs where</a:t>
                </a:r>
                <a:r>
                  <a:rPr lang="en-US" sz="2800" b="1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800" b="1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endParaRPr lang="en-US" sz="2800" b="1" dirty="0">
                  <a:solidFill>
                    <a:schemeClr val="accent1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08D441C-A686-C901-77C7-AEC877C3DC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119907"/>
                <a:ext cx="10237630" cy="3586046"/>
              </a:xfrm>
              <a:prstGeom prst="rect">
                <a:avLst/>
              </a:prstGeom>
              <a:blipFill>
                <a:blip r:embed="rId3"/>
                <a:stretch>
                  <a:fillRect l="-1239" t="-353" b="-3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1204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B9F4E-E87B-8F1E-9869-5B21ED09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86FE9-EF1C-FDC0-3543-8E4B56244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Prim’s algorithm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72F28-CB95-AFB2-528E-A7CF37A119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60375" indent="-460375"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repeat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times</a:t>
                </a:r>
              </a:p>
              <a:p>
                <a:pPr marL="922338" indent="-9096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Pick the cheapest edge that extends the current tree to a new vertex.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672F28-CB95-AFB2-528E-A7CF37A119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B946A98-8F3C-428F-16E5-533E67A30FC7}"/>
              </a:ext>
            </a:extLst>
          </p:cNvPr>
          <p:cNvSpPr txBox="1"/>
          <p:nvPr/>
        </p:nvSpPr>
        <p:spPr>
          <a:xfrm>
            <a:off x="838200" y="3119907"/>
            <a:ext cx="10237630" cy="19577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b="1" dirty="0">
                <a:solidFill>
                  <a:schemeClr val="accent3"/>
                </a:solidFill>
                <a:latin typeface="Lato" panose="020F0502020204030203" pitchFamily="34" charset="77"/>
                <a:ea typeface="Inter" panose="02000503000000020004" pitchFamily="2" charset="0"/>
              </a:rPr>
              <a:t>Key optimization: </a:t>
            </a: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remember only cheapest edge for every discovered vertex</a:t>
            </a:r>
          </a:p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Can also do with a </a:t>
            </a:r>
            <a:r>
              <a:rPr lang="en-US" sz="2800" b="1" dirty="0">
                <a:solidFill>
                  <a:schemeClr val="accent2"/>
                </a:solidFill>
                <a:latin typeface="Lato" panose="020F0502020204030203" pitchFamily="34" charset="77"/>
                <a:ea typeface="Inter" panose="02000503000000020004" pitchFamily="2" charset="0"/>
              </a:rPr>
              <a:t>priority queue</a:t>
            </a: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: will discuss more Monday!</a:t>
            </a:r>
          </a:p>
        </p:txBody>
      </p:sp>
    </p:spTree>
    <p:extLst>
      <p:ext uri="{BB962C8B-B14F-4D97-AF65-F5344CB8AC3E}">
        <p14:creationId xmlns:p14="http://schemas.microsoft.com/office/powerpoint/2010/main" val="1463587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DC23C-FD61-7E48-BF88-18CAC9FB4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5A1F3A96-56B4-EC7B-7FFD-3FCFA6011A9D}"/>
              </a:ext>
            </a:extLst>
          </p:cNvPr>
          <p:cNvCxnSpPr>
            <a:cxnSpLocks/>
          </p:cNvCxnSpPr>
          <p:nvPr/>
        </p:nvCxnSpPr>
        <p:spPr>
          <a:xfrm flipV="1">
            <a:off x="8997930" y="4103999"/>
            <a:ext cx="1462711" cy="47939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30AEAA4-98FD-DAD3-D020-B9AFF56F1D0E}"/>
              </a:ext>
            </a:extLst>
          </p:cNvPr>
          <p:cNvCxnSpPr>
            <a:cxnSpLocks/>
          </p:cNvCxnSpPr>
          <p:nvPr/>
        </p:nvCxnSpPr>
        <p:spPr>
          <a:xfrm flipH="1" flipV="1">
            <a:off x="9832753" y="2415252"/>
            <a:ext cx="679931" cy="1661025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DDEBF14-DD31-6E33-49FC-D8E9BB0B05EB}"/>
              </a:ext>
            </a:extLst>
          </p:cNvPr>
          <p:cNvCxnSpPr>
            <a:cxnSpLocks/>
          </p:cNvCxnSpPr>
          <p:nvPr/>
        </p:nvCxnSpPr>
        <p:spPr>
          <a:xfrm>
            <a:off x="7971633" y="2931161"/>
            <a:ext cx="918586" cy="1670316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55A58AB-F2C4-676B-1E8C-EDE719177A0C}"/>
              </a:ext>
            </a:extLst>
          </p:cNvPr>
          <p:cNvCxnSpPr>
            <a:cxnSpLocks/>
          </p:cNvCxnSpPr>
          <p:nvPr/>
        </p:nvCxnSpPr>
        <p:spPr>
          <a:xfrm flipV="1">
            <a:off x="8107796" y="2415252"/>
            <a:ext cx="1481117" cy="406595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92A4761-0F95-9164-357C-F0172606E44C}"/>
              </a:ext>
            </a:extLst>
          </p:cNvPr>
          <p:cNvCxnSpPr>
            <a:cxnSpLocks/>
          </p:cNvCxnSpPr>
          <p:nvPr/>
        </p:nvCxnSpPr>
        <p:spPr>
          <a:xfrm flipV="1">
            <a:off x="8997930" y="2613237"/>
            <a:ext cx="678474" cy="176546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996F70-7221-19FC-3BE1-A24DBCCE6113}"/>
                  </a:ext>
                </a:extLst>
              </p:cNvPr>
              <p:cNvSpPr/>
              <p:nvPr/>
            </p:nvSpPr>
            <p:spPr>
              <a:xfrm>
                <a:off x="3931855" y="2042016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2F996F70-7221-19FC-3BE1-A24DBCCE61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855" y="2042016"/>
                <a:ext cx="640080" cy="64008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9C7C47-C589-F9BC-56B4-181568D999A4}"/>
                  </a:ext>
                </a:extLst>
              </p:cNvPr>
              <p:cNvSpPr/>
              <p:nvPr/>
            </p:nvSpPr>
            <p:spPr>
              <a:xfrm>
                <a:off x="2075744" y="2559381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179C7C47-C589-F9BC-56B4-181568D99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5744" y="2559381"/>
                <a:ext cx="640080" cy="640080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3F7DA32-7317-BA2F-7C9A-8E4A91673C33}"/>
                  </a:ext>
                </a:extLst>
              </p:cNvPr>
              <p:cNvSpPr/>
              <p:nvPr/>
            </p:nvSpPr>
            <p:spPr>
              <a:xfrm>
                <a:off x="4672073" y="3763738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3F7DA32-7317-BA2F-7C9A-8E4A91673C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2073" y="3763738"/>
                <a:ext cx="640080" cy="640080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054DD0-2BED-FCCE-415E-45E1F23D944E}"/>
                  </a:ext>
                </a:extLst>
              </p:cNvPr>
              <p:cNvSpPr/>
              <p:nvPr/>
            </p:nvSpPr>
            <p:spPr>
              <a:xfrm>
                <a:off x="3049608" y="4274576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00054DD0-2BED-FCCE-415E-45E1F23D944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608" y="4274576"/>
                <a:ext cx="640080" cy="640080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9EEF4FAB-FBCB-59D0-F3C8-0CA40162FE67}"/>
              </a:ext>
            </a:extLst>
          </p:cNvPr>
          <p:cNvCxnSpPr>
            <a:cxnSpLocks/>
          </p:cNvCxnSpPr>
          <p:nvPr/>
        </p:nvCxnSpPr>
        <p:spPr>
          <a:xfrm flipV="1">
            <a:off x="2904915" y="2492325"/>
            <a:ext cx="899447" cy="240933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50A35807-F79B-0B3F-441B-2B8081E484F0}"/>
              </a:ext>
            </a:extLst>
          </p:cNvPr>
          <p:cNvCxnSpPr>
            <a:cxnSpLocks/>
          </p:cNvCxnSpPr>
          <p:nvPr/>
        </p:nvCxnSpPr>
        <p:spPr>
          <a:xfrm>
            <a:off x="2616062" y="3272283"/>
            <a:ext cx="500833" cy="924144"/>
          </a:xfrm>
          <a:prstGeom prst="line">
            <a:avLst/>
          </a:prstGeom>
          <a:ln w="38100">
            <a:solidFill>
              <a:schemeClr val="accent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77E51EAA-BC46-0C35-DAB6-BE1C410BFA22}"/>
              </a:ext>
            </a:extLst>
          </p:cNvPr>
          <p:cNvCxnSpPr>
            <a:cxnSpLocks/>
          </p:cNvCxnSpPr>
          <p:nvPr/>
        </p:nvCxnSpPr>
        <p:spPr>
          <a:xfrm flipV="1">
            <a:off x="3804362" y="4274576"/>
            <a:ext cx="767573" cy="289262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73A9168-AA69-E596-465E-2EBA0247DAD2}"/>
              </a:ext>
            </a:extLst>
          </p:cNvPr>
          <p:cNvCxnSpPr>
            <a:cxnSpLocks/>
          </p:cNvCxnSpPr>
          <p:nvPr/>
        </p:nvCxnSpPr>
        <p:spPr>
          <a:xfrm flipH="1" flipV="1">
            <a:off x="4335396" y="2795502"/>
            <a:ext cx="487355" cy="839588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FEE9B17-A02E-415F-E73A-E4F871E7B243}"/>
              </a:ext>
            </a:extLst>
          </p:cNvPr>
          <p:cNvCxnSpPr>
            <a:cxnSpLocks/>
          </p:cNvCxnSpPr>
          <p:nvPr/>
        </p:nvCxnSpPr>
        <p:spPr>
          <a:xfrm flipV="1">
            <a:off x="3556836" y="2748891"/>
            <a:ext cx="455315" cy="1447536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9FCF22-8A5E-CABF-52BF-AB2D3CDA6C65}"/>
              </a:ext>
            </a:extLst>
          </p:cNvPr>
          <p:cNvSpPr txBox="1"/>
          <p:nvPr/>
        </p:nvSpPr>
        <p:spPr>
          <a:xfrm>
            <a:off x="2419534" y="3538779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4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6EA8B2F-7E57-6DF2-3E2B-E05C5B4F5DBE}"/>
              </a:ext>
            </a:extLst>
          </p:cNvPr>
          <p:cNvSpPr txBox="1"/>
          <p:nvPr/>
        </p:nvSpPr>
        <p:spPr>
          <a:xfrm>
            <a:off x="2961582" y="2042016"/>
            <a:ext cx="393056" cy="572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4F2F7A-18CA-3947-CED5-2E7CA0011F62}"/>
              </a:ext>
            </a:extLst>
          </p:cNvPr>
          <p:cNvSpPr txBox="1"/>
          <p:nvPr/>
        </p:nvSpPr>
        <p:spPr>
          <a:xfrm>
            <a:off x="3369121" y="3062304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98F6B3C-BB4A-5BE2-53A7-C299D3BE1FC9}"/>
              </a:ext>
            </a:extLst>
          </p:cNvPr>
          <p:cNvSpPr txBox="1"/>
          <p:nvPr/>
        </p:nvSpPr>
        <p:spPr>
          <a:xfrm>
            <a:off x="3999316" y="3785148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E897574-E244-EC1F-496A-8799468BF16C}"/>
              </a:ext>
            </a:extLst>
          </p:cNvPr>
          <p:cNvSpPr txBox="1"/>
          <p:nvPr/>
        </p:nvSpPr>
        <p:spPr>
          <a:xfrm>
            <a:off x="4645392" y="2802923"/>
            <a:ext cx="393056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4D3387-1E83-7391-9770-DCCD3E8FC602}"/>
                  </a:ext>
                </a:extLst>
              </p:cNvPr>
              <p:cNvSpPr/>
              <p:nvPr/>
            </p:nvSpPr>
            <p:spPr>
              <a:xfrm>
                <a:off x="9452426" y="203451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B4D3387-1E83-7391-9770-DCCD3E8FC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2426" y="2034515"/>
                <a:ext cx="640080" cy="640080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7D3811-E4EA-2280-78AD-5B8A8A98ED65}"/>
                  </a:ext>
                </a:extLst>
              </p:cNvPr>
              <p:cNvSpPr/>
              <p:nvPr/>
            </p:nvSpPr>
            <p:spPr>
              <a:xfrm>
                <a:off x="7596315" y="2551880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A7D3811-E4EA-2280-78AD-5B8A8A98ED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5" y="2551880"/>
                <a:ext cx="640080" cy="6400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A27CFF2-DC03-05CF-FF95-08B4FB0079DD}"/>
                  </a:ext>
                </a:extLst>
              </p:cNvPr>
              <p:cNvSpPr/>
              <p:nvPr/>
            </p:nvSpPr>
            <p:spPr>
              <a:xfrm>
                <a:off x="10192644" y="3756237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 smtClean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b="1" dirty="0">
                  <a:solidFill>
                    <a:schemeClr val="accent1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6A27CFF2-DC03-05CF-FF95-08B4FB0079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2644" y="3756237"/>
                <a:ext cx="640080" cy="640080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F8D2E7-01C9-95A1-A6B0-B06767390BD9}"/>
                  </a:ext>
                </a:extLst>
              </p:cNvPr>
              <p:cNvSpPr/>
              <p:nvPr/>
            </p:nvSpPr>
            <p:spPr>
              <a:xfrm>
                <a:off x="8570179" y="4267075"/>
                <a:ext cx="640080" cy="640080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dirty="0">
                          <a:solidFill>
                            <a:srgbClr val="1E68CD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US" b="1" dirty="0">
                  <a:solidFill>
                    <a:srgbClr val="1E68CD"/>
                  </a:solidFill>
                  <a:latin typeface="Lato" panose="020F0502020204030203" pitchFamily="34" charset="77"/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D0F8D2E7-01C9-95A1-A6B0-B06767390B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179" y="4267075"/>
                <a:ext cx="640080" cy="640080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Oval 62">
            <a:extLst>
              <a:ext uri="{FF2B5EF4-FFF2-40B4-BE49-F238E27FC236}">
                <a16:creationId xmlns:a16="http://schemas.microsoft.com/office/drawing/2014/main" id="{20125C0B-A178-B5B9-CE78-E014671C3EEC}"/>
              </a:ext>
            </a:extLst>
          </p:cNvPr>
          <p:cNvSpPr/>
          <p:nvPr/>
        </p:nvSpPr>
        <p:spPr>
          <a:xfrm>
            <a:off x="8708542" y="248482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5359EDF8-3CEB-C7CF-477D-03B2F4FC6596}"/>
              </a:ext>
            </a:extLst>
          </p:cNvPr>
          <p:cNvSpPr/>
          <p:nvPr/>
        </p:nvSpPr>
        <p:spPr>
          <a:xfrm>
            <a:off x="9918939" y="2866612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21AD6D3-1950-A8A9-0481-E428CCFE6450}"/>
              </a:ext>
            </a:extLst>
          </p:cNvPr>
          <p:cNvSpPr/>
          <p:nvPr/>
        </p:nvSpPr>
        <p:spPr>
          <a:xfrm>
            <a:off x="10092506" y="3294845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FEA30A99-C4C8-70D9-C7D5-6E8C3316BC3E}"/>
              </a:ext>
            </a:extLst>
          </p:cNvPr>
          <p:cNvSpPr/>
          <p:nvPr/>
        </p:nvSpPr>
        <p:spPr>
          <a:xfrm>
            <a:off x="8085289" y="324761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ED6C8CC9-3461-F626-755D-422A7B88E38C}"/>
              </a:ext>
            </a:extLst>
          </p:cNvPr>
          <p:cNvSpPr/>
          <p:nvPr/>
        </p:nvSpPr>
        <p:spPr>
          <a:xfrm>
            <a:off x="8293766" y="3601744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F6A86538-1207-BE05-D9C5-AF8DECE5B145}"/>
              </a:ext>
            </a:extLst>
          </p:cNvPr>
          <p:cNvSpPr/>
          <p:nvPr/>
        </p:nvSpPr>
        <p:spPr>
          <a:xfrm>
            <a:off x="8488687" y="3940275"/>
            <a:ext cx="274320" cy="27432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30405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HW4 out, HW3 due tonight @ 11:59pm.</a:t>
            </a:r>
          </a:p>
          <a:p>
            <a:r>
              <a:rPr lang="en-US" dirty="0"/>
              <a:t>Practice quiz will posted tonight!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214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3"/>
              </a:rPr>
              <a:t>https://washington.zoom.us/my/nathanbrunelle</a:t>
            </a:r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49452C-970F-86B0-9F36-D043A7574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0BF5697-C905-82C9-BABA-11882603C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63980"/>
            <a:ext cx="7158327" cy="4812983"/>
          </a:xfrm>
        </p:spPr>
        <p:txBody>
          <a:bodyPr/>
          <a:lstStyle/>
          <a:p>
            <a:r>
              <a:rPr lang="en-US" dirty="0"/>
              <a:t>In a </a:t>
            </a:r>
            <a:r>
              <a:rPr lang="en-US" b="1" dirty="0">
                <a:solidFill>
                  <a:schemeClr val="accent2"/>
                </a:solidFill>
              </a:rPr>
              <a:t>rooted tree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vertex has one </a:t>
            </a:r>
            <a:r>
              <a:rPr lang="en-US" b="1" i="1" dirty="0">
                <a:solidFill>
                  <a:schemeClr val="accent2"/>
                </a:solidFill>
              </a:rPr>
              <a:t>parent</a:t>
            </a:r>
            <a:r>
              <a:rPr lang="en-US" dirty="0"/>
              <a:t> above it (except the root, which has none)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Each vertex can have zero or more </a:t>
            </a:r>
            <a:r>
              <a:rPr lang="en-US" b="1" i="1" dirty="0">
                <a:solidFill>
                  <a:schemeClr val="accent2"/>
                </a:solidFill>
              </a:rPr>
              <a:t>children</a:t>
            </a:r>
            <a:r>
              <a:rPr lang="en-US" dirty="0"/>
              <a:t> below it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way to reach each vertex from root</a:t>
            </a:r>
          </a:p>
          <a:p>
            <a:r>
              <a:rPr lang="en-US" dirty="0"/>
              <a:t>Examples: file tree, binary search tree, etc.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3844C93-9EBB-3CBA-0BE6-90DBC846BC48}"/>
              </a:ext>
            </a:extLst>
          </p:cNvPr>
          <p:cNvSpPr/>
          <p:nvPr/>
        </p:nvSpPr>
        <p:spPr>
          <a:xfrm>
            <a:off x="9028823" y="1363980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263133E-E0E4-ABA0-9BD5-D2F4CD057CB4}"/>
              </a:ext>
            </a:extLst>
          </p:cNvPr>
          <p:cNvSpPr/>
          <p:nvPr/>
        </p:nvSpPr>
        <p:spPr>
          <a:xfrm>
            <a:off x="8247468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F9D4391-4E4D-9851-BC2A-0E5B22CB1121}"/>
              </a:ext>
            </a:extLst>
          </p:cNvPr>
          <p:cNvSpPr/>
          <p:nvPr/>
        </p:nvSpPr>
        <p:spPr>
          <a:xfrm>
            <a:off x="9941077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F3DFFAB-B4CC-A37A-2B5E-09411FF70DB3}"/>
              </a:ext>
            </a:extLst>
          </p:cNvPr>
          <p:cNvSpPr/>
          <p:nvPr/>
        </p:nvSpPr>
        <p:spPr>
          <a:xfrm>
            <a:off x="7469210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ABBC81E-78E9-6125-A678-8F78EE3685ED}"/>
              </a:ext>
            </a:extLst>
          </p:cNvPr>
          <p:cNvSpPr/>
          <p:nvPr/>
        </p:nvSpPr>
        <p:spPr>
          <a:xfrm>
            <a:off x="8247468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3F2BB79-1D3E-2F1C-6AEB-D9534514C5A5}"/>
              </a:ext>
            </a:extLst>
          </p:cNvPr>
          <p:cNvSpPr/>
          <p:nvPr/>
        </p:nvSpPr>
        <p:spPr>
          <a:xfrm>
            <a:off x="9041702" y="396655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F1F8BAF-907C-70C4-F748-E67179116C54}"/>
              </a:ext>
            </a:extLst>
          </p:cNvPr>
          <p:cNvSpPr/>
          <p:nvPr/>
        </p:nvSpPr>
        <p:spPr>
          <a:xfrm>
            <a:off x="10516763" y="395374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D7C569-C318-52BC-8FED-5F737915B4D8}"/>
              </a:ext>
            </a:extLst>
          </p:cNvPr>
          <p:cNvSpPr/>
          <p:nvPr/>
        </p:nvSpPr>
        <p:spPr>
          <a:xfrm>
            <a:off x="9941077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78D580C-C5B1-CD9C-D77B-653BC337333D}"/>
              </a:ext>
            </a:extLst>
          </p:cNvPr>
          <p:cNvSpPr/>
          <p:nvPr/>
        </p:nvSpPr>
        <p:spPr>
          <a:xfrm>
            <a:off x="11087744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E42EFFD-660A-EF88-F84C-B77A534F8219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8793810" y="1910322"/>
            <a:ext cx="328751" cy="6292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CB5BC36-082A-6A9E-72BC-1201F1114802}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575165" y="1910322"/>
            <a:ext cx="459650" cy="62922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0909D0C-53F4-E7B0-0A46-277DF24824C1}"/>
              </a:ext>
            </a:extLst>
          </p:cNvPr>
          <p:cNvCxnSpPr>
            <a:stCxn id="8" idx="3"/>
            <a:endCxn id="10" idx="0"/>
          </p:cNvCxnSpPr>
          <p:nvPr/>
        </p:nvCxnSpPr>
        <p:spPr>
          <a:xfrm flipH="1">
            <a:off x="7789250" y="2992148"/>
            <a:ext cx="551956" cy="9744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1E24532-2BE7-3AE4-4CAA-C2C61630F2D0}"/>
              </a:ext>
            </a:extLst>
          </p:cNvPr>
          <p:cNvCxnSpPr>
            <a:stCxn id="8" idx="4"/>
            <a:endCxn id="11" idx="0"/>
          </p:cNvCxnSpPr>
          <p:nvPr/>
        </p:nvCxnSpPr>
        <p:spPr>
          <a:xfrm>
            <a:off x="8567508" y="3085886"/>
            <a:ext cx="0" cy="88067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A14548-5148-A18F-765A-B8473924D68B}"/>
              </a:ext>
            </a:extLst>
          </p:cNvPr>
          <p:cNvCxnSpPr>
            <a:stCxn id="8" idx="5"/>
            <a:endCxn id="12" idx="0"/>
          </p:cNvCxnSpPr>
          <p:nvPr/>
        </p:nvCxnSpPr>
        <p:spPr>
          <a:xfrm>
            <a:off x="8793810" y="2992148"/>
            <a:ext cx="567932" cy="97440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5ED34BFA-DDCD-D2C0-4270-048CF2969CF6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10487419" y="2992148"/>
            <a:ext cx="349384" cy="96159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550E4EE-FC92-4FE5-CF2D-509221F551FA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1117" y="4500088"/>
            <a:ext cx="349384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F4C6295-06F0-178C-E36F-03B26D1FCE7B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11063105" y="4500088"/>
            <a:ext cx="344679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1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FE7A2-6EC1-8AA9-7913-E3DAFC2D5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C9B44C-DAEC-0E9E-E7E6-EF0AB6A4C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A40F29-7FA0-4045-EF01-3C12E3688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7005034" cy="4812983"/>
          </a:xfrm>
        </p:spPr>
        <p:txBody>
          <a:bodyPr/>
          <a:lstStyle/>
          <a:p>
            <a:r>
              <a:rPr lang="en-US" dirty="0"/>
              <a:t>In an (unrooted) </a:t>
            </a:r>
            <a:r>
              <a:rPr lang="en-US" b="1" dirty="0">
                <a:solidFill>
                  <a:schemeClr val="accent2"/>
                </a:solidFill>
              </a:rPr>
              <a:t>tree</a:t>
            </a:r>
            <a:r>
              <a:rPr lang="en-US" dirty="0"/>
              <a:t>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concept of parents, children, root,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A connected graph with no cycles</a:t>
            </a:r>
          </a:p>
          <a:p>
            <a:r>
              <a:rPr lang="en-US" dirty="0"/>
              <a:t>In other words, take a rooted tree and “forget” what the root is.</a:t>
            </a:r>
          </a:p>
          <a:p>
            <a:r>
              <a:rPr lang="en-US" dirty="0"/>
              <a:t>Resulting connectivity structure is a tree!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79716A5-FA0E-CABE-45C9-4349C07D8A0F}"/>
              </a:ext>
            </a:extLst>
          </p:cNvPr>
          <p:cNvSpPr/>
          <p:nvPr/>
        </p:nvSpPr>
        <p:spPr>
          <a:xfrm>
            <a:off x="9507806" y="394185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9C20FC0-49FF-233B-B202-6F82D752193D}"/>
              </a:ext>
            </a:extLst>
          </p:cNvPr>
          <p:cNvSpPr/>
          <p:nvPr/>
        </p:nvSpPr>
        <p:spPr>
          <a:xfrm>
            <a:off x="8645756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598123-21F2-2586-1649-E6B712D3EC62}"/>
              </a:ext>
            </a:extLst>
          </p:cNvPr>
          <p:cNvSpPr/>
          <p:nvPr/>
        </p:nvSpPr>
        <p:spPr>
          <a:xfrm>
            <a:off x="9941077" y="244580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285C935-DECB-C968-D07E-7452223C83CA}"/>
              </a:ext>
            </a:extLst>
          </p:cNvPr>
          <p:cNvSpPr/>
          <p:nvPr/>
        </p:nvSpPr>
        <p:spPr>
          <a:xfrm>
            <a:off x="7843234" y="90509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4D6A59B-6A97-BB68-7E4E-0D5D6C090D4A}"/>
              </a:ext>
            </a:extLst>
          </p:cNvPr>
          <p:cNvSpPr/>
          <p:nvPr/>
        </p:nvSpPr>
        <p:spPr>
          <a:xfrm>
            <a:off x="8825409" y="90509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BD6DF54-9BBE-8AEC-847F-7AEE4BCDD0FE}"/>
              </a:ext>
            </a:extLst>
          </p:cNvPr>
          <p:cNvSpPr/>
          <p:nvPr/>
        </p:nvSpPr>
        <p:spPr>
          <a:xfrm>
            <a:off x="9879572" y="141866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988759-F5D1-579D-0D46-3593EF3662B3}"/>
              </a:ext>
            </a:extLst>
          </p:cNvPr>
          <p:cNvSpPr/>
          <p:nvPr/>
        </p:nvSpPr>
        <p:spPr>
          <a:xfrm>
            <a:off x="10516763" y="3953746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2B63F6A-3BB6-9B81-F470-7609E812F703}"/>
              </a:ext>
            </a:extLst>
          </p:cNvPr>
          <p:cNvSpPr/>
          <p:nvPr/>
        </p:nvSpPr>
        <p:spPr>
          <a:xfrm>
            <a:off x="9941077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C952134-305F-7345-7D62-F2587A5F4813}"/>
              </a:ext>
            </a:extLst>
          </p:cNvPr>
          <p:cNvSpPr/>
          <p:nvPr/>
        </p:nvSpPr>
        <p:spPr>
          <a:xfrm>
            <a:off x="11087744" y="5266279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DE80406-7CC9-AF50-7695-B1E5FBED5187}"/>
              </a:ext>
            </a:extLst>
          </p:cNvPr>
          <p:cNvCxnSpPr>
            <a:cxnSpLocks/>
            <a:stCxn id="7" idx="1"/>
            <a:endCxn id="8" idx="5"/>
          </p:cNvCxnSpPr>
          <p:nvPr/>
        </p:nvCxnSpPr>
        <p:spPr>
          <a:xfrm flipH="1" flipV="1">
            <a:off x="9192098" y="2992148"/>
            <a:ext cx="409446" cy="1043442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9712F4F-1D67-8C65-2124-3CE245CF9F86}"/>
              </a:ext>
            </a:extLst>
          </p:cNvPr>
          <p:cNvCxnSpPr>
            <a:cxnSpLocks/>
            <a:stCxn id="7" idx="0"/>
            <a:endCxn id="9" idx="3"/>
          </p:cNvCxnSpPr>
          <p:nvPr/>
        </p:nvCxnSpPr>
        <p:spPr>
          <a:xfrm flipV="1">
            <a:off x="9827846" y="2992148"/>
            <a:ext cx="206969" cy="949704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398D930-679A-FBB1-C640-48AB300EC391}"/>
              </a:ext>
            </a:extLst>
          </p:cNvPr>
          <p:cNvCxnSpPr>
            <a:cxnSpLocks/>
            <a:stCxn id="8" idx="1"/>
            <a:endCxn id="10" idx="4"/>
          </p:cNvCxnSpPr>
          <p:nvPr/>
        </p:nvCxnSpPr>
        <p:spPr>
          <a:xfrm flipH="1" flipV="1">
            <a:off x="8163274" y="1545175"/>
            <a:ext cx="576220" cy="99436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C299AE-C2EA-57F3-5D19-30D82208019F}"/>
              </a:ext>
            </a:extLst>
          </p:cNvPr>
          <p:cNvCxnSpPr>
            <a:cxnSpLocks/>
            <a:stCxn id="8" idx="0"/>
            <a:endCxn id="11" idx="4"/>
          </p:cNvCxnSpPr>
          <p:nvPr/>
        </p:nvCxnSpPr>
        <p:spPr>
          <a:xfrm flipV="1">
            <a:off x="8965796" y="1545175"/>
            <a:ext cx="179653" cy="90063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2303C9E-BC26-1B0E-66BE-714450B69E28}"/>
              </a:ext>
            </a:extLst>
          </p:cNvPr>
          <p:cNvCxnSpPr>
            <a:cxnSpLocks/>
            <a:stCxn id="8" idx="7"/>
            <a:endCxn id="12" idx="3"/>
          </p:cNvCxnSpPr>
          <p:nvPr/>
        </p:nvCxnSpPr>
        <p:spPr>
          <a:xfrm flipV="1">
            <a:off x="9192098" y="1965007"/>
            <a:ext cx="781212" cy="57453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46812C29-8DFA-5F52-1C8A-769288D87ADC}"/>
              </a:ext>
            </a:extLst>
          </p:cNvPr>
          <p:cNvCxnSpPr>
            <a:stCxn id="9" idx="5"/>
            <a:endCxn id="13" idx="0"/>
          </p:cNvCxnSpPr>
          <p:nvPr/>
        </p:nvCxnSpPr>
        <p:spPr>
          <a:xfrm>
            <a:off x="10487419" y="2992148"/>
            <a:ext cx="349384" cy="961598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B545C06-DF3C-D3FB-D956-6AE8A0FF2312}"/>
              </a:ext>
            </a:extLst>
          </p:cNvPr>
          <p:cNvCxnSpPr>
            <a:stCxn id="13" idx="3"/>
            <a:endCxn id="14" idx="0"/>
          </p:cNvCxnSpPr>
          <p:nvPr/>
        </p:nvCxnSpPr>
        <p:spPr>
          <a:xfrm flipH="1">
            <a:off x="10261117" y="4500088"/>
            <a:ext cx="349384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555EA0D-8EEC-B520-7D20-9E67908A0799}"/>
              </a:ext>
            </a:extLst>
          </p:cNvPr>
          <p:cNvCxnSpPr>
            <a:stCxn id="13" idx="5"/>
            <a:endCxn id="15" idx="0"/>
          </p:cNvCxnSpPr>
          <p:nvPr/>
        </p:nvCxnSpPr>
        <p:spPr>
          <a:xfrm>
            <a:off x="11063105" y="4500088"/>
            <a:ext cx="344679" cy="7661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500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7F9C-0AFD-CDC3-9E78-978B7BF80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8838-7153-DBD4-DE95-839FB72A4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A tree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vertices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8E8838-7153-DBD4-DE95-839FB72A4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69C7C82-ABB9-47C2-2AF6-6D7CFA55CE70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5405874-EE41-DD4C-B57D-CE7466794D0F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88659F4-776C-D889-4D72-EAA130D5B389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4EDE1-3164-4766-F544-C1242EA87AAF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85ECC63-3186-3952-C191-6B5C784BDDC5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3DD372-3F13-71DE-2E0C-B367CE58A79F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236BB0-2858-95B9-A493-0E87E51A577E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4CEFF-3C1F-5D79-F9D0-6DDD5DA349FE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FADD8C1-C927-D1B5-9C68-81EA6E12E91B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418504E-B501-58DD-4F2A-81870EA14A99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F86EF6-7089-6642-5DFF-35D58BAD2B38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8B502B3-5B2F-1C58-2C1B-E9C92650DF0F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09E7797-9F4B-6336-E267-DF2D5806BFDF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83143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B881C-5CF6-F783-9CD0-378E24DB9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9A4B1-A24A-F7CA-B64F-5ADF169C1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Number of edges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E4FB8-8E69-141F-282F-4277CF333A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3"/>
                    </a:solidFill>
                  </a:rPr>
                  <a:t>Claim. </a:t>
                </a:r>
                <a:r>
                  <a:rPr lang="en-US" dirty="0"/>
                  <a:t>A tree with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vertices has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edges.</a:t>
                </a:r>
              </a:p>
              <a:p>
                <a:r>
                  <a:rPr lang="en-US" i="1" dirty="0"/>
                  <a:t>Proof. </a:t>
                </a:r>
                <a:r>
                  <a:rPr lang="en-US" dirty="0"/>
                  <a:t>(Handwaving a bit) If you keep removing leaves, you remove 1 vertex and 1 edge at a time, until you just have one node.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D7E4FB8-8E69-141F-282F-4277CF333A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28FDDBA-984A-3484-F0C5-0CA087EAFCCC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777BB4B-F849-0F2D-1350-3A4FF515ABBD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AEC2E58-8C59-044F-B7EC-864C6AEDC6A5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8BB3800-8187-063C-2F79-E6E2B26E68B8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C309FA-D6D9-A75C-5969-207AFD1F7CE5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E001FF-CD68-9F1E-7589-19A12841885E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C8FF31-31D0-8DD2-366A-75DF13462399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80387DA-2095-E2F0-0CED-89DF1F749DBA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028621E-0E89-3379-15DD-5CBDFD7B43E1}"/>
              </a:ext>
            </a:extLst>
          </p:cNvPr>
          <p:cNvCxnSpPr>
            <a:cxnSpLocks/>
            <a:stCxn id="4" idx="0"/>
            <a:endCxn id="6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D7D002A-DC69-1267-AAA6-49D0515F80EE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2EDFF27-808F-D4AC-FBFB-A204E5AC6424}"/>
              </a:ext>
            </a:extLst>
          </p:cNvPr>
          <p:cNvCxnSpPr>
            <a:cxnSpLocks/>
            <a:stCxn id="5" idx="3"/>
            <a:endCxn id="8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3185D5-D1EC-0AE9-C977-DDA22956AEA8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195404-7D61-84EC-7A67-CB5C51A93DE8}"/>
              </a:ext>
            </a:extLst>
          </p:cNvPr>
          <p:cNvCxnSpPr>
            <a:stCxn id="6" idx="5"/>
            <a:endCxn id="10" idx="1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6358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88533-7944-A4AC-1230-961ED45F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DC66-5439-1793-4D7C-929C624C9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 to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7172D-C851-AF90-E71E-D095BF2CAA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Adding any edge to a tree creates a cycle.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BE8C1AA-6CDA-005B-DB8F-1543E0D3D011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4FFD1B-AE88-946C-7886-FD0ED03C4272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EC26CEA-9C6C-C05B-9894-D5F274307D03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74B5DC-20D8-C4CF-E063-41AE669A0ECE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3BF590F-4607-B24D-08E9-71AEB26AE629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3960289-E00E-59F8-73CC-F862CB7A66CE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FDFA4EC-E7F1-939E-1D4E-0C54E5BDF46D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3E3BA84-E3F3-59BF-D9F0-E74170C1E537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6DFE169-7C95-C572-5171-39F513AD21F0}"/>
              </a:ext>
            </a:extLst>
          </p:cNvPr>
          <p:cNvCxnSpPr>
            <a:stCxn id="9" idx="6"/>
            <a:endCxn id="11" idx="2"/>
          </p:cNvCxnSpPr>
          <p:nvPr/>
        </p:nvCxnSpPr>
        <p:spPr>
          <a:xfrm>
            <a:off x="4776041" y="5809161"/>
            <a:ext cx="3166653" cy="583306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0B8E5850-53C6-FF53-360B-76DB3402CD91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A6A4476-5D53-A956-3F3A-6948A318B87C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C2465-95DA-ED2C-479C-BC10212E133E}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FC579C-9D33-967E-6255-43A745E9063E}"/>
              </a:ext>
            </a:extLst>
          </p:cNvPr>
          <p:cNvCxnSpPr>
            <a:stCxn id="8" idx="5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934EC92-2D3F-9967-1AD8-56349A0E22E8}"/>
              </a:ext>
            </a:extLst>
          </p:cNvPr>
          <p:cNvCxnSpPr>
            <a:cxnSpLocks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81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C2D3-3F26-8E75-DDEB-C8D533589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edges to 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3634-975C-688A-76D0-63E08610E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Claim. </a:t>
            </a:r>
            <a:r>
              <a:rPr lang="en-US" dirty="0"/>
              <a:t>Adding any edge to a tree creates a cycle.</a:t>
            </a:r>
          </a:p>
          <a:p>
            <a:r>
              <a:rPr lang="en-US" i="1" dirty="0"/>
              <a:t>Proof. </a:t>
            </a:r>
            <a:r>
              <a:rPr lang="en-US" dirty="0"/>
              <a:t>The graph is already connected, so this edge turns the original path into a cycle.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08780AF-70E1-DE15-62AC-90FFF40C63CC}"/>
              </a:ext>
            </a:extLst>
          </p:cNvPr>
          <p:cNvSpPr/>
          <p:nvPr/>
        </p:nvSpPr>
        <p:spPr>
          <a:xfrm>
            <a:off x="5998049" y="4906923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7EB0B21-393D-7844-C717-431025A09D56}"/>
              </a:ext>
            </a:extLst>
          </p:cNvPr>
          <p:cNvSpPr/>
          <p:nvPr/>
        </p:nvSpPr>
        <p:spPr>
          <a:xfrm>
            <a:off x="4932440" y="402142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0CD0652-626D-576A-9EFB-8ABAE469095C}"/>
              </a:ext>
            </a:extLst>
          </p:cNvPr>
          <p:cNvSpPr/>
          <p:nvPr/>
        </p:nvSpPr>
        <p:spPr>
          <a:xfrm>
            <a:off x="3548648" y="3710722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E331D53-116E-1318-9DFC-412D4A0B1E3E}"/>
              </a:ext>
            </a:extLst>
          </p:cNvPr>
          <p:cNvSpPr/>
          <p:nvPr/>
        </p:nvSpPr>
        <p:spPr>
          <a:xfrm>
            <a:off x="4135961" y="5489121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632152C-5A18-CA72-8F75-A60B1E33AEE6}"/>
              </a:ext>
            </a:extLst>
          </p:cNvPr>
          <p:cNvCxnSpPr>
            <a:cxnSpLocks/>
            <a:stCxn id="4" idx="1"/>
            <a:endCxn id="5" idx="5"/>
          </p:cNvCxnSpPr>
          <p:nvPr/>
        </p:nvCxnSpPr>
        <p:spPr>
          <a:xfrm flipH="1" flipV="1">
            <a:off x="5478782" y="4567770"/>
            <a:ext cx="613005" cy="432891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9AEC63D-83FE-4D79-DE37-FBAEFD790776}"/>
              </a:ext>
            </a:extLst>
          </p:cNvPr>
          <p:cNvCxnSpPr>
            <a:cxnSpLocks/>
            <a:stCxn id="5" idx="2"/>
            <a:endCxn id="7" idx="6"/>
          </p:cNvCxnSpPr>
          <p:nvPr/>
        </p:nvCxnSpPr>
        <p:spPr>
          <a:xfrm flipH="1" flipV="1">
            <a:off x="4188728" y="4030762"/>
            <a:ext cx="743712" cy="31070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026EEE-982A-C76C-4245-AB5C8C681C9A}"/>
              </a:ext>
            </a:extLst>
          </p:cNvPr>
          <p:cNvCxnSpPr>
            <a:cxnSpLocks/>
            <a:stCxn id="5" idx="3"/>
            <a:endCxn id="9" idx="7"/>
          </p:cNvCxnSpPr>
          <p:nvPr/>
        </p:nvCxnSpPr>
        <p:spPr>
          <a:xfrm flipH="1">
            <a:off x="4682303" y="4567770"/>
            <a:ext cx="343875" cy="1015089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C25DD89-B858-4378-B000-18BEB91A973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4776041" y="5809161"/>
            <a:ext cx="3166653" cy="583306"/>
          </a:xfrm>
          <a:prstGeom prst="line">
            <a:avLst/>
          </a:prstGeom>
          <a:ln w="76200">
            <a:solidFill>
              <a:schemeClr val="accent2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36821DD-D85F-ED5B-E92A-734140EA0B20}"/>
              </a:ext>
            </a:extLst>
          </p:cNvPr>
          <p:cNvSpPr txBox="1"/>
          <p:nvPr/>
        </p:nvSpPr>
        <p:spPr>
          <a:xfrm>
            <a:off x="1803042" y="1030310"/>
            <a:ext cx="184731" cy="5727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endParaRPr lang="en-US" sz="2800" dirty="0" err="1">
              <a:latin typeface="Lato" panose="020F0502020204030203" pitchFamily="34" charset="77"/>
              <a:ea typeface="Inter" panose="02000503000000020004" pitchFamily="2" charset="0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50BDE4F-2678-337E-C317-B251DAC77F24}"/>
              </a:ext>
            </a:extLst>
          </p:cNvPr>
          <p:cNvSpPr/>
          <p:nvPr/>
        </p:nvSpPr>
        <p:spPr>
          <a:xfrm>
            <a:off x="7942694" y="6072427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165A6870-FCF6-B4F2-E247-5E5A29313BA0}"/>
              </a:ext>
            </a:extLst>
          </p:cNvPr>
          <p:cNvSpPr/>
          <p:nvPr/>
        </p:nvSpPr>
        <p:spPr>
          <a:xfrm>
            <a:off x="6259096" y="3701388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F5C4480-A572-F2D9-0BEA-4758C48C5845}"/>
              </a:ext>
            </a:extLst>
          </p:cNvPr>
          <p:cNvSpPr/>
          <p:nvPr/>
        </p:nvSpPr>
        <p:spPr>
          <a:xfrm>
            <a:off x="7917780" y="3866075"/>
            <a:ext cx="640080" cy="64008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 dirty="0">
              <a:solidFill>
                <a:schemeClr val="accent1"/>
              </a:solidFill>
              <a:latin typeface="Lato" panose="020F0502020204030203" pitchFamily="34" charset="77"/>
            </a:endParaRPr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2565CC34-9A75-AB4E-67E1-491A78F0DEDC}"/>
              </a:ext>
            </a:extLst>
          </p:cNvPr>
          <p:cNvCxnSpPr>
            <a:cxnSpLocks/>
            <a:endCxn id="80" idx="4"/>
          </p:cNvCxnSpPr>
          <p:nvPr/>
        </p:nvCxnSpPr>
        <p:spPr>
          <a:xfrm flipV="1">
            <a:off x="6318089" y="4341468"/>
            <a:ext cx="261047" cy="56545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24488371-30D1-4D01-5F2B-99D06115D6A2}"/>
              </a:ext>
            </a:extLst>
          </p:cNvPr>
          <p:cNvCxnSpPr>
            <a:stCxn id="80" idx="5"/>
          </p:cNvCxnSpPr>
          <p:nvPr/>
        </p:nvCxnSpPr>
        <p:spPr>
          <a:xfrm>
            <a:off x="6805438" y="4247730"/>
            <a:ext cx="1230994" cy="1918435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CAEB113-AC3B-B1C3-DE52-4C47A40CD400}"/>
              </a:ext>
            </a:extLst>
          </p:cNvPr>
          <p:cNvCxnSpPr>
            <a:cxnSpLocks/>
          </p:cNvCxnSpPr>
          <p:nvPr/>
        </p:nvCxnSpPr>
        <p:spPr>
          <a:xfrm>
            <a:off x="6899176" y="4021428"/>
            <a:ext cx="1018604" cy="164687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976116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ORIGINALSLIDENUMBER" val="1"/>
  <p:tag name="PPSPLIT_SPLI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PLIT_SPLIT" val="1"/>
  <p:tag name="PPSPLIT_ORIGINALSLIDENUMBER" val="34"/>
</p:tagLst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25762</TotalTime>
  <Words>1500</Words>
  <Application>Microsoft Macintosh PowerPoint</Application>
  <PresentationFormat>Widescreen</PresentationFormat>
  <Paragraphs>296</Paragraphs>
  <Slides>38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Aptos</vt:lpstr>
      <vt:lpstr>Arial</vt:lpstr>
      <vt:lpstr>Cambria Math</vt:lpstr>
      <vt:lpstr>Lato</vt:lpstr>
      <vt:lpstr>Office Theme</vt:lpstr>
      <vt:lpstr>Lecture 11: Minimum spanning trees</vt:lpstr>
      <vt:lpstr>Logistics</vt:lpstr>
      <vt:lpstr>More graph review</vt:lpstr>
      <vt:lpstr>Trees</vt:lpstr>
      <vt:lpstr>Trees</vt:lpstr>
      <vt:lpstr>Number of edges</vt:lpstr>
      <vt:lpstr>Number of edges</vt:lpstr>
      <vt:lpstr>Adding edges to trees</vt:lpstr>
      <vt:lpstr>Adding edges to trees</vt:lpstr>
      <vt:lpstr>Minimal connectedness</vt:lpstr>
      <vt:lpstr>Minimal connectedness</vt:lpstr>
      <vt:lpstr>Forests</vt:lpstr>
      <vt:lpstr>Weighted graphs</vt:lpstr>
      <vt:lpstr>Minimum spanning trees</vt:lpstr>
      <vt:lpstr>Emergency snow network</vt:lpstr>
      <vt:lpstr>Emergency snow network</vt:lpstr>
      <vt:lpstr>Minimum spanning tree</vt:lpstr>
      <vt:lpstr>MST algorithms</vt:lpstr>
      <vt:lpstr>Kruskal’s algorithm demonstration</vt:lpstr>
      <vt:lpstr>Prim’s algorithm demonstration</vt:lpstr>
      <vt:lpstr>Cut property of MSTs</vt:lpstr>
      <vt:lpstr>Cut property of MSTs</vt:lpstr>
      <vt:lpstr>Cut property of MSTs</vt:lpstr>
      <vt:lpstr>Cut property of MSTs</vt:lpstr>
      <vt:lpstr>Cut property of MSTs</vt:lpstr>
      <vt:lpstr>Cut property of MSTs</vt:lpstr>
      <vt:lpstr>Correctness of Kruskal’s algorithm</vt:lpstr>
      <vt:lpstr>Correctness of Prim’s algorithm</vt:lpstr>
      <vt:lpstr>Running time of Kruskal’s algorithm</vt:lpstr>
      <vt:lpstr>Union-Find data structure</vt:lpstr>
      <vt:lpstr>Union-Find data structure</vt:lpstr>
      <vt:lpstr>Union-Find data structure</vt:lpstr>
      <vt:lpstr>Union-Find data structure</vt:lpstr>
      <vt:lpstr>Running time of Kruskal’s algorithm</vt:lpstr>
      <vt:lpstr>Running time of Prim’s algorithm</vt:lpstr>
      <vt:lpstr>Running time of Prim’s algorithm</vt:lpstr>
      <vt:lpstr>PowerPoint Presentation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Glenn Sun</cp:lastModifiedBy>
  <cp:revision>49</cp:revision>
  <dcterms:created xsi:type="dcterms:W3CDTF">2025-09-15T17:56:15Z</dcterms:created>
  <dcterms:modified xsi:type="dcterms:W3CDTF">2025-10-17T17:01:22Z</dcterms:modified>
</cp:coreProperties>
</file>