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60"/>
  </p:notesMasterIdLst>
  <p:sldIdLst>
    <p:sldId id="256" r:id="rId2"/>
    <p:sldId id="308" r:id="rId3"/>
    <p:sldId id="257" r:id="rId4"/>
    <p:sldId id="300" r:id="rId5"/>
    <p:sldId id="261" r:id="rId6"/>
    <p:sldId id="314" r:id="rId7"/>
    <p:sldId id="319" r:id="rId8"/>
    <p:sldId id="315" r:id="rId9"/>
    <p:sldId id="316" r:id="rId10"/>
    <p:sldId id="317" r:id="rId11"/>
    <p:sldId id="318" r:id="rId12"/>
    <p:sldId id="320" r:id="rId13"/>
    <p:sldId id="321" r:id="rId14"/>
    <p:sldId id="322" r:id="rId15"/>
    <p:sldId id="323" r:id="rId16"/>
    <p:sldId id="324" r:id="rId17"/>
    <p:sldId id="340" r:id="rId18"/>
    <p:sldId id="341" r:id="rId19"/>
    <p:sldId id="343" r:id="rId20"/>
    <p:sldId id="345" r:id="rId21"/>
    <p:sldId id="325" r:id="rId22"/>
    <p:sldId id="326" r:id="rId23"/>
    <p:sldId id="327" r:id="rId24"/>
    <p:sldId id="328" r:id="rId25"/>
    <p:sldId id="329" r:id="rId26"/>
    <p:sldId id="330" r:id="rId27"/>
    <p:sldId id="331" r:id="rId28"/>
    <p:sldId id="332" r:id="rId29"/>
    <p:sldId id="333" r:id="rId30"/>
    <p:sldId id="334" r:id="rId31"/>
    <p:sldId id="335" r:id="rId32"/>
    <p:sldId id="336" r:id="rId33"/>
    <p:sldId id="337" r:id="rId34"/>
    <p:sldId id="338" r:id="rId35"/>
    <p:sldId id="339" r:id="rId36"/>
    <p:sldId id="346" r:id="rId37"/>
    <p:sldId id="347" r:id="rId38"/>
    <p:sldId id="351" r:id="rId39"/>
    <p:sldId id="348" r:id="rId40"/>
    <p:sldId id="350" r:id="rId41"/>
    <p:sldId id="349" r:id="rId42"/>
    <p:sldId id="352" r:id="rId43"/>
    <p:sldId id="313" r:id="rId44"/>
    <p:sldId id="262" r:id="rId45"/>
    <p:sldId id="277" r:id="rId46"/>
    <p:sldId id="281" r:id="rId47"/>
    <p:sldId id="282" r:id="rId48"/>
    <p:sldId id="286" r:id="rId49"/>
    <p:sldId id="287" r:id="rId50"/>
    <p:sldId id="295" r:id="rId51"/>
    <p:sldId id="289" r:id="rId52"/>
    <p:sldId id="296" r:id="rId53"/>
    <p:sldId id="297" r:id="rId54"/>
    <p:sldId id="309" r:id="rId55"/>
    <p:sldId id="310" r:id="rId56"/>
    <p:sldId id="311" r:id="rId57"/>
    <p:sldId id="312" r:id="rId58"/>
    <p:sldId id="302" r:id="rId5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DE8F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775"/>
    <p:restoredTop sz="94648"/>
  </p:normalViewPr>
  <p:slideViewPr>
    <p:cSldViewPr snapToGrid="0">
      <p:cViewPr>
        <p:scale>
          <a:sx n="55" d="100"/>
          <a:sy n="55" d="100"/>
        </p:scale>
        <p:origin x="1028" y="4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5" Type="http://schemas.openxmlformats.org/officeDocument/2006/relationships/slide" Target="slides/slide4.xml"/><Relationship Id="rId61" Type="http://schemas.openxmlformats.org/officeDocument/2006/relationships/presProps" Target="presProp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7FFABE-B212-5F4F-8C26-F539B2DEA913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F2AF9BE-9FCA-D64E-8150-DC197F2F325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82575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77D9D1-095B-4DBA-8DEC-E405CB58DA2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38200" y="2885598"/>
            <a:ext cx="10515600" cy="1086803"/>
          </a:xfrm>
        </p:spPr>
        <p:txBody>
          <a:bodyPr anchor="ctr" anchorCtr="0">
            <a:normAutofit/>
          </a:bodyPr>
          <a:lstStyle>
            <a:lvl1pPr algn="ctr">
              <a:defRPr sz="4000" b="1" i="0">
                <a:latin typeface="Lato" panose="020F0502020204030203" pitchFamily="34" charset="77"/>
                <a:ea typeface="Inter SemiBold" panose="02000503000000020004" pitchFamily="2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867FBA-33D2-60ED-ED3B-6705E76590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68925"/>
            <a:ext cx="9144000" cy="1086803"/>
          </a:xfrm>
        </p:spPr>
        <p:txBody>
          <a:bodyPr anchor="ctr" anchorCtr="0">
            <a:normAutofit/>
          </a:bodyPr>
          <a:lstStyle>
            <a:lvl1pPr marL="0" indent="0" algn="ctr">
              <a:buNone/>
              <a:defRPr sz="28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30065E-44D0-1DE1-F746-2E14831088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1899D50-6C11-F355-3907-B7B6AA7C05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7F60BC-AE1C-EF77-D52C-0018765BE3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3D4DA4AD-1443-FFD1-A456-D7CE21E5D5CE}"/>
              </a:ext>
            </a:extLst>
          </p:cNvPr>
          <p:cNvSpPr txBox="1"/>
          <p:nvPr userDrawn="1"/>
        </p:nvSpPr>
        <p:spPr>
          <a:xfrm>
            <a:off x="3940603" y="1600201"/>
            <a:ext cx="4310795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i="0" dirty="0">
                <a:latin typeface="Lato" panose="020F0502020204030203" pitchFamily="34" charset="77"/>
                <a:ea typeface="Inter SemiBold" panose="02000503000000020004" pitchFamily="2" charset="0"/>
              </a:rPr>
              <a:t>CSE 417 Autumn 2025</a:t>
            </a:r>
          </a:p>
        </p:txBody>
      </p:sp>
    </p:spTree>
    <p:extLst>
      <p:ext uri="{BB962C8B-B14F-4D97-AF65-F5344CB8AC3E}">
        <p14:creationId xmlns:p14="http://schemas.microsoft.com/office/powerpoint/2010/main" val="6400412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8A2EDD-30A1-34B8-6560-7715E9F905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>
            <a:normAutofit/>
          </a:bodyPr>
          <a:lstStyle>
            <a:lvl1pPr>
              <a:defRPr sz="400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5BFD3F6-B915-CECB-2EBB-967DB805B0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>
            <a:normAutofit/>
          </a:bodyPr>
          <a:lstStyle>
            <a:lvl1pPr marL="0" indent="0">
              <a:buNone/>
              <a:defRPr sz="2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0C9FACB-40A3-1E43-7806-281B8F17C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825C21D-E7FF-5E85-A629-A0BD669AC8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4C9E00-A09D-5695-0775-2A8AC61F96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02639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EB7894-C6F1-AC56-86B3-B35DACFC2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9B395-EE52-4464-D0E0-2553F26809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363980"/>
            <a:ext cx="10515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576F0D2-D541-330E-58FA-8B1E1FC791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F5230DC-F558-FF50-2FAE-AFA1220566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CEA433-6FA7-2A8B-4EB7-521456F3C9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54588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A062F-FC3F-83E5-372F-ECBCF59676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A806A1-86B4-A582-ADBA-03ECDB5854C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6D7F8CB-33E9-5CEA-DA3F-BAA90767842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363980"/>
            <a:ext cx="5181600" cy="481298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8F4E091-4E25-8F22-6B24-C7AB8376B8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024DED-0F57-84CE-062B-1EA5CCCE98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EC6A2E-186F-8737-38C9-291609A1C7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95096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4AB506-5F4A-20D8-140E-E2B46B27DB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1BFBFF-35D0-B220-7FEC-9D3F73B060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103640E-124C-7CA1-38E1-C4AAE73C17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E7D5502-7B2E-4E30-9922-E894EFFC0C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08064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96A9A7C-3F21-A78F-2566-746E2026CE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D49725F-FEBB-B0DA-62A4-49A5734E55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441549-BD27-5919-F7C5-449AE0555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203884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bg1"/>
            </a:gs>
            <a:gs pos="100000">
              <a:srgbClr val="EDE8F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4D7BD56-5061-2105-B4B6-29A382E679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99885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9E0FB9-3549-BB78-BBE6-EF2A3F35B10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363980"/>
            <a:ext cx="10515600" cy="481298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E1243B-7CDA-B4EB-323F-390D84821A4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3AF8295-1801-B44D-A758-12B66076D675}" type="datetimeFigureOut">
              <a:rPr lang="en-US" smtClean="0"/>
              <a:t>9/29/2025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DE083-9D53-4F3A-3533-F85192BB2E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68EBF9-3C79-3B56-88AE-383BAE3CCE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974DDEB-A76E-7746-9D36-92A1AD47646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4482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1" r:id="rId2"/>
    <p:sldLayoutId id="2147483650" r:id="rId3"/>
    <p:sldLayoutId id="2147483652" r:id="rId4"/>
    <p:sldLayoutId id="2147483654" r:id="rId5"/>
    <p:sldLayoutId id="2147483655" r:id="rId6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b="1" i="0" kern="1200">
          <a:solidFill>
            <a:schemeClr val="tx1"/>
          </a:solidFill>
          <a:latin typeface="Lato" panose="020F0502020204030203" pitchFamily="34" charset="77"/>
          <a:ea typeface="Inter SemiBold" panose="02000503000000020004" pitchFamily="2" charset="0"/>
          <a:cs typeface="+mj-cs"/>
        </a:defRPr>
      </a:lvl1pPr>
    </p:titleStyle>
    <p:bodyStyle>
      <a:lvl1pPr marL="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1pPr>
      <a:lvl2pPr marL="133350" indent="0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None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2pPr>
      <a:lvl3pPr marL="9239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3pPr>
      <a:lvl4pPr marL="1381125" indent="-346075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4pPr>
      <a:lvl5pPr marL="1836738" indent="-344488" algn="l" defTabSz="914400" rtl="0" eaLnBrk="1" latinLnBrk="0" hangingPunct="1">
        <a:lnSpc>
          <a:spcPct val="125000"/>
        </a:lnSpc>
        <a:spcBef>
          <a:spcPts val="2400"/>
        </a:spcBef>
        <a:spcAft>
          <a:spcPts val="0"/>
        </a:spcAft>
        <a:buFont typeface="Arial" panose="020B0604020202020204" pitchFamily="34" charset="0"/>
        <a:buChar char="•"/>
        <a:tabLst/>
        <a:defRPr sz="2800" kern="1200">
          <a:solidFill>
            <a:schemeClr val="tx1"/>
          </a:solidFill>
          <a:latin typeface="Lato" panose="020F0502020204030203" pitchFamily="34" charset="77"/>
          <a:ea typeface="Inter" panose="02000503000000020004" pitchFamily="2" charset="0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3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0.png"/><Relationship Id="rId1" Type="http://schemas.openxmlformats.org/officeDocument/2006/relationships/slideLayout" Target="../slideLayouts/slideLayout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3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0.png"/><Relationship Id="rId1" Type="http://schemas.openxmlformats.org/officeDocument/2006/relationships/slideLayout" Target="../slideLayouts/slideLayout3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3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3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3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3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3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3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3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3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google.com/url?q=https%3A%2F%2Fwashington.zoom.us%2Fmy%2Fnathanbrunelle&amp;sa=D&amp;source=calendar&amp;ust=1759256220000000&amp;usg=AOvVaw3W5pW0Thw9yLT1eqiMRXM6" TargetMode="Externa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05EF43-76C4-4A20-1A86-6CE0FD267AE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3: Proof Techniques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27621A-E45C-6CF2-1FF4-A38CEC2D49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Nathan Brunelle</a:t>
            </a:r>
          </a:p>
        </p:txBody>
      </p:sp>
    </p:spTree>
    <p:extLst>
      <p:ext uri="{BB962C8B-B14F-4D97-AF65-F5344CB8AC3E}">
        <p14:creationId xmlns:p14="http://schemas.microsoft.com/office/powerpoint/2010/main" val="7774255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C36BC2E7-1D4A-EAF3-145A-9775D1A3A6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654C0-CADF-E7CC-47F0-1D57CD6134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0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6094A79-4EB5-B6AB-850C-312368ED19A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117800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D3D2A3A-D1D9-F4D0-7444-80CDC42BFC7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F0227-318E-9232-F6AB-754C29B0FA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suppose, towards reaching a contradiction,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all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024BC1-3772-4292-BCC2-8324E0B833D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540505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7F6121-4055-2CF5-712F-252ECEDC3F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09B06D-DCF7-9EAC-9E5F-162EE20521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2)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76D1AFA-A643-7DE6-2EE8-B3E582E49B6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0318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46621A-C7EE-4AD3-D7D2-9ADFDAF574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429033-5BBD-0850-B41B-B24BE8347F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 </a:t>
                </a:r>
                <a:r>
                  <a:rPr lang="en-US" b="1" dirty="0"/>
                  <a:t>TRUE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 </a:t>
                </a:r>
                <a:r>
                  <a:rPr lang="en-US" b="1" dirty="0"/>
                  <a:t>CONTRADICTION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4956B31-F13E-F56B-2ECA-1B1CB13A76C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8290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integers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≠2</m:t>
                              </m:r>
                            </m:oMath>
                          </a14:m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not an integer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integers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endParaRPr lang="en-US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−4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=2</m:t>
                              </m:r>
                            </m:oMath>
                          </a14:m>
                          <a:r>
                            <a:rPr lang="en-US" dirty="0"/>
                            <a:t>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0B47146E-A7AD-70E4-9B9C-CC362850ED10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396582901"/>
                  </p:ext>
                </p:extLst>
              </p:nvPr>
            </p:nvGraphicFramePr>
            <p:xfrm>
              <a:off x="437322" y="2164417"/>
              <a:ext cx="11400184" cy="238252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201168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19697" r="-3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19697" r="-20085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19697" r="-101285" b="-606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19697" r="-1068" b="-606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5158793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66D658D2-296E-10F1-739E-EBDB9FBB84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7208A1-4FCB-7C9B-206A-BC8161E65F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42967AA-6439-FFE4-C2E3-6310D9BD09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1470433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9956EDB4-5E31-291C-FEF4-207FED23FD0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564DBD-711B-063F-4D4D-8F2CC2B464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⋅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Case 1: both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765628D-96F5-8689-F01A-BE4DCCCDAA4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31263027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5FC71-878D-661B-60C0-64E48625C2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5339B2-A096-EA68-786C-F542620DAC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2: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integers, then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≠2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−4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=2+4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means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en-US" dirty="0"/>
                  <a:t> must be even. From our proofs in the reading,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must also be even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now,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dirty="0"/>
                  <a:t>Thus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=2+4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This contradicts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integers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59127DC-1152-E576-0300-6CA512F0AA5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494020"/>
              </a:xfrm>
              <a:blipFill>
                <a:blip r:embed="rId2"/>
                <a:stretch>
                  <a:fillRect l="-522" t="-88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2003942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ECD08C-038C-92B0-BE9D-D63EFED966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F75292-3027-D691-92D0-8FC8182C41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3)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094245-5CCF-809B-5E39-54DB4CB2535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0786878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DA8F69-2851-34D2-6ACA-8226470B2B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28B3E1-9720-3F48-1F06-DAC8B46103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06DE4-1241-2422-FCD7-6F8D5E199EA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 FALSE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 COUNTEREXAMPLE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4906DE4-1241-2422-FCD7-6F8D5E199EA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6855552-5F7A-FF59-C25B-F1BBD746E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52233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0" baseline="0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4</m:t>
                                  </m:r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46855552-5F7A-FF59-C25B-F1BBD746E78E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427652233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46743654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844470-3813-F2DC-373C-C92C59050C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D11617C-09DD-A866-93F0-A86B2B9B33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Indirect proof - BAD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3C63F-22C5-E9C7-3484-E9870C09A8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even.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. Then we can see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+8=4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+8=4⋅8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which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893C63F-22C5-E9C7-3484-E9870C09A8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8860516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BCDB2EF-AB44-E7F1-1137-ACF251E63A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 check quizzes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8A877F5-2C76-91AB-74A7-547BEE80550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  <a:p>
            <a:r>
              <a:rPr lang="en-US" dirty="0"/>
              <a:t>Remember: unlimited submissions, and are marked “incomplete” </a:t>
            </a:r>
            <a:r>
              <a:rPr lang="en-US" b="1" i="1" dirty="0"/>
              <a:t>until you get every question right</a:t>
            </a:r>
            <a:r>
              <a:rPr lang="en-US" dirty="0"/>
              <a:t>.</a:t>
            </a:r>
          </a:p>
          <a:p>
            <a:r>
              <a:rPr lang="en-US" b="1" dirty="0">
                <a:solidFill>
                  <a:schemeClr val="accent3"/>
                </a:solidFill>
              </a:rPr>
              <a:t>One-time extension </a:t>
            </a:r>
            <a:r>
              <a:rPr lang="en-US" dirty="0"/>
              <a:t>for everyone until </a:t>
            </a:r>
            <a:r>
              <a:rPr lang="en-US" b="1" dirty="0">
                <a:solidFill>
                  <a:schemeClr val="accent3"/>
                </a:solidFill>
              </a:rPr>
              <a:t>12:30pm today</a:t>
            </a:r>
            <a:r>
              <a:rPr lang="en-US" dirty="0"/>
              <a:t>!</a:t>
            </a:r>
          </a:p>
          <a:p>
            <a:r>
              <a:rPr lang="en-US" dirty="0"/>
              <a:t>Be sure to get those in on time going forward. </a:t>
            </a:r>
          </a:p>
        </p:txBody>
      </p:sp>
    </p:spTree>
    <p:extLst>
      <p:ext uri="{BB962C8B-B14F-4D97-AF65-F5344CB8AC3E}">
        <p14:creationId xmlns:p14="http://schemas.microsoft.com/office/powerpoint/2010/main" val="134901335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00D70D8-9FE7-1BFF-1DD6-E886772A34D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01370A-6F7A-2F7E-0C13-692A6661A8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3: Counterexample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8818D-ABDA-40D7-B3E1-D6EE778B1B8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US" dirty="0"/>
                  <a:t>. Note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+8=12</m:t>
                    </m:r>
                  </m:oMath>
                </a14:m>
                <a:r>
                  <a:rPr lang="en-US" dirty="0"/>
                  <a:t> which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978818D-ABDA-40D7-B3E1-D6EE778B1B8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6399216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2484B98-A90A-75B2-2AAE-750F6251E6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E41F73-7E87-1B49-D54A-037E7C4AF9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4)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EA1F72C-1AEE-338C-6517-C0BA092C4D1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869661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DD97EA-89B1-7EE7-B881-8B64FC15E1B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B1969E-6016-6CB5-A9BF-746158C8A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 TRUE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 CONTRADICTION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3019B4F-6688-B32D-E732-8C2CA5BADC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+5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AD7FD69D-D5AE-EB1C-7CC5-06EE464B0941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822589928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53230227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09B35D6-BF5A-1EDA-C8E5-70D9E8A62A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452059-7B51-7DB3-9A07-3B11D18076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A586FFA-5340-4378-A204-099D375C990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2249849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8725CAA-55F7-B3C7-6873-D2AA51CCAD4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752303-6AF6-F858-F05C-F6E4B2D775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B7B82-BDEF-666E-D94C-CCFEA08A86D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259316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6BE3E2-9417-1E57-4D45-686C4A16191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D0B224-D1F7-3C01-488F-722642C7F7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4: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363980"/>
                <a:ext cx="10515600" cy="5349336"/>
              </a:xfrm>
            </p:spPr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odd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odd,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</m:t>
                    </m:r>
                  </m:oMath>
                </a14:m>
                <a:r>
                  <a:rPr lang="en-US" dirty="0"/>
                  <a:t> is odd, we can say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So starting with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we can substitute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for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to get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+1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+5=2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 The we apply algebra as follows: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b="0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+1=8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+1+5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=8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+12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+5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+6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+3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5</m:t>
                          </m:r>
                        </m:num>
                        <m:den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not an integer, which is a contradiction!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77D0761-5AD8-9D35-7A5F-DECBED64480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363980"/>
                <a:ext cx="10515600" cy="5349336"/>
              </a:xfrm>
              <a:blipFill>
                <a:blip r:embed="rId2"/>
                <a:stretch>
                  <a:fillRect l="-522" t="-91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5160247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E8ADE6-1C9A-805F-7491-6BEE3133C40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97E27E-A3A4-9DC7-0080-0319B30113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5)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2B68101-6336-739C-9CF7-21B5AC41774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443714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40C79D-56C8-387D-3158-7C7303B161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9D71A99-0718-6052-2E16-46A4FD47FC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 TRUE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 CONTRAPOSITIVE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27CF7C6-D395-FB35-F358-BA0AE921615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 (or both)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b="0" dirty="0"/>
                            <a:t> is even and both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b="0" dirty="0"/>
                            <a:t> are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DFA030F5-850D-A254-FD61-C4C4DA5BEDEB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1266388119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140472242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369510A-49D0-238C-C2DD-8D5FDD72D2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07DD96-3C14-5BDF-D9DD-19938B3FE2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E19198AE-005C-7A22-D9C1-0B2F5412AC3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838241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39F039-4C95-BE7C-EC3B-E7F89AA8E9A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A5A61C-3465-1367-F73F-7309BFE557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odd. We will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+1 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+1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=4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𝑥𝑦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which is odd.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024C409-4F0E-9860-8CDA-97D8C035873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33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815380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9A173F86-C1EE-CFBD-CE21-D794521A4D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Homework 1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A7E6C08-EE74-E030-67AC-051D61FE11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 1 due this Friday at 11:59pm.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1 (Grading ChatGPT): </a:t>
            </a:r>
            <a:r>
              <a:rPr lang="en-US" dirty="0"/>
              <a:t>Read ChatGPT’s response to a question about stable matchings, and explain where the LLM made mistakes.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Problem 2 (Business profit): </a:t>
            </a:r>
            <a:r>
              <a:rPr lang="en-US" dirty="0"/>
              <a:t>Write a super simple algorithm for a basic task, and prove its correctness (today’s lecture!)</a:t>
            </a:r>
          </a:p>
        </p:txBody>
      </p:sp>
    </p:spTree>
    <p:extLst>
      <p:ext uri="{BB962C8B-B14F-4D97-AF65-F5344CB8AC3E}">
        <p14:creationId xmlns:p14="http://schemas.microsoft.com/office/powerpoint/2010/main" val="416237679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ADCE8616-0541-98F0-9909-F366F12464E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1D13DFA-5710-23A2-E17C-1C51DAC8B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5: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 then at least one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odd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𝑛𝑚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F7F67D-3102-9DCD-6631-77F6A06CA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0842898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B0A7D6-CFD3-6382-0535-09B6FD5AB4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9A0A62-C145-E58D-75CE-1F97467B63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6)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996480A-2B6B-925D-D1C2-F5F55A4A4E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024869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CBBB35-B190-847D-DBB8-AA3F2A57233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5A768D-E67A-E61D-A266-5EF31770FD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 TRUE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 INDIRECT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746AB8-5FC7-4B38-B425-489254B25E5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both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are odd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</a:t>
                          </a:r>
                          <a:r>
                            <a:rPr lang="en-US" dirty="0"/>
                            <a:t>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b="0" dirty="0"/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  <a:endParaRPr lang="en-US" b="0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  <a:r>
                            <a:rPr lang="en-US" b="0" baseline="0" dirty="0"/>
                            <a:t> and 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b="0" dirty="0"/>
                            <a:t> or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pair of integers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oMath>
                          </a14:m>
                          <a:r>
                            <a:rPr lang="en-US" dirty="0"/>
                            <a:t> where at least one is</a:t>
                          </a:r>
                          <a:r>
                            <a:rPr lang="en-US" baseline="0" dirty="0"/>
                            <a:t> even and </a:t>
                          </a:r>
                          <a14:m>
                            <m:oMath xmlns:m="http://schemas.openxmlformats.org/officeDocument/2006/math"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baseline="0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9C3453AC-5FFB-B245-5EBE-B2F9211F7ACD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746055576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1367412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7394489D-7831-9329-D583-6B10D84276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91E266-E9C8-0743-A2BD-1E8DBF5A61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E665A94-5B72-A99B-2DD4-0AF72239C2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1084235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61B89CA-20E8-633D-43E5-00BD8F7E03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C4605E-C19E-68C5-ECB9-E3F422AD67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Indirect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47500" lnSpcReduction="20000"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even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dirty="0"/>
                  <a:t>Case 1: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is even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𝑎</m:t>
                    </m:r>
                  </m:oMath>
                </a14:m>
                <a:r>
                  <a:rPr lang="en-US" dirty="0"/>
                  <a:t>. This means that: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</m:d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𝑎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e>
                          </m:d>
                          <m:d>
                            <m:d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−2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</m:d>
                        </m:e>
                      </m:d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Which is even</a:t>
                </a:r>
              </a:p>
              <a:p>
                <a:r>
                  <a:rPr lang="en-US" dirty="0"/>
                  <a:t>Case2: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dirty="0"/>
                  <a:t>Because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is even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US" dirty="0"/>
                  <a:t>. This means that:</a:t>
                </a:r>
              </a:p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i="1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4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−4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𝑏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d>
                          <m:d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𝑏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p>
                            </m:s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𝑏</m:t>
                            </m:r>
                          </m:e>
                        </m:d>
                      </m:e>
                    </m:d>
                  </m:oMath>
                </a14:m>
                <a:r>
                  <a:rPr lang="en-US" dirty="0"/>
                  <a:t> which is even.</a:t>
                </a:r>
              </a:p>
              <a:p>
                <a:r>
                  <a:rPr lang="en-US" dirty="0"/>
                  <a:t>Because either one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or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being even makes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</m:d>
                  </m:oMath>
                </a14:m>
                <a:r>
                  <a:rPr lang="en-US" dirty="0"/>
                  <a:t> even, our </a:t>
                </a:r>
                <a:r>
                  <a:rPr lang="en-US"/>
                  <a:t>proof is complete</a:t>
                </a: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7C977DC-A9C0-EE22-AAFA-992BAE81A2C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16" t="-1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72754142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>
          <a:extLst>
            <a:ext uri="{FF2B5EF4-FFF2-40B4-BE49-F238E27FC236}">
              <a16:creationId xmlns:a16="http://schemas.microsoft.com/office/drawing/2014/main" id="{B1168D3E-40CB-2FA6-37ED-9611082589C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BB3586-72F3-87A7-93BE-C9890E852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6: Proof by 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odd then both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are odd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a pair of integers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en-US" dirty="0"/>
                  <a:t> (not both odd) such that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(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−2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B9C7D5F-4957-46D8-A10D-7E56EFCD66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0990473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B916C41-644D-7F28-36F7-14C050C1D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DF7BAD-BC2E-1975-4D4D-E92315BD6D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7)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A753F82-2914-4FFB-F73C-6B5494C30A9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901627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A943FC-D216-CA8F-48A6-BEA29EDBBE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74D78C-5286-8534-867C-F41CE66B13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CCC72-4AED-845D-17CB-E860030E14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6BCCC72-4AED-845D-17CB-E860030E14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8959FA-D5A3-F23D-AA10-896D4A275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763441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b="1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pPr rtl="0"/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b="0" dirty="0"/>
                            <a:t> and</a:t>
                          </a:r>
                          <a:r>
                            <a:rPr lang="en-US" b="0" baseline="0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b="0" dirty="0"/>
                            <a:t> are both odd</a:t>
                          </a:r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an odd integer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4</m:t>
                              </m:r>
                              <m:sSup>
                                <m:sSupPr>
                                  <m:ctrlP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b="0" i="1" smtClean="0">
                                      <a:latin typeface="Cambria Math" panose="02040503050406030204" pitchFamily="18" charset="0"/>
                                    </a:rPr>
                                    <m:t>3</m:t>
                                  </m:r>
                                </m:sup>
                              </m:s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+8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B88959FA-D5A3-F23D-AA10-896D4A2750D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247763441"/>
                  </p:ext>
                </p:extLst>
              </p:nvPr>
            </p:nvGraphicFramePr>
            <p:xfrm>
              <a:off x="437322" y="2164417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83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83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406808789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B9C584-2BFD-4C2A-54DD-6A33F7339F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6986A5-D8BE-BE7D-2DF6-41853B5885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ABBFA-6D69-C3AD-5D6B-1392223D5BE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39ABBFA-6D69-C3AD-5D6B-1392223D5BE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7926141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DD63B1-7EFE-255E-0D56-5B0A4BBB2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9396B4-B849-15AD-61D0-22068B0ECDB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FE59A-2910-C9B6-9DF7-8E1E1DA8D24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1F1FE59A-2910-C9B6-9DF7-8E1E1DA8D24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2122946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83793F-6037-50AB-8B2C-F8D74CE1B1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Todo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9F05B5-0D46-27B1-CDE8-1CE6C3D54C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Homework 1 due this Friday at 11:59pm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Reading + Concept checks for each lecture!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017719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FDC9BE-3068-D53A-7C20-DCD163309A5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A2825-160C-9D78-04EC-A6595E7CD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Proof by Contradiction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F19D-FAE9-3129-A098-E57EE53785F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suppose, towards reaching a contradiction, that we have an odd integer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odd</a:t>
                </a:r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4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+8=2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2</m:t>
                      </m:r>
                      <m:d>
                        <m:d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p>
                          </m:s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+8</m:t>
                          </m:r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n-US" dirty="0"/>
              </a:p>
              <a:p>
                <a:r>
                  <a:rPr lang="en-US" dirty="0"/>
                  <a:t>So an odd integer equals an even integer, which is a contradiction.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42EF19D-FAE9-3129-A098-E57EE53785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3071626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C05157-FE96-AF63-1112-FB5AD3988BA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9B2B86-8047-479A-FAE3-8DE94C2B132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7: Counterexample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299E-452D-2FAB-2978-A317808762F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4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3</m:t>
                        </m:r>
                      </m:sup>
                    </m:sSup>
                    <m:r>
                      <a:rPr lang="en-US" i="1">
                        <a:latin typeface="Cambria Math" panose="02040503050406030204" pitchFamily="18" charset="0"/>
                      </a:rPr>
                      <m:t>+8</m:t>
                    </m:r>
                  </m:oMath>
                </a14:m>
                <a:r>
                  <a:rPr lang="en-US" dirty="0"/>
                  <a:t> is even then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is even</a:t>
                </a:r>
              </a:p>
              <a:p>
                <a:r>
                  <a:rPr lang="en-US" b="1" dirty="0"/>
                  <a:t>Proof: </a:t>
                </a: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=???</m:t>
                    </m:r>
                  </m:oMath>
                </a14:m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B02299E-452D-2FAB-2978-A317808762F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2583395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5FCD7E7-A095-810C-3791-D1A2E6B8AD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496F79-B760-FD9E-8BEF-1DDE793B1C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Vacuous Truth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A7F69E-5552-C803-A420-5F6CB90AF2E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we have a claim of the form “If property P is true then property Q is true” and it is impossible for property P to be true, the entire statement is actually a true statement!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say that statement is “vacuously true”</a:t>
            </a:r>
          </a:p>
        </p:txBody>
      </p:sp>
    </p:spTree>
    <p:extLst>
      <p:ext uri="{BB962C8B-B14F-4D97-AF65-F5344CB8AC3E}">
        <p14:creationId xmlns:p14="http://schemas.microsoft.com/office/powerpoint/2010/main" val="57578247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01BBFF-0990-F540-3FE0-26A913201C9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13939-86FA-A079-5F22-E40A734D3E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What is correctness?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FB2128D-F2D6-EFF8-5D08-F1E5DE3AEB3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582034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0194308E-7DE7-410D-5029-62241D8F6A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Correctness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B1D523A3-36F3-E89F-A8CA-1E15E59C04A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>
                <a:solidFill>
                  <a:schemeClr val="accent2"/>
                </a:solidFill>
              </a:rPr>
              <a:t>Algorithm: </a:t>
            </a:r>
            <a:r>
              <a:rPr lang="en-US" dirty="0"/>
              <a:t>A list of unambiguous instructions to solve a class of computational problems</a:t>
            </a:r>
          </a:p>
          <a:p>
            <a:r>
              <a:rPr lang="en-US" dirty="0"/>
              <a:t>An algorithm is </a:t>
            </a:r>
            <a:r>
              <a:rPr lang="en-US" b="1" dirty="0">
                <a:solidFill>
                  <a:schemeClr val="accent2"/>
                </a:solidFill>
              </a:rPr>
              <a:t>correct</a:t>
            </a:r>
            <a:r>
              <a:rPr lang="en-US" b="1" dirty="0"/>
              <a:t> </a:t>
            </a:r>
            <a:r>
              <a:rPr lang="en-US" dirty="0"/>
              <a:t>for a given problem if it has: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Soundness:</a:t>
            </a:r>
            <a:r>
              <a:rPr lang="en-US" dirty="0"/>
              <a:t> Running it never raises exceptions/errors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Termination:</a:t>
            </a:r>
            <a:r>
              <a:rPr lang="en-US" dirty="0"/>
              <a:t> All loops terminate</a:t>
            </a:r>
          </a:p>
          <a:p>
            <a:pPr marL="514350" indent="-514350">
              <a:spcBef>
                <a:spcPts val="0"/>
              </a:spcBef>
              <a:buFont typeface="+mj-lt"/>
              <a:buAutoNum type="arabicPeriod"/>
            </a:pPr>
            <a:r>
              <a:rPr lang="en-US" dirty="0"/>
              <a:t>​</a:t>
            </a:r>
            <a:r>
              <a:rPr lang="en-US" b="1" dirty="0">
                <a:solidFill>
                  <a:schemeClr val="accent2"/>
                </a:solidFill>
              </a:rPr>
              <a:t>Validity:</a:t>
            </a:r>
            <a:r>
              <a:rPr lang="en-US" dirty="0"/>
              <a:t> The output meets the problem specification</a:t>
            </a:r>
          </a:p>
        </p:txBody>
      </p:sp>
    </p:spTree>
    <p:extLst>
      <p:ext uri="{BB962C8B-B14F-4D97-AF65-F5344CB8AC3E}">
        <p14:creationId xmlns:p14="http://schemas.microsoft.com/office/powerpoint/2010/main" val="1151183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uiExpand="1" build="p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7C30CA8-B146-44AD-31E2-0F00661D0D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(1/6)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B8A6B8F7-B0E4-1377-32C6-A628E97A0FF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153204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0197D1-91AD-9BCE-8185-11CE256CE7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Review: Selection sort (2/6)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Explain why “no exceptions” is true for this algorithm.</a:t>
                </a:r>
              </a:p>
              <a:p>
                <a:pPr>
                  <a:spcBef>
                    <a:spcPts val="0"/>
                  </a:spcBef>
                </a:pPr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Two things: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Array access 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is within bounds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/>
                  <a:t> (line 1). </a:t>
                </a:r>
              </a:p>
              <a:p>
                <a:pPr marL="514350" indent="-51435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/>
                  <a:t>Maximum element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exists because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nonempty.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Note: </a:t>
                </a:r>
                <a:r>
                  <a:rPr lang="en-US" dirty="0"/>
                  <a:t>The concept of “error” in pseudocode is broader than code: whenever you say “let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en-US" dirty="0"/>
                  <a:t> be the …,” make sure it exists!</a:t>
                </a:r>
              </a:p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“loops terminate”?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5902E2-17E7-CB31-CB69-1C92090C740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TextBox 6">
            <a:extLst>
              <a:ext uri="{FF2B5EF4-FFF2-40B4-BE49-F238E27FC236}">
                <a16:creationId xmlns:a16="http://schemas.microsoft.com/office/drawing/2014/main" id="{6D5DA634-C11F-1009-EB5D-7D74239E5F5E}"/>
              </a:ext>
            </a:extLst>
          </p:cNvPr>
          <p:cNvSpPr txBox="1"/>
          <p:nvPr/>
        </p:nvSpPr>
        <p:spPr>
          <a:xfrm>
            <a:off x="4924268" y="5709109"/>
            <a:ext cx="5470161" cy="5727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25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2800" b="1" i="0" u="none" strike="noStrike" kern="1200" cap="none" spc="0" normalizeH="0" baseline="0" noProof="0" dirty="0">
                <a:ln>
                  <a:noFill/>
                </a:ln>
                <a:solidFill>
                  <a:srgbClr val="00ABC3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A: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Lato" panose="020F0502020204030203" pitchFamily="34" charset="77"/>
                <a:ea typeface="Inter" panose="02000503000000020004" pitchFamily="2" charset="0"/>
                <a:cs typeface="+mn-cs"/>
              </a:rPr>
              <a:t>For-loops always terminate!</a:t>
            </a:r>
          </a:p>
        </p:txBody>
      </p:sp>
    </p:spTree>
    <p:extLst>
      <p:ext uri="{BB962C8B-B14F-4D97-AF65-F5344CB8AC3E}">
        <p14:creationId xmlns:p14="http://schemas.microsoft.com/office/powerpoint/2010/main" val="375224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E93D69-8F4A-BB2E-3327-D6D3F7DC2E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(3/6)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>
                    <a:solidFill>
                      <a:schemeClr val="accent5"/>
                    </a:solidFill>
                  </a:rPr>
                  <a:t>Q: </a:t>
                </a:r>
                <a:r>
                  <a:rPr lang="en-US" dirty="0"/>
                  <a:t>What are some loop invariants that will help us show “meets specification”?</a:t>
                </a:r>
              </a:p>
              <a:p>
                <a:r>
                  <a:rPr lang="en-US" b="1" dirty="0">
                    <a:solidFill>
                      <a:schemeClr val="accent3"/>
                    </a:solidFill>
                  </a:rPr>
                  <a:t>A: </a:t>
                </a:r>
                <a:r>
                  <a:rPr lang="en-US" dirty="0"/>
                  <a:t>Here are some natural ideas: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085B31F-E5E7-2191-4933-980C19A2A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r="-84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24022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3EF9328-2D4E-3395-3D88-CCD0A7934BE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18C1E66-C30D-2717-D95D-7F95978C30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(4/6)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514350" indent="-514350">
                  <a:buFont typeface="+mj-lt"/>
                  <a:buAutoNum type="arabicPeriod"/>
                </a:pPr>
                <a:r>
                  <a:rPr lang="en-US" dirty="0"/>
                  <a:t>After every iteration, array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a permutation of the original.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unchanged.</a:t>
                </a:r>
              </a:p>
              <a:p>
                <a:r>
                  <a:rPr lang="en-US" b="1" dirty="0"/>
                  <a:t>After each iteration: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starts out as a permutation of the original array. </a:t>
                </a:r>
              </a:p>
              <a:p>
                <a:pPr lvl="0">
                  <a:defRPr/>
                </a:pPr>
                <a:r>
                  <a:rPr lang="en-US" dirty="0"/>
                  <a:t>Because we only modify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by swapping elements, it remains a permutation of the original at the end of this iteration.</a:t>
                </a:r>
              </a:p>
              <a:p>
                <a:endParaRPr lang="en-US" b="1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3CF9E5D-0317-CC12-9370-1BB13C2ABCC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 b="-736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9203015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60131F4-EF98-ED2A-C8B8-4751BC8D082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5A93B6-9AFC-D553-BBF5-61885EAC6F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(5/6)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sorted in decreasing order.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starts out sorted in decreasing order. </a:t>
                </a:r>
              </a:p>
              <a:p>
                <a:pPr>
                  <a:defRPr/>
                </a:pPr>
                <a:r>
                  <a:rPr lang="en-US" dirty="0"/>
                  <a:t>To show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ends up sorted, we need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]≥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</a:t>
                </a:r>
              </a:p>
              <a:p>
                <a:pPr>
                  <a:defRPr/>
                </a:pPr>
                <a:r>
                  <a:rPr lang="en-US" dirty="0"/>
                  <a:t>(Then let’s look at the code again to see what happens.)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66A855B-CD8F-5149-9648-6A8240BC225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1141" r="-754" b="-11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802480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F71B3-2D7D-74A2-E5C3-63EBD2C239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practice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3608ACD-B439-456B-C165-6FFFD6B1D69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60231308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9ADA60-F0A8-70C8-9DFB-28A6D601F3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1DDFC-7EE8-8E54-0C1E-1E3F27EA36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Selection sort (6/6)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spcBef>
                    <a:spcPts val="0"/>
                  </a:spcBef>
                </a:pPr>
                <a:r>
                  <a:rPr lang="en-US" b="1" dirty="0"/>
                  <a:t>Input: </a:t>
                </a:r>
                <a:r>
                  <a:rPr lang="en-US" dirty="0"/>
                  <a:t>Array </a:t>
                </a:r>
                <a14:m>
                  <m:oMath xmlns:m="http://schemas.openxmlformats.org/officeDocument/2006/math"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of numbers</a:t>
                </a:r>
              </a:p>
              <a:p>
                <a:pPr>
                  <a:spcBef>
                    <a:spcPts val="0"/>
                  </a:spcBef>
                  <a:spcAft>
                    <a:spcPts val="2400"/>
                  </a:spcAft>
                </a:pPr>
                <a:r>
                  <a:rPr lang="en-US" b="1" dirty="0"/>
                  <a:t>Goal: </a:t>
                </a:r>
                <a:r>
                  <a:rPr lang="en-US" dirty="0"/>
                  <a:t>A permutation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that is sorted in decreasing order</a:t>
                </a:r>
                <a:endParaRPr lang="en-US" dirty="0">
                  <a:solidFill>
                    <a:srgbClr val="000000"/>
                  </a:solidFill>
                </a:endParaRP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for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,…,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:r>
                  <a:rPr lang="en-US" b="1" dirty="0">
                    <a:solidFill>
                      <a:schemeClr val="accent3"/>
                    </a:solidFill>
                  </a:rPr>
                  <a:t>do</a:t>
                </a:r>
              </a:p>
              <a:p>
                <a:pPr marL="914400" lvl="0" indent="-914400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Let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 be the maximum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914400" lvl="0" indent="-917575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Swap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rgbClr val="000000"/>
                    </a:solidFill>
                  </a:rPr>
                  <a:t>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>
                    <a:solidFill>
                      <a:srgbClr val="000000"/>
                    </a:solidFill>
                  </a:rPr>
                  <a:t>.</a:t>
                </a:r>
              </a:p>
              <a:p>
                <a:pPr marL="458788" lvl="0" indent="-461963">
                  <a:spcBef>
                    <a:spcPts val="0"/>
                  </a:spcBef>
                  <a:buFont typeface="+mj-lt"/>
                  <a:buAutoNum type="arabicPeriod"/>
                </a:pPr>
                <a:r>
                  <a:rPr lang="en-US" dirty="0">
                    <a:solidFill>
                      <a:srgbClr val="000000"/>
                    </a:solidFill>
                  </a:rPr>
                  <a:t>​</a:t>
                </a:r>
                <a:r>
                  <a:rPr lang="en-US" b="1" dirty="0">
                    <a:solidFill>
                      <a:schemeClr val="accent3"/>
                    </a:solidFill>
                  </a:rPr>
                  <a:t>return</a:t>
                </a:r>
                <a:r>
                  <a:rPr lang="en-US" dirty="0">
                    <a:solidFill>
                      <a:srgbClr val="000000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54A0B25-0C6F-51B8-B67F-ADDFEB2092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06" t="-26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/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solidFill>
                <a:schemeClr val="accent2">
                  <a:lumMod val="20000"/>
                  <a:lumOff val="80000"/>
                </a:schemeClr>
              </a:solidFill>
              <a:ln w="38100">
                <a:solidFill>
                  <a:schemeClr val="accent2"/>
                </a:solidFill>
              </a:ln>
            </p:spPr>
            <p:txBody>
              <a:bodyPr wrap="square">
                <a:spAutoFit/>
              </a:bodyPr>
              <a:lstStyle/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Stuck because this iteration doesn’t give any information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!</a:t>
                </a:r>
              </a:p>
              <a:p>
                <a:pPr lvl="0" algn="ctr">
                  <a:lnSpc>
                    <a:spcPct val="125000"/>
                  </a:lnSpc>
                  <a:spcBef>
                    <a:spcPts val="2400"/>
                  </a:spcBef>
                  <a:defRPr/>
                </a:pP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Instead, </a:t>
                </a:r>
                <a:r>
                  <a:rPr lang="en-US" sz="2800" i="1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strengthen the loop invariant </a:t>
                </a:r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to know more about </a:t>
                </a:r>
                <a14:m>
                  <m:oMath xmlns:m="http://schemas.openxmlformats.org/officeDocument/2006/math">
                    <m:r>
                      <a:rPr lang="en-US" sz="2800" b="1" i="1" dirty="0">
                        <a:solidFill>
                          <a:srgbClr val="1E68CD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d>
                      <m:dPr>
                        <m:begChr m:val="["/>
                        <m:endChr m:val="]"/>
                        <m:ctrlP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1" i="1" dirty="0">
                            <a:solidFill>
                              <a:srgbClr val="1E68CD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sz="2800" dirty="0">
                    <a:solidFill>
                      <a:srgbClr val="000000"/>
                    </a:solidFill>
                    <a:latin typeface="Lato" panose="020F0502020204030203" pitchFamily="34" charset="77"/>
                    <a:ea typeface="Inter" panose="02000503000000020004" pitchFamily="2" charset="0"/>
                  </a:rPr>
                  <a:t>.</a:t>
                </a: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9AC28B3-7613-9176-23EE-2F706BD76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46361" y="3996551"/>
                <a:ext cx="5981075" cy="2496324"/>
              </a:xfrm>
              <a:prstGeom prst="rect">
                <a:avLst/>
              </a:prstGeom>
              <a:blipFill>
                <a:blip r:embed="rId3"/>
                <a:stretch>
                  <a:fillRect l="-211" r="-1053" b="-5500"/>
                </a:stretch>
              </a:blipFill>
              <a:ln w="38100">
                <a:solidFill>
                  <a:schemeClr val="accent2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622942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uiExpand="1" animBg="1"/>
    </p:bld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57157A-751D-7A90-E65A-1918D7EB98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(1/3)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514350" indent="-514350">
                  <a:buFont typeface="+mj-lt"/>
                  <a:buAutoNum type="arabicPeriod" startAt="2"/>
                </a:pPr>
                <a:r>
                  <a:rPr lang="en-US" dirty="0"/>
                  <a:t>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, subarray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each index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where </a:t>
                </a:r>
                <a14:m>
                  <m:oMath xmlns:m="http://schemas.openxmlformats.org/officeDocument/2006/math">
                    <m:r>
                      <a:rPr lang="en-US" b="1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i="1" dirty="0"/>
                  <a:t>Proof.</a:t>
                </a:r>
                <a:r>
                  <a:rPr lang="en-US" dirty="0"/>
                  <a:t> </a:t>
                </a:r>
                <a:r>
                  <a:rPr lang="en-US" b="1" dirty="0"/>
                  <a:t>Before the loop starts: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𝟎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is empty.</a:t>
                </a:r>
              </a:p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dirty="0"/>
                  <a:t>We need 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8891750-4BE5-1A9A-8084-4071C9221AC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 r="-522" b="-8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442137722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C1F1D7-C647-58B1-5B3D-4A77F46201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6AEE3-075E-4EB0-3105-57274E968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(2/3)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 lnSpcReduction="20000"/>
              </a:bodyPr>
              <a:lstStyle/>
              <a:p>
                <a:r>
                  <a:rPr lang="en-US" b="1" dirty="0"/>
                  <a:t>After each iteration:  </a:t>
                </a:r>
                <a:r>
                  <a:rPr lang="en-US" dirty="0"/>
                  <a:t>By the previous iteration, each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𝒋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pPr>
                  <a:defRPr/>
                </a:pPr>
                <a:r>
                  <a:rPr lang="en-US" b="1" dirty="0"/>
                  <a:t>To prove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 also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 err="1"/>
                  <a:t>th</a:t>
                </a:r>
                <a:r>
                  <a:rPr lang="en-US" b="1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b="1" dirty="0"/>
                  <a:t> after iteration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b="1" dirty="0"/>
                  <a:t>: </a:t>
                </a:r>
              </a:p>
              <a:p>
                <a:pPr>
                  <a:defRPr/>
                </a:pPr>
                <a:r>
                  <a:rPr lang="en-US" dirty="0"/>
                  <a:t>Lines 2 and 3 of the algorithm guarantee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will contain the largest element from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This means that so long as that value is less than or equal to everything currently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err="1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our invariant holds.</a:t>
                </a:r>
              </a:p>
              <a:p>
                <a:pPr>
                  <a:defRPr/>
                </a:pPr>
                <a:r>
                  <a:rPr lang="en-US" dirty="0"/>
                  <a:t>That statement is guaranteed by the previous iteration!</a:t>
                </a:r>
              </a:p>
              <a:p>
                <a:pPr>
                  <a:defRPr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C3EAB5-8D3A-F767-5000-A69EF5855D7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394" b="-12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4645767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7A59E4-B53E-3992-5E85-3DB2AFA25E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2E723E4-B852-0107-4D47-EDFFD75D2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Alternative Invariant (3/3)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What we know now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 </a:t>
                </a:r>
              </a:p>
              <a:p>
                <a:r>
                  <a:rPr lang="en-US" b="1" dirty="0"/>
                  <a:t>What we need to show</a:t>
                </a:r>
                <a:r>
                  <a:rPr lang="en-US" dirty="0"/>
                  <a:t>: At the end of our algorithm,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Final step</a:t>
                </a:r>
                <a:r>
                  <a:rPr lang="en-US" dirty="0"/>
                  <a:t>: Show that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99A06A-69D0-B4BB-434F-2FE682DF37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1476484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5D60E89-3017-A6A5-28EE-CF3D12D914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2F4AC0-5953-8803-B826-636B4FBCD5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step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Assumption</a:t>
                </a:r>
                <a:r>
                  <a:rPr lang="en-US" dirty="0"/>
                  <a:t>: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Conclusion</a:t>
                </a:r>
                <a:r>
                  <a:rPr lang="en-US" dirty="0"/>
                  <a:t>: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E2F1B42-F7FC-D5A2-17EB-56ED8C8D472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3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 and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is not in decreasing order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 permutation of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𝑨</m:t>
                              </m:r>
                            </m:oMath>
                          </a14:m>
                          <a:r>
                            <a:rPr lang="en-US" dirty="0"/>
                            <a:t> that is not in decreasing order, but every index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 smtClean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/>
                            <a:t> contains he </a:t>
                          </a:r>
                          <a14:m>
                            <m:oMath xmlns:m="http://schemas.openxmlformats.org/officeDocument/2006/math">
                              <m:r>
                                <a:rPr lang="en-US" b="1" i="1" dirty="0">
                                  <a:solidFill>
                                    <a:schemeClr val="accent1"/>
                                  </a:solidFill>
                                  <a:latin typeface="Cambria Math" panose="02040503050406030204" pitchFamily="18" charset="0"/>
                                </a:rPr>
                                <m:t>𝒊</m:t>
                              </m:r>
                            </m:oMath>
                          </a14:m>
                          <a:r>
                            <a:rPr lang="en-US" dirty="0" err="1"/>
                            <a:t>th</a:t>
                          </a:r>
                          <a:r>
                            <a:rPr lang="en-US" dirty="0"/>
                            <a:t> largest element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CBD98D86-A9E7-83FE-0867-781FABA13D47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2828034769"/>
                  </p:ext>
                </p:extLst>
              </p:nvPr>
            </p:nvGraphicFramePr>
            <p:xfrm>
              <a:off x="437322" y="4798281"/>
              <a:ext cx="11400184" cy="183388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46304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7083" r="-3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7083" r="-20085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7083" r="-101285" b="-708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7083" r="-1068" b="-708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2472540926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274843-87D7-40BC-5720-868B5B8254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A3DBFF-FD0D-A143-4C65-049108FD76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Indirect proof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850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 then some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does not contain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</a:t>
                </a:r>
                <a:r>
                  <a:rPr lang="en-US" dirty="0"/>
                  <a:t>: Suppose that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not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54BB885-12BA-8FFE-CC1A-67AA2A7C0C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928" t="-1267" r="-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44946105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C0E3DF-9AE6-B387-4119-C372E36162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0A8621-6F29-9AFE-4678-99E9EBB475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Contradiction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62500" lnSpcReduction="20000"/>
              </a:bodyPr>
              <a:lstStyle/>
              <a:p>
                <a:r>
                  <a:rPr lang="en-US" b="1" dirty="0"/>
                  <a:t>Claim</a:t>
                </a:r>
                <a:r>
                  <a:rPr lang="en-US" dirty="0"/>
                  <a:t>: If every index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of ​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…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 of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in decreasing order.</a:t>
                </a:r>
              </a:p>
              <a:p>
                <a:r>
                  <a:rPr lang="en-US" b="1" dirty="0"/>
                  <a:t>Proof</a:t>
                </a:r>
                <a:r>
                  <a:rPr lang="en-US" dirty="0"/>
                  <a:t>: We proceed by contradiction. Suppose we have a permutation of that is not in decreasing order, but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contains 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  <a:p>
                <a:r>
                  <a:rPr lang="en-US" dirty="0"/>
                  <a:t>Because every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element, we know that there are not more than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elements that are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</m:oMath>
                </a14:m>
                <a:r>
                  <a:rPr lang="en-US" dirty="0"/>
                  <a:t> is not in decreasing order. This means that there is at least one pair of indices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b="0" i="1" dirty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. Select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so that this is the first such pair. </a:t>
                </a:r>
              </a:p>
              <a:p>
                <a:r>
                  <a:rPr lang="en-US" dirty="0"/>
                  <a:t>Since this is the first out-of-order pair, we can conclude that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 is smaller than or equal to all values in the range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𝐀</m:t>
                    </m:r>
                    <m:d>
                      <m:dPr>
                        <m:begChr m:val="["/>
                        <m:endChr m:val="]"/>
                        <m:ctrlP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…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𝟏</m:t>
                        </m:r>
                      </m:e>
                    </m:d>
                  </m:oMath>
                </a14:m>
                <a:r>
                  <a:rPr lang="en-US" dirty="0"/>
                  <a:t>, and so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or equal to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Since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&lt;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𝑨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dirty="0"/>
                  <a:t> as well, there are at least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/>
                  <a:t> elements greater than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d>
                      <m:dPr>
                        <m:begChr m:val="["/>
                        <m:endChr m:val="]"/>
                        <m:ctrlPr>
                          <a:rPr lang="en-US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dirty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𝒊</m:t>
                        </m:r>
                      </m:e>
                    </m:d>
                  </m:oMath>
                </a14:m>
                <a:r>
                  <a:rPr lang="en-US" dirty="0"/>
                  <a:t>. This contradicts the assumption that index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dirty="0"/>
                  <a:t>contains the </a:t>
                </a:r>
                <a14:m>
                  <m:oMath xmlns:m="http://schemas.openxmlformats.org/officeDocument/2006/math">
                    <m:r>
                      <a:rPr lang="en-US" b="1" i="1" dirty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US" dirty="0" err="1"/>
                  <a:t>th</a:t>
                </a:r>
                <a:r>
                  <a:rPr lang="en-US" dirty="0"/>
                  <a:t> largest element.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3CBEF40-693B-8FCB-3A83-45E309BF289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522" t="-1014" r="-928" b="-63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83891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1399A-E23C-44AD-3B58-FB0F54FFB4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38729-04A9-CBC7-9EDB-C088611EA1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writing tips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906633-C3A0-77AD-CB40-9FB46FE0F69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Writing proofs often involves failing. If some path seems like a dead end, try at different approach!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Start by first guessing whether the statement is true or false.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Next, write out what each proof strategy requires us to demonstrate. Then try to guess at which one seems easiest, start working on that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Repeatedly apply definitions of things to re-express statements. Write down all things you can think of that are true and relevant based on those statements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 get stuck, transition to another strategy. If you keep getting stuck, return to a previous one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Proof techniques are not exclusive. You may find that you embed one strategy for one part of a larger proof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If you’re getting frustrated, come to office hours!</a:t>
            </a:r>
          </a:p>
        </p:txBody>
      </p:sp>
    </p:spTree>
    <p:extLst>
      <p:ext uri="{BB962C8B-B14F-4D97-AF65-F5344CB8AC3E}">
        <p14:creationId xmlns:p14="http://schemas.microsoft.com/office/powerpoint/2010/main" val="679171608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2AD558-DD3E-6D3D-261D-F0B9D99BC0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Final reminders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10AA1D-BB56-462E-8975-E03FBDAEBC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HW1 released at 11:30am!</a:t>
            </a:r>
          </a:p>
          <a:p>
            <a:r>
              <a:rPr lang="en-US" dirty="0"/>
              <a:t>I have OH now-12:30pm: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Meet at front of classroom, we’ll walk over together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CSE (Allen) 343 if you’re coming later</a:t>
            </a:r>
          </a:p>
          <a:p>
            <a:r>
              <a:rPr lang="en-US" dirty="0"/>
              <a:t>Nathan has online OH 12–1pm: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dirty="0"/>
              <a:t>Link on Canvas/course website</a:t>
            </a:r>
          </a:p>
          <a:p>
            <a:pPr marL="457200" indent="-457200">
              <a:spcBef>
                <a:spcPts val="0"/>
              </a:spcBef>
              <a:buFont typeface="Arial" panose="020B0604020202020204" pitchFamily="34" charset="0"/>
              <a:buChar char="•"/>
            </a:pPr>
            <a:r>
              <a:rPr lang="en-US" u="sng" dirty="0">
                <a:hlinkClick r:id="rId2"/>
              </a:rPr>
              <a:t>https://washington.zoom.us/my/nathanbrunelle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792056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560275-4D4A-E63A-59AE-016BA0E53C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A8F36F-2AEB-C26B-B28B-00C3A94430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3A64EA-83ED-0AAA-79A8-C73BD3CCA5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Claim: </a:t>
            </a:r>
            <a:r>
              <a:rPr lang="en-US" dirty="0"/>
              <a:t>If property P is true, then property Q is true.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Direct proof: </a:t>
            </a:r>
            <a:r>
              <a:rPr lang="en-US" dirty="0"/>
              <a:t>Start with statement “P is true”, then write down a sequence of consequences until reaching “Q is true”.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Indirect Proof (by contrapositive): </a:t>
            </a:r>
            <a:r>
              <a:rPr lang="en-US" dirty="0"/>
              <a:t>Start with statement “Q is false”, then write down a sequence of consequences until reaching “P is false”.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Contradiction: </a:t>
            </a:r>
            <a:r>
              <a:rPr lang="en-US" dirty="0"/>
              <a:t>Start with the statement “P is true and Q is false”, then write a sequence of consequences until reaching a statement that is obvious impossible.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Counterexample (for proving false): </a:t>
            </a:r>
            <a:r>
              <a:rPr lang="en-US" dirty="0"/>
              <a:t>Give one thing that has property P but not Q.</a:t>
            </a:r>
            <a:endParaRPr lang="en-US" b="1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b="1" dirty="0"/>
              <a:t>Cases: </a:t>
            </a:r>
            <a:r>
              <a:rPr lang="en-US" dirty="0"/>
              <a:t>If there are multiple ways for property P to be true, you can consider each different way separately.</a:t>
            </a:r>
          </a:p>
        </p:txBody>
      </p:sp>
    </p:spTree>
    <p:extLst>
      <p:ext uri="{BB962C8B-B14F-4D97-AF65-F5344CB8AC3E}">
        <p14:creationId xmlns:p14="http://schemas.microsoft.com/office/powerpoint/2010/main" val="21179258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FCCDBD3-20EE-3FF9-D8ED-C39DD9E2F3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19D33E-CB48-EE13-6D30-85C0B0A08D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Let’s Practice! (Example 1)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97426F0-F493-331C-2CCB-B80A4232A84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6825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23A2173-7EA3-D383-FC1A-BBF8417BE6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206501-2C9A-8252-3DAC-964ADFF5EB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Do you think the statement is true or false? TRUE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r>
                  <a:rPr lang="en-US" dirty="0"/>
                  <a:t>Which strategy seems easiest to you? DIRECT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192F0-77BA-9F1B-A048-F0B41472AF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380" b="-240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both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even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</a:t>
                          </a:r>
                          <a:r>
                            <a:rPr lang="en-US" dirty="0"/>
                            <a:t>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at least one of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</a:t>
                          </a:r>
                          <a:r>
                            <a:rPr lang="en-US" baseline="0" dirty="0"/>
                            <a:t> even</a:t>
                          </a:r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b="1" dirty="0"/>
                            <a:t>Start with: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,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,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are all odd</a:t>
                          </a:r>
                        </a:p>
                        <a:p>
                          <a:endParaRPr lang="en-US" dirty="0"/>
                        </a:p>
                        <a:p>
                          <a:r>
                            <a:rPr lang="en-US" b="1" dirty="0"/>
                            <a:t>End with:</a:t>
                          </a:r>
                          <a:r>
                            <a:rPr lang="en-US" b="1" baseline="0" dirty="0"/>
                            <a:t> </a:t>
                          </a:r>
                          <a:r>
                            <a:rPr lang="en-US" b="0" baseline="0" dirty="0"/>
                            <a:t>something that’s clearly wrong</a:t>
                          </a:r>
                          <a:endParaRPr lang="en-US" dirty="0"/>
                        </a:p>
                        <a:p>
                          <a:endParaRPr lang="en-US" dirty="0"/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Find an example of</a:t>
                          </a:r>
                          <a:r>
                            <a:rPr lang="en-US" baseline="0" dirty="0"/>
                            <a:t> odd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baseline="0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oMath>
                          </a14:m>
                          <a:r>
                            <a:rPr lang="en-US" dirty="0"/>
                            <a:t> and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such that </a:t>
                          </a:r>
                          <a14:m>
                            <m:oMath xmlns:m="http://schemas.openxmlformats.org/officeDocument/2006/math"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𝑚</m:t>
                              </m:r>
                            </m:oMath>
                          </a14:m>
                          <a:r>
                            <a:rPr lang="en-US" dirty="0"/>
                            <a:t> is also odd.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4" name="Table 3">
                <a:extLst>
                  <a:ext uri="{FF2B5EF4-FFF2-40B4-BE49-F238E27FC236}">
                    <a16:creationId xmlns:a16="http://schemas.microsoft.com/office/drawing/2014/main" id="{3A8A88A9-BBDB-CC3A-06B1-C91B73026299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3219010915"/>
                  </p:ext>
                </p:extLst>
              </p:nvPr>
            </p:nvGraphicFramePr>
            <p:xfrm>
              <a:off x="437322" y="2164417"/>
              <a:ext cx="11400184" cy="2108200"/>
            </p:xfrm>
            <a:graphic>
              <a:graphicData uri="http://schemas.openxmlformats.org/drawingml/2006/table">
                <a:tbl>
                  <a:tblPr firstRow="1" bandRow="1">
                    <a:tableStyleId>{5C22544A-7EE6-4342-B048-85BDC9FD1C3A}</a:tableStyleId>
                  </a:tblPr>
                  <a:tblGrid>
                    <a:gridCol w="2850046">
                      <a:extLst>
                        <a:ext uri="{9D8B030D-6E8A-4147-A177-3AD203B41FA5}">
                          <a16:colId xmlns:a16="http://schemas.microsoft.com/office/drawing/2014/main" val="1804739404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455385937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3544786661"/>
                        </a:ext>
                      </a:extLst>
                    </a:gridCol>
                    <a:gridCol w="2850046">
                      <a:extLst>
                        <a:ext uri="{9D8B030D-6E8A-4147-A177-3AD203B41FA5}">
                          <a16:colId xmlns:a16="http://schemas.microsoft.com/office/drawing/2014/main" val="1393404857"/>
                        </a:ext>
                      </a:extLst>
                    </a:gridCol>
                  </a:tblGrid>
                  <a:tr h="370840"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Indirect Proof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Contradiction</a:t>
                          </a:r>
                        </a:p>
                      </a:txBody>
                      <a:tcPr/>
                    </a:tc>
                    <a:tc>
                      <a:txBody>
                        <a:bodyPr/>
                        <a:lstStyle/>
                        <a:p>
                          <a:r>
                            <a:rPr lang="en-US" dirty="0"/>
                            <a:t>Counterexample</a:t>
                          </a:r>
                        </a:p>
                      </a:txBody>
                      <a:tcPr/>
                    </a:tc>
                    <a:extLst>
                      <a:ext uri="{0D108BD9-81ED-4DB2-BD59-A6C34878D82A}">
                        <a16:rowId xmlns:a16="http://schemas.microsoft.com/office/drawing/2014/main" val="3714935835"/>
                      </a:ext>
                    </a:extLst>
                  </a:tr>
                  <a:tr h="1737360"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14" t="-22807" r="-3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100214" t="-22807" r="-20085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200642" t="-22807" r="-101285" b="-702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>
                        <a:blipFill>
                          <a:blip r:embed="rId3"/>
                          <a:stretch>
                            <a:fillRect l="-300000" t="-22807" r="-1068" b="-702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867852596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119475561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62BABBE-1E7E-6C10-BB86-117BA9F809A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3B71EB-B395-B9D7-EF2C-3D1A75FC53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 1: Direct proof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fontScale="92500"/>
              </a:bodyPr>
              <a:lstStyle/>
              <a:p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suppose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are both odd</a:t>
                </a:r>
              </a:p>
              <a:p>
                <a:r>
                  <a:rPr lang="en-US" dirty="0"/>
                  <a:t>Applying the definition of odd, we can say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, and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dirty="0"/>
                  <a:t>This means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Therefore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+2=2(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+1)</m:t>
                    </m:r>
                  </m:oMath>
                </a14:m>
                <a:endParaRPr lang="en-US" dirty="0"/>
              </a:p>
              <a:p>
                <a:r>
                  <a:rPr lang="en-US" dirty="0"/>
                  <a:t>And so by definition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r>
                  <a:rPr lang="en-US" dirty="0"/>
                  <a:t> is even.</a:t>
                </a:r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  <a:p>
                <a:pPr marL="457200" indent="-457200">
                  <a:buFont typeface="Arial" panose="020B0604020202020204" pitchFamily="34" charset="0"/>
                  <a:buChar char="•"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2359980-D1F3-A29C-74D4-C8F74B2809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043" t="-127" r="-11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036065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3">
      <a:dk1>
        <a:srgbClr val="000000"/>
      </a:dk1>
      <a:lt1>
        <a:srgbClr val="FFFFFF"/>
      </a:lt1>
      <a:dk2>
        <a:srgbClr val="0E2841"/>
      </a:dk2>
      <a:lt2>
        <a:srgbClr val="E8E8E8"/>
      </a:lt2>
      <a:accent1>
        <a:srgbClr val="1E68CD"/>
      </a:accent1>
      <a:accent2>
        <a:srgbClr val="D6431A"/>
      </a:accent2>
      <a:accent3>
        <a:srgbClr val="00ABC3"/>
      </a:accent3>
      <a:accent4>
        <a:srgbClr val="E09000"/>
      </a:accent4>
      <a:accent5>
        <a:srgbClr val="BC33AD"/>
      </a:accent5>
      <a:accent6>
        <a:srgbClr val="519304"/>
      </a:accent6>
      <a:hlink>
        <a:srgbClr val="467886"/>
      </a:hlink>
      <a:folHlink>
        <a:srgbClr val="467886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25000"/>
          </a:lnSpc>
          <a:spcBef>
            <a:spcPts val="2400"/>
          </a:spcBef>
          <a:defRPr sz="2800" dirty="0" err="1" smtClean="0">
            <a:latin typeface="Lato" panose="020F0502020204030203" pitchFamily="34" charset="77"/>
            <a:ea typeface="Inter" panose="02000503000000020004" pitchFamily="2" charset="0"/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417template" id="{AAF81601-399A-2442-AAE4-D244F3C4B759}" vid="{29E269BC-C148-3C43-85B3-C1C1EC7BE7B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16084</TotalTime>
  <Words>3893</Words>
  <Application>Microsoft Office PowerPoint</Application>
  <PresentationFormat>Widescreen</PresentationFormat>
  <Paragraphs>410</Paragraphs>
  <Slides>58</Slides>
  <Notes>0</Notes>
  <HiddenSlides>10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58</vt:i4>
      </vt:variant>
    </vt:vector>
  </HeadingPairs>
  <TitlesOfParts>
    <vt:vector size="63" baseType="lpstr">
      <vt:lpstr>Aptos</vt:lpstr>
      <vt:lpstr>Arial</vt:lpstr>
      <vt:lpstr>Cambria Math</vt:lpstr>
      <vt:lpstr>Lato</vt:lpstr>
      <vt:lpstr>Office Theme</vt:lpstr>
      <vt:lpstr>Lecture 3: Proof Techniques</vt:lpstr>
      <vt:lpstr>Concept check quizzes</vt:lpstr>
      <vt:lpstr>Homework 1</vt:lpstr>
      <vt:lpstr>Todo</vt:lpstr>
      <vt:lpstr>Proof writing practice</vt:lpstr>
      <vt:lpstr>Proof Techniques</vt:lpstr>
      <vt:lpstr>Let’s Practice! (Example 1)</vt:lpstr>
      <vt:lpstr>Example 1</vt:lpstr>
      <vt:lpstr>Example 1: Direct proof</vt:lpstr>
      <vt:lpstr>Example 1: Indirect proof</vt:lpstr>
      <vt:lpstr>Example 1: Proof by Contradiction</vt:lpstr>
      <vt:lpstr>Let’s Practice! (Example 2)</vt:lpstr>
      <vt:lpstr>Example 2</vt:lpstr>
      <vt:lpstr>Example 2: Direct proof</vt:lpstr>
      <vt:lpstr>Example 2: Indirect proof</vt:lpstr>
      <vt:lpstr>Example 2: Proof by Contradiction</vt:lpstr>
      <vt:lpstr>Let’s Practice! (Example 3)</vt:lpstr>
      <vt:lpstr>Example 3</vt:lpstr>
      <vt:lpstr>Example 3: Indirect proof - BAD</vt:lpstr>
      <vt:lpstr>Example 3: Counterexample</vt:lpstr>
      <vt:lpstr>Let’s Practice! (Example 4)</vt:lpstr>
      <vt:lpstr>Example 4</vt:lpstr>
      <vt:lpstr>Example 4: Direct proof</vt:lpstr>
      <vt:lpstr>Example 4: Indirect proof</vt:lpstr>
      <vt:lpstr>Example 4: Proof by Contradiction</vt:lpstr>
      <vt:lpstr>Let’s Practice! (Example 5)</vt:lpstr>
      <vt:lpstr>Example 5</vt:lpstr>
      <vt:lpstr>Example 5: Direct proof</vt:lpstr>
      <vt:lpstr>Example 5: Indirect proof</vt:lpstr>
      <vt:lpstr>Example 5: Proof by Contradiction</vt:lpstr>
      <vt:lpstr>Let’s Practice! (Example 6)</vt:lpstr>
      <vt:lpstr>Example 6</vt:lpstr>
      <vt:lpstr>Example 6: Direct proof</vt:lpstr>
      <vt:lpstr>Example 6: Indirect proof</vt:lpstr>
      <vt:lpstr>Example 6: Proof by Contradiction</vt:lpstr>
      <vt:lpstr>Let’s Practice! (Example 7)</vt:lpstr>
      <vt:lpstr>Example 7</vt:lpstr>
      <vt:lpstr>Example 7: Direct Proof</vt:lpstr>
      <vt:lpstr>Example 7: Indirect proof</vt:lpstr>
      <vt:lpstr>Example 7: Proof by Contradiction</vt:lpstr>
      <vt:lpstr>Example 7: Counterexample</vt:lpstr>
      <vt:lpstr>Vacuous Truth</vt:lpstr>
      <vt:lpstr>Review: What is correctness?</vt:lpstr>
      <vt:lpstr>Review: Correctness</vt:lpstr>
      <vt:lpstr>Review: Selection sort (1/6)</vt:lpstr>
      <vt:lpstr>Review: Selection sort (2/6)</vt:lpstr>
      <vt:lpstr>Selection sort (3/6)</vt:lpstr>
      <vt:lpstr>Selection sort (4/6)</vt:lpstr>
      <vt:lpstr>Selection sort (5/6)</vt:lpstr>
      <vt:lpstr>Selection sort (6/6)</vt:lpstr>
      <vt:lpstr>Alternative invariant (1/3)</vt:lpstr>
      <vt:lpstr>Alternative invariant (2/3)</vt:lpstr>
      <vt:lpstr>Alternative Invariant (3/3)</vt:lpstr>
      <vt:lpstr>Final step</vt:lpstr>
      <vt:lpstr>Indirect proof</vt:lpstr>
      <vt:lpstr>Contradiction</vt:lpstr>
      <vt:lpstr>Proof writing tips</vt:lpstr>
      <vt:lpstr>Final reminders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Glenn Sun</dc:creator>
  <cp:lastModifiedBy>Nathan Brunelle</cp:lastModifiedBy>
  <cp:revision>71</cp:revision>
  <dcterms:created xsi:type="dcterms:W3CDTF">2025-09-15T17:56:15Z</dcterms:created>
  <dcterms:modified xsi:type="dcterms:W3CDTF">2025-09-29T19:44:34Z</dcterms:modified>
</cp:coreProperties>
</file>