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65" r:id="rId3"/>
    <p:sldId id="308" r:id="rId4"/>
    <p:sldId id="310" r:id="rId5"/>
    <p:sldId id="354" r:id="rId6"/>
    <p:sldId id="387" r:id="rId7"/>
    <p:sldId id="388" r:id="rId8"/>
    <p:sldId id="389" r:id="rId9"/>
    <p:sldId id="356" r:id="rId10"/>
    <p:sldId id="355" r:id="rId11"/>
    <p:sldId id="357" r:id="rId12"/>
    <p:sldId id="358" r:id="rId13"/>
    <p:sldId id="359" r:id="rId14"/>
    <p:sldId id="360" r:id="rId15"/>
    <p:sldId id="361" r:id="rId16"/>
    <p:sldId id="363" r:id="rId17"/>
    <p:sldId id="382" r:id="rId18"/>
    <p:sldId id="383" r:id="rId19"/>
    <p:sldId id="390" r:id="rId20"/>
    <p:sldId id="391" r:id="rId21"/>
    <p:sldId id="362" r:id="rId22"/>
    <p:sldId id="364" r:id="rId23"/>
    <p:sldId id="374" r:id="rId24"/>
    <p:sldId id="366" r:id="rId25"/>
    <p:sldId id="367" r:id="rId26"/>
    <p:sldId id="368" r:id="rId27"/>
    <p:sldId id="393" r:id="rId28"/>
    <p:sldId id="395" r:id="rId29"/>
    <p:sldId id="392" r:id="rId30"/>
    <p:sldId id="396" r:id="rId31"/>
    <p:sldId id="397" r:id="rId32"/>
    <p:sldId id="398" r:id="rId33"/>
    <p:sldId id="370" r:id="rId34"/>
    <p:sldId id="371" r:id="rId35"/>
    <p:sldId id="372" r:id="rId36"/>
    <p:sldId id="373" r:id="rId37"/>
    <p:sldId id="378" r:id="rId38"/>
    <p:sldId id="379" r:id="rId39"/>
    <p:sldId id="380" r:id="rId40"/>
    <p:sldId id="377" r:id="rId41"/>
    <p:sldId id="376" r:id="rId42"/>
    <p:sldId id="384" r:id="rId43"/>
    <p:sldId id="401" r:id="rId44"/>
    <p:sldId id="400" r:id="rId45"/>
    <p:sldId id="385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5"/>
    <p:restoredTop sz="94672"/>
  </p:normalViewPr>
  <p:slideViewPr>
    <p:cSldViewPr snapToGrid="0">
      <p:cViewPr>
        <p:scale>
          <a:sx n="84" d="100"/>
          <a:sy n="84" d="100"/>
        </p:scale>
        <p:origin x="8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AF9BE-9FCA-D64E-8150-DC197F2F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9: Graph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Glenn Sun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55B3-694A-B3E7-4808-F9B832F35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EA94-58BF-E703-E9EB-2DD1E6DD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default assumptions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EC2C7C-96B4-6104-3E7B-DD97319F2BEA}"/>
              </a:ext>
            </a:extLst>
          </p:cNvPr>
          <p:cNvSpPr/>
          <p:nvPr/>
        </p:nvSpPr>
        <p:spPr>
          <a:xfrm>
            <a:off x="3184314" y="383033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AB924-8EB8-2CF2-CABB-15007CC9A02F}"/>
              </a:ext>
            </a:extLst>
          </p:cNvPr>
          <p:cNvSpPr txBox="1"/>
          <p:nvPr/>
        </p:nvSpPr>
        <p:spPr>
          <a:xfrm>
            <a:off x="2374736" y="1922069"/>
            <a:ext cx="2252540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No self-loops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95454-4206-BD0B-AFBE-C207DBE291E9}"/>
              </a:ext>
            </a:extLst>
          </p:cNvPr>
          <p:cNvSpPr txBox="1"/>
          <p:nvPr/>
        </p:nvSpPr>
        <p:spPr>
          <a:xfrm>
            <a:off x="6530424" y="1922069"/>
            <a:ext cx="3145413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No “parallel” edges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6E80C61-F366-A0CB-3A26-81461E0C56C7}"/>
              </a:ext>
            </a:extLst>
          </p:cNvPr>
          <p:cNvSpPr/>
          <p:nvPr/>
        </p:nvSpPr>
        <p:spPr>
          <a:xfrm>
            <a:off x="3054571" y="2886245"/>
            <a:ext cx="942785" cy="927472"/>
          </a:xfrm>
          <a:custGeom>
            <a:avLst/>
            <a:gdLst>
              <a:gd name="connsiteX0" fmla="*/ 770297 w 942785"/>
              <a:gd name="connsiteY0" fmla="*/ 927472 h 927472"/>
              <a:gd name="connsiteX1" fmla="*/ 892961 w 942785"/>
              <a:gd name="connsiteY1" fmla="*/ 124584 h 927472"/>
              <a:gd name="connsiteX2" fmla="*/ 45468 w 942785"/>
              <a:gd name="connsiteY2" fmla="*/ 79979 h 927472"/>
              <a:gd name="connsiteX3" fmla="*/ 190434 w 942785"/>
              <a:gd name="connsiteY3" fmla="*/ 882867 h 92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785" h="927472">
                <a:moveTo>
                  <a:pt x="770297" y="927472"/>
                </a:moveTo>
                <a:cubicBezTo>
                  <a:pt x="892031" y="596652"/>
                  <a:pt x="1013766" y="265833"/>
                  <a:pt x="892961" y="124584"/>
                </a:cubicBezTo>
                <a:cubicBezTo>
                  <a:pt x="772156" y="-16665"/>
                  <a:pt x="162556" y="-46401"/>
                  <a:pt x="45468" y="79979"/>
                </a:cubicBezTo>
                <a:cubicBezTo>
                  <a:pt x="-71620" y="206359"/>
                  <a:pt x="59407" y="544613"/>
                  <a:pt x="190434" y="882867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9DB750-D0AD-544A-CD8F-5F86C05EB2AA}"/>
              </a:ext>
            </a:extLst>
          </p:cNvPr>
          <p:cNvSpPr/>
          <p:nvPr/>
        </p:nvSpPr>
        <p:spPr>
          <a:xfrm>
            <a:off x="6530424" y="383033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38C152-60BD-ADE0-745B-9083AA1C1E36}"/>
              </a:ext>
            </a:extLst>
          </p:cNvPr>
          <p:cNvSpPr/>
          <p:nvPr/>
        </p:nvSpPr>
        <p:spPr>
          <a:xfrm>
            <a:off x="9035757" y="383033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63026-9F49-59C6-C0D9-5C12160F7380}"/>
              </a:ext>
            </a:extLst>
          </p:cNvPr>
          <p:cNvCxnSpPr/>
          <p:nvPr/>
        </p:nvCxnSpPr>
        <p:spPr>
          <a:xfrm>
            <a:off x="7281746" y="4036741"/>
            <a:ext cx="163923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BBA4A1-FE14-AE05-FFC4-BA6F1A4175B1}"/>
              </a:ext>
            </a:extLst>
          </p:cNvPr>
          <p:cNvCxnSpPr/>
          <p:nvPr/>
        </p:nvCxnSpPr>
        <p:spPr>
          <a:xfrm>
            <a:off x="7281746" y="4300652"/>
            <a:ext cx="163923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BFF852-E552-9F48-327E-064ADCCF82F1}"/>
              </a:ext>
            </a:extLst>
          </p:cNvPr>
          <p:cNvSpPr txBox="1"/>
          <p:nvPr/>
        </p:nvSpPr>
        <p:spPr>
          <a:xfrm>
            <a:off x="3229136" y="5386039"/>
            <a:ext cx="543739" cy="592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FBEAA-D267-B227-5051-EBFA30FA4462}"/>
              </a:ext>
            </a:extLst>
          </p:cNvPr>
          <p:cNvSpPr txBox="1"/>
          <p:nvPr/>
        </p:nvSpPr>
        <p:spPr>
          <a:xfrm>
            <a:off x="7829491" y="5386039"/>
            <a:ext cx="543739" cy="592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28417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780A7-AF5B-83C1-A927-CBFA7DA2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7D4-CDC0-9D89-1E7C-435D61D0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A1502-6413-9753-97F5-DF6DFCED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99885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Path: </a:t>
            </a:r>
            <a:r>
              <a:rPr lang="en-US" dirty="0"/>
              <a:t>sequence of </a:t>
            </a:r>
            <a:r>
              <a:rPr lang="en-US" b="1" i="1" dirty="0"/>
              <a:t>distinct</a:t>
            </a:r>
            <a:r>
              <a:rPr lang="en-US" dirty="0"/>
              <a:t> vertices connected by edges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81B230-38A6-B248-E1A0-8A83B779F9A9}"/>
              </a:ext>
            </a:extLst>
          </p:cNvPr>
          <p:cNvSpPr/>
          <p:nvPr/>
        </p:nvSpPr>
        <p:spPr>
          <a:xfrm>
            <a:off x="4126778" y="282340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F18170-DE99-4B8F-4F9A-D63DE615ABF8}"/>
              </a:ext>
            </a:extLst>
          </p:cNvPr>
          <p:cNvSpPr/>
          <p:nvPr/>
        </p:nvSpPr>
        <p:spPr>
          <a:xfrm>
            <a:off x="2604451" y="3585005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FCB332-FB18-8829-E5C6-C1EDA2219F64}"/>
              </a:ext>
            </a:extLst>
          </p:cNvPr>
          <p:cNvSpPr/>
          <p:nvPr/>
        </p:nvSpPr>
        <p:spPr>
          <a:xfrm>
            <a:off x="4866996" y="4545125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66495-DA02-5B92-713B-8138A7284283}"/>
              </a:ext>
            </a:extLst>
          </p:cNvPr>
          <p:cNvSpPr/>
          <p:nvPr/>
        </p:nvSpPr>
        <p:spPr>
          <a:xfrm>
            <a:off x="7946461" y="28745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BD24F6-F882-9E26-ACA3-2A072ADF0369}"/>
              </a:ext>
            </a:extLst>
          </p:cNvPr>
          <p:cNvSpPr/>
          <p:nvPr/>
        </p:nvSpPr>
        <p:spPr>
          <a:xfrm>
            <a:off x="7237014" y="52550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01929C-D695-1CC9-FB23-613ACE5A601F}"/>
              </a:ext>
            </a:extLst>
          </p:cNvPr>
          <p:cNvSpPr/>
          <p:nvPr/>
        </p:nvSpPr>
        <p:spPr>
          <a:xfrm>
            <a:off x="3244531" y="50559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FA79E1-ED69-4478-3652-F8D251422520}"/>
              </a:ext>
            </a:extLst>
          </p:cNvPr>
          <p:cNvSpPr/>
          <p:nvPr/>
        </p:nvSpPr>
        <p:spPr>
          <a:xfrm>
            <a:off x="6916974" y="409643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2496D-A6AF-4CC8-645F-037D1BBAD463}"/>
              </a:ext>
            </a:extLst>
          </p:cNvPr>
          <p:cNvSpPr/>
          <p:nvPr/>
        </p:nvSpPr>
        <p:spPr>
          <a:xfrm>
            <a:off x="5898076" y="307523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5F0485-9389-547A-DC7E-D8E459DF7F6F}"/>
              </a:ext>
            </a:extLst>
          </p:cNvPr>
          <p:cNvSpPr/>
          <p:nvPr/>
        </p:nvSpPr>
        <p:spPr>
          <a:xfrm>
            <a:off x="8773086" y="42250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BE5949-FBD8-E8E1-CA5F-912DCBFA7E4B}"/>
              </a:ext>
            </a:extLst>
          </p:cNvPr>
          <p:cNvCxnSpPr/>
          <p:nvPr/>
        </p:nvCxnSpPr>
        <p:spPr>
          <a:xfrm flipV="1">
            <a:off x="3311818" y="3395273"/>
            <a:ext cx="753036" cy="320040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24C94B-A3FE-5019-07D9-95E08E4ABDCD}"/>
              </a:ext>
            </a:extLst>
          </p:cNvPr>
          <p:cNvCxnSpPr>
            <a:cxnSpLocks/>
          </p:cNvCxnSpPr>
          <p:nvPr/>
        </p:nvCxnSpPr>
        <p:spPr>
          <a:xfrm>
            <a:off x="3101621" y="4303233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D5889C-5F47-9F6D-F0EF-19CEA0DFFB3C}"/>
              </a:ext>
            </a:extLst>
          </p:cNvPr>
          <p:cNvCxnSpPr>
            <a:cxnSpLocks/>
          </p:cNvCxnSpPr>
          <p:nvPr/>
        </p:nvCxnSpPr>
        <p:spPr>
          <a:xfrm flipV="1">
            <a:off x="3999285" y="5055963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7FE316-8EEA-1E83-88C0-41D4E85E0539}"/>
              </a:ext>
            </a:extLst>
          </p:cNvPr>
          <p:cNvCxnSpPr>
            <a:cxnSpLocks/>
          </p:cNvCxnSpPr>
          <p:nvPr/>
        </p:nvCxnSpPr>
        <p:spPr>
          <a:xfrm>
            <a:off x="4863106" y="3159023"/>
            <a:ext cx="946023" cy="137018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52083-F27F-DD29-99B1-B48365D89963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3576889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1004CF-8F1E-8DA8-9D63-3709BC15C5A8}"/>
              </a:ext>
            </a:extLst>
          </p:cNvPr>
          <p:cNvCxnSpPr>
            <a:cxnSpLocks/>
          </p:cNvCxnSpPr>
          <p:nvPr/>
        </p:nvCxnSpPr>
        <p:spPr>
          <a:xfrm flipV="1">
            <a:off x="5458989" y="3775804"/>
            <a:ext cx="541070" cy="769321"/>
          </a:xfrm>
          <a:prstGeom prst="line">
            <a:avLst/>
          </a:prstGeom>
          <a:ln w="38100">
            <a:solidFill>
              <a:schemeClr val="accent2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5FA37C-88B8-6B8D-6491-756B5FAB61A3}"/>
              </a:ext>
            </a:extLst>
          </p:cNvPr>
          <p:cNvCxnSpPr>
            <a:cxnSpLocks/>
          </p:cNvCxnSpPr>
          <p:nvPr/>
        </p:nvCxnSpPr>
        <p:spPr>
          <a:xfrm>
            <a:off x="5555922" y="5040723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083C45-E5BA-4FCD-95D7-AA5A538DCED2}"/>
              </a:ext>
            </a:extLst>
          </p:cNvPr>
          <p:cNvCxnSpPr>
            <a:cxnSpLocks/>
          </p:cNvCxnSpPr>
          <p:nvPr/>
        </p:nvCxnSpPr>
        <p:spPr>
          <a:xfrm flipV="1">
            <a:off x="6627103" y="3273712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4BE8DE-C96E-7EEC-1912-9F9D8F1B6B8B}"/>
              </a:ext>
            </a:extLst>
          </p:cNvPr>
          <p:cNvCxnSpPr>
            <a:cxnSpLocks/>
          </p:cNvCxnSpPr>
          <p:nvPr/>
        </p:nvCxnSpPr>
        <p:spPr>
          <a:xfrm flipV="1">
            <a:off x="7754188" y="3642563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79D175-1192-28C9-99B7-1E41D43EE440}"/>
              </a:ext>
            </a:extLst>
          </p:cNvPr>
          <p:cNvCxnSpPr>
            <a:cxnSpLocks/>
          </p:cNvCxnSpPr>
          <p:nvPr/>
        </p:nvCxnSpPr>
        <p:spPr>
          <a:xfrm flipV="1">
            <a:off x="5607214" y="4527239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7FC813-080C-A31C-9474-62DB88DAA811}"/>
              </a:ext>
            </a:extLst>
          </p:cNvPr>
          <p:cNvCxnSpPr>
            <a:cxnSpLocks/>
          </p:cNvCxnSpPr>
          <p:nvPr/>
        </p:nvCxnSpPr>
        <p:spPr>
          <a:xfrm>
            <a:off x="8586541" y="3576889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91AB22-1F64-DDF4-33EE-AD74045FFD45}"/>
              </a:ext>
            </a:extLst>
          </p:cNvPr>
          <p:cNvCxnSpPr>
            <a:cxnSpLocks/>
          </p:cNvCxnSpPr>
          <p:nvPr/>
        </p:nvCxnSpPr>
        <p:spPr>
          <a:xfrm flipV="1">
            <a:off x="3927201" y="4911332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7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42153-1559-0A44-364A-46F3871C4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2D87-79B1-D9CF-64C0-FB0E7C3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F4FB-0B9A-AC7A-50BA-210D1E6A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99885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Cycle: </a:t>
            </a:r>
            <a:r>
              <a:rPr lang="en-US" dirty="0"/>
              <a:t>sequence of </a:t>
            </a:r>
            <a:r>
              <a:rPr lang="en-US" b="1" i="1" dirty="0"/>
              <a:t>distinct</a:t>
            </a:r>
            <a:r>
              <a:rPr lang="en-US" dirty="0"/>
              <a:t> vertices connected by edges, except the first and last vertex are the same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C286F9-124E-F276-A09C-E0BAD18E9EEC}"/>
              </a:ext>
            </a:extLst>
          </p:cNvPr>
          <p:cNvSpPr/>
          <p:nvPr/>
        </p:nvSpPr>
        <p:spPr>
          <a:xfrm>
            <a:off x="4126778" y="282340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9B2F4F-FAD8-6D6B-F122-A100833701EF}"/>
              </a:ext>
            </a:extLst>
          </p:cNvPr>
          <p:cNvSpPr/>
          <p:nvPr/>
        </p:nvSpPr>
        <p:spPr>
          <a:xfrm>
            <a:off x="2604451" y="35850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7BB41F-0656-DC56-D40E-59BA6212FD40}"/>
              </a:ext>
            </a:extLst>
          </p:cNvPr>
          <p:cNvSpPr/>
          <p:nvPr/>
        </p:nvSpPr>
        <p:spPr>
          <a:xfrm>
            <a:off x="4866996" y="4545125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C3782D-DE51-3BB4-E042-0B41FA81C27F}"/>
              </a:ext>
            </a:extLst>
          </p:cNvPr>
          <p:cNvSpPr/>
          <p:nvPr/>
        </p:nvSpPr>
        <p:spPr>
          <a:xfrm>
            <a:off x="7946461" y="28745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8EF40-7BF7-F8F4-6EC2-80E2566D9DD9}"/>
              </a:ext>
            </a:extLst>
          </p:cNvPr>
          <p:cNvSpPr/>
          <p:nvPr/>
        </p:nvSpPr>
        <p:spPr>
          <a:xfrm>
            <a:off x="7237014" y="52550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8B8119-FDCD-B12C-ED1E-75A4611B06E1}"/>
              </a:ext>
            </a:extLst>
          </p:cNvPr>
          <p:cNvSpPr/>
          <p:nvPr/>
        </p:nvSpPr>
        <p:spPr>
          <a:xfrm>
            <a:off x="3244531" y="50559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F82B6-4DFE-1136-8361-7EBD036A0152}"/>
              </a:ext>
            </a:extLst>
          </p:cNvPr>
          <p:cNvSpPr/>
          <p:nvPr/>
        </p:nvSpPr>
        <p:spPr>
          <a:xfrm>
            <a:off x="6916974" y="409643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CB476F-EE47-1EFA-1A2C-E766178BC9F1}"/>
              </a:ext>
            </a:extLst>
          </p:cNvPr>
          <p:cNvSpPr/>
          <p:nvPr/>
        </p:nvSpPr>
        <p:spPr>
          <a:xfrm>
            <a:off x="5898076" y="307523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8C90C6-E234-CB1E-B1FF-3D5B801FE382}"/>
              </a:ext>
            </a:extLst>
          </p:cNvPr>
          <p:cNvSpPr/>
          <p:nvPr/>
        </p:nvSpPr>
        <p:spPr>
          <a:xfrm>
            <a:off x="8773086" y="42250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3356D8-5471-346E-6A9B-468163CBAE60}"/>
              </a:ext>
            </a:extLst>
          </p:cNvPr>
          <p:cNvCxnSpPr/>
          <p:nvPr/>
        </p:nvCxnSpPr>
        <p:spPr>
          <a:xfrm flipV="1">
            <a:off x="3311818" y="3395273"/>
            <a:ext cx="753036" cy="320040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A69D95-2323-367D-8934-8DAFE317918B}"/>
              </a:ext>
            </a:extLst>
          </p:cNvPr>
          <p:cNvCxnSpPr>
            <a:cxnSpLocks/>
          </p:cNvCxnSpPr>
          <p:nvPr/>
        </p:nvCxnSpPr>
        <p:spPr>
          <a:xfrm>
            <a:off x="3101621" y="4303233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17CED2-35E7-6B19-789F-7D7F91698E35}"/>
              </a:ext>
            </a:extLst>
          </p:cNvPr>
          <p:cNvCxnSpPr>
            <a:cxnSpLocks/>
          </p:cNvCxnSpPr>
          <p:nvPr/>
        </p:nvCxnSpPr>
        <p:spPr>
          <a:xfrm flipV="1">
            <a:off x="3999285" y="5055963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B20480-7769-50AF-E8A1-1587EA1EDA19}"/>
              </a:ext>
            </a:extLst>
          </p:cNvPr>
          <p:cNvCxnSpPr>
            <a:cxnSpLocks/>
          </p:cNvCxnSpPr>
          <p:nvPr/>
        </p:nvCxnSpPr>
        <p:spPr>
          <a:xfrm>
            <a:off x="4863106" y="3159023"/>
            <a:ext cx="946023" cy="137018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3FDB47-460F-B281-62E6-8AABFE4AAF17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3576889"/>
            <a:ext cx="487355" cy="839588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BE8C3A-D379-7319-63A7-9B8EEF071184}"/>
              </a:ext>
            </a:extLst>
          </p:cNvPr>
          <p:cNvCxnSpPr>
            <a:cxnSpLocks/>
          </p:cNvCxnSpPr>
          <p:nvPr/>
        </p:nvCxnSpPr>
        <p:spPr>
          <a:xfrm flipV="1">
            <a:off x="5458989" y="3775804"/>
            <a:ext cx="541070" cy="769321"/>
          </a:xfrm>
          <a:prstGeom prst="line">
            <a:avLst/>
          </a:prstGeom>
          <a:ln w="38100">
            <a:solidFill>
              <a:schemeClr val="accent2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C4E7E8-8A51-743E-C4AC-258D9330518D}"/>
              </a:ext>
            </a:extLst>
          </p:cNvPr>
          <p:cNvCxnSpPr>
            <a:cxnSpLocks/>
          </p:cNvCxnSpPr>
          <p:nvPr/>
        </p:nvCxnSpPr>
        <p:spPr>
          <a:xfrm>
            <a:off x="5555922" y="5040723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58285D-933A-FE02-C31D-3D90883863CC}"/>
              </a:ext>
            </a:extLst>
          </p:cNvPr>
          <p:cNvCxnSpPr>
            <a:cxnSpLocks/>
          </p:cNvCxnSpPr>
          <p:nvPr/>
        </p:nvCxnSpPr>
        <p:spPr>
          <a:xfrm flipV="1">
            <a:off x="6627103" y="3273712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0889FA-A3E3-820F-63DC-D04D10D6921A}"/>
              </a:ext>
            </a:extLst>
          </p:cNvPr>
          <p:cNvCxnSpPr>
            <a:cxnSpLocks/>
          </p:cNvCxnSpPr>
          <p:nvPr/>
        </p:nvCxnSpPr>
        <p:spPr>
          <a:xfrm flipV="1">
            <a:off x="7754188" y="3642563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26CC69-C1CA-2D2B-3987-56D8510FD05C}"/>
              </a:ext>
            </a:extLst>
          </p:cNvPr>
          <p:cNvCxnSpPr>
            <a:cxnSpLocks/>
          </p:cNvCxnSpPr>
          <p:nvPr/>
        </p:nvCxnSpPr>
        <p:spPr>
          <a:xfrm flipV="1">
            <a:off x="5607214" y="4527239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06BAC9-2C78-CB6F-5E6A-AD25F481F755}"/>
              </a:ext>
            </a:extLst>
          </p:cNvPr>
          <p:cNvCxnSpPr>
            <a:cxnSpLocks/>
          </p:cNvCxnSpPr>
          <p:nvPr/>
        </p:nvCxnSpPr>
        <p:spPr>
          <a:xfrm>
            <a:off x="8586541" y="3576889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6C84EB-0A41-D061-0645-F19AEA042613}"/>
              </a:ext>
            </a:extLst>
          </p:cNvPr>
          <p:cNvCxnSpPr>
            <a:cxnSpLocks/>
          </p:cNvCxnSpPr>
          <p:nvPr/>
        </p:nvCxnSpPr>
        <p:spPr>
          <a:xfrm flipV="1">
            <a:off x="3927201" y="4911332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1BFDF-0E31-B8AF-BB94-7F8458CBC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D933-B5C0-84CC-FE83-35CCD04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30AC6C-08CF-AA6F-3FED-87AAA64CF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out-neighbors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are the vertices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can go to by an edge.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30AC6C-08CF-AA6F-3FED-87AAA64CF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  <a:blipFill>
                <a:blip r:embed="rId2"/>
                <a:stretch>
                  <a:fillRect l="-1206" t="-1250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1BA44D5-054E-0505-25DE-840610E88A2A}"/>
              </a:ext>
            </a:extLst>
          </p:cNvPr>
          <p:cNvSpPr/>
          <p:nvPr/>
        </p:nvSpPr>
        <p:spPr>
          <a:xfrm>
            <a:off x="4126778" y="282340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4F9034-63E3-E511-BC4B-367D51F2556D}"/>
              </a:ext>
            </a:extLst>
          </p:cNvPr>
          <p:cNvSpPr/>
          <p:nvPr/>
        </p:nvSpPr>
        <p:spPr>
          <a:xfrm>
            <a:off x="2604451" y="35850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875DD0-7545-22B3-DD7A-BDD3CCD7C156}"/>
                  </a:ext>
                </a:extLst>
              </p:cNvPr>
              <p:cNvSpPr/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875DD0-7545-22B3-DD7A-BDD3CCD7C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74EB62C-EE51-AB1B-40B2-7A97411F8610}"/>
              </a:ext>
            </a:extLst>
          </p:cNvPr>
          <p:cNvSpPr/>
          <p:nvPr/>
        </p:nvSpPr>
        <p:spPr>
          <a:xfrm>
            <a:off x="7946461" y="28745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43EA72-E8E2-9E0E-DD3D-2C1838523CB6}"/>
              </a:ext>
            </a:extLst>
          </p:cNvPr>
          <p:cNvSpPr/>
          <p:nvPr/>
        </p:nvSpPr>
        <p:spPr>
          <a:xfrm>
            <a:off x="7237014" y="52550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815FC-1105-AEB5-526F-ECC9475B2921}"/>
              </a:ext>
            </a:extLst>
          </p:cNvPr>
          <p:cNvSpPr/>
          <p:nvPr/>
        </p:nvSpPr>
        <p:spPr>
          <a:xfrm>
            <a:off x="3244531" y="505596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EE5CB6-1E5E-0DED-6D2A-A730F2AE2987}"/>
              </a:ext>
            </a:extLst>
          </p:cNvPr>
          <p:cNvSpPr/>
          <p:nvPr/>
        </p:nvSpPr>
        <p:spPr>
          <a:xfrm>
            <a:off x="6916974" y="4096437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CBC2E-8718-7449-778E-4BB10B587543}"/>
              </a:ext>
            </a:extLst>
          </p:cNvPr>
          <p:cNvSpPr/>
          <p:nvPr/>
        </p:nvSpPr>
        <p:spPr>
          <a:xfrm>
            <a:off x="5898076" y="307523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922220-34C7-5BED-C685-6EEF51F0E9C9}"/>
              </a:ext>
            </a:extLst>
          </p:cNvPr>
          <p:cNvSpPr/>
          <p:nvPr/>
        </p:nvSpPr>
        <p:spPr>
          <a:xfrm>
            <a:off x="8773086" y="42250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55C484-A9EB-243A-150C-BF996BFA0369}"/>
              </a:ext>
            </a:extLst>
          </p:cNvPr>
          <p:cNvCxnSpPr/>
          <p:nvPr/>
        </p:nvCxnSpPr>
        <p:spPr>
          <a:xfrm flipV="1">
            <a:off x="3311818" y="3395273"/>
            <a:ext cx="753036" cy="320040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ECEDD3-0E88-7FFE-00DD-EA7ED3401E64}"/>
              </a:ext>
            </a:extLst>
          </p:cNvPr>
          <p:cNvCxnSpPr>
            <a:cxnSpLocks/>
          </p:cNvCxnSpPr>
          <p:nvPr/>
        </p:nvCxnSpPr>
        <p:spPr>
          <a:xfrm>
            <a:off x="3101621" y="4303233"/>
            <a:ext cx="210197" cy="674581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6D87FF-717C-0772-D167-587E3C130F1E}"/>
              </a:ext>
            </a:extLst>
          </p:cNvPr>
          <p:cNvCxnSpPr>
            <a:cxnSpLocks/>
          </p:cNvCxnSpPr>
          <p:nvPr/>
        </p:nvCxnSpPr>
        <p:spPr>
          <a:xfrm flipV="1">
            <a:off x="3999285" y="5055963"/>
            <a:ext cx="767573" cy="289262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D25414-CDD3-1530-1176-FEB3888FD5C2}"/>
              </a:ext>
            </a:extLst>
          </p:cNvPr>
          <p:cNvCxnSpPr>
            <a:cxnSpLocks/>
          </p:cNvCxnSpPr>
          <p:nvPr/>
        </p:nvCxnSpPr>
        <p:spPr>
          <a:xfrm>
            <a:off x="4863106" y="3159023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E9B506-B673-DFE9-C849-B9DEB9FEDC87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3576889"/>
            <a:ext cx="487355" cy="839588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9393BE-43BC-4EEF-54B5-AD96CD436A79}"/>
              </a:ext>
            </a:extLst>
          </p:cNvPr>
          <p:cNvCxnSpPr>
            <a:cxnSpLocks/>
          </p:cNvCxnSpPr>
          <p:nvPr/>
        </p:nvCxnSpPr>
        <p:spPr>
          <a:xfrm flipV="1">
            <a:off x="5458989" y="3775804"/>
            <a:ext cx="541070" cy="769321"/>
          </a:xfrm>
          <a:prstGeom prst="line">
            <a:avLst/>
          </a:prstGeom>
          <a:ln w="38100">
            <a:solidFill>
              <a:schemeClr val="accent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001BE2-25DF-F511-9045-552ACB83BEBF}"/>
              </a:ext>
            </a:extLst>
          </p:cNvPr>
          <p:cNvCxnSpPr>
            <a:cxnSpLocks/>
          </p:cNvCxnSpPr>
          <p:nvPr/>
        </p:nvCxnSpPr>
        <p:spPr>
          <a:xfrm>
            <a:off x="5555922" y="5040723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A544E7-3CB6-8EEF-B5A9-23A8B44E98A0}"/>
              </a:ext>
            </a:extLst>
          </p:cNvPr>
          <p:cNvCxnSpPr>
            <a:cxnSpLocks/>
          </p:cNvCxnSpPr>
          <p:nvPr/>
        </p:nvCxnSpPr>
        <p:spPr>
          <a:xfrm flipV="1">
            <a:off x="6627103" y="3273712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A6C699-948B-BE2C-C6B0-83AFAB308DA4}"/>
              </a:ext>
            </a:extLst>
          </p:cNvPr>
          <p:cNvCxnSpPr>
            <a:cxnSpLocks/>
          </p:cNvCxnSpPr>
          <p:nvPr/>
        </p:nvCxnSpPr>
        <p:spPr>
          <a:xfrm flipV="1">
            <a:off x="7754188" y="3642563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BDCB7D-6E63-AAB0-3CE5-1F24A2B7763D}"/>
              </a:ext>
            </a:extLst>
          </p:cNvPr>
          <p:cNvCxnSpPr>
            <a:cxnSpLocks/>
          </p:cNvCxnSpPr>
          <p:nvPr/>
        </p:nvCxnSpPr>
        <p:spPr>
          <a:xfrm flipV="1">
            <a:off x="5607214" y="4527239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C2CC52-4B57-FDCE-60CC-B9F2EEA44AFE}"/>
              </a:ext>
            </a:extLst>
          </p:cNvPr>
          <p:cNvCxnSpPr>
            <a:cxnSpLocks/>
          </p:cNvCxnSpPr>
          <p:nvPr/>
        </p:nvCxnSpPr>
        <p:spPr>
          <a:xfrm>
            <a:off x="8586541" y="3576889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200051-51AA-EAAA-DCEF-C82B4A9FC778}"/>
              </a:ext>
            </a:extLst>
          </p:cNvPr>
          <p:cNvCxnSpPr>
            <a:cxnSpLocks/>
          </p:cNvCxnSpPr>
          <p:nvPr/>
        </p:nvCxnSpPr>
        <p:spPr>
          <a:xfrm flipV="1">
            <a:off x="3927201" y="4911332"/>
            <a:ext cx="767573" cy="289262"/>
          </a:xfrm>
          <a:prstGeom prst="line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55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1909-B09F-808F-DA0C-80D48BF39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70F7-BDF8-DFD9-262B-8F93BE13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F2D4F5-DE23-D5E7-17F3-ECA1EE115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out-neighbors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are the vertices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 can go to </a:t>
                </a:r>
                <a:r>
                  <a:rPr lang="en-US" dirty="0"/>
                  <a:t>by an edge.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out-edges</a:t>
                </a:r>
                <a:r>
                  <a:rPr lang="en-US" dirty="0"/>
                  <a:t> are the edges to the out-neighbors.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F2D4F5-DE23-D5E7-17F3-ECA1EE115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  <a:blipFill>
                <a:blip r:embed="rId2"/>
                <a:stretch>
                  <a:fillRect l="-1206" t="-1250" r="-1689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B768D96-7BF8-9454-C513-C0B1DF92BB7B}"/>
              </a:ext>
            </a:extLst>
          </p:cNvPr>
          <p:cNvSpPr/>
          <p:nvPr/>
        </p:nvSpPr>
        <p:spPr>
          <a:xfrm>
            <a:off x="4126778" y="282340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DC9A63-AF49-FF92-182B-3E755A108D85}"/>
              </a:ext>
            </a:extLst>
          </p:cNvPr>
          <p:cNvSpPr/>
          <p:nvPr/>
        </p:nvSpPr>
        <p:spPr>
          <a:xfrm>
            <a:off x="2604451" y="35850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185F45-02E0-1C0F-8581-78241E0BD38F}"/>
                  </a:ext>
                </a:extLst>
              </p:cNvPr>
              <p:cNvSpPr/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185F45-02E0-1C0F-8581-78241E0BD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5723BF7-9D60-23D3-32C1-AFCEC17A3500}"/>
              </a:ext>
            </a:extLst>
          </p:cNvPr>
          <p:cNvSpPr/>
          <p:nvPr/>
        </p:nvSpPr>
        <p:spPr>
          <a:xfrm>
            <a:off x="7946461" y="28745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C3B0C4-FBFD-DD89-8CB0-E43D82869BE3}"/>
              </a:ext>
            </a:extLst>
          </p:cNvPr>
          <p:cNvSpPr/>
          <p:nvPr/>
        </p:nvSpPr>
        <p:spPr>
          <a:xfrm>
            <a:off x="7237014" y="52550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0A18D9-12F2-B473-2666-BB761E094134}"/>
              </a:ext>
            </a:extLst>
          </p:cNvPr>
          <p:cNvSpPr/>
          <p:nvPr/>
        </p:nvSpPr>
        <p:spPr>
          <a:xfrm>
            <a:off x="3244531" y="505596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FC5E99-85F7-60AA-B699-EF96F9C11824}"/>
              </a:ext>
            </a:extLst>
          </p:cNvPr>
          <p:cNvSpPr/>
          <p:nvPr/>
        </p:nvSpPr>
        <p:spPr>
          <a:xfrm>
            <a:off x="6916974" y="4096437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8BD343-FB82-A294-10F8-10987DEF6E3B}"/>
              </a:ext>
            </a:extLst>
          </p:cNvPr>
          <p:cNvSpPr/>
          <p:nvPr/>
        </p:nvSpPr>
        <p:spPr>
          <a:xfrm>
            <a:off x="5898076" y="307523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EEEEE4-0A74-05E6-B4C4-63FE9FF18016}"/>
              </a:ext>
            </a:extLst>
          </p:cNvPr>
          <p:cNvSpPr/>
          <p:nvPr/>
        </p:nvSpPr>
        <p:spPr>
          <a:xfrm>
            <a:off x="8773086" y="42250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A05B70-2C94-E8A6-D5C4-C80093464A50}"/>
              </a:ext>
            </a:extLst>
          </p:cNvPr>
          <p:cNvCxnSpPr/>
          <p:nvPr/>
        </p:nvCxnSpPr>
        <p:spPr>
          <a:xfrm flipV="1">
            <a:off x="3311818" y="3395273"/>
            <a:ext cx="753036" cy="320040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6C93DB-C73D-33BE-63C2-210703C077B9}"/>
              </a:ext>
            </a:extLst>
          </p:cNvPr>
          <p:cNvCxnSpPr>
            <a:cxnSpLocks/>
          </p:cNvCxnSpPr>
          <p:nvPr/>
        </p:nvCxnSpPr>
        <p:spPr>
          <a:xfrm>
            <a:off x="3101621" y="4303233"/>
            <a:ext cx="210197" cy="674581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535880-23F9-0226-5114-F68F189E6FD3}"/>
              </a:ext>
            </a:extLst>
          </p:cNvPr>
          <p:cNvCxnSpPr>
            <a:cxnSpLocks/>
          </p:cNvCxnSpPr>
          <p:nvPr/>
        </p:nvCxnSpPr>
        <p:spPr>
          <a:xfrm flipV="1">
            <a:off x="3999285" y="5055963"/>
            <a:ext cx="767573" cy="289262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5C058A-94C4-D4B1-52D2-28AA9821A3C2}"/>
              </a:ext>
            </a:extLst>
          </p:cNvPr>
          <p:cNvCxnSpPr>
            <a:cxnSpLocks/>
          </p:cNvCxnSpPr>
          <p:nvPr/>
        </p:nvCxnSpPr>
        <p:spPr>
          <a:xfrm>
            <a:off x="4863106" y="3159023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33636C-8FF5-FBD5-3CBF-779F24E15E13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3576889"/>
            <a:ext cx="487355" cy="839588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724509-7806-88CD-0875-E5D2382E0EAE}"/>
              </a:ext>
            </a:extLst>
          </p:cNvPr>
          <p:cNvCxnSpPr>
            <a:cxnSpLocks/>
          </p:cNvCxnSpPr>
          <p:nvPr/>
        </p:nvCxnSpPr>
        <p:spPr>
          <a:xfrm flipV="1">
            <a:off x="5458989" y="3775804"/>
            <a:ext cx="541070" cy="769321"/>
          </a:xfrm>
          <a:prstGeom prst="line">
            <a:avLst/>
          </a:prstGeom>
          <a:ln w="38100">
            <a:solidFill>
              <a:schemeClr val="accent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6ABC29-8073-B36C-1627-9130FB2969E7}"/>
              </a:ext>
            </a:extLst>
          </p:cNvPr>
          <p:cNvCxnSpPr>
            <a:cxnSpLocks/>
          </p:cNvCxnSpPr>
          <p:nvPr/>
        </p:nvCxnSpPr>
        <p:spPr>
          <a:xfrm>
            <a:off x="5555922" y="5040723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D2D0B7-B166-B983-062A-D148C0C49269}"/>
              </a:ext>
            </a:extLst>
          </p:cNvPr>
          <p:cNvCxnSpPr>
            <a:cxnSpLocks/>
          </p:cNvCxnSpPr>
          <p:nvPr/>
        </p:nvCxnSpPr>
        <p:spPr>
          <a:xfrm flipV="1">
            <a:off x="6627103" y="3273712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39D88A-3084-7D3A-B690-7BB54B904068}"/>
              </a:ext>
            </a:extLst>
          </p:cNvPr>
          <p:cNvCxnSpPr>
            <a:cxnSpLocks/>
          </p:cNvCxnSpPr>
          <p:nvPr/>
        </p:nvCxnSpPr>
        <p:spPr>
          <a:xfrm flipV="1">
            <a:off x="7754188" y="3642563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CC5EE4-F4C5-95A0-2B9E-22D7E7D5801D}"/>
              </a:ext>
            </a:extLst>
          </p:cNvPr>
          <p:cNvCxnSpPr>
            <a:cxnSpLocks/>
          </p:cNvCxnSpPr>
          <p:nvPr/>
        </p:nvCxnSpPr>
        <p:spPr>
          <a:xfrm flipV="1">
            <a:off x="5607214" y="4527239"/>
            <a:ext cx="1162440" cy="273304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ADC0B2-E693-626F-868E-CC9F697CE2B2}"/>
              </a:ext>
            </a:extLst>
          </p:cNvPr>
          <p:cNvCxnSpPr>
            <a:cxnSpLocks/>
          </p:cNvCxnSpPr>
          <p:nvPr/>
        </p:nvCxnSpPr>
        <p:spPr>
          <a:xfrm>
            <a:off x="8586541" y="3576889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FB0F95-FAB5-0708-1876-4247588D21ED}"/>
              </a:ext>
            </a:extLst>
          </p:cNvPr>
          <p:cNvCxnSpPr>
            <a:cxnSpLocks/>
          </p:cNvCxnSpPr>
          <p:nvPr/>
        </p:nvCxnSpPr>
        <p:spPr>
          <a:xfrm flipV="1">
            <a:off x="3927201" y="4911332"/>
            <a:ext cx="767573" cy="289262"/>
          </a:xfrm>
          <a:prstGeom prst="line">
            <a:avLst/>
          </a:prstGeom>
          <a:ln w="381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44579-8D40-76F9-2211-D4F065C4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37B7-8ECC-12A1-288B-CE1D25E2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054D9B-4ABB-1E11-4CC5-0439881A7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in-neighbors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are the vertices that </a:t>
                </a:r>
                <a:r>
                  <a:rPr lang="en-US" b="1" dirty="0"/>
                  <a:t>can go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an edge.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in-edges</a:t>
                </a:r>
                <a:r>
                  <a:rPr lang="en-US" dirty="0"/>
                  <a:t> are the edges to the in-neighbors.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054D9B-4ABB-1E11-4CC5-0439881A7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  <a:blipFill>
                <a:blip r:embed="rId2"/>
                <a:stretch>
                  <a:fillRect l="-1206" t="-125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09D51021-E8C4-A49A-0C8D-5FB0E353C0F4}"/>
              </a:ext>
            </a:extLst>
          </p:cNvPr>
          <p:cNvSpPr/>
          <p:nvPr/>
        </p:nvSpPr>
        <p:spPr>
          <a:xfrm>
            <a:off x="4126778" y="28234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5D28B7-C8D3-EBA1-A66B-1AD79FE50620}"/>
              </a:ext>
            </a:extLst>
          </p:cNvPr>
          <p:cNvSpPr/>
          <p:nvPr/>
        </p:nvSpPr>
        <p:spPr>
          <a:xfrm>
            <a:off x="2604451" y="35850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F87BFD0-FD72-5AA0-DDE7-0DFB5B345B54}"/>
                  </a:ext>
                </a:extLst>
              </p:cNvPr>
              <p:cNvSpPr/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F87BFD0-FD72-5AA0-DDE7-0DFB5B345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3A320471-89C3-B9A9-73F6-19D10D9789B0}"/>
              </a:ext>
            </a:extLst>
          </p:cNvPr>
          <p:cNvSpPr/>
          <p:nvPr/>
        </p:nvSpPr>
        <p:spPr>
          <a:xfrm>
            <a:off x="7946461" y="28745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7AD9D3-A2C5-D4AF-6DF3-4CBBAD99863E}"/>
              </a:ext>
            </a:extLst>
          </p:cNvPr>
          <p:cNvSpPr/>
          <p:nvPr/>
        </p:nvSpPr>
        <p:spPr>
          <a:xfrm>
            <a:off x="7237014" y="5255022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E6A885-5FB4-E5B0-A7FE-804F3D56AB88}"/>
              </a:ext>
            </a:extLst>
          </p:cNvPr>
          <p:cNvSpPr/>
          <p:nvPr/>
        </p:nvSpPr>
        <p:spPr>
          <a:xfrm>
            <a:off x="3244531" y="505596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8B7912-66A4-E50B-9DD5-6E96AC12F1BC}"/>
              </a:ext>
            </a:extLst>
          </p:cNvPr>
          <p:cNvSpPr/>
          <p:nvPr/>
        </p:nvSpPr>
        <p:spPr>
          <a:xfrm>
            <a:off x="6916974" y="409643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610E4-2BC3-07E3-E952-49BBC4672A87}"/>
              </a:ext>
            </a:extLst>
          </p:cNvPr>
          <p:cNvSpPr/>
          <p:nvPr/>
        </p:nvSpPr>
        <p:spPr>
          <a:xfrm>
            <a:off x="5898076" y="307523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91AA2E-FF87-8C39-B55A-BD0CE04104FC}"/>
              </a:ext>
            </a:extLst>
          </p:cNvPr>
          <p:cNvSpPr/>
          <p:nvPr/>
        </p:nvSpPr>
        <p:spPr>
          <a:xfrm>
            <a:off x="8773086" y="42250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9CF54E-1AEB-2B61-3AEE-D56FB5BA4C9C}"/>
              </a:ext>
            </a:extLst>
          </p:cNvPr>
          <p:cNvCxnSpPr/>
          <p:nvPr/>
        </p:nvCxnSpPr>
        <p:spPr>
          <a:xfrm flipV="1">
            <a:off x="3311818" y="3395273"/>
            <a:ext cx="753036" cy="320040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724453-0805-8E58-558F-74934677AA52}"/>
              </a:ext>
            </a:extLst>
          </p:cNvPr>
          <p:cNvCxnSpPr>
            <a:cxnSpLocks/>
          </p:cNvCxnSpPr>
          <p:nvPr/>
        </p:nvCxnSpPr>
        <p:spPr>
          <a:xfrm>
            <a:off x="3101621" y="4303233"/>
            <a:ext cx="210197" cy="674581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B658D0-66F9-7623-57F4-6D24BF15F1F5}"/>
              </a:ext>
            </a:extLst>
          </p:cNvPr>
          <p:cNvCxnSpPr>
            <a:cxnSpLocks/>
          </p:cNvCxnSpPr>
          <p:nvPr/>
        </p:nvCxnSpPr>
        <p:spPr>
          <a:xfrm flipV="1">
            <a:off x="3999285" y="5055963"/>
            <a:ext cx="767573" cy="289262"/>
          </a:xfrm>
          <a:prstGeom prst="line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EA4824-AA0E-C89D-A5C4-39762EF2C01D}"/>
              </a:ext>
            </a:extLst>
          </p:cNvPr>
          <p:cNvCxnSpPr>
            <a:cxnSpLocks/>
          </p:cNvCxnSpPr>
          <p:nvPr/>
        </p:nvCxnSpPr>
        <p:spPr>
          <a:xfrm>
            <a:off x="4863106" y="3159023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47398-9646-BC1A-8888-C09BA0361801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3576889"/>
            <a:ext cx="487355" cy="839588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A7BDF-CE6D-CD2D-867A-79E20769949D}"/>
              </a:ext>
            </a:extLst>
          </p:cNvPr>
          <p:cNvCxnSpPr>
            <a:cxnSpLocks/>
          </p:cNvCxnSpPr>
          <p:nvPr/>
        </p:nvCxnSpPr>
        <p:spPr>
          <a:xfrm flipV="1">
            <a:off x="5458989" y="3775804"/>
            <a:ext cx="541070" cy="769321"/>
          </a:xfrm>
          <a:prstGeom prst="line">
            <a:avLst/>
          </a:prstGeom>
          <a:ln w="38100">
            <a:solidFill>
              <a:schemeClr val="accent2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EDE27D-D43F-6D08-EBB8-B270350B2507}"/>
              </a:ext>
            </a:extLst>
          </p:cNvPr>
          <p:cNvCxnSpPr>
            <a:cxnSpLocks/>
          </p:cNvCxnSpPr>
          <p:nvPr/>
        </p:nvCxnSpPr>
        <p:spPr>
          <a:xfrm>
            <a:off x="5555922" y="5040723"/>
            <a:ext cx="1574861" cy="534339"/>
          </a:xfrm>
          <a:prstGeom prst="line">
            <a:avLst/>
          </a:prstGeom>
          <a:ln w="38100">
            <a:solidFill>
              <a:schemeClr val="accent2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902297-6667-97EF-4849-FB761D5BBB8A}"/>
              </a:ext>
            </a:extLst>
          </p:cNvPr>
          <p:cNvCxnSpPr>
            <a:cxnSpLocks/>
          </p:cNvCxnSpPr>
          <p:nvPr/>
        </p:nvCxnSpPr>
        <p:spPr>
          <a:xfrm flipV="1">
            <a:off x="6627103" y="3273712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6A7E34-6D6F-9BF3-1075-4C5C447A043F}"/>
              </a:ext>
            </a:extLst>
          </p:cNvPr>
          <p:cNvCxnSpPr>
            <a:cxnSpLocks/>
          </p:cNvCxnSpPr>
          <p:nvPr/>
        </p:nvCxnSpPr>
        <p:spPr>
          <a:xfrm flipV="1">
            <a:off x="7754188" y="3642563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CFECAF-E74C-9DCD-9166-2F9ED49013B2}"/>
              </a:ext>
            </a:extLst>
          </p:cNvPr>
          <p:cNvCxnSpPr>
            <a:cxnSpLocks/>
          </p:cNvCxnSpPr>
          <p:nvPr/>
        </p:nvCxnSpPr>
        <p:spPr>
          <a:xfrm flipV="1">
            <a:off x="5607214" y="4527239"/>
            <a:ext cx="1162440" cy="273304"/>
          </a:xfrm>
          <a:prstGeom prst="line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12911B-076E-5E36-BD5C-69B1BBC88087}"/>
              </a:ext>
            </a:extLst>
          </p:cNvPr>
          <p:cNvCxnSpPr>
            <a:cxnSpLocks/>
          </p:cNvCxnSpPr>
          <p:nvPr/>
        </p:nvCxnSpPr>
        <p:spPr>
          <a:xfrm>
            <a:off x="8586541" y="3576889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9B1316-0A2E-0233-7E06-35548FF54282}"/>
              </a:ext>
            </a:extLst>
          </p:cNvPr>
          <p:cNvCxnSpPr>
            <a:cxnSpLocks/>
          </p:cNvCxnSpPr>
          <p:nvPr/>
        </p:nvCxnSpPr>
        <p:spPr>
          <a:xfrm flipV="1">
            <a:off x="3927201" y="4911332"/>
            <a:ext cx="767573" cy="289262"/>
          </a:xfrm>
          <a:prstGeom prst="line">
            <a:avLst/>
          </a:prstGeom>
          <a:ln w="3810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4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1D6D-B599-4B75-6C1D-0B76281D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6594-276A-2F34-CA82-6FEBF54C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6D74EE-AEAA-277E-8859-8FAA39633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</p:spPr>
            <p:txBody>
              <a:bodyPr/>
              <a:lstStyle/>
              <a:p>
                <a:r>
                  <a:rPr lang="en-US" dirty="0"/>
                  <a:t>For undirected graphs, all edges go both directions.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We often just say “</a:t>
                </a:r>
                <a:r>
                  <a:rPr lang="en-US" b="1" dirty="0">
                    <a:solidFill>
                      <a:schemeClr val="accent2"/>
                    </a:solidFill>
                  </a:rPr>
                  <a:t>neighbors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” and “</a:t>
                </a:r>
                <a:r>
                  <a:rPr lang="en-US" b="1" dirty="0">
                    <a:solidFill>
                      <a:schemeClr val="accent2"/>
                    </a:solidFill>
                  </a:rPr>
                  <a:t>edges adjacent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”.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6D74EE-AEAA-277E-8859-8FAA39633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998855"/>
              </a:xfrm>
              <a:blipFill>
                <a:blip r:embed="rId2"/>
                <a:stretch>
                  <a:fillRect l="-1206" t="-125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F47C6BAF-7853-0758-1A4C-A372D2BEEF5D}"/>
              </a:ext>
            </a:extLst>
          </p:cNvPr>
          <p:cNvSpPr/>
          <p:nvPr/>
        </p:nvSpPr>
        <p:spPr>
          <a:xfrm>
            <a:off x="4126778" y="282340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7CD183-9CCC-7C84-C122-136380AB02DB}"/>
              </a:ext>
            </a:extLst>
          </p:cNvPr>
          <p:cNvSpPr/>
          <p:nvPr/>
        </p:nvSpPr>
        <p:spPr>
          <a:xfrm>
            <a:off x="2604451" y="35850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D5CB47E-ED7C-08D1-83F6-10212094E177}"/>
                  </a:ext>
                </a:extLst>
              </p:cNvPr>
              <p:cNvSpPr/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D5CB47E-ED7C-08D1-83F6-10212094E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96" y="4545125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01AF507F-7B7D-6236-F735-AF13A65295DC}"/>
              </a:ext>
            </a:extLst>
          </p:cNvPr>
          <p:cNvSpPr/>
          <p:nvPr/>
        </p:nvSpPr>
        <p:spPr>
          <a:xfrm>
            <a:off x="7946461" y="28745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6F3F6F-F9E8-ADBC-49AB-82F06BC283C9}"/>
              </a:ext>
            </a:extLst>
          </p:cNvPr>
          <p:cNvSpPr/>
          <p:nvPr/>
        </p:nvSpPr>
        <p:spPr>
          <a:xfrm>
            <a:off x="7237014" y="5255022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2B0CBD-50C4-6743-13AE-1047323E98B7}"/>
              </a:ext>
            </a:extLst>
          </p:cNvPr>
          <p:cNvSpPr/>
          <p:nvPr/>
        </p:nvSpPr>
        <p:spPr>
          <a:xfrm>
            <a:off x="3244531" y="505596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29A920-9900-61B3-2BAD-46A06C22168C}"/>
              </a:ext>
            </a:extLst>
          </p:cNvPr>
          <p:cNvSpPr/>
          <p:nvPr/>
        </p:nvSpPr>
        <p:spPr>
          <a:xfrm>
            <a:off x="6916974" y="4096437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56FAEE-EDBF-4142-45F2-6566569F2318}"/>
              </a:ext>
            </a:extLst>
          </p:cNvPr>
          <p:cNvSpPr/>
          <p:nvPr/>
        </p:nvSpPr>
        <p:spPr>
          <a:xfrm>
            <a:off x="5898076" y="3075233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B1A6E5-0997-EC02-9AC6-3935A46D9470}"/>
              </a:ext>
            </a:extLst>
          </p:cNvPr>
          <p:cNvSpPr/>
          <p:nvPr/>
        </p:nvSpPr>
        <p:spPr>
          <a:xfrm>
            <a:off x="8773086" y="42250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8F9E71-C890-BE7E-CA14-730110A33A8D}"/>
              </a:ext>
            </a:extLst>
          </p:cNvPr>
          <p:cNvCxnSpPr/>
          <p:nvPr/>
        </p:nvCxnSpPr>
        <p:spPr>
          <a:xfrm flipV="1">
            <a:off x="3311818" y="3395273"/>
            <a:ext cx="753036" cy="32004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ADAD9-6D45-D23B-EEC6-03B837EA0390}"/>
              </a:ext>
            </a:extLst>
          </p:cNvPr>
          <p:cNvCxnSpPr>
            <a:cxnSpLocks/>
          </p:cNvCxnSpPr>
          <p:nvPr/>
        </p:nvCxnSpPr>
        <p:spPr>
          <a:xfrm>
            <a:off x="3101621" y="4303233"/>
            <a:ext cx="210197" cy="6745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338DF4-9CAB-1308-763D-35DF2075A031}"/>
              </a:ext>
            </a:extLst>
          </p:cNvPr>
          <p:cNvCxnSpPr>
            <a:cxnSpLocks/>
          </p:cNvCxnSpPr>
          <p:nvPr/>
        </p:nvCxnSpPr>
        <p:spPr>
          <a:xfrm flipV="1">
            <a:off x="3999285" y="5055963"/>
            <a:ext cx="767573" cy="289262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8DC129-611B-7646-0D39-86DD2F58AEA2}"/>
              </a:ext>
            </a:extLst>
          </p:cNvPr>
          <p:cNvCxnSpPr>
            <a:cxnSpLocks/>
          </p:cNvCxnSpPr>
          <p:nvPr/>
        </p:nvCxnSpPr>
        <p:spPr>
          <a:xfrm>
            <a:off x="4863106" y="3159023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E16878-1CEF-1440-9B4D-991128B89236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3576889"/>
            <a:ext cx="487355" cy="83958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B341F6-ED65-D413-0EF0-B88042A6F863}"/>
              </a:ext>
            </a:extLst>
          </p:cNvPr>
          <p:cNvCxnSpPr>
            <a:cxnSpLocks/>
          </p:cNvCxnSpPr>
          <p:nvPr/>
        </p:nvCxnSpPr>
        <p:spPr>
          <a:xfrm flipV="1">
            <a:off x="5458989" y="3775804"/>
            <a:ext cx="541070" cy="76932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13DE77-A95A-6482-3678-2461366B907C}"/>
              </a:ext>
            </a:extLst>
          </p:cNvPr>
          <p:cNvCxnSpPr>
            <a:cxnSpLocks/>
          </p:cNvCxnSpPr>
          <p:nvPr/>
        </p:nvCxnSpPr>
        <p:spPr>
          <a:xfrm>
            <a:off x="5555922" y="5040723"/>
            <a:ext cx="1574861" cy="534339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4DB981-1465-4DE8-8A9E-D82416687A60}"/>
              </a:ext>
            </a:extLst>
          </p:cNvPr>
          <p:cNvCxnSpPr>
            <a:cxnSpLocks/>
          </p:cNvCxnSpPr>
          <p:nvPr/>
        </p:nvCxnSpPr>
        <p:spPr>
          <a:xfrm flipV="1">
            <a:off x="6627103" y="3273712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CB2F98-1D6B-4A86-891B-445A1E8073DD}"/>
              </a:ext>
            </a:extLst>
          </p:cNvPr>
          <p:cNvCxnSpPr>
            <a:cxnSpLocks/>
          </p:cNvCxnSpPr>
          <p:nvPr/>
        </p:nvCxnSpPr>
        <p:spPr>
          <a:xfrm flipV="1">
            <a:off x="7754188" y="3642563"/>
            <a:ext cx="507813" cy="154264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268E66-DCCE-13F3-B4D3-D68EEE2AA2D0}"/>
              </a:ext>
            </a:extLst>
          </p:cNvPr>
          <p:cNvCxnSpPr>
            <a:cxnSpLocks/>
          </p:cNvCxnSpPr>
          <p:nvPr/>
        </p:nvCxnSpPr>
        <p:spPr>
          <a:xfrm flipV="1">
            <a:off x="5607214" y="4527239"/>
            <a:ext cx="1162440" cy="273304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9AFC87-CFF4-AAD4-522F-44EB13C753A6}"/>
              </a:ext>
            </a:extLst>
          </p:cNvPr>
          <p:cNvCxnSpPr>
            <a:cxnSpLocks/>
          </p:cNvCxnSpPr>
          <p:nvPr/>
        </p:nvCxnSpPr>
        <p:spPr>
          <a:xfrm>
            <a:off x="8586541" y="3576889"/>
            <a:ext cx="342306" cy="51954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8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D47A-D412-1F43-4398-5FA159B9F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A9B5-BEF2-7A2A-B584-F4465279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C082-FC33-0165-C3EE-827EB5C1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998855"/>
          </a:xfrm>
        </p:spPr>
        <p:txBody>
          <a:bodyPr/>
          <a:lstStyle/>
          <a:p>
            <a:r>
              <a:rPr lang="en-US" dirty="0"/>
              <a:t>Careful! The word “connected” is ambiguous.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52392-5D68-5DB6-0970-9A991843D372}"/>
                  </a:ext>
                </a:extLst>
              </p:cNvPr>
              <p:cNvSpPr txBox="1"/>
              <p:nvPr/>
            </p:nvSpPr>
            <p:spPr>
              <a:xfrm>
                <a:off x="4266012" y="2298110"/>
                <a:ext cx="3659976" cy="57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𝒖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𝒗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are connected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52392-5D68-5DB6-0970-9A991843D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12" y="2298110"/>
                <a:ext cx="3659976" cy="572721"/>
              </a:xfrm>
              <a:prstGeom prst="rect">
                <a:avLst/>
              </a:prstGeom>
              <a:blipFill>
                <a:blip r:embed="rId2"/>
                <a:stretch>
                  <a:fillRect r="-486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3E01850-8452-8C2A-574F-163AB68F3445}"/>
                  </a:ext>
                </a:extLst>
              </p:cNvPr>
              <p:cNvSpPr/>
              <p:nvPr/>
            </p:nvSpPr>
            <p:spPr>
              <a:xfrm>
                <a:off x="2573554" y="3436719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3E01850-8452-8C2A-574F-163AB68F3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54" y="343671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06E6111-9CED-DEB9-8A19-E3370EBB9AFE}"/>
                  </a:ext>
                </a:extLst>
              </p:cNvPr>
              <p:cNvSpPr/>
              <p:nvPr/>
            </p:nvSpPr>
            <p:spPr>
              <a:xfrm>
                <a:off x="1051227" y="4198321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06E6111-9CED-DEB9-8A19-E3370EBB9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27" y="419832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D9F0C7-4224-FEE2-4834-E888F9C41573}"/>
              </a:ext>
            </a:extLst>
          </p:cNvPr>
          <p:cNvCxnSpPr/>
          <p:nvPr/>
        </p:nvCxnSpPr>
        <p:spPr>
          <a:xfrm flipV="1">
            <a:off x="1758594" y="4008589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1262E4B-6F4F-35FC-3718-E1BE9AD515C9}"/>
                  </a:ext>
                </a:extLst>
              </p:cNvPr>
              <p:cNvSpPr/>
              <p:nvPr/>
            </p:nvSpPr>
            <p:spPr>
              <a:xfrm>
                <a:off x="5243684" y="4966982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1262E4B-6F4F-35FC-3718-E1BE9AD51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84" y="4966982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212A0C5-5B23-A6F1-A4A6-3D1D474F9B2D}"/>
                  </a:ext>
                </a:extLst>
              </p:cNvPr>
              <p:cNvSpPr/>
              <p:nvPr/>
            </p:nvSpPr>
            <p:spPr>
              <a:xfrm>
                <a:off x="3721357" y="5728584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212A0C5-5B23-A6F1-A4A6-3D1D474F9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57" y="5728584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D8FEE01-A559-6D09-4946-7F339521CB00}"/>
              </a:ext>
            </a:extLst>
          </p:cNvPr>
          <p:cNvCxnSpPr/>
          <p:nvPr/>
        </p:nvCxnSpPr>
        <p:spPr>
          <a:xfrm flipV="1">
            <a:off x="4428724" y="5538852"/>
            <a:ext cx="753036" cy="320040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BA68553-F219-32B0-7722-CF211F703A2F}"/>
                  </a:ext>
                </a:extLst>
              </p:cNvPr>
              <p:cNvSpPr/>
              <p:nvPr/>
            </p:nvSpPr>
            <p:spPr>
              <a:xfrm>
                <a:off x="7637047" y="3296965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BA68553-F219-32B0-7722-CF211F703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047" y="329696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13A806B1-FFEF-AB5E-0D47-66A172A25581}"/>
              </a:ext>
            </a:extLst>
          </p:cNvPr>
          <p:cNvSpPr/>
          <p:nvPr/>
        </p:nvSpPr>
        <p:spPr>
          <a:xfrm>
            <a:off x="8377265" y="501868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783D409-F2AF-075A-D1EF-79CCAF99F15A}"/>
                  </a:ext>
                </a:extLst>
              </p:cNvPr>
              <p:cNvSpPr/>
              <p:nvPr/>
            </p:nvSpPr>
            <p:spPr>
              <a:xfrm>
                <a:off x="10747283" y="5728584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783D409-F2AF-075A-D1EF-79CCAF99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283" y="5728584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C2C94FB-5D1E-ADEF-E2F9-574F36A19D0D}"/>
              </a:ext>
            </a:extLst>
          </p:cNvPr>
          <p:cNvSpPr/>
          <p:nvPr/>
        </p:nvSpPr>
        <p:spPr>
          <a:xfrm>
            <a:off x="9408345" y="354879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FF1A03-91B1-D6DB-242E-56F34D6FDF73}"/>
              </a:ext>
            </a:extLst>
          </p:cNvPr>
          <p:cNvCxnSpPr>
            <a:cxnSpLocks/>
          </p:cNvCxnSpPr>
          <p:nvPr/>
        </p:nvCxnSpPr>
        <p:spPr>
          <a:xfrm>
            <a:off x="8373375" y="3632585"/>
            <a:ext cx="946023" cy="13701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CBE873-27CC-46E5-7A79-6A29D934140E}"/>
              </a:ext>
            </a:extLst>
          </p:cNvPr>
          <p:cNvCxnSpPr>
            <a:cxnSpLocks/>
          </p:cNvCxnSpPr>
          <p:nvPr/>
        </p:nvCxnSpPr>
        <p:spPr>
          <a:xfrm flipV="1">
            <a:off x="8969258" y="4249366"/>
            <a:ext cx="541070" cy="7693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52C977-2079-1F63-EC61-40002CECC989}"/>
              </a:ext>
            </a:extLst>
          </p:cNvPr>
          <p:cNvCxnSpPr>
            <a:cxnSpLocks/>
          </p:cNvCxnSpPr>
          <p:nvPr/>
        </p:nvCxnSpPr>
        <p:spPr>
          <a:xfrm>
            <a:off x="9066191" y="5514285"/>
            <a:ext cx="1574861" cy="53433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5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90EA5-7705-7919-60D7-DF52ED41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E498-ABFF-37DE-953B-D47AD950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F98C5-8403-2A43-F0CC-72A9289A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790497"/>
          </a:xfrm>
        </p:spPr>
        <p:txBody>
          <a:bodyPr/>
          <a:lstStyle/>
          <a:p>
            <a:r>
              <a:rPr lang="en-US" dirty="0"/>
              <a:t>Instead, say: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090F1-DB40-8CA8-7DED-53AAEEA46143}"/>
                  </a:ext>
                </a:extLst>
              </p:cNvPr>
              <p:cNvSpPr txBox="1"/>
              <p:nvPr/>
            </p:nvSpPr>
            <p:spPr>
              <a:xfrm>
                <a:off x="6515376" y="2362835"/>
                <a:ext cx="4838424" cy="1654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For directed edges:</a:t>
                </a:r>
                <a:endParaRPr kumimoji="0" 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mbria Math" panose="02040503050406030204" pitchFamily="18" charset="0"/>
                  <a:ea typeface="Inter" panose="02000503000000020004" pitchFamily="2" charset="0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25000"/>
                  </a:lnSpc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Inter" panose="02000503000000020004" pitchFamily="2" charset="0"/>
                    <a:cs typeface="+mn-cs"/>
                  </a:rPr>
                  <a:t>​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(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𝒖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, 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𝒗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rPr>
                  <a:t>is an edge </a:t>
                </a:r>
              </a:p>
              <a:p>
                <a:pPr marL="457200" lvl="0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800" b="1" dirty="0">
                    <a:ea typeface="Inter" panose="02000503000000020004" pitchFamily="2" charset="0"/>
                  </a:rPr>
                  <a:t>​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𝒗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rPr>
                  <a:t> is an out-neighbor of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𝒖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ato" panose="020F0502020204030203" pitchFamily="34" charset="77"/>
                  <a:ea typeface="Inter" panose="02000503000000020004" pitchFamily="2" charset="0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C090F1-DB40-8CA8-7DED-53AAEEA46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76" y="2362835"/>
                <a:ext cx="4838424" cy="1654235"/>
              </a:xfrm>
              <a:prstGeom prst="rect">
                <a:avLst/>
              </a:prstGeom>
              <a:blipFill>
                <a:blip r:embed="rId2"/>
                <a:stretch>
                  <a:fillRect l="-2618" t="-1527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65790-0609-AA5E-AA2C-F560102A64D2}"/>
                  </a:ext>
                </a:extLst>
              </p:cNvPr>
              <p:cNvSpPr txBox="1"/>
              <p:nvPr/>
            </p:nvSpPr>
            <p:spPr>
              <a:xfrm>
                <a:off x="838199" y="2362835"/>
                <a:ext cx="4227534" cy="2206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</a:rPr>
                  <a:t>For undirected edges: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25000"/>
                  </a:lnSpc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Inter" panose="02000503000000020004" pitchFamily="2" charset="0"/>
                    <a:cs typeface="+mn-cs"/>
                  </a:rPr>
                  <a:t>​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{</m:t>
                    </m:r>
                    <m:r>
                      <a:rPr kumimoji="0" lang="en-US" sz="2800" b="1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𝒖</m:t>
                    </m:r>
                    <m:r>
                      <a:rPr kumimoji="0" lang="en-US" sz="2800" b="1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𝒗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nter" panose="02000503000000020004" pitchFamily="2" charset="0"/>
                        <a:cs typeface="+mn-cs"/>
                      </a:rPr>
                      <m:t>}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rPr>
                  <a:t>is an edge</a:t>
                </a:r>
              </a:p>
              <a:p>
                <a:pPr marL="457200" lvl="0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800" b="1" dirty="0">
                    <a:ea typeface="Inter" panose="02000503000000020004" pitchFamily="2" charset="0"/>
                  </a:rPr>
                  <a:t>​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𝒗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rPr>
                  <a:t> are neighbors</a:t>
                </a:r>
              </a:p>
              <a:p>
                <a:pPr marL="457200" lvl="0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800" b="1" dirty="0">
                    <a:ea typeface="Inter" panose="02000503000000020004" pitchFamily="2" charset="0"/>
                  </a:rPr>
                  <a:t>​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𝒗</m:t>
                    </m:r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rPr>
                  <a:t>are adjacent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65790-0609-AA5E-AA2C-F560102A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62835"/>
                <a:ext cx="4227534" cy="2206501"/>
              </a:xfrm>
              <a:prstGeom prst="rect">
                <a:avLst/>
              </a:prstGeom>
              <a:blipFill>
                <a:blip r:embed="rId3"/>
                <a:stretch>
                  <a:fillRect l="-2695" t="-114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02503-0C7B-5B99-8720-7F0976461C90}"/>
                  </a:ext>
                </a:extLst>
              </p:cNvPr>
              <p:cNvSpPr txBox="1"/>
              <p:nvPr/>
            </p:nvSpPr>
            <p:spPr>
              <a:xfrm>
                <a:off x="6515376" y="4569336"/>
                <a:ext cx="4671472" cy="1114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For paths:</a:t>
                </a:r>
              </a:p>
              <a:p>
                <a:pPr marL="457200" indent="-4572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𝒖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𝒗</m:t>
                    </m:r>
                  </m:oMath>
                </a14:m>
                <a:endParaRPr lang="en-US" sz="28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02503-0C7B-5B99-8720-7F097646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76" y="4569336"/>
                <a:ext cx="4671472" cy="1114023"/>
              </a:xfrm>
              <a:prstGeom prst="rect">
                <a:avLst/>
              </a:prstGeom>
              <a:blipFill>
                <a:blip r:embed="rId4"/>
                <a:stretch>
                  <a:fillRect l="-2717" t="-2273" r="-3261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34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7765-2E42-5316-FF54-D01EF47B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C87E-478E-31A5-DF6E-BF248033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undirected graph is </a:t>
            </a:r>
            <a:r>
              <a:rPr lang="en-US" b="1" dirty="0">
                <a:solidFill>
                  <a:schemeClr val="accent2"/>
                </a:solidFill>
              </a:rPr>
              <a:t>connected</a:t>
            </a:r>
            <a:r>
              <a:rPr lang="en-US" dirty="0"/>
              <a:t> if you can go from any vertex to any other vertex.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AC7CB7-A562-AFAC-DDC5-106D071D6999}"/>
              </a:ext>
            </a:extLst>
          </p:cNvPr>
          <p:cNvSpPr/>
          <p:nvPr/>
        </p:nvSpPr>
        <p:spPr>
          <a:xfrm>
            <a:off x="4126778" y="343671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6C2D81-A8FC-05CF-C780-04A5E83E816F}"/>
              </a:ext>
            </a:extLst>
          </p:cNvPr>
          <p:cNvSpPr/>
          <p:nvPr/>
        </p:nvSpPr>
        <p:spPr>
          <a:xfrm>
            <a:off x="2604451" y="41983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032888-6F39-B79E-8409-7BADC80D86E7}"/>
              </a:ext>
            </a:extLst>
          </p:cNvPr>
          <p:cNvSpPr/>
          <p:nvPr/>
        </p:nvSpPr>
        <p:spPr>
          <a:xfrm>
            <a:off x="4866996" y="515844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C99FFC-529C-F8E9-6CEE-1B2FE6F6D5B1}"/>
              </a:ext>
            </a:extLst>
          </p:cNvPr>
          <p:cNvSpPr/>
          <p:nvPr/>
        </p:nvSpPr>
        <p:spPr>
          <a:xfrm>
            <a:off x="7946461" y="34878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5F4C-20B5-0C36-CCDD-42048A48B06A}"/>
              </a:ext>
            </a:extLst>
          </p:cNvPr>
          <p:cNvSpPr/>
          <p:nvPr/>
        </p:nvSpPr>
        <p:spPr>
          <a:xfrm>
            <a:off x="7237014" y="586833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6D5A21-36A9-A1EA-05F1-3B6B70CC4865}"/>
              </a:ext>
            </a:extLst>
          </p:cNvPr>
          <p:cNvSpPr/>
          <p:nvPr/>
        </p:nvSpPr>
        <p:spPr>
          <a:xfrm>
            <a:off x="3244531" y="5669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3F474F-0E83-B36B-11CD-607F6FCE102A}"/>
              </a:ext>
            </a:extLst>
          </p:cNvPr>
          <p:cNvSpPr/>
          <p:nvPr/>
        </p:nvSpPr>
        <p:spPr>
          <a:xfrm>
            <a:off x="6916974" y="470975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C4704B-628C-D3D2-F11D-01F60216121A}"/>
              </a:ext>
            </a:extLst>
          </p:cNvPr>
          <p:cNvSpPr/>
          <p:nvPr/>
        </p:nvSpPr>
        <p:spPr>
          <a:xfrm>
            <a:off x="5898076" y="368854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1D5AB-3988-B854-7EE6-36B8363890B2}"/>
              </a:ext>
            </a:extLst>
          </p:cNvPr>
          <p:cNvSpPr/>
          <p:nvPr/>
        </p:nvSpPr>
        <p:spPr>
          <a:xfrm>
            <a:off x="8773086" y="48384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909C46-50C3-8A63-13CE-63D8C44D899A}"/>
              </a:ext>
            </a:extLst>
          </p:cNvPr>
          <p:cNvCxnSpPr/>
          <p:nvPr/>
        </p:nvCxnSpPr>
        <p:spPr>
          <a:xfrm flipV="1">
            <a:off x="3311818" y="4008589"/>
            <a:ext cx="753036" cy="3200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5CD00-CD3B-C677-5B03-045FB736F2DC}"/>
              </a:ext>
            </a:extLst>
          </p:cNvPr>
          <p:cNvCxnSpPr>
            <a:cxnSpLocks/>
          </p:cNvCxnSpPr>
          <p:nvPr/>
        </p:nvCxnSpPr>
        <p:spPr>
          <a:xfrm>
            <a:off x="3101621" y="4916549"/>
            <a:ext cx="210197" cy="674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8B999-A113-4AD9-F1A5-85AF8DC8F3B2}"/>
              </a:ext>
            </a:extLst>
          </p:cNvPr>
          <p:cNvCxnSpPr>
            <a:cxnSpLocks/>
          </p:cNvCxnSpPr>
          <p:nvPr/>
        </p:nvCxnSpPr>
        <p:spPr>
          <a:xfrm flipV="1">
            <a:off x="3999285" y="5669279"/>
            <a:ext cx="767573" cy="28926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F0D83C-2CE2-6473-FAD2-2EB0E584FB1D}"/>
              </a:ext>
            </a:extLst>
          </p:cNvPr>
          <p:cNvCxnSpPr>
            <a:cxnSpLocks/>
          </p:cNvCxnSpPr>
          <p:nvPr/>
        </p:nvCxnSpPr>
        <p:spPr>
          <a:xfrm>
            <a:off x="4863106" y="3772339"/>
            <a:ext cx="946023" cy="13701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F43431-2D73-F9F2-426F-9F864E2B698B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4190205"/>
            <a:ext cx="487355" cy="839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5E1940-8535-AC07-8E3E-84EA321B1267}"/>
              </a:ext>
            </a:extLst>
          </p:cNvPr>
          <p:cNvCxnSpPr>
            <a:cxnSpLocks/>
          </p:cNvCxnSpPr>
          <p:nvPr/>
        </p:nvCxnSpPr>
        <p:spPr>
          <a:xfrm flipV="1">
            <a:off x="5458989" y="4389120"/>
            <a:ext cx="541070" cy="7693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932042-3E4C-96F4-BA74-6FC9F205262D}"/>
              </a:ext>
            </a:extLst>
          </p:cNvPr>
          <p:cNvCxnSpPr>
            <a:cxnSpLocks/>
          </p:cNvCxnSpPr>
          <p:nvPr/>
        </p:nvCxnSpPr>
        <p:spPr>
          <a:xfrm>
            <a:off x="5555922" y="5654039"/>
            <a:ext cx="1574861" cy="53433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1D97F6-EB67-7D9B-B2A8-7755DED14E55}"/>
              </a:ext>
            </a:extLst>
          </p:cNvPr>
          <p:cNvCxnSpPr>
            <a:cxnSpLocks/>
          </p:cNvCxnSpPr>
          <p:nvPr/>
        </p:nvCxnSpPr>
        <p:spPr>
          <a:xfrm flipV="1">
            <a:off x="6627103" y="3887028"/>
            <a:ext cx="1187559" cy="5545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B798EC-51A8-7D77-858F-4980A36AC276}"/>
              </a:ext>
            </a:extLst>
          </p:cNvPr>
          <p:cNvCxnSpPr>
            <a:cxnSpLocks/>
          </p:cNvCxnSpPr>
          <p:nvPr/>
        </p:nvCxnSpPr>
        <p:spPr>
          <a:xfrm flipV="1">
            <a:off x="7754188" y="4255879"/>
            <a:ext cx="507813" cy="154264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51150F-98BB-6F0B-CB09-B41EA4AB0BAB}"/>
              </a:ext>
            </a:extLst>
          </p:cNvPr>
          <p:cNvCxnSpPr>
            <a:cxnSpLocks/>
          </p:cNvCxnSpPr>
          <p:nvPr/>
        </p:nvCxnSpPr>
        <p:spPr>
          <a:xfrm flipV="1">
            <a:off x="5607214" y="5140555"/>
            <a:ext cx="1162440" cy="27330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90B65D-6CD8-BF9A-31D7-9703AD9A0E76}"/>
              </a:ext>
            </a:extLst>
          </p:cNvPr>
          <p:cNvCxnSpPr>
            <a:cxnSpLocks/>
          </p:cNvCxnSpPr>
          <p:nvPr/>
        </p:nvCxnSpPr>
        <p:spPr>
          <a:xfrm>
            <a:off x="8586541" y="4190205"/>
            <a:ext cx="342306" cy="51954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7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D9A10-F42C-58E0-E9DE-DD10A60D9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77DE0-4F30-8691-EA7F-55E0161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graphs?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9ECF8-70CD-DDFB-92E5-3639FB7F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can be used to </a:t>
            </a:r>
            <a:r>
              <a:rPr lang="en-US" b="1" dirty="0"/>
              <a:t>model many real-world situations</a:t>
            </a:r>
            <a:r>
              <a:rPr lang="en-US" dirty="0"/>
              <a:t>.</a:t>
            </a:r>
          </a:p>
          <a:p>
            <a:r>
              <a:rPr lang="en-US" dirty="0"/>
              <a:t>Applications for just today: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MS Paint bucket fill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LinkedIn 1</a:t>
            </a:r>
            <a:r>
              <a:rPr lang="en-US" baseline="30000" dirty="0"/>
              <a:t>st</a:t>
            </a:r>
            <a:r>
              <a:rPr lang="en-US" dirty="0"/>
              <a:t>/2</a:t>
            </a:r>
            <a:r>
              <a:rPr lang="en-US" baseline="30000" dirty="0"/>
              <a:t>nd</a:t>
            </a:r>
            <a:r>
              <a:rPr lang="en-US" dirty="0"/>
              <a:t>/3</a:t>
            </a:r>
            <a:r>
              <a:rPr lang="en-US" baseline="30000" dirty="0"/>
              <a:t>rd</a:t>
            </a:r>
            <a:r>
              <a:rPr lang="en-US" dirty="0"/>
              <a:t> degree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Prerequisite planning in universities</a:t>
            </a:r>
          </a:p>
        </p:txBody>
      </p:sp>
    </p:spTree>
    <p:extLst>
      <p:ext uri="{BB962C8B-B14F-4D97-AF65-F5344CB8AC3E}">
        <p14:creationId xmlns:p14="http://schemas.microsoft.com/office/powerpoint/2010/main" val="209079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3348-FB19-B7D2-F644-CF742B21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ADB45E6F-E84B-59FE-5681-01AD6C9223ED}"/>
              </a:ext>
            </a:extLst>
          </p:cNvPr>
          <p:cNvSpPr/>
          <p:nvPr/>
        </p:nvSpPr>
        <p:spPr>
          <a:xfrm>
            <a:off x="7953806" y="3121848"/>
            <a:ext cx="2870656" cy="359265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A80D1A-1451-3736-0D13-0DFE594FB746}"/>
              </a:ext>
            </a:extLst>
          </p:cNvPr>
          <p:cNvSpPr/>
          <p:nvPr/>
        </p:nvSpPr>
        <p:spPr>
          <a:xfrm rot="20886652">
            <a:off x="2614113" y="3138591"/>
            <a:ext cx="5145847" cy="362223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331114-AB3F-919F-28A1-C7822BE75F17}"/>
              </a:ext>
            </a:extLst>
          </p:cNvPr>
          <p:cNvSpPr/>
          <p:nvPr/>
        </p:nvSpPr>
        <p:spPr>
          <a:xfrm>
            <a:off x="1367538" y="3772339"/>
            <a:ext cx="1249582" cy="138610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E24F8-3ADD-BD33-CE73-D2641EA5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C5AC-838F-2255-243C-CD7A4E40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graph is not connected, it can be broken down into </a:t>
            </a:r>
            <a:r>
              <a:rPr lang="en-US" b="1" dirty="0">
                <a:solidFill>
                  <a:schemeClr val="accent2"/>
                </a:solidFill>
              </a:rPr>
              <a:t>connected components</a:t>
            </a:r>
            <a:r>
              <a:rPr lang="en-US" dirty="0"/>
              <a:t>, which are maximal connected subgraphs (means you can’t add vertices without becoming disconnected).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C1F3B1-B7A3-367D-00DD-89BAC76F9E1F}"/>
              </a:ext>
            </a:extLst>
          </p:cNvPr>
          <p:cNvSpPr/>
          <p:nvPr/>
        </p:nvSpPr>
        <p:spPr>
          <a:xfrm>
            <a:off x="4126778" y="343671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81D759-C310-48FD-1B8A-3599862E7BC8}"/>
              </a:ext>
            </a:extLst>
          </p:cNvPr>
          <p:cNvSpPr/>
          <p:nvPr/>
        </p:nvSpPr>
        <p:spPr>
          <a:xfrm>
            <a:off x="1662742" y="41983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50430A-C602-E943-20CE-AA6C0DF92708}"/>
              </a:ext>
            </a:extLst>
          </p:cNvPr>
          <p:cNvSpPr/>
          <p:nvPr/>
        </p:nvSpPr>
        <p:spPr>
          <a:xfrm>
            <a:off x="4866996" y="515844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30610F-8121-BE8C-57A0-83AF30F26ACD}"/>
              </a:ext>
            </a:extLst>
          </p:cNvPr>
          <p:cNvSpPr/>
          <p:nvPr/>
        </p:nvSpPr>
        <p:spPr>
          <a:xfrm>
            <a:off x="9183374" y="330136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0A300D-7967-20C3-CA02-137F1038F0A7}"/>
              </a:ext>
            </a:extLst>
          </p:cNvPr>
          <p:cNvSpPr/>
          <p:nvPr/>
        </p:nvSpPr>
        <p:spPr>
          <a:xfrm>
            <a:off x="8473927" y="568182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7333C0-655F-F0D6-4FE6-FB297B63B6B7}"/>
              </a:ext>
            </a:extLst>
          </p:cNvPr>
          <p:cNvSpPr/>
          <p:nvPr/>
        </p:nvSpPr>
        <p:spPr>
          <a:xfrm>
            <a:off x="3244531" y="5669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C19209-8849-03AA-F654-1742649D82E0}"/>
              </a:ext>
            </a:extLst>
          </p:cNvPr>
          <p:cNvSpPr/>
          <p:nvPr/>
        </p:nvSpPr>
        <p:spPr>
          <a:xfrm>
            <a:off x="6916974" y="470975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2CA338-69F5-057D-8F03-71F83F5862AC}"/>
              </a:ext>
            </a:extLst>
          </p:cNvPr>
          <p:cNvSpPr/>
          <p:nvPr/>
        </p:nvSpPr>
        <p:spPr>
          <a:xfrm>
            <a:off x="5898076" y="368854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9B0163-9CE8-6A8E-8FED-C277CA25B865}"/>
              </a:ext>
            </a:extLst>
          </p:cNvPr>
          <p:cNvSpPr/>
          <p:nvPr/>
        </p:nvSpPr>
        <p:spPr>
          <a:xfrm>
            <a:off x="10009999" y="46518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AE3D0E-BA58-7B97-2E6B-2FEE5C9BCFCF}"/>
              </a:ext>
            </a:extLst>
          </p:cNvPr>
          <p:cNvCxnSpPr>
            <a:cxnSpLocks/>
          </p:cNvCxnSpPr>
          <p:nvPr/>
        </p:nvCxnSpPr>
        <p:spPr>
          <a:xfrm flipV="1">
            <a:off x="3999285" y="5669279"/>
            <a:ext cx="767573" cy="28926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7B964C-478D-CE22-66EC-B6FED38605EC}"/>
              </a:ext>
            </a:extLst>
          </p:cNvPr>
          <p:cNvCxnSpPr>
            <a:cxnSpLocks/>
          </p:cNvCxnSpPr>
          <p:nvPr/>
        </p:nvCxnSpPr>
        <p:spPr>
          <a:xfrm>
            <a:off x="4863106" y="3772339"/>
            <a:ext cx="946023" cy="13701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FAFE65-3788-CD5B-E7DA-4F2CC8485413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4190205"/>
            <a:ext cx="487355" cy="839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BFF97A-2841-361F-287D-04E4FD1421BB}"/>
              </a:ext>
            </a:extLst>
          </p:cNvPr>
          <p:cNvCxnSpPr>
            <a:cxnSpLocks/>
          </p:cNvCxnSpPr>
          <p:nvPr/>
        </p:nvCxnSpPr>
        <p:spPr>
          <a:xfrm flipV="1">
            <a:off x="5458989" y="4389120"/>
            <a:ext cx="541070" cy="7693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81F58D-3385-CEBB-C29C-F4E9B96AAAC5}"/>
              </a:ext>
            </a:extLst>
          </p:cNvPr>
          <p:cNvCxnSpPr>
            <a:cxnSpLocks/>
          </p:cNvCxnSpPr>
          <p:nvPr/>
        </p:nvCxnSpPr>
        <p:spPr>
          <a:xfrm flipV="1">
            <a:off x="8991101" y="4069366"/>
            <a:ext cx="507813" cy="154264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E0FCF5-7F47-867A-773D-D1D0DDFF00B9}"/>
              </a:ext>
            </a:extLst>
          </p:cNvPr>
          <p:cNvCxnSpPr>
            <a:cxnSpLocks/>
          </p:cNvCxnSpPr>
          <p:nvPr/>
        </p:nvCxnSpPr>
        <p:spPr>
          <a:xfrm flipV="1">
            <a:off x="5607214" y="5140555"/>
            <a:ext cx="1162440" cy="27330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7F620E-AFF1-BEAF-0AFB-8C9B6FBA6179}"/>
              </a:ext>
            </a:extLst>
          </p:cNvPr>
          <p:cNvCxnSpPr>
            <a:cxnSpLocks/>
          </p:cNvCxnSpPr>
          <p:nvPr/>
        </p:nvCxnSpPr>
        <p:spPr>
          <a:xfrm>
            <a:off x="9823454" y="4003692"/>
            <a:ext cx="342306" cy="51954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2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9F9C0-E060-D3E6-5D6E-7A24F7697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0594-51CF-05A8-A792-26993ED4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graphs work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5B7E-A489-EBB8-A428-267F457D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1"/>
            <a:ext cx="6467976" cy="4824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2"/>
                </a:solidFill>
              </a:rPr>
              <a:t>adjacency list</a:t>
            </a:r>
            <a:r>
              <a:rPr lang="en-US" dirty="0"/>
              <a:t> representation: list of out-neighbors for every vertex.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out[1] = [2, 3]</a:t>
            </a:r>
          </a:p>
          <a:p>
            <a:pPr>
              <a:spcBef>
                <a:spcPts val="0"/>
              </a:spcBef>
            </a:pPr>
            <a:r>
              <a:rPr lang="en-US" dirty="0"/>
              <a:t>out[2] = [4]</a:t>
            </a:r>
          </a:p>
          <a:p>
            <a:pPr>
              <a:spcBef>
                <a:spcPts val="0"/>
              </a:spcBef>
            </a:pPr>
            <a:r>
              <a:rPr lang="en-US" dirty="0"/>
              <a:t>out[3] = [5]</a:t>
            </a:r>
          </a:p>
          <a:p>
            <a:pPr>
              <a:spcBef>
                <a:spcPts val="0"/>
              </a:spcBef>
            </a:pPr>
            <a:r>
              <a:rPr lang="en-US" dirty="0"/>
              <a:t>out[4] = [2, 3]</a:t>
            </a:r>
          </a:p>
          <a:p>
            <a:pPr>
              <a:spcBef>
                <a:spcPts val="0"/>
              </a:spcBef>
            </a:pPr>
            <a:r>
              <a:rPr lang="en-US" dirty="0"/>
              <a:t>out[5] = [4]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7D99F5-E7CA-8CA5-56A0-9BD9F61EAC72}"/>
              </a:ext>
            </a:extLst>
          </p:cNvPr>
          <p:cNvSpPr/>
          <p:nvPr/>
        </p:nvSpPr>
        <p:spPr>
          <a:xfrm>
            <a:off x="9211734" y="26213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DB3F5E-3F43-7E01-9083-AE270066F78E}"/>
              </a:ext>
            </a:extLst>
          </p:cNvPr>
          <p:cNvSpPr/>
          <p:nvPr/>
        </p:nvSpPr>
        <p:spPr>
          <a:xfrm>
            <a:off x="7689407" y="33829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A49B07-BC9C-D799-5AD3-069E7ED81326}"/>
              </a:ext>
            </a:extLst>
          </p:cNvPr>
          <p:cNvSpPr/>
          <p:nvPr/>
        </p:nvSpPr>
        <p:spPr>
          <a:xfrm>
            <a:off x="9951952" y="43431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7B69B8-CB0B-F913-6749-D7C704FC98EC}"/>
              </a:ext>
            </a:extLst>
          </p:cNvPr>
          <p:cNvSpPr/>
          <p:nvPr/>
        </p:nvSpPr>
        <p:spPr>
          <a:xfrm>
            <a:off x="8329487" y="485393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619A1E-7749-D5BB-AEC7-0831F8691882}"/>
              </a:ext>
            </a:extLst>
          </p:cNvPr>
          <p:cNvSpPr/>
          <p:nvPr/>
        </p:nvSpPr>
        <p:spPr>
          <a:xfrm>
            <a:off x="10983032" y="287320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94AC8B-2E9D-65D7-C8DD-BD6942B6585A}"/>
              </a:ext>
            </a:extLst>
          </p:cNvPr>
          <p:cNvCxnSpPr/>
          <p:nvPr/>
        </p:nvCxnSpPr>
        <p:spPr>
          <a:xfrm flipV="1">
            <a:off x="8396774" y="3193249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3C353B-0061-B323-3D7E-4F66715CAAAC}"/>
              </a:ext>
            </a:extLst>
          </p:cNvPr>
          <p:cNvCxnSpPr>
            <a:cxnSpLocks/>
          </p:cNvCxnSpPr>
          <p:nvPr/>
        </p:nvCxnSpPr>
        <p:spPr>
          <a:xfrm>
            <a:off x="8186577" y="4101209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4EEDCD-5E25-D5EF-D2DE-E889D8FEE793}"/>
              </a:ext>
            </a:extLst>
          </p:cNvPr>
          <p:cNvCxnSpPr>
            <a:cxnSpLocks/>
          </p:cNvCxnSpPr>
          <p:nvPr/>
        </p:nvCxnSpPr>
        <p:spPr>
          <a:xfrm flipV="1">
            <a:off x="9084241" y="4853939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4AA6-A5C1-1BBF-C1E3-677F23EEA788}"/>
              </a:ext>
            </a:extLst>
          </p:cNvPr>
          <p:cNvCxnSpPr>
            <a:cxnSpLocks/>
          </p:cNvCxnSpPr>
          <p:nvPr/>
        </p:nvCxnSpPr>
        <p:spPr>
          <a:xfrm>
            <a:off x="9948062" y="2956999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1D3620-DCD6-7E37-5D74-480D0A390509}"/>
              </a:ext>
            </a:extLst>
          </p:cNvPr>
          <p:cNvCxnSpPr>
            <a:cxnSpLocks/>
          </p:cNvCxnSpPr>
          <p:nvPr/>
        </p:nvCxnSpPr>
        <p:spPr>
          <a:xfrm flipH="1" flipV="1">
            <a:off x="9615275" y="3374865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DF00D0-6D08-A43E-AE68-347668D293A9}"/>
              </a:ext>
            </a:extLst>
          </p:cNvPr>
          <p:cNvCxnSpPr>
            <a:cxnSpLocks/>
          </p:cNvCxnSpPr>
          <p:nvPr/>
        </p:nvCxnSpPr>
        <p:spPr>
          <a:xfrm flipV="1">
            <a:off x="10543945" y="3573780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4006C4-4161-F985-288C-DCF9AF782192}"/>
              </a:ext>
            </a:extLst>
          </p:cNvPr>
          <p:cNvCxnSpPr>
            <a:cxnSpLocks/>
          </p:cNvCxnSpPr>
          <p:nvPr/>
        </p:nvCxnSpPr>
        <p:spPr>
          <a:xfrm flipV="1">
            <a:off x="9012157" y="4709308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6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21264-050C-C2DB-C60A-599E2E5D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C324-A320-7B76-3AC3-AB3B8963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graphs work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4115-DCDE-A4CD-EB55-D7F94D1B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1"/>
            <a:ext cx="6467976" cy="4824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bidirectional adjacency list</a:t>
            </a:r>
            <a:r>
              <a:rPr lang="en-US" dirty="0"/>
              <a:t> also lists the in-neighbors separately.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out[1] = [2, 3]</a:t>
            </a:r>
          </a:p>
          <a:p>
            <a:pPr>
              <a:spcBef>
                <a:spcPts val="0"/>
              </a:spcBef>
            </a:pPr>
            <a:r>
              <a:rPr lang="en-US" dirty="0"/>
              <a:t>out[2] = [4]</a:t>
            </a:r>
          </a:p>
          <a:p>
            <a:pPr>
              <a:spcBef>
                <a:spcPts val="0"/>
              </a:spcBef>
            </a:pPr>
            <a:r>
              <a:rPr lang="en-US" dirty="0"/>
              <a:t>out[3] = [5]</a:t>
            </a:r>
          </a:p>
          <a:p>
            <a:pPr>
              <a:spcBef>
                <a:spcPts val="0"/>
              </a:spcBef>
            </a:pPr>
            <a:r>
              <a:rPr lang="en-US" dirty="0"/>
              <a:t>out[4] = [2, 3]</a:t>
            </a:r>
          </a:p>
          <a:p>
            <a:pPr>
              <a:spcBef>
                <a:spcPts val="0"/>
              </a:spcBef>
            </a:pPr>
            <a:r>
              <a:rPr lang="en-US" dirty="0"/>
              <a:t>out[5] = [4]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C3330A-16E5-C3F8-E801-57A17060420D}"/>
              </a:ext>
            </a:extLst>
          </p:cNvPr>
          <p:cNvSpPr/>
          <p:nvPr/>
        </p:nvSpPr>
        <p:spPr>
          <a:xfrm>
            <a:off x="9211734" y="26213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6D3F80-F8B7-5276-E48C-46C597532A9C}"/>
              </a:ext>
            </a:extLst>
          </p:cNvPr>
          <p:cNvSpPr/>
          <p:nvPr/>
        </p:nvSpPr>
        <p:spPr>
          <a:xfrm>
            <a:off x="7689407" y="33829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DB2B37-9FAB-E72C-4392-9BE856B3C739}"/>
              </a:ext>
            </a:extLst>
          </p:cNvPr>
          <p:cNvSpPr/>
          <p:nvPr/>
        </p:nvSpPr>
        <p:spPr>
          <a:xfrm>
            <a:off x="9951952" y="43431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7F29D-697A-4048-FE3D-2E130BCADD98}"/>
              </a:ext>
            </a:extLst>
          </p:cNvPr>
          <p:cNvSpPr/>
          <p:nvPr/>
        </p:nvSpPr>
        <p:spPr>
          <a:xfrm>
            <a:off x="8329487" y="485393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F3191D-B24A-56EA-0A38-40F209B87066}"/>
              </a:ext>
            </a:extLst>
          </p:cNvPr>
          <p:cNvSpPr/>
          <p:nvPr/>
        </p:nvSpPr>
        <p:spPr>
          <a:xfrm>
            <a:off x="10983032" y="287320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8E6FFD-A71A-B14A-73E8-65508EBC73A0}"/>
              </a:ext>
            </a:extLst>
          </p:cNvPr>
          <p:cNvCxnSpPr/>
          <p:nvPr/>
        </p:nvCxnSpPr>
        <p:spPr>
          <a:xfrm flipV="1">
            <a:off x="8396774" y="3193249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19D078-B73B-2992-EAE8-AACA9B4554D9}"/>
              </a:ext>
            </a:extLst>
          </p:cNvPr>
          <p:cNvCxnSpPr>
            <a:cxnSpLocks/>
          </p:cNvCxnSpPr>
          <p:nvPr/>
        </p:nvCxnSpPr>
        <p:spPr>
          <a:xfrm>
            <a:off x="8186577" y="4101209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391A45-60E1-A34C-8579-C17938368750}"/>
              </a:ext>
            </a:extLst>
          </p:cNvPr>
          <p:cNvCxnSpPr>
            <a:cxnSpLocks/>
          </p:cNvCxnSpPr>
          <p:nvPr/>
        </p:nvCxnSpPr>
        <p:spPr>
          <a:xfrm flipV="1">
            <a:off x="9084241" y="4853939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4D835B-23D2-3BFE-DAE3-5842D3C7EC13}"/>
              </a:ext>
            </a:extLst>
          </p:cNvPr>
          <p:cNvCxnSpPr>
            <a:cxnSpLocks/>
          </p:cNvCxnSpPr>
          <p:nvPr/>
        </p:nvCxnSpPr>
        <p:spPr>
          <a:xfrm>
            <a:off x="9948062" y="2956999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C5E44-CAD0-4202-DF49-015C8F086B4D}"/>
              </a:ext>
            </a:extLst>
          </p:cNvPr>
          <p:cNvCxnSpPr>
            <a:cxnSpLocks/>
          </p:cNvCxnSpPr>
          <p:nvPr/>
        </p:nvCxnSpPr>
        <p:spPr>
          <a:xfrm flipH="1" flipV="1">
            <a:off x="9615275" y="3374865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5B2CC5-9938-1A5A-BB6C-8BBF1FC1ADF0}"/>
              </a:ext>
            </a:extLst>
          </p:cNvPr>
          <p:cNvCxnSpPr>
            <a:cxnSpLocks/>
          </p:cNvCxnSpPr>
          <p:nvPr/>
        </p:nvCxnSpPr>
        <p:spPr>
          <a:xfrm flipV="1">
            <a:off x="10543945" y="3573780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95F21B-5745-20F6-5610-AB5AE916068A}"/>
              </a:ext>
            </a:extLst>
          </p:cNvPr>
          <p:cNvCxnSpPr>
            <a:cxnSpLocks/>
          </p:cNvCxnSpPr>
          <p:nvPr/>
        </p:nvCxnSpPr>
        <p:spPr>
          <a:xfrm flipV="1">
            <a:off x="9012157" y="4709308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B124D-5CE3-6DAB-13F4-DAF560261B94}"/>
              </a:ext>
            </a:extLst>
          </p:cNvPr>
          <p:cNvSpPr txBox="1"/>
          <p:nvPr/>
        </p:nvSpPr>
        <p:spPr>
          <a:xfrm>
            <a:off x="4320304" y="2959444"/>
            <a:ext cx="2347331" cy="2727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in[1] = []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in[2] = [1, 4]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in[3] = [1, 4]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in[4] = [2, 5]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in[5] = [3]</a:t>
            </a:r>
          </a:p>
        </p:txBody>
      </p:sp>
    </p:spTree>
    <p:extLst>
      <p:ext uri="{BB962C8B-B14F-4D97-AF65-F5344CB8AC3E}">
        <p14:creationId xmlns:p14="http://schemas.microsoft.com/office/powerpoint/2010/main" val="368907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6028E-DC12-CE13-21E9-EC7E4D2F6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D47-515D-F5A6-56BB-53C172D1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graphs work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BCC3-9682-9210-1A52-016799A2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1"/>
            <a:ext cx="6467976" cy="4824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For undirected graphs, one adjacency list can be used for both in/out.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neighbors[1] = [2, 3]</a:t>
            </a:r>
          </a:p>
          <a:p>
            <a:pPr>
              <a:spcBef>
                <a:spcPts val="0"/>
              </a:spcBef>
            </a:pPr>
            <a:r>
              <a:rPr lang="en-US" dirty="0"/>
              <a:t>neighbors[2] = [1, 4]</a:t>
            </a:r>
          </a:p>
          <a:p>
            <a:pPr>
              <a:spcBef>
                <a:spcPts val="0"/>
              </a:spcBef>
            </a:pPr>
            <a:r>
              <a:rPr lang="en-US" dirty="0"/>
              <a:t>neighbors[3] = [1, 4, 5]</a:t>
            </a:r>
          </a:p>
          <a:p>
            <a:pPr>
              <a:spcBef>
                <a:spcPts val="0"/>
              </a:spcBef>
            </a:pPr>
            <a:r>
              <a:rPr lang="en-US" dirty="0"/>
              <a:t>neighbors[4] = [2, 3, 5]</a:t>
            </a:r>
          </a:p>
          <a:p>
            <a:pPr>
              <a:spcBef>
                <a:spcPts val="0"/>
              </a:spcBef>
            </a:pPr>
            <a:r>
              <a:rPr lang="en-US" dirty="0"/>
              <a:t>neighbors[5] = [3, 4]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81731B-D611-69B2-5F8D-1EE2DEBD9CF4}"/>
              </a:ext>
            </a:extLst>
          </p:cNvPr>
          <p:cNvSpPr/>
          <p:nvPr/>
        </p:nvSpPr>
        <p:spPr>
          <a:xfrm>
            <a:off x="9211734" y="26213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4941F2-CFE1-B1F3-E528-DC1D99F15830}"/>
              </a:ext>
            </a:extLst>
          </p:cNvPr>
          <p:cNvSpPr/>
          <p:nvPr/>
        </p:nvSpPr>
        <p:spPr>
          <a:xfrm>
            <a:off x="7689407" y="33829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BABC39-9BA1-F5AB-8D82-0279294B74B9}"/>
              </a:ext>
            </a:extLst>
          </p:cNvPr>
          <p:cNvSpPr/>
          <p:nvPr/>
        </p:nvSpPr>
        <p:spPr>
          <a:xfrm>
            <a:off x="9951952" y="43431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3D6FE0D-77EA-AD78-639F-F7ED1F37FD41}"/>
              </a:ext>
            </a:extLst>
          </p:cNvPr>
          <p:cNvSpPr/>
          <p:nvPr/>
        </p:nvSpPr>
        <p:spPr>
          <a:xfrm>
            <a:off x="8329487" y="485393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DD94F9-5248-6435-47B7-127409DC96B7}"/>
              </a:ext>
            </a:extLst>
          </p:cNvPr>
          <p:cNvSpPr/>
          <p:nvPr/>
        </p:nvSpPr>
        <p:spPr>
          <a:xfrm>
            <a:off x="10983032" y="287320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7FEB96-D05E-7EC4-F5C0-6FFD6F88F2C1}"/>
              </a:ext>
            </a:extLst>
          </p:cNvPr>
          <p:cNvCxnSpPr/>
          <p:nvPr/>
        </p:nvCxnSpPr>
        <p:spPr>
          <a:xfrm flipV="1">
            <a:off x="8396774" y="3193249"/>
            <a:ext cx="753036" cy="32004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C49B78-4882-F4FB-316E-B52A9B4FAF6B}"/>
              </a:ext>
            </a:extLst>
          </p:cNvPr>
          <p:cNvCxnSpPr>
            <a:cxnSpLocks/>
          </p:cNvCxnSpPr>
          <p:nvPr/>
        </p:nvCxnSpPr>
        <p:spPr>
          <a:xfrm>
            <a:off x="8186577" y="4101209"/>
            <a:ext cx="210197" cy="6745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DA49DE-492E-D191-01AC-8A6699163638}"/>
              </a:ext>
            </a:extLst>
          </p:cNvPr>
          <p:cNvCxnSpPr>
            <a:cxnSpLocks/>
          </p:cNvCxnSpPr>
          <p:nvPr/>
        </p:nvCxnSpPr>
        <p:spPr>
          <a:xfrm flipV="1">
            <a:off x="9084241" y="4853939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1BCC69-0DFC-5BC0-DDED-BD2A05EB933E}"/>
              </a:ext>
            </a:extLst>
          </p:cNvPr>
          <p:cNvCxnSpPr>
            <a:cxnSpLocks/>
          </p:cNvCxnSpPr>
          <p:nvPr/>
        </p:nvCxnSpPr>
        <p:spPr>
          <a:xfrm>
            <a:off x="9948062" y="2956999"/>
            <a:ext cx="946023" cy="13701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AB8B1A-16E1-8510-7397-23CDAEFC94B3}"/>
              </a:ext>
            </a:extLst>
          </p:cNvPr>
          <p:cNvCxnSpPr>
            <a:cxnSpLocks/>
          </p:cNvCxnSpPr>
          <p:nvPr/>
        </p:nvCxnSpPr>
        <p:spPr>
          <a:xfrm flipH="1" flipV="1">
            <a:off x="9615275" y="3374865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84EA1A-1B3E-9153-9F16-67011399ABCE}"/>
              </a:ext>
            </a:extLst>
          </p:cNvPr>
          <p:cNvCxnSpPr>
            <a:cxnSpLocks/>
          </p:cNvCxnSpPr>
          <p:nvPr/>
        </p:nvCxnSpPr>
        <p:spPr>
          <a:xfrm flipV="1">
            <a:off x="10543945" y="3573780"/>
            <a:ext cx="541070" cy="76932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4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78E1F-F306-356C-1375-FE0757BD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DFS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B2C6B-DA61-3D46-F46D-6F70F67A4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A05F1-64B1-C33A-AD66-742B4B0B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 search?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8DA1F6-E837-BEFD-F383-C5E48777B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Graph search </a:t>
                </a:r>
                <a:r>
                  <a:rPr lang="en-US" dirty="0"/>
                  <a:t>is traversing through a graph by </a:t>
                </a:r>
                <a:r>
                  <a:rPr lang="en-US" b="1" dirty="0"/>
                  <a:t>following edges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Input: </a:t>
                </a:r>
                <a:r>
                  <a:rPr lang="en-US" dirty="0"/>
                  <a:t>Graph with vertices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edge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, starting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Goal template: </a:t>
                </a:r>
                <a:r>
                  <a:rPr lang="en-US" dirty="0"/>
                  <a:t>Do something at every reachable vertex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(Reachable = exists a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Two basic techniques (intuition):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2"/>
                    </a:solidFill>
                  </a:rPr>
                  <a:t>Breadth-first (BFS):</a:t>
                </a:r>
                <a:r>
                  <a:rPr lang="en-US" dirty="0"/>
                  <a:t> Search vertices close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first.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2"/>
                    </a:solidFill>
                  </a:rPr>
                  <a:t>Depth-first (DFS):</a:t>
                </a:r>
                <a:r>
                  <a:rPr lang="en-US" dirty="0"/>
                  <a:t> Keep going until you can’t, then backtrack.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8DA1F6-E837-BEFD-F383-C5E48777B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18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685D-BBFD-A212-81BF-02CF12FB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demonstration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CA87B8-3279-A2E5-C76F-5D80DFA44DB7}"/>
              </a:ext>
            </a:extLst>
          </p:cNvPr>
          <p:cNvSpPr/>
          <p:nvPr/>
        </p:nvSpPr>
        <p:spPr>
          <a:xfrm>
            <a:off x="4126778" y="19253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A59EEF-BE71-364F-00E3-E4382FE608AE}"/>
              </a:ext>
            </a:extLst>
          </p:cNvPr>
          <p:cNvSpPr/>
          <p:nvPr/>
        </p:nvSpPr>
        <p:spPr>
          <a:xfrm>
            <a:off x="2604451" y="268697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136388-34EE-C360-CE7C-661C53E14BA6}"/>
              </a:ext>
            </a:extLst>
          </p:cNvPr>
          <p:cNvSpPr/>
          <p:nvPr/>
        </p:nvSpPr>
        <p:spPr>
          <a:xfrm>
            <a:off x="4866996" y="364709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5DBC7-FFAA-4CB9-31BC-FDCDECAC5394}"/>
              </a:ext>
            </a:extLst>
          </p:cNvPr>
          <p:cNvSpPr/>
          <p:nvPr/>
        </p:nvSpPr>
        <p:spPr>
          <a:xfrm>
            <a:off x="7946461" y="197653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D4E1CE-DBB3-2403-B0CF-1AF3D0825FD0}"/>
              </a:ext>
            </a:extLst>
          </p:cNvPr>
          <p:cNvSpPr/>
          <p:nvPr/>
        </p:nvSpPr>
        <p:spPr>
          <a:xfrm>
            <a:off x="7237014" y="435699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380062-ABA1-DEB9-BEC8-DC7469EAF590}"/>
              </a:ext>
            </a:extLst>
          </p:cNvPr>
          <p:cNvSpPr/>
          <p:nvPr/>
        </p:nvSpPr>
        <p:spPr>
          <a:xfrm>
            <a:off x="3244531" y="415793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9FA37F-8A38-44B6-7648-54011218638C}"/>
              </a:ext>
            </a:extLst>
          </p:cNvPr>
          <p:cNvSpPr/>
          <p:nvPr/>
        </p:nvSpPr>
        <p:spPr>
          <a:xfrm>
            <a:off x="6916974" y="319840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448DC3-AD4C-034C-2504-B3DAB8B1BBE9}"/>
              </a:ext>
            </a:extLst>
          </p:cNvPr>
          <p:cNvSpPr/>
          <p:nvPr/>
        </p:nvSpPr>
        <p:spPr>
          <a:xfrm>
            <a:off x="5898076" y="21772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947712-492C-F2EB-A5E0-7A2433A37DCA}"/>
              </a:ext>
            </a:extLst>
          </p:cNvPr>
          <p:cNvSpPr/>
          <p:nvPr/>
        </p:nvSpPr>
        <p:spPr>
          <a:xfrm>
            <a:off x="8773086" y="332705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7BE59-FE55-7073-EAAA-D67DC2484DD9}"/>
              </a:ext>
            </a:extLst>
          </p:cNvPr>
          <p:cNvCxnSpPr/>
          <p:nvPr/>
        </p:nvCxnSpPr>
        <p:spPr>
          <a:xfrm flipV="1">
            <a:off x="3311818" y="2497245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E7CDF7-A42E-3897-2BF8-AC20B5BF36BB}"/>
              </a:ext>
            </a:extLst>
          </p:cNvPr>
          <p:cNvCxnSpPr>
            <a:cxnSpLocks/>
          </p:cNvCxnSpPr>
          <p:nvPr/>
        </p:nvCxnSpPr>
        <p:spPr>
          <a:xfrm>
            <a:off x="3101621" y="3405205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B1FC1-2A68-8EF8-3BEE-61D797513664}"/>
              </a:ext>
            </a:extLst>
          </p:cNvPr>
          <p:cNvCxnSpPr>
            <a:cxnSpLocks/>
          </p:cNvCxnSpPr>
          <p:nvPr/>
        </p:nvCxnSpPr>
        <p:spPr>
          <a:xfrm flipV="1">
            <a:off x="3999285" y="4157935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7D0A7-4B3C-8A4B-69F4-BF1BEFB387A0}"/>
              </a:ext>
            </a:extLst>
          </p:cNvPr>
          <p:cNvCxnSpPr>
            <a:cxnSpLocks/>
          </p:cNvCxnSpPr>
          <p:nvPr/>
        </p:nvCxnSpPr>
        <p:spPr>
          <a:xfrm>
            <a:off x="4863106" y="2260995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876BD-3E66-C148-259A-B0EC2D59977C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2678861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6A09AB-FE96-F957-35A6-1E4ECB280A71}"/>
              </a:ext>
            </a:extLst>
          </p:cNvPr>
          <p:cNvCxnSpPr>
            <a:cxnSpLocks/>
          </p:cNvCxnSpPr>
          <p:nvPr/>
        </p:nvCxnSpPr>
        <p:spPr>
          <a:xfrm flipV="1">
            <a:off x="5458989" y="2877776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A68233-418C-1C94-BCAF-536504A633CD}"/>
              </a:ext>
            </a:extLst>
          </p:cNvPr>
          <p:cNvCxnSpPr>
            <a:cxnSpLocks/>
          </p:cNvCxnSpPr>
          <p:nvPr/>
        </p:nvCxnSpPr>
        <p:spPr>
          <a:xfrm>
            <a:off x="5555922" y="4142695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ED9C18-F528-F9DE-E8F0-B938B3FA2DE9}"/>
              </a:ext>
            </a:extLst>
          </p:cNvPr>
          <p:cNvCxnSpPr>
            <a:cxnSpLocks/>
          </p:cNvCxnSpPr>
          <p:nvPr/>
        </p:nvCxnSpPr>
        <p:spPr>
          <a:xfrm flipV="1">
            <a:off x="6627103" y="2375684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15803-C6F9-6F3E-2656-2825FA20A9B0}"/>
              </a:ext>
            </a:extLst>
          </p:cNvPr>
          <p:cNvCxnSpPr>
            <a:cxnSpLocks/>
          </p:cNvCxnSpPr>
          <p:nvPr/>
        </p:nvCxnSpPr>
        <p:spPr>
          <a:xfrm flipV="1">
            <a:off x="7754188" y="2744535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0772D0-90F7-4F9F-8B34-E504F446CBB3}"/>
              </a:ext>
            </a:extLst>
          </p:cNvPr>
          <p:cNvCxnSpPr>
            <a:cxnSpLocks/>
          </p:cNvCxnSpPr>
          <p:nvPr/>
        </p:nvCxnSpPr>
        <p:spPr>
          <a:xfrm flipV="1">
            <a:off x="5607214" y="3629211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627E33-D54B-E735-19F4-B54580E84223}"/>
              </a:ext>
            </a:extLst>
          </p:cNvPr>
          <p:cNvCxnSpPr>
            <a:cxnSpLocks/>
          </p:cNvCxnSpPr>
          <p:nvPr/>
        </p:nvCxnSpPr>
        <p:spPr>
          <a:xfrm>
            <a:off x="8586541" y="2678861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F25840-68B2-3073-345C-0ECC821B439D}"/>
              </a:ext>
            </a:extLst>
          </p:cNvPr>
          <p:cNvCxnSpPr>
            <a:cxnSpLocks/>
          </p:cNvCxnSpPr>
          <p:nvPr/>
        </p:nvCxnSpPr>
        <p:spPr>
          <a:xfrm flipV="1">
            <a:off x="3927201" y="4013304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5E906E-CEA4-51A8-94C3-B69DEB765624}"/>
              </a:ext>
            </a:extLst>
          </p:cNvPr>
          <p:cNvSpPr txBox="1"/>
          <p:nvPr/>
        </p:nvSpPr>
        <p:spPr>
          <a:xfrm>
            <a:off x="7877094" y="5606629"/>
            <a:ext cx="4042411" cy="57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Process order: 123456</a:t>
            </a:r>
          </a:p>
        </p:txBody>
      </p:sp>
    </p:spTree>
    <p:extLst>
      <p:ext uri="{BB962C8B-B14F-4D97-AF65-F5344CB8AC3E}">
        <p14:creationId xmlns:p14="http://schemas.microsoft.com/office/powerpoint/2010/main" val="19910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3CF33-CE4B-CDE4-8A92-5827258C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9226-9F74-DEA1-E6B4-07E75C1F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pseudocode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55A6E-33F3-A203-44C5-C9FA74B9F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</p:spPr>
            <p:txBody>
              <a:bodyPr/>
              <a:lstStyle/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Initialize a queue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with the starting point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all vertices "unseen", except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"seen".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is not empty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Get/remove the next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Process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somehow.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 all </a:t>
                </a:r>
                <a:r>
                  <a:rPr lang="en-US" dirty="0"/>
                  <a:t>unseen out-neighbors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"seen" and add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55A6E-33F3-A203-44C5-C9FA74B9F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  <a:blipFill>
                <a:blip r:embed="rId2"/>
                <a:stretch>
                  <a:fillRect l="-1206" t="-318" b="-12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59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8F0C-AD7B-CA7A-9208-C0F1B141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D54-F4EC-BCFE-23CC-0D19AA87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pseudocode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0D138-7D72-4CEE-F4CB-25A6BEC47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</p:spPr>
            <p:txBody>
              <a:bodyPr/>
              <a:lstStyle/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Initialize a queue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with the starting point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all vertices "unseen", except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"seen".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is not empty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Get/remove the next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b="1" dirty="0">
                    <a:solidFill>
                      <a:schemeClr val="accent2"/>
                    </a:solidFill>
                  </a:rPr>
                  <a:t>Process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somehow.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 all </a:t>
                </a:r>
                <a:r>
                  <a:rPr lang="en-US" dirty="0"/>
                  <a:t>unseen out-neighbors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"seen" and add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0D138-7D72-4CEE-F4CB-25A6BEC47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  <a:blipFill>
                <a:blip r:embed="rId2"/>
                <a:stretch>
                  <a:fillRect l="-1206" t="-318" b="-12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17D863-F257-759A-A713-5367CBC485AD}"/>
              </a:ext>
            </a:extLst>
          </p:cNvPr>
          <p:cNvSpPr txBox="1"/>
          <p:nvPr/>
        </p:nvSpPr>
        <p:spPr>
          <a:xfrm>
            <a:off x="2634712" y="5758155"/>
            <a:ext cx="10152081" cy="5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BFS/DFS is not single algorithms, but </a:t>
            </a: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families</a:t>
            </a: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of algorithms!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BCABCF2-5AC4-62BE-C6C9-47DFB2FE6800}"/>
              </a:ext>
            </a:extLst>
          </p:cNvPr>
          <p:cNvSpPr/>
          <p:nvPr/>
        </p:nvSpPr>
        <p:spPr>
          <a:xfrm>
            <a:off x="5462649" y="3835730"/>
            <a:ext cx="3716977" cy="1852551"/>
          </a:xfrm>
          <a:custGeom>
            <a:avLst/>
            <a:gdLst>
              <a:gd name="connsiteX0" fmla="*/ 3716977 w 3716977"/>
              <a:gd name="connsiteY0" fmla="*/ 1852551 h 1852551"/>
              <a:gd name="connsiteX1" fmla="*/ 3087585 w 3716977"/>
              <a:gd name="connsiteY1" fmla="*/ 213756 h 1852551"/>
              <a:gd name="connsiteX2" fmla="*/ 0 w 3716977"/>
              <a:gd name="connsiteY2" fmla="*/ 0 h 18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977" h="1852551">
                <a:moveTo>
                  <a:pt x="3716977" y="1852551"/>
                </a:moveTo>
                <a:cubicBezTo>
                  <a:pt x="3712029" y="1187533"/>
                  <a:pt x="3707081" y="522515"/>
                  <a:pt x="3087585" y="213756"/>
                </a:cubicBezTo>
                <a:cubicBezTo>
                  <a:pt x="2468089" y="-95003"/>
                  <a:pt x="482930" y="33647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4CD10-994D-24A2-6372-364549B43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7E6E-1123-7097-447A-B9CA0825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demonstration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D33109-C7F8-DE12-19CC-E991EC4FFA7B}"/>
              </a:ext>
            </a:extLst>
          </p:cNvPr>
          <p:cNvSpPr/>
          <p:nvPr/>
        </p:nvSpPr>
        <p:spPr>
          <a:xfrm>
            <a:off x="4126778" y="19253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F4607C-2054-D333-3495-B4CC0238946E}"/>
              </a:ext>
            </a:extLst>
          </p:cNvPr>
          <p:cNvSpPr/>
          <p:nvPr/>
        </p:nvSpPr>
        <p:spPr>
          <a:xfrm>
            <a:off x="2604451" y="268697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D23AC7-F795-C387-A20E-E12C5C71A0C4}"/>
              </a:ext>
            </a:extLst>
          </p:cNvPr>
          <p:cNvSpPr/>
          <p:nvPr/>
        </p:nvSpPr>
        <p:spPr>
          <a:xfrm>
            <a:off x="4866996" y="364709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05AB1-1C6C-9296-4EC5-A0BB121B927B}"/>
              </a:ext>
            </a:extLst>
          </p:cNvPr>
          <p:cNvSpPr/>
          <p:nvPr/>
        </p:nvSpPr>
        <p:spPr>
          <a:xfrm>
            <a:off x="7946461" y="197653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6EBDBE-928E-49A6-6754-27991B0528D0}"/>
              </a:ext>
            </a:extLst>
          </p:cNvPr>
          <p:cNvSpPr/>
          <p:nvPr/>
        </p:nvSpPr>
        <p:spPr>
          <a:xfrm>
            <a:off x="7237014" y="435699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FD829C-69C2-6348-4083-9E1A17151F1F}"/>
              </a:ext>
            </a:extLst>
          </p:cNvPr>
          <p:cNvSpPr/>
          <p:nvPr/>
        </p:nvSpPr>
        <p:spPr>
          <a:xfrm>
            <a:off x="3244531" y="415793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1ED32-36ED-235B-1D48-50AEE83B410E}"/>
              </a:ext>
            </a:extLst>
          </p:cNvPr>
          <p:cNvSpPr/>
          <p:nvPr/>
        </p:nvSpPr>
        <p:spPr>
          <a:xfrm>
            <a:off x="6916974" y="319840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43B37C-BA47-7E1E-FE59-8E6C392F27C9}"/>
              </a:ext>
            </a:extLst>
          </p:cNvPr>
          <p:cNvSpPr/>
          <p:nvPr/>
        </p:nvSpPr>
        <p:spPr>
          <a:xfrm>
            <a:off x="5898076" y="21772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AD8AAE-C752-547E-DE1C-983BF031B129}"/>
              </a:ext>
            </a:extLst>
          </p:cNvPr>
          <p:cNvSpPr/>
          <p:nvPr/>
        </p:nvSpPr>
        <p:spPr>
          <a:xfrm>
            <a:off x="8773086" y="332705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761B4-D8F7-194B-654D-B96CDA21A418}"/>
              </a:ext>
            </a:extLst>
          </p:cNvPr>
          <p:cNvCxnSpPr/>
          <p:nvPr/>
        </p:nvCxnSpPr>
        <p:spPr>
          <a:xfrm flipV="1">
            <a:off x="3311818" y="2497245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08644C-9EF2-642E-C2BA-16DCCA214486}"/>
              </a:ext>
            </a:extLst>
          </p:cNvPr>
          <p:cNvCxnSpPr>
            <a:cxnSpLocks/>
          </p:cNvCxnSpPr>
          <p:nvPr/>
        </p:nvCxnSpPr>
        <p:spPr>
          <a:xfrm>
            <a:off x="3101621" y="3405205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00734-FDB4-0120-C914-B5470B30A4B8}"/>
              </a:ext>
            </a:extLst>
          </p:cNvPr>
          <p:cNvCxnSpPr>
            <a:cxnSpLocks/>
          </p:cNvCxnSpPr>
          <p:nvPr/>
        </p:nvCxnSpPr>
        <p:spPr>
          <a:xfrm flipV="1">
            <a:off x="3999285" y="4157935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F87C9-BEC6-B01E-9FA9-B16AECFBA082}"/>
              </a:ext>
            </a:extLst>
          </p:cNvPr>
          <p:cNvCxnSpPr>
            <a:cxnSpLocks/>
          </p:cNvCxnSpPr>
          <p:nvPr/>
        </p:nvCxnSpPr>
        <p:spPr>
          <a:xfrm>
            <a:off x="4863106" y="2260995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243BCB-37D2-FE61-60CF-D21736E4246B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2678861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9949A-3699-8102-D675-0E530BBA1937}"/>
              </a:ext>
            </a:extLst>
          </p:cNvPr>
          <p:cNvCxnSpPr>
            <a:cxnSpLocks/>
          </p:cNvCxnSpPr>
          <p:nvPr/>
        </p:nvCxnSpPr>
        <p:spPr>
          <a:xfrm flipV="1">
            <a:off x="5458989" y="2877776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B5A565-F86E-FB4A-E58D-871650FEA367}"/>
              </a:ext>
            </a:extLst>
          </p:cNvPr>
          <p:cNvCxnSpPr>
            <a:cxnSpLocks/>
          </p:cNvCxnSpPr>
          <p:nvPr/>
        </p:nvCxnSpPr>
        <p:spPr>
          <a:xfrm>
            <a:off x="5555922" y="4142695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DE5999-87AD-6246-BCBC-53018DC65507}"/>
              </a:ext>
            </a:extLst>
          </p:cNvPr>
          <p:cNvCxnSpPr>
            <a:cxnSpLocks/>
          </p:cNvCxnSpPr>
          <p:nvPr/>
        </p:nvCxnSpPr>
        <p:spPr>
          <a:xfrm flipV="1">
            <a:off x="6627103" y="2375684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84ADA4-3F5C-B7EB-DEF4-AC7A36DC1F7F}"/>
              </a:ext>
            </a:extLst>
          </p:cNvPr>
          <p:cNvCxnSpPr>
            <a:cxnSpLocks/>
          </p:cNvCxnSpPr>
          <p:nvPr/>
        </p:nvCxnSpPr>
        <p:spPr>
          <a:xfrm flipV="1">
            <a:off x="7754188" y="2744535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8E3081-3716-9C96-F203-0E771538A6F0}"/>
              </a:ext>
            </a:extLst>
          </p:cNvPr>
          <p:cNvCxnSpPr>
            <a:cxnSpLocks/>
          </p:cNvCxnSpPr>
          <p:nvPr/>
        </p:nvCxnSpPr>
        <p:spPr>
          <a:xfrm flipV="1">
            <a:off x="5607214" y="3629211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046EA7-195A-A0A5-DE4E-A62F7443D788}"/>
              </a:ext>
            </a:extLst>
          </p:cNvPr>
          <p:cNvCxnSpPr>
            <a:cxnSpLocks/>
          </p:cNvCxnSpPr>
          <p:nvPr/>
        </p:nvCxnSpPr>
        <p:spPr>
          <a:xfrm>
            <a:off x="8586541" y="2678861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0B9E3F-B515-1C27-7681-F4EE6B2DAE63}"/>
              </a:ext>
            </a:extLst>
          </p:cNvPr>
          <p:cNvCxnSpPr>
            <a:cxnSpLocks/>
          </p:cNvCxnSpPr>
          <p:nvPr/>
        </p:nvCxnSpPr>
        <p:spPr>
          <a:xfrm flipV="1">
            <a:off x="3927201" y="4013304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8BC644-320F-667D-14E4-4CE0BB768FA2}"/>
              </a:ext>
            </a:extLst>
          </p:cNvPr>
          <p:cNvSpPr txBox="1"/>
          <p:nvPr/>
        </p:nvSpPr>
        <p:spPr>
          <a:xfrm>
            <a:off x="7877094" y="5606629"/>
            <a:ext cx="4042411" cy="57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Process order: 124356</a:t>
            </a:r>
          </a:p>
        </p:txBody>
      </p:sp>
    </p:spTree>
    <p:extLst>
      <p:ext uri="{BB962C8B-B14F-4D97-AF65-F5344CB8AC3E}">
        <p14:creationId xmlns:p14="http://schemas.microsoft.com/office/powerpoint/2010/main" val="414513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029A-2BD8-F741-4640-7C2E2559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about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E374-47F8-3E2E-3901-BDD3AB05D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5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7E023-9DA3-5460-F366-BD49AF80E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FE2F-E548-D0D6-8887-F66677A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pseudocode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1FC63-A98B-5EAF-D9E9-93481FF8C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</p:spPr>
            <p:txBody>
              <a:bodyPr/>
              <a:lstStyle/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Initialize a stack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with the starting point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all vertices “unprocessed”.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not empty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Get/remove the next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unprocessed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Process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somehow.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​Add all out-neighbors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.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“processed”.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1FC63-A98B-5EAF-D9E9-93481FF8C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  <a:blipFill>
                <a:blip r:embed="rId2"/>
                <a:stretch>
                  <a:fillRect l="-1206" t="-318" b="-26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11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2B75-6C92-F316-7F51-58D6134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AE3D3-B87E-5AF6-4398-AB8E52A72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(the validity part of) correctness, we show that BFS and DFS both process every reachable vertex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means: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Every processed vertex is reachable.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Every reachable vertex is processed.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AE3D3-B87E-5AF6-4398-AB8E52A72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8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8478DD-3C7E-12C2-8701-39A9D0B2B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6814-D505-03C1-028B-588806A3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48C2-1D4E-F33E-3DF6-D41E6298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processed vertex is reachable.</a:t>
            </a:r>
          </a:p>
          <a:p>
            <a:r>
              <a:rPr lang="en-US" dirty="0"/>
              <a:t>This is a loop invariant! All processed vertices are always reachable, because we find them via edges.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reachable vertex is processed.</a:t>
            </a:r>
          </a:p>
          <a:p>
            <a:r>
              <a:rPr lang="en-US" dirty="0"/>
              <a:t>Not true until the end of the loop. By contradiction.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1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B5A9FA-FA0D-B5C3-7B71-BA8AA2F7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Paint bucket tool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E52240-6315-D5C8-7D7D-01FA4BFE9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Input: </a:t>
                </a:r>
                <a:r>
                  <a:rPr lang="en-US" dirty="0"/>
                  <a:t>Grid of pixels, a color, and a starting pixel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Goal: </a:t>
                </a:r>
                <a:r>
                  <a:rPr lang="en-US" dirty="0"/>
                  <a:t>Recolor all pixels that are connected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pixels of the same color (and have the same color as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E52240-6315-D5C8-7D7D-01FA4BFE9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748F0-42DA-0264-15D7-D37F7F2528F5}"/>
              </a:ext>
            </a:extLst>
          </p:cNvPr>
          <p:cNvCxnSpPr/>
          <p:nvPr/>
        </p:nvCxnSpPr>
        <p:spPr>
          <a:xfrm>
            <a:off x="5508702" y="4921733"/>
            <a:ext cx="11708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085534-2220-B869-E947-FBA58BCC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90" y="3368764"/>
            <a:ext cx="3657600" cy="3105937"/>
          </a:xfrm>
          <a:prstGeom prst="rect">
            <a:avLst/>
          </a:prstGeom>
        </p:spPr>
      </p:pic>
      <p:pic>
        <p:nvPicPr>
          <p:cNvPr id="20" name="Picture 19" descr="A screenshot of a cartoon&#10;&#10;AI-generated content may be incorrect.">
            <a:extLst>
              <a:ext uri="{FF2B5EF4-FFF2-40B4-BE49-F238E27FC236}">
                <a16:creationId xmlns:a16="http://schemas.microsoft.com/office/drawing/2014/main" id="{1F070E49-3437-29DA-1B51-07DF70C16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092" y="3368764"/>
            <a:ext cx="3657600" cy="31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5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0540-A35D-CC6F-1ADD-054B3250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FED66-A342-E2F1-7DB6-FC5F97C3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modeling 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11F492-6090-F396-4500-FB30CE9F5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63980"/>
                <a:ext cx="5629666" cy="4655302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Q: </a:t>
                </a:r>
                <a:r>
                  <a:rPr lang="en-US" dirty="0"/>
                  <a:t>What are my objects (vertices)?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chemeClr val="accent5"/>
                    </a:solidFill>
                  </a:rPr>
                  <a:t>A: </a:t>
                </a:r>
                <a:r>
                  <a:rPr lang="en-US" dirty="0"/>
                  <a:t>Pixels that have the same color as the starting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Q: </a:t>
                </a:r>
                <a:r>
                  <a:rPr lang="en-US" dirty="0"/>
                  <a:t>How are they related (edges)?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chemeClr val="accent5"/>
                    </a:solidFill>
                  </a:rPr>
                  <a:t>A: </a:t>
                </a:r>
                <a:r>
                  <a:rPr lang="en-US" dirty="0"/>
                  <a:t>Connect all vertices that are adjacent pixels. </a:t>
                </a:r>
              </a:p>
              <a:p>
                <a:r>
                  <a:rPr lang="en-US" dirty="0"/>
                  <a:t>We’ll use undirected edges.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11F492-6090-F396-4500-FB30CE9F5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63980"/>
                <a:ext cx="5629666" cy="4655302"/>
              </a:xfrm>
              <a:blipFill>
                <a:blip r:embed="rId2"/>
                <a:stretch>
                  <a:fillRect l="-2252" t="-272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C30A1B5-D84A-322E-47D1-73E48346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78" t="6462" r="6546" b="6579"/>
          <a:stretch>
            <a:fillRect/>
          </a:stretch>
        </p:blipFill>
        <p:spPr>
          <a:xfrm>
            <a:off x="7510556" y="1923156"/>
            <a:ext cx="3543300" cy="353695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42B3520-7ACD-4E39-9637-4E8CEF60A3C2}"/>
              </a:ext>
            </a:extLst>
          </p:cNvPr>
          <p:cNvGrpSpPr/>
          <p:nvPr/>
        </p:nvGrpSpPr>
        <p:grpSpPr>
          <a:xfrm>
            <a:off x="7927257" y="2340951"/>
            <a:ext cx="2721374" cy="2726383"/>
            <a:chOff x="7927257" y="2340951"/>
            <a:chExt cx="2721374" cy="27263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4129EB-43D9-3725-6A77-4F21C5A3E94F}"/>
                </a:ext>
              </a:extLst>
            </p:cNvPr>
            <p:cNvSpPr/>
            <p:nvPr/>
          </p:nvSpPr>
          <p:spPr>
            <a:xfrm>
              <a:off x="7927257" y="234095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319636-1EA1-28A4-3595-96AC632B0F66}"/>
                </a:ext>
              </a:extLst>
            </p:cNvPr>
            <p:cNvSpPr/>
            <p:nvPr/>
          </p:nvSpPr>
          <p:spPr>
            <a:xfrm>
              <a:off x="8565761" y="234095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6460D4-7B82-6DB1-45A7-173FD9FCB215}"/>
                </a:ext>
              </a:extLst>
            </p:cNvPr>
            <p:cNvSpPr/>
            <p:nvPr/>
          </p:nvSpPr>
          <p:spPr>
            <a:xfrm>
              <a:off x="9204265" y="234095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723418-5A09-8CD6-55E7-2C84E0F3C367}"/>
                </a:ext>
              </a:extLst>
            </p:cNvPr>
            <p:cNvSpPr/>
            <p:nvPr/>
          </p:nvSpPr>
          <p:spPr>
            <a:xfrm>
              <a:off x="10465751" y="234095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5EDE34-EB3B-083C-00E2-67265B3F3835}"/>
                </a:ext>
              </a:extLst>
            </p:cNvPr>
            <p:cNvSpPr/>
            <p:nvPr/>
          </p:nvSpPr>
          <p:spPr>
            <a:xfrm>
              <a:off x="7927257" y="2971756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82A9F8-C51B-1E4B-53D6-ECD4493A22EE}"/>
                </a:ext>
              </a:extLst>
            </p:cNvPr>
            <p:cNvSpPr/>
            <p:nvPr/>
          </p:nvSpPr>
          <p:spPr>
            <a:xfrm>
              <a:off x="8565761" y="2971756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FF6F3D-F8F2-56BA-52C0-C3B2CDDFBA4B}"/>
                </a:ext>
              </a:extLst>
            </p:cNvPr>
            <p:cNvSpPr/>
            <p:nvPr/>
          </p:nvSpPr>
          <p:spPr>
            <a:xfrm>
              <a:off x="9845518" y="2971756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2D7F82-EE21-EF11-CE02-8C1E9F98AD34}"/>
                </a:ext>
              </a:extLst>
            </p:cNvPr>
            <p:cNvSpPr/>
            <p:nvPr/>
          </p:nvSpPr>
          <p:spPr>
            <a:xfrm>
              <a:off x="10465751" y="2971756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698995-F928-E71F-4A8D-D7ECD05F6C3B}"/>
                </a:ext>
              </a:extLst>
            </p:cNvPr>
            <p:cNvSpPr/>
            <p:nvPr/>
          </p:nvSpPr>
          <p:spPr>
            <a:xfrm>
              <a:off x="7927257" y="360256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726C7D-0862-221F-2ECD-4D742A9032C9}"/>
                </a:ext>
              </a:extLst>
            </p:cNvPr>
            <p:cNvSpPr/>
            <p:nvPr/>
          </p:nvSpPr>
          <p:spPr>
            <a:xfrm>
              <a:off x="8565761" y="360256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8041AF-CC22-48FA-C9A3-DD26D1143976}"/>
                </a:ext>
              </a:extLst>
            </p:cNvPr>
            <p:cNvSpPr/>
            <p:nvPr/>
          </p:nvSpPr>
          <p:spPr>
            <a:xfrm>
              <a:off x="10465751" y="360256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518DE5-D203-E8DF-0B8B-84154CEF8546}"/>
                </a:ext>
              </a:extLst>
            </p:cNvPr>
            <p:cNvSpPr/>
            <p:nvPr/>
          </p:nvSpPr>
          <p:spPr>
            <a:xfrm>
              <a:off x="7927257" y="425650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A65D6D-3911-F7C0-F807-B156D367C506}"/>
                </a:ext>
              </a:extLst>
            </p:cNvPr>
            <p:cNvSpPr/>
            <p:nvPr/>
          </p:nvSpPr>
          <p:spPr>
            <a:xfrm>
              <a:off x="9204265" y="425650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82F8076-1FDF-67D1-0445-A5C2E5CD827C}"/>
                </a:ext>
              </a:extLst>
            </p:cNvPr>
            <p:cNvSpPr/>
            <p:nvPr/>
          </p:nvSpPr>
          <p:spPr>
            <a:xfrm>
              <a:off x="7927257" y="488445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989F3F-B368-B386-0376-9491E143F847}"/>
                </a:ext>
              </a:extLst>
            </p:cNvPr>
            <p:cNvSpPr/>
            <p:nvPr/>
          </p:nvSpPr>
          <p:spPr>
            <a:xfrm>
              <a:off x="9204265" y="488445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A27143-3266-0640-D3EC-5675D176F610}"/>
                </a:ext>
              </a:extLst>
            </p:cNvPr>
            <p:cNvSpPr/>
            <p:nvPr/>
          </p:nvSpPr>
          <p:spPr>
            <a:xfrm>
              <a:off x="9845518" y="488445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3260CF7-E74B-A7A4-716D-D27E14A1F3BB}"/>
                </a:ext>
              </a:extLst>
            </p:cNvPr>
            <p:cNvSpPr/>
            <p:nvPr/>
          </p:nvSpPr>
          <p:spPr>
            <a:xfrm>
              <a:off x="9845518" y="360256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2154A61-F386-5CCE-6EED-C3B6F4B12F9B}"/>
                </a:ext>
              </a:extLst>
            </p:cNvPr>
            <p:cNvSpPr/>
            <p:nvPr/>
          </p:nvSpPr>
          <p:spPr>
            <a:xfrm>
              <a:off x="9845518" y="425650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E9A5AFA-3FAA-5354-2FEA-AA77B7870912}"/>
                </a:ext>
              </a:extLst>
            </p:cNvPr>
            <p:cNvSpPr/>
            <p:nvPr/>
          </p:nvSpPr>
          <p:spPr>
            <a:xfrm>
              <a:off x="10465751" y="425650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A5FF4AE-ED93-78B3-F47C-2D53F0921204}"/>
                </a:ext>
              </a:extLst>
            </p:cNvPr>
            <p:cNvSpPr/>
            <p:nvPr/>
          </p:nvSpPr>
          <p:spPr>
            <a:xfrm>
              <a:off x="10465751" y="488445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80209E-3C50-2609-7DAD-AA1077695654}"/>
              </a:ext>
            </a:extLst>
          </p:cNvPr>
          <p:cNvGrpSpPr/>
          <p:nvPr/>
        </p:nvGrpSpPr>
        <p:grpSpPr>
          <a:xfrm>
            <a:off x="8018697" y="2436682"/>
            <a:ext cx="2538494" cy="2539212"/>
            <a:chOff x="8018697" y="2436682"/>
            <a:chExt cx="2538494" cy="253921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FBEED8D-095B-EA28-AA20-71DCD6F83B7A}"/>
                </a:ext>
              </a:extLst>
            </p:cNvPr>
            <p:cNvCxnSpPr/>
            <p:nvPr/>
          </p:nvCxnSpPr>
          <p:spPr>
            <a:xfrm>
              <a:off x="8164315" y="2436682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440624-D614-7997-1B45-C5A6731EFAB4}"/>
                </a:ext>
              </a:extLst>
            </p:cNvPr>
            <p:cNvCxnSpPr/>
            <p:nvPr/>
          </p:nvCxnSpPr>
          <p:spPr>
            <a:xfrm>
              <a:off x="8801836" y="2436682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1F984A-39B1-8448-EDC3-7230D31EEC8F}"/>
                </a:ext>
              </a:extLst>
            </p:cNvPr>
            <p:cNvCxnSpPr/>
            <p:nvPr/>
          </p:nvCxnSpPr>
          <p:spPr>
            <a:xfrm>
              <a:off x="8164315" y="3063732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EC70752-828C-D439-5B1C-D989ECB4FC88}"/>
                </a:ext>
              </a:extLst>
            </p:cNvPr>
            <p:cNvCxnSpPr/>
            <p:nvPr/>
          </p:nvCxnSpPr>
          <p:spPr>
            <a:xfrm>
              <a:off x="10075714" y="3063732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99DFC8-8BEF-BDB9-EDFC-B649797B51AB}"/>
                </a:ext>
              </a:extLst>
            </p:cNvPr>
            <p:cNvCxnSpPr/>
            <p:nvPr/>
          </p:nvCxnSpPr>
          <p:spPr>
            <a:xfrm>
              <a:off x="8164315" y="3697762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DC7FB8-89F8-2D05-36AA-F28FA241E5ED}"/>
                </a:ext>
              </a:extLst>
            </p:cNvPr>
            <p:cNvCxnSpPr/>
            <p:nvPr/>
          </p:nvCxnSpPr>
          <p:spPr>
            <a:xfrm>
              <a:off x="9444010" y="4975894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562C446-48FC-7EB2-112D-C75F05307B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42448" y="2745959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A25E15A-E88C-6536-68B1-4270F1A0AB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80952" y="2745959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F72AF49-222F-1689-5B23-32B2DBABA6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80942" y="2745959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79A006C-8246-812B-1E84-DE53AD02C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80942" y="3375829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894FE2-B521-16A2-6DC7-30438018D3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42448" y="3375829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1A456-F761-4EC3-3CAE-94EC6CB5EB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83126" y="3375829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D62C93-A49F-74D9-E4A7-685A082DB6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42448" y="4026967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0F7087-D78C-F7C0-2191-7A6D5F3FC6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42448" y="4674855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386EC1E-9B53-BFBC-EFEF-6DCB1E3209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19456" y="4674855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BB88870-2759-1CCB-6C19-065C9C1B7A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80942" y="4023863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CF047F-994C-4D90-92C8-C37EFC936D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80942" y="4653733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D2DF2C8-6C48-6D49-9EDD-9360859D60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60709" y="4023863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36471AB-1208-5E36-E622-765F159629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60709" y="4653733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B0FBF84-02C5-E18C-19C1-CCB1FAC1B3B5}"/>
                </a:ext>
              </a:extLst>
            </p:cNvPr>
            <p:cNvCxnSpPr/>
            <p:nvPr/>
          </p:nvCxnSpPr>
          <p:spPr>
            <a:xfrm>
              <a:off x="10075714" y="3697927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FBF1B9-D8D4-64B4-3EF9-D2E783E89482}"/>
                </a:ext>
              </a:extLst>
            </p:cNvPr>
            <p:cNvCxnSpPr/>
            <p:nvPr/>
          </p:nvCxnSpPr>
          <p:spPr>
            <a:xfrm>
              <a:off x="10075714" y="4347944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3C18EDE-5328-3917-30B3-73A0D0EAAFC7}"/>
                </a:ext>
              </a:extLst>
            </p:cNvPr>
            <p:cNvCxnSpPr/>
            <p:nvPr/>
          </p:nvCxnSpPr>
          <p:spPr>
            <a:xfrm>
              <a:off x="10075714" y="4975894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09612CE-C223-7440-CA92-8A36697ED368}"/>
                </a:ext>
              </a:extLst>
            </p:cNvPr>
            <p:cNvCxnSpPr/>
            <p:nvPr/>
          </p:nvCxnSpPr>
          <p:spPr>
            <a:xfrm>
              <a:off x="9444010" y="4347944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3D4DACD-00E9-C433-BFFE-E65FE69C07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60709" y="3375829"/>
              <a:ext cx="352498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5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373D-B42A-B018-76B9-FF79F6DF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tool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68F91-131F-1865-D9C1-8FAB76CAA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1963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Make a vertex for every pixel with the same color as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/>
                  <a:t> every vertex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5513" indent="-92551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Check the 4 adjacent pixels, add edges if they are vertices.</a:t>
                </a:r>
              </a:p>
              <a:p>
                <a:pPr marL="461963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Run BFS or DFS starting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, where the “process” step is recoloring the pixel.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68F91-131F-1865-D9C1-8FAB76CAA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63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71E85-8773-DF49-A554-EB102A46E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00676-361E-68ED-42F7-04E68845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D1967-311A-C027-08F6-E2886C5F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3980"/>
            <a:ext cx="5629666" cy="4655302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Q: </a:t>
            </a:r>
            <a:r>
              <a:rPr lang="en-US" dirty="0"/>
              <a:t>What are my objects (vertices)?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5"/>
                </a:solidFill>
              </a:rPr>
              <a:t>A: </a:t>
            </a:r>
            <a:r>
              <a:rPr lang="en-US" dirty="0"/>
              <a:t>All pixels.</a:t>
            </a:r>
          </a:p>
          <a:p>
            <a:r>
              <a:rPr lang="en-US" b="1" dirty="0">
                <a:solidFill>
                  <a:schemeClr val="accent3"/>
                </a:solidFill>
              </a:rPr>
              <a:t>Q: </a:t>
            </a:r>
            <a:r>
              <a:rPr lang="en-US" dirty="0"/>
              <a:t>How are they related (edges)?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5"/>
                </a:solidFill>
              </a:rPr>
              <a:t>A: </a:t>
            </a:r>
            <a:r>
              <a:rPr lang="en-US" dirty="0"/>
              <a:t>Connect all pixels that are adjacent and have the same color. </a:t>
            </a:r>
          </a:p>
          <a:p>
            <a:r>
              <a:rPr lang="en-US" dirty="0"/>
              <a:t>Pixels of different colors are never connected by edges, so we still find the same connected component!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82BED-B1D2-0B82-A94D-B56074C9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78" t="6462" r="6546" b="6579"/>
          <a:stretch>
            <a:fillRect/>
          </a:stretch>
        </p:blipFill>
        <p:spPr>
          <a:xfrm>
            <a:off x="7510556" y="1923156"/>
            <a:ext cx="3543300" cy="35369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E990D4-8666-DF2E-A3E6-B2303BE3E10E}"/>
              </a:ext>
            </a:extLst>
          </p:cNvPr>
          <p:cNvSpPr/>
          <p:nvPr/>
        </p:nvSpPr>
        <p:spPr>
          <a:xfrm>
            <a:off x="7927257" y="234095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4A5CE1-7538-2921-CE42-2670D6481904}"/>
              </a:ext>
            </a:extLst>
          </p:cNvPr>
          <p:cNvSpPr/>
          <p:nvPr/>
        </p:nvSpPr>
        <p:spPr>
          <a:xfrm>
            <a:off x="8565761" y="234095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4D9E2-1AD0-E463-BEF9-924BF9198F38}"/>
              </a:ext>
            </a:extLst>
          </p:cNvPr>
          <p:cNvSpPr/>
          <p:nvPr/>
        </p:nvSpPr>
        <p:spPr>
          <a:xfrm>
            <a:off x="9204265" y="234095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8DF742-1043-6758-ED0D-F1006782FDA1}"/>
              </a:ext>
            </a:extLst>
          </p:cNvPr>
          <p:cNvSpPr/>
          <p:nvPr/>
        </p:nvSpPr>
        <p:spPr>
          <a:xfrm>
            <a:off x="9845518" y="234095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1922D8-7F6F-2FF8-E111-0F99F2FA9C95}"/>
              </a:ext>
            </a:extLst>
          </p:cNvPr>
          <p:cNvSpPr/>
          <p:nvPr/>
        </p:nvSpPr>
        <p:spPr>
          <a:xfrm>
            <a:off x="10465751" y="234095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A7B418-0842-B9FE-FCC9-142F98FCB710}"/>
              </a:ext>
            </a:extLst>
          </p:cNvPr>
          <p:cNvSpPr/>
          <p:nvPr/>
        </p:nvSpPr>
        <p:spPr>
          <a:xfrm>
            <a:off x="7927257" y="297175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850D9D-52D4-45E1-4B2E-06F0B29D85C5}"/>
              </a:ext>
            </a:extLst>
          </p:cNvPr>
          <p:cNvSpPr/>
          <p:nvPr/>
        </p:nvSpPr>
        <p:spPr>
          <a:xfrm>
            <a:off x="8565761" y="297175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69E6F2-D899-FEFB-01F3-55CF14653CF2}"/>
              </a:ext>
            </a:extLst>
          </p:cNvPr>
          <p:cNvSpPr/>
          <p:nvPr/>
        </p:nvSpPr>
        <p:spPr>
          <a:xfrm>
            <a:off x="9845518" y="297175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5F1DA-91EA-70CC-52E1-45BB3656E232}"/>
              </a:ext>
            </a:extLst>
          </p:cNvPr>
          <p:cNvSpPr/>
          <p:nvPr/>
        </p:nvSpPr>
        <p:spPr>
          <a:xfrm>
            <a:off x="10465751" y="297175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8BD630-04C4-6CF8-33EA-9DD19BC32D2E}"/>
              </a:ext>
            </a:extLst>
          </p:cNvPr>
          <p:cNvSpPr/>
          <p:nvPr/>
        </p:nvSpPr>
        <p:spPr>
          <a:xfrm>
            <a:off x="7927257" y="360256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14EA1B-6054-9BAA-EDC6-C8FB997EEBE7}"/>
              </a:ext>
            </a:extLst>
          </p:cNvPr>
          <p:cNvSpPr/>
          <p:nvPr/>
        </p:nvSpPr>
        <p:spPr>
          <a:xfrm>
            <a:off x="8565761" y="360256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739919-8BA7-E9AC-7386-2BEC217C65B4}"/>
              </a:ext>
            </a:extLst>
          </p:cNvPr>
          <p:cNvSpPr/>
          <p:nvPr/>
        </p:nvSpPr>
        <p:spPr>
          <a:xfrm>
            <a:off x="9204265" y="360256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6FF6CC-65F7-EDA6-1C24-A4858DCDD558}"/>
              </a:ext>
            </a:extLst>
          </p:cNvPr>
          <p:cNvSpPr/>
          <p:nvPr/>
        </p:nvSpPr>
        <p:spPr>
          <a:xfrm>
            <a:off x="10465751" y="360256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32722B-EAE2-C83A-6F82-54C401DAA8F3}"/>
              </a:ext>
            </a:extLst>
          </p:cNvPr>
          <p:cNvSpPr/>
          <p:nvPr/>
        </p:nvSpPr>
        <p:spPr>
          <a:xfrm>
            <a:off x="7927257" y="425650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5AE055-5112-55AD-436E-8E0B7B39E32C}"/>
              </a:ext>
            </a:extLst>
          </p:cNvPr>
          <p:cNvSpPr/>
          <p:nvPr/>
        </p:nvSpPr>
        <p:spPr>
          <a:xfrm>
            <a:off x="8565761" y="425650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93371F-F40E-7E05-A415-DF46F55929A3}"/>
              </a:ext>
            </a:extLst>
          </p:cNvPr>
          <p:cNvSpPr/>
          <p:nvPr/>
        </p:nvSpPr>
        <p:spPr>
          <a:xfrm>
            <a:off x="9204265" y="425650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965248-C73E-7EFD-4FF3-FE50B1ED7ED0}"/>
              </a:ext>
            </a:extLst>
          </p:cNvPr>
          <p:cNvSpPr/>
          <p:nvPr/>
        </p:nvSpPr>
        <p:spPr>
          <a:xfrm>
            <a:off x="7927257" y="488445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0A52226-A0D0-85FF-D445-9F6ECA451158}"/>
              </a:ext>
            </a:extLst>
          </p:cNvPr>
          <p:cNvSpPr/>
          <p:nvPr/>
        </p:nvSpPr>
        <p:spPr>
          <a:xfrm>
            <a:off x="8565761" y="488445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E7CCF9-2E69-9AD5-973D-04E567EFCFDC}"/>
              </a:ext>
            </a:extLst>
          </p:cNvPr>
          <p:cNvSpPr/>
          <p:nvPr/>
        </p:nvSpPr>
        <p:spPr>
          <a:xfrm>
            <a:off x="9204265" y="488445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62A924-DA78-FFDB-64C3-0C05AC6EB995}"/>
              </a:ext>
            </a:extLst>
          </p:cNvPr>
          <p:cNvSpPr/>
          <p:nvPr/>
        </p:nvSpPr>
        <p:spPr>
          <a:xfrm>
            <a:off x="9845518" y="488445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146093-8648-A9A9-90BE-A983EA8FA875}"/>
              </a:ext>
            </a:extLst>
          </p:cNvPr>
          <p:cNvCxnSpPr/>
          <p:nvPr/>
        </p:nvCxnSpPr>
        <p:spPr>
          <a:xfrm>
            <a:off x="8164315" y="2436682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EB7E37-91A5-4CF9-9EC0-1FF671465D6B}"/>
              </a:ext>
            </a:extLst>
          </p:cNvPr>
          <p:cNvCxnSpPr/>
          <p:nvPr/>
        </p:nvCxnSpPr>
        <p:spPr>
          <a:xfrm>
            <a:off x="8801836" y="2436682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16ACAA-6B14-1BA6-9A88-A7C6B525C9C6}"/>
              </a:ext>
            </a:extLst>
          </p:cNvPr>
          <p:cNvCxnSpPr/>
          <p:nvPr/>
        </p:nvCxnSpPr>
        <p:spPr>
          <a:xfrm>
            <a:off x="8164315" y="3063732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8774E4-3C5E-441C-DA05-9520145743A5}"/>
              </a:ext>
            </a:extLst>
          </p:cNvPr>
          <p:cNvCxnSpPr/>
          <p:nvPr/>
        </p:nvCxnSpPr>
        <p:spPr>
          <a:xfrm>
            <a:off x="10075714" y="3063732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AFDFE1-DB48-F84C-E7FC-739AB7C8BF6A}"/>
              </a:ext>
            </a:extLst>
          </p:cNvPr>
          <p:cNvCxnSpPr/>
          <p:nvPr/>
        </p:nvCxnSpPr>
        <p:spPr>
          <a:xfrm>
            <a:off x="8164315" y="3697762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8B592A-8BE4-5FC7-BCFC-D5693B550DA4}"/>
              </a:ext>
            </a:extLst>
          </p:cNvPr>
          <p:cNvCxnSpPr/>
          <p:nvPr/>
        </p:nvCxnSpPr>
        <p:spPr>
          <a:xfrm>
            <a:off x="9444010" y="4975894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A6CF46-A2BA-326A-4F08-9017D07576C9}"/>
              </a:ext>
            </a:extLst>
          </p:cNvPr>
          <p:cNvCxnSpPr>
            <a:cxnSpLocks/>
          </p:cNvCxnSpPr>
          <p:nvPr/>
        </p:nvCxnSpPr>
        <p:spPr>
          <a:xfrm rot="5400000">
            <a:off x="7842448" y="2745959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AE8786-8DD0-6F82-3CFE-94CE1D127CC1}"/>
              </a:ext>
            </a:extLst>
          </p:cNvPr>
          <p:cNvCxnSpPr>
            <a:cxnSpLocks/>
          </p:cNvCxnSpPr>
          <p:nvPr/>
        </p:nvCxnSpPr>
        <p:spPr>
          <a:xfrm rot="5400000">
            <a:off x="8480952" y="2745959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ACF5AD3-7505-323E-37DA-EF761BD340B7}"/>
              </a:ext>
            </a:extLst>
          </p:cNvPr>
          <p:cNvCxnSpPr>
            <a:cxnSpLocks/>
          </p:cNvCxnSpPr>
          <p:nvPr/>
        </p:nvCxnSpPr>
        <p:spPr>
          <a:xfrm rot="5400000">
            <a:off x="10380942" y="2745959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E24838-B774-F435-9FF8-E2D1D304051B}"/>
              </a:ext>
            </a:extLst>
          </p:cNvPr>
          <p:cNvCxnSpPr>
            <a:cxnSpLocks/>
          </p:cNvCxnSpPr>
          <p:nvPr/>
        </p:nvCxnSpPr>
        <p:spPr>
          <a:xfrm rot="5400000">
            <a:off x="10380942" y="3375829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E3B346-1440-2A55-902D-52847970D5F8}"/>
              </a:ext>
            </a:extLst>
          </p:cNvPr>
          <p:cNvCxnSpPr>
            <a:cxnSpLocks/>
          </p:cNvCxnSpPr>
          <p:nvPr/>
        </p:nvCxnSpPr>
        <p:spPr>
          <a:xfrm rot="5400000">
            <a:off x="7842448" y="3375829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5C6F7E-C80F-EE3C-D840-FD8DC8DF5458}"/>
              </a:ext>
            </a:extLst>
          </p:cNvPr>
          <p:cNvCxnSpPr>
            <a:cxnSpLocks/>
          </p:cNvCxnSpPr>
          <p:nvPr/>
        </p:nvCxnSpPr>
        <p:spPr>
          <a:xfrm rot="5400000">
            <a:off x="8483126" y="3375829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90A133-E9A4-C5CA-3F7F-2072D671369A}"/>
              </a:ext>
            </a:extLst>
          </p:cNvPr>
          <p:cNvCxnSpPr>
            <a:cxnSpLocks/>
          </p:cNvCxnSpPr>
          <p:nvPr/>
        </p:nvCxnSpPr>
        <p:spPr>
          <a:xfrm rot="5400000">
            <a:off x="7842448" y="4026967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96BBA6-4FE5-B03D-566F-D5584FCE5E52}"/>
              </a:ext>
            </a:extLst>
          </p:cNvPr>
          <p:cNvCxnSpPr>
            <a:cxnSpLocks/>
          </p:cNvCxnSpPr>
          <p:nvPr/>
        </p:nvCxnSpPr>
        <p:spPr>
          <a:xfrm rot="5400000">
            <a:off x="7842448" y="4674855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8865A4-0E1C-E2D9-0C70-E5E901A283E5}"/>
              </a:ext>
            </a:extLst>
          </p:cNvPr>
          <p:cNvCxnSpPr>
            <a:cxnSpLocks/>
          </p:cNvCxnSpPr>
          <p:nvPr/>
        </p:nvCxnSpPr>
        <p:spPr>
          <a:xfrm rot="5400000">
            <a:off x="9119456" y="4674855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699DED54-9AFD-6E2A-542B-E73814DC7F67}"/>
              </a:ext>
            </a:extLst>
          </p:cNvPr>
          <p:cNvSpPr/>
          <p:nvPr/>
        </p:nvSpPr>
        <p:spPr>
          <a:xfrm>
            <a:off x="9204265" y="2971756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094DA0F-2168-507C-760D-46C684C9C40E}"/>
              </a:ext>
            </a:extLst>
          </p:cNvPr>
          <p:cNvSpPr/>
          <p:nvPr/>
        </p:nvSpPr>
        <p:spPr>
          <a:xfrm>
            <a:off x="9845518" y="3602561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A7B6309-8F4A-B569-F574-01AA0E074ECA}"/>
              </a:ext>
            </a:extLst>
          </p:cNvPr>
          <p:cNvSpPr/>
          <p:nvPr/>
        </p:nvSpPr>
        <p:spPr>
          <a:xfrm>
            <a:off x="9845518" y="425650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33D2FC-EE22-EC03-E3FA-EBC654E574B2}"/>
              </a:ext>
            </a:extLst>
          </p:cNvPr>
          <p:cNvSpPr/>
          <p:nvPr/>
        </p:nvSpPr>
        <p:spPr>
          <a:xfrm>
            <a:off x="10465751" y="425650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5E2A43-CFA8-67DB-B3A6-59F7AFE9EC87}"/>
              </a:ext>
            </a:extLst>
          </p:cNvPr>
          <p:cNvSpPr/>
          <p:nvPr/>
        </p:nvSpPr>
        <p:spPr>
          <a:xfrm>
            <a:off x="10465751" y="488445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96502F2-96D8-224C-C712-E8C9D34332DD}"/>
              </a:ext>
            </a:extLst>
          </p:cNvPr>
          <p:cNvCxnSpPr>
            <a:cxnSpLocks/>
          </p:cNvCxnSpPr>
          <p:nvPr/>
        </p:nvCxnSpPr>
        <p:spPr>
          <a:xfrm rot="5400000">
            <a:off x="10380942" y="4023863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D373749-F7BF-F15C-A3DE-83839357588A}"/>
              </a:ext>
            </a:extLst>
          </p:cNvPr>
          <p:cNvCxnSpPr>
            <a:cxnSpLocks/>
          </p:cNvCxnSpPr>
          <p:nvPr/>
        </p:nvCxnSpPr>
        <p:spPr>
          <a:xfrm rot="5400000">
            <a:off x="10380942" y="4653733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66F436E-C8F7-EC3E-848B-D5FEABD67B9A}"/>
              </a:ext>
            </a:extLst>
          </p:cNvPr>
          <p:cNvCxnSpPr>
            <a:cxnSpLocks/>
          </p:cNvCxnSpPr>
          <p:nvPr/>
        </p:nvCxnSpPr>
        <p:spPr>
          <a:xfrm rot="5400000">
            <a:off x="9760709" y="4023863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C582971-E06B-8F66-02C6-031F15E8AEDB}"/>
              </a:ext>
            </a:extLst>
          </p:cNvPr>
          <p:cNvCxnSpPr>
            <a:cxnSpLocks/>
          </p:cNvCxnSpPr>
          <p:nvPr/>
        </p:nvCxnSpPr>
        <p:spPr>
          <a:xfrm rot="5400000">
            <a:off x="9760709" y="4653733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AE61610-9B3F-FD03-6437-ACA75125C5D9}"/>
              </a:ext>
            </a:extLst>
          </p:cNvPr>
          <p:cNvCxnSpPr/>
          <p:nvPr/>
        </p:nvCxnSpPr>
        <p:spPr>
          <a:xfrm>
            <a:off x="10075714" y="3697927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BA66A6E-265C-22B7-A339-41C101644F62}"/>
              </a:ext>
            </a:extLst>
          </p:cNvPr>
          <p:cNvCxnSpPr/>
          <p:nvPr/>
        </p:nvCxnSpPr>
        <p:spPr>
          <a:xfrm>
            <a:off x="10075714" y="4347944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5BC65A4-D958-F772-D3E6-4E80A10715CD}"/>
              </a:ext>
            </a:extLst>
          </p:cNvPr>
          <p:cNvCxnSpPr/>
          <p:nvPr/>
        </p:nvCxnSpPr>
        <p:spPr>
          <a:xfrm>
            <a:off x="10075714" y="4975894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1A174E-7D9D-53B2-2861-4BB8EF147D5D}"/>
              </a:ext>
            </a:extLst>
          </p:cNvPr>
          <p:cNvCxnSpPr/>
          <p:nvPr/>
        </p:nvCxnSpPr>
        <p:spPr>
          <a:xfrm>
            <a:off x="9444010" y="4347944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1602938-5337-B409-B14B-9D6B406B064A}"/>
              </a:ext>
            </a:extLst>
          </p:cNvPr>
          <p:cNvCxnSpPr>
            <a:cxnSpLocks/>
          </p:cNvCxnSpPr>
          <p:nvPr/>
        </p:nvCxnSpPr>
        <p:spPr>
          <a:xfrm rot="5400000">
            <a:off x="9760709" y="3375829"/>
            <a:ext cx="35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09E1AE-42C5-04E7-DE43-697378A452EF}"/>
              </a:ext>
            </a:extLst>
          </p:cNvPr>
          <p:cNvSpPr/>
          <p:nvPr/>
        </p:nvSpPr>
        <p:spPr>
          <a:xfrm>
            <a:off x="9269419" y="3199580"/>
            <a:ext cx="52571" cy="3524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23213-DE65-66EF-924D-C6F2314B2EC0}"/>
              </a:ext>
            </a:extLst>
          </p:cNvPr>
          <p:cNvSpPr/>
          <p:nvPr/>
        </p:nvSpPr>
        <p:spPr>
          <a:xfrm>
            <a:off x="8630916" y="4485670"/>
            <a:ext cx="52571" cy="35249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1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FDEE-9E0F-84FC-189B-7A056E40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connection degrees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B0C37-8404-9737-2CF9-E745BB06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980"/>
            <a:ext cx="6520543" cy="49050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A779973-BE9F-1E2D-71DB-4B22D4E38215}"/>
              </a:ext>
            </a:extLst>
          </p:cNvPr>
          <p:cNvSpPr/>
          <p:nvPr/>
        </p:nvSpPr>
        <p:spPr>
          <a:xfrm>
            <a:off x="4702629" y="3864026"/>
            <a:ext cx="819397" cy="71984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0AAF9-D041-D3B9-E8F5-D7F482BD7539}"/>
              </a:ext>
            </a:extLst>
          </p:cNvPr>
          <p:cNvCxnSpPr/>
          <p:nvPr/>
        </p:nvCxnSpPr>
        <p:spPr>
          <a:xfrm flipH="1">
            <a:off x="5664530" y="3574473"/>
            <a:ext cx="2339439" cy="4987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CBDC3E-6AA5-BE2B-9A13-69EC46CDABEB}"/>
              </a:ext>
            </a:extLst>
          </p:cNvPr>
          <p:cNvSpPr txBox="1"/>
          <p:nvPr/>
        </p:nvSpPr>
        <p:spPr>
          <a:xfrm>
            <a:off x="8253351" y="3142639"/>
            <a:ext cx="3608680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035286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83157-5382-C0D0-86E8-3EEB84CD0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757F-7667-50D4-5207-85B4CF16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connection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3E47-CF96-45E8-8C58-8E8209B3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1"/>
            <a:ext cx="10515600" cy="3345278"/>
          </a:xfrm>
        </p:spPr>
        <p:txBody>
          <a:bodyPr/>
          <a:lstStyle/>
          <a:p>
            <a:r>
              <a:rPr lang="en-US" dirty="0"/>
              <a:t>On LinkedIn, connections are mutual.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1st: </a:t>
            </a:r>
            <a:r>
              <a:rPr lang="en-US" dirty="0"/>
              <a:t>People you are directly connected to.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2nd: </a:t>
            </a:r>
            <a:r>
              <a:rPr lang="en-US" dirty="0"/>
              <a:t>People with whom you have a mutual direct connection, but are not your 1st degree connections.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3rd: </a:t>
            </a:r>
            <a:r>
              <a:rPr lang="en-US" dirty="0"/>
              <a:t>People who are directly connected to your 2nd</a:t>
            </a:r>
            <a:r>
              <a:rPr lang="en-US" baseline="30000" dirty="0"/>
              <a:t> </a:t>
            </a:r>
            <a:r>
              <a:rPr lang="en-US" dirty="0"/>
              <a:t>degree connections, but are not your 1st/2nd degree connections.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CD2361-5C09-2487-4115-C7F9FE23642E}"/>
              </a:ext>
            </a:extLst>
          </p:cNvPr>
          <p:cNvSpPr/>
          <p:nvPr/>
        </p:nvSpPr>
        <p:spPr>
          <a:xfrm>
            <a:off x="3269927" y="5302477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1772B9-5406-D6D6-8EBA-DB028B83F498}"/>
              </a:ext>
            </a:extLst>
          </p:cNvPr>
          <p:cNvSpPr/>
          <p:nvPr/>
        </p:nvSpPr>
        <p:spPr>
          <a:xfrm>
            <a:off x="5093016" y="5311139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1F1B5-EE45-4D74-4CF0-3AEF8F8B76AF}"/>
              </a:ext>
            </a:extLst>
          </p:cNvPr>
          <p:cNvSpPr/>
          <p:nvPr/>
        </p:nvSpPr>
        <p:spPr>
          <a:xfrm>
            <a:off x="6916105" y="5311139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1220EB-FCCC-5AC6-A1A1-8ED6343CDC5A}"/>
              </a:ext>
            </a:extLst>
          </p:cNvPr>
          <p:cNvCxnSpPr>
            <a:cxnSpLocks/>
          </p:cNvCxnSpPr>
          <p:nvPr/>
        </p:nvCxnSpPr>
        <p:spPr>
          <a:xfrm>
            <a:off x="3506985" y="5398208"/>
            <a:ext cx="1521728" cy="437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4D6982-60F3-1E66-ED36-DDEA7DBC094D}"/>
              </a:ext>
            </a:extLst>
          </p:cNvPr>
          <p:cNvCxnSpPr>
            <a:cxnSpLocks/>
          </p:cNvCxnSpPr>
          <p:nvPr/>
        </p:nvCxnSpPr>
        <p:spPr>
          <a:xfrm>
            <a:off x="5335136" y="5400393"/>
            <a:ext cx="1521728" cy="437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D594D7-6C89-7A88-1D49-A6FBCB35D7FC}"/>
              </a:ext>
            </a:extLst>
          </p:cNvPr>
          <p:cNvSpPr/>
          <p:nvPr/>
        </p:nvSpPr>
        <p:spPr>
          <a:xfrm>
            <a:off x="8739195" y="5302477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D7BE2-F7C0-A6EC-6FE0-2DD483FBBA58}"/>
              </a:ext>
            </a:extLst>
          </p:cNvPr>
          <p:cNvCxnSpPr>
            <a:cxnSpLocks/>
          </p:cNvCxnSpPr>
          <p:nvPr/>
        </p:nvCxnSpPr>
        <p:spPr>
          <a:xfrm>
            <a:off x="7158226" y="5391731"/>
            <a:ext cx="1521728" cy="437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971824-C5B6-19F0-1B7C-2828127D8FE7}"/>
              </a:ext>
            </a:extLst>
          </p:cNvPr>
          <p:cNvSpPr txBox="1"/>
          <p:nvPr/>
        </p:nvSpPr>
        <p:spPr>
          <a:xfrm>
            <a:off x="2968669" y="5601585"/>
            <a:ext cx="78258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4E315-3402-FC4F-DD9D-C95EFB6C7C1F}"/>
              </a:ext>
            </a:extLst>
          </p:cNvPr>
          <p:cNvSpPr txBox="1"/>
          <p:nvPr/>
        </p:nvSpPr>
        <p:spPr>
          <a:xfrm>
            <a:off x="4842855" y="5601584"/>
            <a:ext cx="683200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98A5D-A59D-D4CF-4492-1AE68B8A66BD}"/>
              </a:ext>
            </a:extLst>
          </p:cNvPr>
          <p:cNvSpPr txBox="1"/>
          <p:nvPr/>
        </p:nvSpPr>
        <p:spPr>
          <a:xfrm>
            <a:off x="6610642" y="5601583"/>
            <a:ext cx="793808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36A7C3-C84E-16EA-9DE1-E92FA423BE69}"/>
              </a:ext>
            </a:extLst>
          </p:cNvPr>
          <p:cNvSpPr txBox="1"/>
          <p:nvPr/>
        </p:nvSpPr>
        <p:spPr>
          <a:xfrm>
            <a:off x="8463187" y="5601583"/>
            <a:ext cx="737702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3rd</a:t>
            </a:r>
          </a:p>
        </p:txBody>
      </p:sp>
    </p:spTree>
    <p:extLst>
      <p:ext uri="{BB962C8B-B14F-4D97-AF65-F5344CB8AC3E}">
        <p14:creationId xmlns:p14="http://schemas.microsoft.com/office/powerpoint/2010/main" val="2631875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912-DD58-80C4-65A8-1F299E87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connection degrees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CA1B0-193C-CAC6-D472-80E111A74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Input: </a:t>
                </a:r>
                <a:r>
                  <a:rPr lang="en-US" dirty="0"/>
                  <a:t>A list of people, each person’s connections, and a person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Goal: </a:t>
                </a:r>
                <a:r>
                  <a:rPr lang="en-US" dirty="0"/>
                  <a:t>Find all 3rd degree connections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problem is really asking us to solve:</a:t>
                </a:r>
              </a:p>
              <a:p>
                <a:r>
                  <a:rPr lang="en-US" b="1" dirty="0"/>
                  <a:t>Input: </a:t>
                </a:r>
                <a:r>
                  <a:rPr lang="en-US" dirty="0"/>
                  <a:t>A graph with vertices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edges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, and a vertex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Goal: </a:t>
                </a:r>
                <a:r>
                  <a:rPr lang="en-US" dirty="0"/>
                  <a:t>Find all vertices that are distance 3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CA1B0-193C-CAC6-D472-80E111A74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913-B931-9D49-296B-C91E1C4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1"/>
                <a:ext cx="10515599" cy="206502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chemeClr val="accent2"/>
                    </a:solidFill>
                  </a:rPr>
                  <a:t>graph</a:t>
                </a:r>
                <a:r>
                  <a:rPr lang="en-US" dirty="0"/>
                  <a:t> is a set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a set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edges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connecting them.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2"/>
                    </a:solidFill>
                  </a:rPr>
                  <a:t>Undirected graph: </a:t>
                </a:r>
                <a:r>
                  <a:rPr lang="en-US" dirty="0"/>
                  <a:t>All edges go both ways</a:t>
                </a:r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1"/>
                <a:ext cx="10515599" cy="2065020"/>
              </a:xfrm>
              <a:blipFill>
                <a:blip r:embed="rId2"/>
                <a:stretch>
                  <a:fillRect l="-1086" t="-610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5B52F25-FF17-AA20-93C1-DA0EA2B53C33}"/>
              </a:ext>
            </a:extLst>
          </p:cNvPr>
          <p:cNvSpPr/>
          <p:nvPr/>
        </p:nvSpPr>
        <p:spPr>
          <a:xfrm>
            <a:off x="4126778" y="343671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7B68F5-AA2B-612F-8DD5-BD40F2C16B4D}"/>
              </a:ext>
            </a:extLst>
          </p:cNvPr>
          <p:cNvSpPr/>
          <p:nvPr/>
        </p:nvSpPr>
        <p:spPr>
          <a:xfrm>
            <a:off x="2604451" y="41983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DB6D39-F415-1651-0C76-A13FB37FB7F8}"/>
              </a:ext>
            </a:extLst>
          </p:cNvPr>
          <p:cNvSpPr/>
          <p:nvPr/>
        </p:nvSpPr>
        <p:spPr>
          <a:xfrm>
            <a:off x="4866996" y="515844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B7F164-FA06-CC1A-C712-8E5B4028312B}"/>
              </a:ext>
            </a:extLst>
          </p:cNvPr>
          <p:cNvSpPr/>
          <p:nvPr/>
        </p:nvSpPr>
        <p:spPr>
          <a:xfrm>
            <a:off x="7946461" y="34878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49D8C8-DB41-9CE7-FDBF-81C98C873DCD}"/>
              </a:ext>
            </a:extLst>
          </p:cNvPr>
          <p:cNvSpPr/>
          <p:nvPr/>
        </p:nvSpPr>
        <p:spPr>
          <a:xfrm>
            <a:off x="7237014" y="586833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E412B6-3467-C8A1-7C70-32B65B7D0F2E}"/>
              </a:ext>
            </a:extLst>
          </p:cNvPr>
          <p:cNvSpPr/>
          <p:nvPr/>
        </p:nvSpPr>
        <p:spPr>
          <a:xfrm>
            <a:off x="3244531" y="5669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2BC89C-C660-AD3B-4949-7C219732DD93}"/>
              </a:ext>
            </a:extLst>
          </p:cNvPr>
          <p:cNvSpPr/>
          <p:nvPr/>
        </p:nvSpPr>
        <p:spPr>
          <a:xfrm>
            <a:off x="6916974" y="470975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D266482-1AE1-B9AD-8F03-544B75A89675}"/>
              </a:ext>
            </a:extLst>
          </p:cNvPr>
          <p:cNvSpPr/>
          <p:nvPr/>
        </p:nvSpPr>
        <p:spPr>
          <a:xfrm>
            <a:off x="5898076" y="368854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519FD96-0694-0BE7-DA3F-CA8AEA223502}"/>
              </a:ext>
            </a:extLst>
          </p:cNvPr>
          <p:cNvSpPr/>
          <p:nvPr/>
        </p:nvSpPr>
        <p:spPr>
          <a:xfrm>
            <a:off x="8773086" y="48384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D76D11-C0F3-DD76-B614-F3DB35B95E5A}"/>
              </a:ext>
            </a:extLst>
          </p:cNvPr>
          <p:cNvCxnSpPr/>
          <p:nvPr/>
        </p:nvCxnSpPr>
        <p:spPr>
          <a:xfrm flipV="1">
            <a:off x="3311818" y="4008589"/>
            <a:ext cx="753036" cy="3200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84D92C-3C2C-52CB-4CAA-528866DAABBA}"/>
              </a:ext>
            </a:extLst>
          </p:cNvPr>
          <p:cNvCxnSpPr>
            <a:cxnSpLocks/>
          </p:cNvCxnSpPr>
          <p:nvPr/>
        </p:nvCxnSpPr>
        <p:spPr>
          <a:xfrm>
            <a:off x="3101621" y="4916549"/>
            <a:ext cx="210197" cy="674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7F90D2-AE3E-B770-FBFC-2FB944F4F4A7}"/>
              </a:ext>
            </a:extLst>
          </p:cNvPr>
          <p:cNvCxnSpPr>
            <a:cxnSpLocks/>
          </p:cNvCxnSpPr>
          <p:nvPr/>
        </p:nvCxnSpPr>
        <p:spPr>
          <a:xfrm flipV="1">
            <a:off x="3999285" y="5669279"/>
            <a:ext cx="767573" cy="28926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3EC131-383E-50F7-139B-4EE7D5397F2F}"/>
              </a:ext>
            </a:extLst>
          </p:cNvPr>
          <p:cNvCxnSpPr>
            <a:cxnSpLocks/>
          </p:cNvCxnSpPr>
          <p:nvPr/>
        </p:nvCxnSpPr>
        <p:spPr>
          <a:xfrm>
            <a:off x="4863106" y="3772339"/>
            <a:ext cx="946023" cy="13701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5D92FE-DFAB-721F-37EC-80C324B820EC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4190205"/>
            <a:ext cx="487355" cy="839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D7BD37-8DCC-070B-B243-D021EA3675E8}"/>
              </a:ext>
            </a:extLst>
          </p:cNvPr>
          <p:cNvCxnSpPr>
            <a:cxnSpLocks/>
          </p:cNvCxnSpPr>
          <p:nvPr/>
        </p:nvCxnSpPr>
        <p:spPr>
          <a:xfrm flipV="1">
            <a:off x="5458989" y="4389120"/>
            <a:ext cx="541070" cy="7693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407A5E-5F58-C2BB-A8E1-9117B54331EA}"/>
              </a:ext>
            </a:extLst>
          </p:cNvPr>
          <p:cNvCxnSpPr>
            <a:cxnSpLocks/>
          </p:cNvCxnSpPr>
          <p:nvPr/>
        </p:nvCxnSpPr>
        <p:spPr>
          <a:xfrm>
            <a:off x="5555922" y="5654039"/>
            <a:ext cx="1574861" cy="53433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EFC1A3-DCC2-3A36-4003-86F8B50D01D6}"/>
              </a:ext>
            </a:extLst>
          </p:cNvPr>
          <p:cNvCxnSpPr>
            <a:cxnSpLocks/>
          </p:cNvCxnSpPr>
          <p:nvPr/>
        </p:nvCxnSpPr>
        <p:spPr>
          <a:xfrm flipV="1">
            <a:off x="6627103" y="3887028"/>
            <a:ext cx="1187559" cy="5545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FD289D-3AFC-D037-8E14-5FAF6D92D502}"/>
              </a:ext>
            </a:extLst>
          </p:cNvPr>
          <p:cNvCxnSpPr>
            <a:cxnSpLocks/>
          </p:cNvCxnSpPr>
          <p:nvPr/>
        </p:nvCxnSpPr>
        <p:spPr>
          <a:xfrm flipV="1">
            <a:off x="7754188" y="4255879"/>
            <a:ext cx="507813" cy="154264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1B3C29-686E-83F6-0A63-ED3EC16E228F}"/>
              </a:ext>
            </a:extLst>
          </p:cNvPr>
          <p:cNvCxnSpPr>
            <a:cxnSpLocks/>
          </p:cNvCxnSpPr>
          <p:nvPr/>
        </p:nvCxnSpPr>
        <p:spPr>
          <a:xfrm flipV="1">
            <a:off x="5607214" y="5140555"/>
            <a:ext cx="1162440" cy="27330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50E474-D4B0-F8E0-C71E-3A56E32DC99B}"/>
              </a:ext>
            </a:extLst>
          </p:cNvPr>
          <p:cNvCxnSpPr>
            <a:cxnSpLocks/>
          </p:cNvCxnSpPr>
          <p:nvPr/>
        </p:nvCxnSpPr>
        <p:spPr>
          <a:xfrm>
            <a:off x="8586541" y="4190205"/>
            <a:ext cx="342306" cy="51954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87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67703-E1F6-94CE-5986-A5028B91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B6C51C19-F1FF-FA6D-B53F-597204BA8CF7}"/>
              </a:ext>
            </a:extLst>
          </p:cNvPr>
          <p:cNvSpPr/>
          <p:nvPr/>
        </p:nvSpPr>
        <p:spPr>
          <a:xfrm rot="582091">
            <a:off x="6700876" y="3993899"/>
            <a:ext cx="1037706" cy="15286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295D38-3901-8E26-06EB-64A1A1B804FB}"/>
              </a:ext>
            </a:extLst>
          </p:cNvPr>
          <p:cNvSpPr/>
          <p:nvPr/>
        </p:nvSpPr>
        <p:spPr>
          <a:xfrm rot="2058710">
            <a:off x="5118719" y="2768847"/>
            <a:ext cx="1221611" cy="34984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8F7EBB-EF85-8621-CB37-9F6C5A167455}"/>
              </a:ext>
            </a:extLst>
          </p:cNvPr>
          <p:cNvSpPr/>
          <p:nvPr/>
        </p:nvSpPr>
        <p:spPr>
          <a:xfrm rot="1320533">
            <a:off x="3477297" y="2527233"/>
            <a:ext cx="1022244" cy="42671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4F909-1259-6A06-4E92-1252D6271CC4}"/>
              </a:ext>
            </a:extLst>
          </p:cNvPr>
          <p:cNvSpPr/>
          <p:nvPr/>
        </p:nvSpPr>
        <p:spPr>
          <a:xfrm rot="582091">
            <a:off x="2374828" y="3296855"/>
            <a:ext cx="1026240" cy="18619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94B56-8019-F6F6-0847-912710FF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with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7">
                <a:extLst>
                  <a:ext uri="{FF2B5EF4-FFF2-40B4-BE49-F238E27FC236}">
                    <a16:creationId xmlns:a16="http://schemas.microsoft.com/office/drawing/2014/main" id="{CFFDC6F9-C27C-B07C-930E-3689CE0EF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926668"/>
              </a:xfrm>
            </p:spPr>
            <p:txBody>
              <a:bodyPr/>
              <a:lstStyle/>
              <a:p>
                <a:r>
                  <a:rPr lang="en-US" dirty="0"/>
                  <a:t>Vertices in layer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are distance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from the start.</a:t>
                </a:r>
              </a:p>
            </p:txBody>
          </p:sp>
        </mc:Choice>
        <mc:Fallback>
          <p:sp>
            <p:nvSpPr>
              <p:cNvPr id="28" name="Content Placeholder 27">
                <a:extLst>
                  <a:ext uri="{FF2B5EF4-FFF2-40B4-BE49-F238E27FC236}">
                    <a16:creationId xmlns:a16="http://schemas.microsoft.com/office/drawing/2014/main" id="{CFFDC6F9-C27C-B07C-930E-3689CE0EF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926668"/>
              </a:xfrm>
              <a:blipFill>
                <a:blip r:embed="rId2"/>
                <a:stretch>
                  <a:fillRect l="-1206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85FB093-C0EA-6D1E-F143-A3232B7B1896}"/>
              </a:ext>
            </a:extLst>
          </p:cNvPr>
          <p:cNvSpPr/>
          <p:nvPr/>
        </p:nvSpPr>
        <p:spPr>
          <a:xfrm>
            <a:off x="4126778" y="318098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33CBC8-2AB2-7175-D970-664C3E97EF95}"/>
              </a:ext>
            </a:extLst>
          </p:cNvPr>
          <p:cNvSpPr/>
          <p:nvPr/>
        </p:nvSpPr>
        <p:spPr>
          <a:xfrm>
            <a:off x="2604451" y="394259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3B2024-2250-472A-F4C7-192D85A4C11B}"/>
              </a:ext>
            </a:extLst>
          </p:cNvPr>
          <p:cNvSpPr/>
          <p:nvPr/>
        </p:nvSpPr>
        <p:spPr>
          <a:xfrm>
            <a:off x="4866996" y="490271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38490D-A4FB-5CCB-7DE9-B878F0DFB8B3}"/>
              </a:ext>
            </a:extLst>
          </p:cNvPr>
          <p:cNvSpPr/>
          <p:nvPr/>
        </p:nvSpPr>
        <p:spPr>
          <a:xfrm>
            <a:off x="7946461" y="323215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1E0ACB-47D7-E403-031C-70611C5449F7}"/>
              </a:ext>
            </a:extLst>
          </p:cNvPr>
          <p:cNvSpPr/>
          <p:nvPr/>
        </p:nvSpPr>
        <p:spPr>
          <a:xfrm>
            <a:off x="7237014" y="561260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78E3D8-348A-51E5-EC24-6BB5B4BE3409}"/>
              </a:ext>
            </a:extLst>
          </p:cNvPr>
          <p:cNvSpPr/>
          <p:nvPr/>
        </p:nvSpPr>
        <p:spPr>
          <a:xfrm>
            <a:off x="3244531" y="541354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2AA576-FD6B-7E62-A764-9D33EB9668DF}"/>
              </a:ext>
            </a:extLst>
          </p:cNvPr>
          <p:cNvSpPr/>
          <p:nvPr/>
        </p:nvSpPr>
        <p:spPr>
          <a:xfrm>
            <a:off x="6916974" y="44540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A33AE6-ADC3-8050-1092-CECDE1DE2E72}"/>
              </a:ext>
            </a:extLst>
          </p:cNvPr>
          <p:cNvSpPr/>
          <p:nvPr/>
        </p:nvSpPr>
        <p:spPr>
          <a:xfrm>
            <a:off x="5898076" y="343281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368300-3DC0-4359-F192-2E6B104FF592}"/>
              </a:ext>
            </a:extLst>
          </p:cNvPr>
          <p:cNvSpPr/>
          <p:nvPr/>
        </p:nvSpPr>
        <p:spPr>
          <a:xfrm>
            <a:off x="8773086" y="458267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D0799F-CAFA-531C-DC0A-59333DC9051B}"/>
              </a:ext>
            </a:extLst>
          </p:cNvPr>
          <p:cNvCxnSpPr/>
          <p:nvPr/>
        </p:nvCxnSpPr>
        <p:spPr>
          <a:xfrm flipV="1">
            <a:off x="3311818" y="3752859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2AF221-4EC5-7C94-A2C4-F6642D71DB6E}"/>
              </a:ext>
            </a:extLst>
          </p:cNvPr>
          <p:cNvCxnSpPr>
            <a:cxnSpLocks/>
          </p:cNvCxnSpPr>
          <p:nvPr/>
        </p:nvCxnSpPr>
        <p:spPr>
          <a:xfrm>
            <a:off x="3101621" y="4660819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45BE2B-3537-3D6D-3684-AECAAA051437}"/>
              </a:ext>
            </a:extLst>
          </p:cNvPr>
          <p:cNvCxnSpPr>
            <a:cxnSpLocks/>
          </p:cNvCxnSpPr>
          <p:nvPr/>
        </p:nvCxnSpPr>
        <p:spPr>
          <a:xfrm flipV="1">
            <a:off x="3999285" y="5413549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1850C9-D646-0F9E-866A-EFC5D13CA654}"/>
              </a:ext>
            </a:extLst>
          </p:cNvPr>
          <p:cNvCxnSpPr>
            <a:cxnSpLocks/>
          </p:cNvCxnSpPr>
          <p:nvPr/>
        </p:nvCxnSpPr>
        <p:spPr>
          <a:xfrm>
            <a:off x="4863106" y="3516609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B4A2DF-B75C-DCFA-1C5F-5DE935D67310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3934475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ADB221-9D25-9AA1-250A-B7776B8B6856}"/>
              </a:ext>
            </a:extLst>
          </p:cNvPr>
          <p:cNvCxnSpPr>
            <a:cxnSpLocks/>
          </p:cNvCxnSpPr>
          <p:nvPr/>
        </p:nvCxnSpPr>
        <p:spPr>
          <a:xfrm flipV="1">
            <a:off x="5458989" y="4133390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C5075B-90A4-E1BD-AA00-146BA089D882}"/>
              </a:ext>
            </a:extLst>
          </p:cNvPr>
          <p:cNvCxnSpPr>
            <a:cxnSpLocks/>
          </p:cNvCxnSpPr>
          <p:nvPr/>
        </p:nvCxnSpPr>
        <p:spPr>
          <a:xfrm>
            <a:off x="5555922" y="5398309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74916D-2722-14FF-4991-35672E30E45D}"/>
              </a:ext>
            </a:extLst>
          </p:cNvPr>
          <p:cNvCxnSpPr>
            <a:cxnSpLocks/>
          </p:cNvCxnSpPr>
          <p:nvPr/>
        </p:nvCxnSpPr>
        <p:spPr>
          <a:xfrm flipV="1">
            <a:off x="6627103" y="3631298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0964AB-28F7-D4B9-9113-0136A5A1C6B3}"/>
              </a:ext>
            </a:extLst>
          </p:cNvPr>
          <p:cNvCxnSpPr>
            <a:cxnSpLocks/>
          </p:cNvCxnSpPr>
          <p:nvPr/>
        </p:nvCxnSpPr>
        <p:spPr>
          <a:xfrm flipV="1">
            <a:off x="7754188" y="4000149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A41B69-B36D-5B3D-F8BB-EF611BB9EE85}"/>
              </a:ext>
            </a:extLst>
          </p:cNvPr>
          <p:cNvCxnSpPr>
            <a:cxnSpLocks/>
          </p:cNvCxnSpPr>
          <p:nvPr/>
        </p:nvCxnSpPr>
        <p:spPr>
          <a:xfrm flipV="1">
            <a:off x="5607214" y="4884825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CE65EA-2CE5-784C-4899-E0C191897CF1}"/>
              </a:ext>
            </a:extLst>
          </p:cNvPr>
          <p:cNvCxnSpPr>
            <a:cxnSpLocks/>
          </p:cNvCxnSpPr>
          <p:nvPr/>
        </p:nvCxnSpPr>
        <p:spPr>
          <a:xfrm>
            <a:off x="8586541" y="3934475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D4A6B0-AE47-EF03-B2EF-616DCE082941}"/>
              </a:ext>
            </a:extLst>
          </p:cNvPr>
          <p:cNvCxnSpPr>
            <a:cxnSpLocks/>
          </p:cNvCxnSpPr>
          <p:nvPr/>
        </p:nvCxnSpPr>
        <p:spPr>
          <a:xfrm flipV="1">
            <a:off x="3927201" y="5268918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1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900F-42A1-ABDA-CC3E-0250837B1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58EB-08ED-155D-07FB-6DAAA0F7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with layers pseudocode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18098-D419-C633-5A53-8F6065225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</p:spPr>
            <p:txBody>
              <a:bodyPr/>
              <a:lstStyle/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Initialize a queue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with the starting point and layer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all vertices "unseen", except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"seen".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is not empty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Get/remove the next vertex-layer pair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Process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somehow.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 all </a:t>
                </a:r>
                <a:r>
                  <a:rPr lang="en-US" dirty="0"/>
                  <a:t>unseen out-neighbors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"seen" and add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18098-D419-C633-5A53-8F6065225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  <a:blipFill>
                <a:blip r:embed="rId2"/>
                <a:stretch>
                  <a:fillRect l="-1206" t="-318" b="-12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92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A4AE-5BA2-10C3-7159-3786B563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6C5B-74EA-DC9B-2502-B1D91DCC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3981"/>
            <a:ext cx="5813121" cy="4397992"/>
          </a:xfrm>
        </p:spPr>
        <p:txBody>
          <a:bodyPr/>
          <a:lstStyle/>
          <a:p>
            <a:r>
              <a:rPr lang="en-US" b="1" dirty="0"/>
              <a:t>Input: </a:t>
            </a:r>
            <a:r>
              <a:rPr lang="en-US" dirty="0"/>
              <a:t>List of courses and their prerequisites</a:t>
            </a:r>
          </a:p>
          <a:p>
            <a:r>
              <a:rPr lang="en-US" b="1" dirty="0"/>
              <a:t>Goal: </a:t>
            </a:r>
            <a:r>
              <a:rPr lang="en-US" dirty="0"/>
              <a:t>Determine if there is an order in which all courses can be taken</a:t>
            </a:r>
          </a:p>
          <a:p>
            <a:r>
              <a:rPr lang="en-US" dirty="0"/>
              <a:t>The bad case is when the prerequisites form a cycle!</a:t>
            </a:r>
          </a:p>
        </p:txBody>
      </p:sp>
      <p:pic>
        <p:nvPicPr>
          <p:cNvPr id="1026" name="Picture 2" descr="Flowchart diagram showing the relationship between CSE 300 level courses">
            <a:extLst>
              <a:ext uri="{FF2B5EF4-FFF2-40B4-BE49-F238E27FC236}">
                <a16:creationId xmlns:a16="http://schemas.microsoft.com/office/drawing/2014/main" id="{155136BC-AD8B-FD68-DD9C-E0A8413F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25" y="1453224"/>
            <a:ext cx="5241294" cy="39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30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3AD1-B1DB-B0CB-40A8-ADA2AB95F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B999-884A-165A-B7FB-E88A5C7D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 with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06F8-5DFC-88F2-0163-D33072D0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“processed” state into “in-progress” and “finished”. </a:t>
            </a:r>
          </a:p>
          <a:p>
            <a:r>
              <a:rPr lang="en-US" dirty="0"/>
              <a:t>Seeing vertices “in-progress” means there is a cycle!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705A4B-DA91-769C-7B4D-4368270DDD2B}"/>
              </a:ext>
            </a:extLst>
          </p:cNvPr>
          <p:cNvSpPr/>
          <p:nvPr/>
        </p:nvSpPr>
        <p:spPr>
          <a:xfrm>
            <a:off x="4126778" y="332022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3738A-103F-276F-D3FF-27B33353416E}"/>
              </a:ext>
            </a:extLst>
          </p:cNvPr>
          <p:cNvSpPr/>
          <p:nvPr/>
        </p:nvSpPr>
        <p:spPr>
          <a:xfrm>
            <a:off x="2604451" y="40818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7B59C8-F010-1ECE-B7B6-AFF868726BFB}"/>
              </a:ext>
            </a:extLst>
          </p:cNvPr>
          <p:cNvSpPr/>
          <p:nvPr/>
        </p:nvSpPr>
        <p:spPr>
          <a:xfrm>
            <a:off x="4866996" y="504194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CD74FB-215A-EE55-1D03-2F045B75ADDB}"/>
              </a:ext>
            </a:extLst>
          </p:cNvPr>
          <p:cNvSpPr/>
          <p:nvPr/>
        </p:nvSpPr>
        <p:spPr>
          <a:xfrm>
            <a:off x="7946461" y="337138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89CF2F-A10B-08F0-C632-80AE00053470}"/>
              </a:ext>
            </a:extLst>
          </p:cNvPr>
          <p:cNvSpPr/>
          <p:nvPr/>
        </p:nvSpPr>
        <p:spPr>
          <a:xfrm>
            <a:off x="7237014" y="575183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B54E7F-C3B4-6804-D174-83142785C9D7}"/>
              </a:ext>
            </a:extLst>
          </p:cNvPr>
          <p:cNvSpPr/>
          <p:nvPr/>
        </p:nvSpPr>
        <p:spPr>
          <a:xfrm>
            <a:off x="3244531" y="555278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5EE164-3EA7-06D7-66B9-C4EB4B556AD4}"/>
              </a:ext>
            </a:extLst>
          </p:cNvPr>
          <p:cNvSpPr/>
          <p:nvPr/>
        </p:nvSpPr>
        <p:spPr>
          <a:xfrm>
            <a:off x="6916974" y="459325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7BAC9-FF3B-1DF3-9BE8-054884D28EBD}"/>
              </a:ext>
            </a:extLst>
          </p:cNvPr>
          <p:cNvSpPr/>
          <p:nvPr/>
        </p:nvSpPr>
        <p:spPr>
          <a:xfrm>
            <a:off x="5898076" y="357205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DAE16-5EF6-E24F-68B1-2432744227A5}"/>
              </a:ext>
            </a:extLst>
          </p:cNvPr>
          <p:cNvSpPr/>
          <p:nvPr/>
        </p:nvSpPr>
        <p:spPr>
          <a:xfrm>
            <a:off x="8773086" y="472190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083343-3380-7D4F-FC9A-FE6CA5E78A03}"/>
              </a:ext>
            </a:extLst>
          </p:cNvPr>
          <p:cNvCxnSpPr/>
          <p:nvPr/>
        </p:nvCxnSpPr>
        <p:spPr>
          <a:xfrm flipV="1">
            <a:off x="3311818" y="3892090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B9A47-4205-BE24-FDD5-1B7F111B3340}"/>
              </a:ext>
            </a:extLst>
          </p:cNvPr>
          <p:cNvCxnSpPr>
            <a:cxnSpLocks/>
          </p:cNvCxnSpPr>
          <p:nvPr/>
        </p:nvCxnSpPr>
        <p:spPr>
          <a:xfrm>
            <a:off x="3101621" y="4800050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7105A3-A613-DBA0-B5FE-DDF9970C2B64}"/>
              </a:ext>
            </a:extLst>
          </p:cNvPr>
          <p:cNvCxnSpPr>
            <a:cxnSpLocks/>
          </p:cNvCxnSpPr>
          <p:nvPr/>
        </p:nvCxnSpPr>
        <p:spPr>
          <a:xfrm>
            <a:off x="4863106" y="3655840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BC25AA-291C-927A-DBD9-6A481E546F14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4073706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3DECC6-DA36-6078-A1C8-FADEC966686F}"/>
              </a:ext>
            </a:extLst>
          </p:cNvPr>
          <p:cNvCxnSpPr>
            <a:cxnSpLocks/>
          </p:cNvCxnSpPr>
          <p:nvPr/>
        </p:nvCxnSpPr>
        <p:spPr>
          <a:xfrm flipV="1">
            <a:off x="5458989" y="4272621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92B1B-4BDB-4159-1B87-AD5EEBAC2075}"/>
              </a:ext>
            </a:extLst>
          </p:cNvPr>
          <p:cNvCxnSpPr>
            <a:cxnSpLocks/>
          </p:cNvCxnSpPr>
          <p:nvPr/>
        </p:nvCxnSpPr>
        <p:spPr>
          <a:xfrm>
            <a:off x="5555922" y="5537540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E5B411-881B-5822-617E-A59A5563772A}"/>
              </a:ext>
            </a:extLst>
          </p:cNvPr>
          <p:cNvCxnSpPr>
            <a:cxnSpLocks/>
          </p:cNvCxnSpPr>
          <p:nvPr/>
        </p:nvCxnSpPr>
        <p:spPr>
          <a:xfrm flipV="1">
            <a:off x="6627103" y="3770529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906522-95E2-95FC-CFE5-1E1CB48F26F7}"/>
              </a:ext>
            </a:extLst>
          </p:cNvPr>
          <p:cNvCxnSpPr>
            <a:cxnSpLocks/>
          </p:cNvCxnSpPr>
          <p:nvPr/>
        </p:nvCxnSpPr>
        <p:spPr>
          <a:xfrm flipV="1">
            <a:off x="7754188" y="4139380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6AAC28-457C-4D8B-E4C9-AA2075FE0547}"/>
              </a:ext>
            </a:extLst>
          </p:cNvPr>
          <p:cNvCxnSpPr>
            <a:cxnSpLocks/>
          </p:cNvCxnSpPr>
          <p:nvPr/>
        </p:nvCxnSpPr>
        <p:spPr>
          <a:xfrm flipV="1">
            <a:off x="5607214" y="5024056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29D3D9-9860-D1F6-92A7-E506DAB8EBCC}"/>
              </a:ext>
            </a:extLst>
          </p:cNvPr>
          <p:cNvCxnSpPr>
            <a:cxnSpLocks/>
          </p:cNvCxnSpPr>
          <p:nvPr/>
        </p:nvCxnSpPr>
        <p:spPr>
          <a:xfrm>
            <a:off x="8586541" y="4073706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3F99C9-B50D-7C9B-FFE2-CC7F61AEE921}"/>
              </a:ext>
            </a:extLst>
          </p:cNvPr>
          <p:cNvCxnSpPr>
            <a:cxnSpLocks/>
          </p:cNvCxnSpPr>
          <p:nvPr/>
        </p:nvCxnSpPr>
        <p:spPr>
          <a:xfrm flipH="1">
            <a:off x="3784624" y="4120320"/>
            <a:ext cx="427397" cy="137370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C6EE3-23FA-2B69-14F2-7FC204CC3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0BAE-5321-ED79-837F-A1617A0F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 with 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D2757-9795-749A-8286-B73A98710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</p:spPr>
            <p:txBody>
              <a:bodyPr/>
              <a:lstStyle/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Initialize a stack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with the starting point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,“</m:t>
                    </m:r>
                    <m:r>
                      <a:rPr lang="en-US" b="1" i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𝐬𝐭𝐚𝐫𝐭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all vertices “</a:t>
                </a:r>
                <a:r>
                  <a:rPr lang="en-US" dirty="0" err="1"/>
                  <a:t>unstarted</a:t>
                </a:r>
                <a:r>
                  <a:rPr lang="en-US" dirty="0"/>
                  <a:t>”.</a:t>
                </a:r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not empty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Get/remove the next vertex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“in-progress” and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𝐬𝐭𝐚𝐫𝐭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“cycle”</a:t>
                </a:r>
              </a:p>
              <a:p>
                <a:pPr marL="925513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“</a:t>
                </a:r>
                <a:r>
                  <a:rPr lang="en-US" dirty="0" err="1"/>
                  <a:t>unstarted</a:t>
                </a:r>
                <a:r>
                  <a:rPr lang="en-US" dirty="0"/>
                  <a:t>” and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𝐬𝐭𝐚𝐫𝐭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​Add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,“</m:t>
                    </m:r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​Add all out-neighbors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.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Mark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“in progress”.</a:t>
                </a:r>
              </a:p>
              <a:p>
                <a:pPr marL="917575" indent="-9064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dirty="0"/>
                  <a:t>, mark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“finished”</a:t>
                </a:r>
              </a:p>
              <a:p>
                <a:pPr marL="1376363" indent="-136525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  <a:p>
                <a:pPr marL="461963" indent="-450850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D2757-9795-749A-8286-B73A98710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968041"/>
              </a:xfrm>
              <a:blipFill>
                <a:blip r:embed="rId2"/>
                <a:stretch>
                  <a:fillRect l="-1206" t="-318" b="-66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102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9BF-2E4F-5506-AE42-31065790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76C8F-360B-C787-F47A-B5B04C7E3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Make a vertex for every course.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/>
                  <a:t> every course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0750" indent="-9207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Make a directed edge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a prerequisite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unfound vertex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0750" indent="-9207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DFS starting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detects a cycle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</a:p>
              <a:p>
                <a:pPr marL="1374775" indent="-13747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“bad”</a:t>
                </a:r>
              </a:p>
              <a:p>
                <a:pPr marL="920750" indent="-9207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(DFS finishes and finds all reachable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1374775" indent="-13747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Update the list of found vertices.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“good”</a:t>
                </a:r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76C8F-360B-C787-F47A-B5B04C7E3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81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HW3 due Friday @ 11:59pm.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214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Link on Canvas/course website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https://washington.zoom.us/my/nathanbrunelle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E61FE-5B8F-C5C3-CC82-0827E4854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0E41-BB5F-DE94-0F47-1EA824B6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83072-2995-CB3C-E166-038700D87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1"/>
                <a:ext cx="10515599" cy="206502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chemeClr val="accent2"/>
                    </a:solidFill>
                  </a:rPr>
                  <a:t>graph</a:t>
                </a:r>
                <a:r>
                  <a:rPr lang="en-US" dirty="0"/>
                  <a:t> is a set of vertices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a set of edges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connecting them.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2"/>
                    </a:solidFill>
                  </a:rPr>
                  <a:t>Undirected graph: </a:t>
                </a:r>
                <a:r>
                  <a:rPr lang="en-US" dirty="0"/>
                  <a:t>All edges go both ways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2"/>
                    </a:solidFill>
                  </a:rPr>
                  <a:t>Directed graph: </a:t>
                </a:r>
                <a:r>
                  <a:rPr lang="en-US" dirty="0"/>
                  <a:t>Each edge goes one way</a:t>
                </a:r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83072-2995-CB3C-E166-038700D87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1"/>
                <a:ext cx="10515599" cy="2065020"/>
              </a:xfrm>
              <a:blipFill>
                <a:blip r:embed="rId3"/>
                <a:stretch>
                  <a:fillRect l="-1086" t="-610" r="-241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6D51E40C-CE79-825D-2981-B8104991C348}"/>
              </a:ext>
            </a:extLst>
          </p:cNvPr>
          <p:cNvSpPr/>
          <p:nvPr/>
        </p:nvSpPr>
        <p:spPr>
          <a:xfrm>
            <a:off x="4126778" y="343671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3F6887-B182-1A47-97BE-3EFA51E5B93D}"/>
              </a:ext>
            </a:extLst>
          </p:cNvPr>
          <p:cNvSpPr/>
          <p:nvPr/>
        </p:nvSpPr>
        <p:spPr>
          <a:xfrm>
            <a:off x="2604451" y="41983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0D7FA-9DAF-9416-0A16-E4E5F7324812}"/>
              </a:ext>
            </a:extLst>
          </p:cNvPr>
          <p:cNvSpPr/>
          <p:nvPr/>
        </p:nvSpPr>
        <p:spPr>
          <a:xfrm>
            <a:off x="4866996" y="515844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270365-5208-BD65-C4B3-786F9D79486D}"/>
              </a:ext>
            </a:extLst>
          </p:cNvPr>
          <p:cNvSpPr/>
          <p:nvPr/>
        </p:nvSpPr>
        <p:spPr>
          <a:xfrm>
            <a:off x="7946461" y="34878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0EA651-4199-9825-C180-BE7FFD124CFC}"/>
              </a:ext>
            </a:extLst>
          </p:cNvPr>
          <p:cNvSpPr/>
          <p:nvPr/>
        </p:nvSpPr>
        <p:spPr>
          <a:xfrm>
            <a:off x="7237014" y="586833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A00E89-BEA8-FCC4-3F57-3A4B8250663F}"/>
              </a:ext>
            </a:extLst>
          </p:cNvPr>
          <p:cNvSpPr/>
          <p:nvPr/>
        </p:nvSpPr>
        <p:spPr>
          <a:xfrm>
            <a:off x="3244531" y="5669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7A3A34-2473-D059-E73E-86A7119688B6}"/>
              </a:ext>
            </a:extLst>
          </p:cNvPr>
          <p:cNvSpPr/>
          <p:nvPr/>
        </p:nvSpPr>
        <p:spPr>
          <a:xfrm>
            <a:off x="6916974" y="470975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BCA82F-3AB7-6467-00D1-CACB46647325}"/>
              </a:ext>
            </a:extLst>
          </p:cNvPr>
          <p:cNvSpPr/>
          <p:nvPr/>
        </p:nvSpPr>
        <p:spPr>
          <a:xfrm>
            <a:off x="5898076" y="368854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B357C4-2488-4A41-7848-336F4823C0C1}"/>
              </a:ext>
            </a:extLst>
          </p:cNvPr>
          <p:cNvSpPr/>
          <p:nvPr/>
        </p:nvSpPr>
        <p:spPr>
          <a:xfrm>
            <a:off x="8773086" y="48384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2C1D62-3F5B-8D8D-4762-77EE36661BCE}"/>
              </a:ext>
            </a:extLst>
          </p:cNvPr>
          <p:cNvCxnSpPr/>
          <p:nvPr/>
        </p:nvCxnSpPr>
        <p:spPr>
          <a:xfrm flipV="1">
            <a:off x="3311818" y="4008589"/>
            <a:ext cx="753036" cy="32004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A22909-EB22-667D-596D-2A54D8777A92}"/>
              </a:ext>
            </a:extLst>
          </p:cNvPr>
          <p:cNvCxnSpPr>
            <a:cxnSpLocks/>
          </p:cNvCxnSpPr>
          <p:nvPr/>
        </p:nvCxnSpPr>
        <p:spPr>
          <a:xfrm>
            <a:off x="3101621" y="4916549"/>
            <a:ext cx="210197" cy="6745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38348C-8232-0C67-E7EF-3A1A416BC122}"/>
              </a:ext>
            </a:extLst>
          </p:cNvPr>
          <p:cNvCxnSpPr>
            <a:cxnSpLocks/>
          </p:cNvCxnSpPr>
          <p:nvPr/>
        </p:nvCxnSpPr>
        <p:spPr>
          <a:xfrm flipV="1">
            <a:off x="3999285" y="5669279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1CB3E0-5E8F-12C2-A0B8-3627D1B594F8}"/>
              </a:ext>
            </a:extLst>
          </p:cNvPr>
          <p:cNvCxnSpPr>
            <a:cxnSpLocks/>
          </p:cNvCxnSpPr>
          <p:nvPr/>
        </p:nvCxnSpPr>
        <p:spPr>
          <a:xfrm>
            <a:off x="4863106" y="3772339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7B7B27-3B58-6851-A356-3FF4EEB1E0BF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4190205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F5F8CD-6A00-A7FE-4E43-5E696B5F2270}"/>
              </a:ext>
            </a:extLst>
          </p:cNvPr>
          <p:cNvCxnSpPr>
            <a:cxnSpLocks/>
          </p:cNvCxnSpPr>
          <p:nvPr/>
        </p:nvCxnSpPr>
        <p:spPr>
          <a:xfrm flipV="1">
            <a:off x="5458989" y="4389120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58ED81-B6A3-91E8-9C09-F1BA36E05E0C}"/>
              </a:ext>
            </a:extLst>
          </p:cNvPr>
          <p:cNvCxnSpPr>
            <a:cxnSpLocks/>
          </p:cNvCxnSpPr>
          <p:nvPr/>
        </p:nvCxnSpPr>
        <p:spPr>
          <a:xfrm>
            <a:off x="5555922" y="5654039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BA2EB9-BFE0-111D-8969-140AA3CC1DB6}"/>
              </a:ext>
            </a:extLst>
          </p:cNvPr>
          <p:cNvCxnSpPr>
            <a:cxnSpLocks/>
          </p:cNvCxnSpPr>
          <p:nvPr/>
        </p:nvCxnSpPr>
        <p:spPr>
          <a:xfrm flipV="1">
            <a:off x="6627103" y="3887028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78ED77-3918-283E-BFB7-0C1AD4C7C264}"/>
              </a:ext>
            </a:extLst>
          </p:cNvPr>
          <p:cNvCxnSpPr>
            <a:cxnSpLocks/>
          </p:cNvCxnSpPr>
          <p:nvPr/>
        </p:nvCxnSpPr>
        <p:spPr>
          <a:xfrm flipV="1">
            <a:off x="7754188" y="4255879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E27516-2318-A4C2-9A5A-81D55D1B68AD}"/>
              </a:ext>
            </a:extLst>
          </p:cNvPr>
          <p:cNvCxnSpPr>
            <a:cxnSpLocks/>
          </p:cNvCxnSpPr>
          <p:nvPr/>
        </p:nvCxnSpPr>
        <p:spPr>
          <a:xfrm flipV="1">
            <a:off x="5607214" y="5140555"/>
            <a:ext cx="1162440" cy="27330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C43821-DCEC-FE4B-3727-EA34ECA3C5FE}"/>
              </a:ext>
            </a:extLst>
          </p:cNvPr>
          <p:cNvCxnSpPr>
            <a:cxnSpLocks/>
          </p:cNvCxnSpPr>
          <p:nvPr/>
        </p:nvCxnSpPr>
        <p:spPr>
          <a:xfrm>
            <a:off x="8586541" y="4190205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3BD45F-E748-A8DA-1DEC-BF92F326907D}"/>
              </a:ext>
            </a:extLst>
          </p:cNvPr>
          <p:cNvCxnSpPr>
            <a:cxnSpLocks/>
          </p:cNvCxnSpPr>
          <p:nvPr/>
        </p:nvCxnSpPr>
        <p:spPr>
          <a:xfrm flipV="1">
            <a:off x="3927201" y="5524648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1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67C2A3A2-40D3-01ED-87EA-B233ED21FC06}"/>
              </a:ext>
            </a:extLst>
          </p:cNvPr>
          <p:cNvSpPr/>
          <p:nvPr/>
        </p:nvSpPr>
        <p:spPr>
          <a:xfrm rot="1922366">
            <a:off x="411006" y="2439565"/>
            <a:ext cx="1162397" cy="112396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D10595-8FBA-C2E9-FA41-2C13CEDA121A}"/>
              </a:ext>
            </a:extLst>
          </p:cNvPr>
          <p:cNvSpPr/>
          <p:nvPr/>
        </p:nvSpPr>
        <p:spPr>
          <a:xfrm rot="1922366">
            <a:off x="4040243" y="4771612"/>
            <a:ext cx="1137603" cy="1163125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1883B5-FFF8-FBEF-5998-7C1C61915E1D}"/>
              </a:ext>
            </a:extLst>
          </p:cNvPr>
          <p:cNvSpPr/>
          <p:nvPr/>
        </p:nvSpPr>
        <p:spPr>
          <a:xfrm rot="1922366">
            <a:off x="5074314" y="1936718"/>
            <a:ext cx="2838672" cy="3705993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BAF96C-3286-DD20-C958-EAB0BFCB6CF4}"/>
              </a:ext>
            </a:extLst>
          </p:cNvPr>
          <p:cNvSpPr/>
          <p:nvPr/>
        </p:nvSpPr>
        <p:spPr>
          <a:xfrm rot="1922366">
            <a:off x="1723562" y="935390"/>
            <a:ext cx="2885043" cy="5325865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FEEE37-F5BD-CE35-1964-70499A9AE8E7}"/>
              </a:ext>
            </a:extLst>
          </p:cNvPr>
          <p:cNvSpPr/>
          <p:nvPr/>
        </p:nvSpPr>
        <p:spPr>
          <a:xfrm>
            <a:off x="2485870" y="219664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54DA64-A4D2-7533-79D5-432D76D7BC33}"/>
              </a:ext>
            </a:extLst>
          </p:cNvPr>
          <p:cNvSpPr/>
          <p:nvPr/>
        </p:nvSpPr>
        <p:spPr>
          <a:xfrm>
            <a:off x="629759" y="271400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D2FFCA-B74B-215E-4672-136711E4EB84}"/>
              </a:ext>
            </a:extLst>
          </p:cNvPr>
          <p:cNvSpPr/>
          <p:nvPr/>
        </p:nvSpPr>
        <p:spPr>
          <a:xfrm>
            <a:off x="3226088" y="39183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8FF8D0-657D-FE96-1CB9-9A5FE751C297}"/>
              </a:ext>
            </a:extLst>
          </p:cNvPr>
          <p:cNvSpPr/>
          <p:nvPr/>
        </p:nvSpPr>
        <p:spPr>
          <a:xfrm>
            <a:off x="6305553" y="22478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51AC7B-76A8-2FC1-A685-5002CBF1FC6C}"/>
              </a:ext>
            </a:extLst>
          </p:cNvPr>
          <p:cNvSpPr/>
          <p:nvPr/>
        </p:nvSpPr>
        <p:spPr>
          <a:xfrm>
            <a:off x="5105338" y="404105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2BE299-54FB-2EF4-EBED-AE9DD1CF6094}"/>
              </a:ext>
            </a:extLst>
          </p:cNvPr>
          <p:cNvSpPr/>
          <p:nvPr/>
        </p:nvSpPr>
        <p:spPr>
          <a:xfrm>
            <a:off x="1603623" y="44292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B9F4B1-9E70-D6A6-26BE-2C90E34A4474}"/>
              </a:ext>
            </a:extLst>
          </p:cNvPr>
          <p:cNvSpPr/>
          <p:nvPr/>
        </p:nvSpPr>
        <p:spPr>
          <a:xfrm>
            <a:off x="4346115" y="50692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82AA59-193E-E702-89E7-B1CABE927D21}"/>
              </a:ext>
            </a:extLst>
          </p:cNvPr>
          <p:cNvSpPr/>
          <p:nvPr/>
        </p:nvSpPr>
        <p:spPr>
          <a:xfrm>
            <a:off x="4257168" y="244847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4E7E25-747E-48F1-136E-310AA618EB5E}"/>
              </a:ext>
            </a:extLst>
          </p:cNvPr>
          <p:cNvSpPr/>
          <p:nvPr/>
        </p:nvSpPr>
        <p:spPr>
          <a:xfrm>
            <a:off x="7132178" y="35983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3D197E-0D2A-B5BD-7BDB-F8B92921C05D}"/>
              </a:ext>
            </a:extLst>
          </p:cNvPr>
          <p:cNvCxnSpPr>
            <a:cxnSpLocks/>
          </p:cNvCxnSpPr>
          <p:nvPr/>
        </p:nvCxnSpPr>
        <p:spPr>
          <a:xfrm flipV="1">
            <a:off x="1458930" y="2768511"/>
            <a:ext cx="965016" cy="11937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7A233C-5BDB-0E07-22B7-8E6426A51619}"/>
              </a:ext>
            </a:extLst>
          </p:cNvPr>
          <p:cNvCxnSpPr>
            <a:cxnSpLocks/>
          </p:cNvCxnSpPr>
          <p:nvPr/>
        </p:nvCxnSpPr>
        <p:spPr>
          <a:xfrm>
            <a:off x="1170077" y="3426908"/>
            <a:ext cx="500833" cy="92414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2FD05B-4857-ED4F-4F60-C3C607EF90F2}"/>
              </a:ext>
            </a:extLst>
          </p:cNvPr>
          <p:cNvCxnSpPr>
            <a:cxnSpLocks/>
          </p:cNvCxnSpPr>
          <p:nvPr/>
        </p:nvCxnSpPr>
        <p:spPr>
          <a:xfrm flipV="1">
            <a:off x="2358377" y="4429201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BCEC98-FDEE-AE03-0472-66B3D0670A47}"/>
              </a:ext>
            </a:extLst>
          </p:cNvPr>
          <p:cNvCxnSpPr>
            <a:cxnSpLocks/>
          </p:cNvCxnSpPr>
          <p:nvPr/>
        </p:nvCxnSpPr>
        <p:spPr>
          <a:xfrm>
            <a:off x="3222198" y="2532261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45B827-B3A6-E7D4-0463-CAA511B11B07}"/>
              </a:ext>
            </a:extLst>
          </p:cNvPr>
          <p:cNvCxnSpPr>
            <a:cxnSpLocks/>
          </p:cNvCxnSpPr>
          <p:nvPr/>
        </p:nvCxnSpPr>
        <p:spPr>
          <a:xfrm flipH="1" flipV="1">
            <a:off x="2889411" y="2950127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7F202A-FAE4-C42B-4E17-68C85A740D4B}"/>
              </a:ext>
            </a:extLst>
          </p:cNvPr>
          <p:cNvCxnSpPr>
            <a:cxnSpLocks/>
          </p:cNvCxnSpPr>
          <p:nvPr/>
        </p:nvCxnSpPr>
        <p:spPr>
          <a:xfrm flipV="1">
            <a:off x="3818081" y="3149042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F5C212-627F-0ADC-D019-184AB60CEEA5}"/>
              </a:ext>
            </a:extLst>
          </p:cNvPr>
          <p:cNvCxnSpPr>
            <a:cxnSpLocks/>
          </p:cNvCxnSpPr>
          <p:nvPr/>
        </p:nvCxnSpPr>
        <p:spPr>
          <a:xfrm>
            <a:off x="3915014" y="4301227"/>
            <a:ext cx="1132686" cy="0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E9F9D-6570-0B2B-663B-B78FB51C1BBD}"/>
              </a:ext>
            </a:extLst>
          </p:cNvPr>
          <p:cNvCxnSpPr>
            <a:cxnSpLocks/>
          </p:cNvCxnSpPr>
          <p:nvPr/>
        </p:nvCxnSpPr>
        <p:spPr>
          <a:xfrm flipV="1">
            <a:off x="4986195" y="2646950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9AA3D5-75BF-661C-5521-34E85AD24A83}"/>
              </a:ext>
            </a:extLst>
          </p:cNvPr>
          <p:cNvCxnSpPr>
            <a:cxnSpLocks/>
          </p:cNvCxnSpPr>
          <p:nvPr/>
        </p:nvCxnSpPr>
        <p:spPr>
          <a:xfrm flipV="1">
            <a:off x="5699390" y="2935387"/>
            <a:ext cx="677288" cy="10597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DE7A73-DEF9-BDB5-14D3-C87ACF7BD7E9}"/>
              </a:ext>
            </a:extLst>
          </p:cNvPr>
          <p:cNvCxnSpPr>
            <a:cxnSpLocks/>
          </p:cNvCxnSpPr>
          <p:nvPr/>
        </p:nvCxnSpPr>
        <p:spPr>
          <a:xfrm>
            <a:off x="3816062" y="4598668"/>
            <a:ext cx="472434" cy="53237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052828-CD58-2A4E-F89F-6623410D49A9}"/>
              </a:ext>
            </a:extLst>
          </p:cNvPr>
          <p:cNvCxnSpPr>
            <a:cxnSpLocks/>
          </p:cNvCxnSpPr>
          <p:nvPr/>
        </p:nvCxnSpPr>
        <p:spPr>
          <a:xfrm>
            <a:off x="6945633" y="2950127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FBF4A-9DFA-AFFD-0F8C-5BBF9AAAE941}"/>
              </a:ext>
            </a:extLst>
          </p:cNvPr>
          <p:cNvCxnSpPr>
            <a:cxnSpLocks/>
          </p:cNvCxnSpPr>
          <p:nvPr/>
        </p:nvCxnSpPr>
        <p:spPr>
          <a:xfrm flipV="1">
            <a:off x="2286293" y="4284570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CE7B6-76E6-7218-B93D-244F20505585}"/>
              </a:ext>
            </a:extLst>
          </p:cNvPr>
          <p:cNvCxnSpPr>
            <a:cxnSpLocks/>
          </p:cNvCxnSpPr>
          <p:nvPr/>
        </p:nvCxnSpPr>
        <p:spPr>
          <a:xfrm flipH="1">
            <a:off x="5916252" y="4057412"/>
            <a:ext cx="1068336" cy="293640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8028CD7-753D-3B1B-916F-35BD386B451A}"/>
              </a:ext>
            </a:extLst>
          </p:cNvPr>
          <p:cNvSpPr/>
          <p:nvPr/>
        </p:nvSpPr>
        <p:spPr>
          <a:xfrm>
            <a:off x="9489498" y="2247803"/>
            <a:ext cx="640080" cy="64008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CA0AA62-5187-0E50-D237-089001726070}"/>
              </a:ext>
            </a:extLst>
          </p:cNvPr>
          <p:cNvSpPr/>
          <p:nvPr/>
        </p:nvSpPr>
        <p:spPr>
          <a:xfrm>
            <a:off x="9783379" y="3491199"/>
            <a:ext cx="1300051" cy="64008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ato" panose="020F0502020204030203" pitchFamily="34" charset="77"/>
              </a:rPr>
              <a:t>2345</a:t>
            </a:r>
            <a:endParaRPr lang="en-US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6705381-1F0D-879B-71DA-204ED06DCFAA}"/>
              </a:ext>
            </a:extLst>
          </p:cNvPr>
          <p:cNvSpPr/>
          <p:nvPr/>
        </p:nvSpPr>
        <p:spPr>
          <a:xfrm>
            <a:off x="10638506" y="2271763"/>
            <a:ext cx="1026419" cy="64008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ato" panose="020F0502020204030203" pitchFamily="34" charset="77"/>
              </a:rPr>
              <a:t>789</a:t>
            </a:r>
            <a:endParaRPr lang="en-US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67F1F6-4B29-8F31-295B-9DCF535D0529}"/>
              </a:ext>
            </a:extLst>
          </p:cNvPr>
          <p:cNvSpPr/>
          <p:nvPr/>
        </p:nvSpPr>
        <p:spPr>
          <a:xfrm>
            <a:off x="10113364" y="4734595"/>
            <a:ext cx="640080" cy="64008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6D27C2-0519-D988-D83E-7FDE7B37F6E1}"/>
              </a:ext>
            </a:extLst>
          </p:cNvPr>
          <p:cNvCxnSpPr>
            <a:cxnSpLocks/>
          </p:cNvCxnSpPr>
          <p:nvPr/>
        </p:nvCxnSpPr>
        <p:spPr>
          <a:xfrm>
            <a:off x="9932571" y="2950391"/>
            <a:ext cx="234484" cy="471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F0805A-305D-6739-C6E6-9DB021BAECB3}"/>
              </a:ext>
            </a:extLst>
          </p:cNvPr>
          <p:cNvCxnSpPr>
            <a:cxnSpLocks/>
          </p:cNvCxnSpPr>
          <p:nvPr/>
        </p:nvCxnSpPr>
        <p:spPr>
          <a:xfrm flipH="1">
            <a:off x="10767468" y="2965921"/>
            <a:ext cx="234484" cy="471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D672B7-6D05-8D92-0CB6-3034F35F1A40}"/>
              </a:ext>
            </a:extLst>
          </p:cNvPr>
          <p:cNvCxnSpPr>
            <a:cxnSpLocks/>
          </p:cNvCxnSpPr>
          <p:nvPr/>
        </p:nvCxnSpPr>
        <p:spPr>
          <a:xfrm>
            <a:off x="10433404" y="4186916"/>
            <a:ext cx="0" cy="5017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7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30729-4795-1686-F4CE-1229E48BE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80D835-B323-922F-6BD6-B140CF372CDE}"/>
              </a:ext>
            </a:extLst>
          </p:cNvPr>
          <p:cNvSpPr/>
          <p:nvPr/>
        </p:nvSpPr>
        <p:spPr>
          <a:xfrm>
            <a:off x="3294666" y="7437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A240A-E681-FAC5-BA56-C7E6CB3A857D}"/>
              </a:ext>
            </a:extLst>
          </p:cNvPr>
          <p:cNvSpPr/>
          <p:nvPr/>
        </p:nvSpPr>
        <p:spPr>
          <a:xfrm>
            <a:off x="1438555" y="12610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80BEA3-6962-D02A-38BE-153CB96E4F69}"/>
              </a:ext>
            </a:extLst>
          </p:cNvPr>
          <p:cNvSpPr/>
          <p:nvPr/>
        </p:nvSpPr>
        <p:spPr>
          <a:xfrm>
            <a:off x="4034884" y="246544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BA2DC6-4322-3F24-C3A5-5D284C07F8C4}"/>
              </a:ext>
            </a:extLst>
          </p:cNvPr>
          <p:cNvSpPr/>
          <p:nvPr/>
        </p:nvSpPr>
        <p:spPr>
          <a:xfrm>
            <a:off x="7114349" y="7948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D231C-6156-C9AC-DB10-2250D4602E47}"/>
              </a:ext>
            </a:extLst>
          </p:cNvPr>
          <p:cNvSpPr/>
          <p:nvPr/>
        </p:nvSpPr>
        <p:spPr>
          <a:xfrm>
            <a:off x="5914134" y="258813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2649CC-F98E-A98D-C034-2A763672BAB6}"/>
              </a:ext>
            </a:extLst>
          </p:cNvPr>
          <p:cNvSpPr/>
          <p:nvPr/>
        </p:nvSpPr>
        <p:spPr>
          <a:xfrm>
            <a:off x="2412419" y="297628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7CA46-3923-38CB-CA44-5409D25B83A2}"/>
              </a:ext>
            </a:extLst>
          </p:cNvPr>
          <p:cNvSpPr/>
          <p:nvPr/>
        </p:nvSpPr>
        <p:spPr>
          <a:xfrm>
            <a:off x="5154911" y="36163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CB7DC-B321-D82C-C176-F9CE2FDCFB7F}"/>
              </a:ext>
            </a:extLst>
          </p:cNvPr>
          <p:cNvSpPr/>
          <p:nvPr/>
        </p:nvSpPr>
        <p:spPr>
          <a:xfrm>
            <a:off x="5065964" y="99555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5C6715-FC8C-4487-AD03-22AAA5E632DC}"/>
              </a:ext>
            </a:extLst>
          </p:cNvPr>
          <p:cNvSpPr/>
          <p:nvPr/>
        </p:nvSpPr>
        <p:spPr>
          <a:xfrm>
            <a:off x="7940974" y="21454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736335-4F98-950D-70C9-C72953118453}"/>
              </a:ext>
            </a:extLst>
          </p:cNvPr>
          <p:cNvCxnSpPr>
            <a:cxnSpLocks/>
          </p:cNvCxnSpPr>
          <p:nvPr/>
        </p:nvCxnSpPr>
        <p:spPr>
          <a:xfrm flipV="1">
            <a:off x="2267726" y="1194032"/>
            <a:ext cx="899447" cy="240933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129507-1675-7268-6871-1B81B708C1A7}"/>
              </a:ext>
            </a:extLst>
          </p:cNvPr>
          <p:cNvCxnSpPr>
            <a:cxnSpLocks/>
          </p:cNvCxnSpPr>
          <p:nvPr/>
        </p:nvCxnSpPr>
        <p:spPr>
          <a:xfrm>
            <a:off x="1978873" y="1973990"/>
            <a:ext cx="500833" cy="924144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679888-00AA-9815-C134-B6A9BE404202}"/>
              </a:ext>
            </a:extLst>
          </p:cNvPr>
          <p:cNvCxnSpPr>
            <a:cxnSpLocks/>
          </p:cNvCxnSpPr>
          <p:nvPr/>
        </p:nvCxnSpPr>
        <p:spPr>
          <a:xfrm flipV="1">
            <a:off x="3167173" y="2976283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7D3ACF-A811-6969-1511-9476727EE994}"/>
              </a:ext>
            </a:extLst>
          </p:cNvPr>
          <p:cNvCxnSpPr>
            <a:cxnSpLocks/>
          </p:cNvCxnSpPr>
          <p:nvPr/>
        </p:nvCxnSpPr>
        <p:spPr>
          <a:xfrm>
            <a:off x="4030994" y="1079343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803E76-AA8C-9907-A96A-BC068BBE3BEE}"/>
              </a:ext>
            </a:extLst>
          </p:cNvPr>
          <p:cNvCxnSpPr>
            <a:cxnSpLocks/>
          </p:cNvCxnSpPr>
          <p:nvPr/>
        </p:nvCxnSpPr>
        <p:spPr>
          <a:xfrm flipH="1" flipV="1">
            <a:off x="3698207" y="1497209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3DA095-19AA-AD02-D2E6-4AE931F6AA22}"/>
              </a:ext>
            </a:extLst>
          </p:cNvPr>
          <p:cNvCxnSpPr>
            <a:cxnSpLocks/>
          </p:cNvCxnSpPr>
          <p:nvPr/>
        </p:nvCxnSpPr>
        <p:spPr>
          <a:xfrm>
            <a:off x="4723810" y="2848309"/>
            <a:ext cx="1132686" cy="0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562D44-7F4A-5272-EB78-99C0E53D8B42}"/>
              </a:ext>
            </a:extLst>
          </p:cNvPr>
          <p:cNvCxnSpPr>
            <a:cxnSpLocks/>
          </p:cNvCxnSpPr>
          <p:nvPr/>
        </p:nvCxnSpPr>
        <p:spPr>
          <a:xfrm flipV="1">
            <a:off x="5794991" y="1194032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AC2171-7498-980E-68E8-ACB5A7E3E797}"/>
              </a:ext>
            </a:extLst>
          </p:cNvPr>
          <p:cNvCxnSpPr>
            <a:cxnSpLocks/>
          </p:cNvCxnSpPr>
          <p:nvPr/>
        </p:nvCxnSpPr>
        <p:spPr>
          <a:xfrm flipV="1">
            <a:off x="6508186" y="1482469"/>
            <a:ext cx="677288" cy="105978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BD42EE-FC0B-C70B-F6CA-BAB6A27DFDFF}"/>
              </a:ext>
            </a:extLst>
          </p:cNvPr>
          <p:cNvCxnSpPr>
            <a:cxnSpLocks/>
          </p:cNvCxnSpPr>
          <p:nvPr/>
        </p:nvCxnSpPr>
        <p:spPr>
          <a:xfrm>
            <a:off x="4624858" y="3145750"/>
            <a:ext cx="472434" cy="532371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C03FE6-DB50-A990-84B9-291B42116264}"/>
              </a:ext>
            </a:extLst>
          </p:cNvPr>
          <p:cNvCxnSpPr>
            <a:cxnSpLocks/>
          </p:cNvCxnSpPr>
          <p:nvPr/>
        </p:nvCxnSpPr>
        <p:spPr>
          <a:xfrm>
            <a:off x="7754429" y="1497209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4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4DAC-E733-D0F4-C2D7-1A832BD3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1C73E0-9E52-E675-C02B-053A942E029F}"/>
              </a:ext>
            </a:extLst>
          </p:cNvPr>
          <p:cNvSpPr/>
          <p:nvPr/>
        </p:nvSpPr>
        <p:spPr>
          <a:xfrm>
            <a:off x="5534670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AC7974-B976-BDB7-A33B-A4370BB8E498}"/>
              </a:ext>
            </a:extLst>
          </p:cNvPr>
          <p:cNvSpPr/>
          <p:nvPr/>
        </p:nvSpPr>
        <p:spPr>
          <a:xfrm>
            <a:off x="961107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5148BA-260B-62C2-5B21-62E8B9E5EAE3}"/>
              </a:ext>
            </a:extLst>
          </p:cNvPr>
          <p:cNvSpPr/>
          <p:nvPr/>
        </p:nvSpPr>
        <p:spPr>
          <a:xfrm>
            <a:off x="4391167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784EB7-33AF-51A0-AADF-3DF4A9D8D270}"/>
              </a:ext>
            </a:extLst>
          </p:cNvPr>
          <p:cNvSpPr/>
          <p:nvPr/>
        </p:nvSpPr>
        <p:spPr>
          <a:xfrm>
            <a:off x="7821676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2204B0-1B19-9923-985C-7E2B2DF6D8DE}"/>
              </a:ext>
            </a:extLst>
          </p:cNvPr>
          <p:cNvSpPr/>
          <p:nvPr/>
        </p:nvSpPr>
        <p:spPr>
          <a:xfrm>
            <a:off x="3247664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BFE5A5-32FF-E660-AB39-9AF899F299DF}"/>
              </a:ext>
            </a:extLst>
          </p:cNvPr>
          <p:cNvSpPr/>
          <p:nvPr/>
        </p:nvSpPr>
        <p:spPr>
          <a:xfrm>
            <a:off x="2104161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1C0D73-2FFD-B384-A5DF-20918AB1CB22}"/>
              </a:ext>
            </a:extLst>
          </p:cNvPr>
          <p:cNvSpPr/>
          <p:nvPr/>
        </p:nvSpPr>
        <p:spPr>
          <a:xfrm>
            <a:off x="6678173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93C5A-B51F-6253-7044-75DBFD8D1EEB}"/>
              </a:ext>
            </a:extLst>
          </p:cNvPr>
          <p:cNvSpPr/>
          <p:nvPr/>
        </p:nvSpPr>
        <p:spPr>
          <a:xfrm>
            <a:off x="8965179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3C6AC3-D901-F6AE-417F-1BE6DC3882B2}"/>
              </a:ext>
            </a:extLst>
          </p:cNvPr>
          <p:cNvSpPr/>
          <p:nvPr/>
        </p:nvSpPr>
        <p:spPr>
          <a:xfrm>
            <a:off x="10108682" y="23362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41C1FF-DA4C-80D6-1BE4-EA23ED71A8BA}"/>
              </a:ext>
            </a:extLst>
          </p:cNvPr>
          <p:cNvCxnSpPr>
            <a:cxnSpLocks/>
          </p:cNvCxnSpPr>
          <p:nvPr/>
        </p:nvCxnSpPr>
        <p:spPr>
          <a:xfrm>
            <a:off x="1684787" y="2656243"/>
            <a:ext cx="337341" cy="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D8263-C8C5-4022-7811-3304DCC402E5}"/>
              </a:ext>
            </a:extLst>
          </p:cNvPr>
          <p:cNvCxnSpPr>
            <a:cxnSpLocks/>
          </p:cNvCxnSpPr>
          <p:nvPr/>
        </p:nvCxnSpPr>
        <p:spPr>
          <a:xfrm>
            <a:off x="3977715" y="2656243"/>
            <a:ext cx="337341" cy="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760599-A0C5-3919-714D-C98B1B8DB694}"/>
              </a:ext>
            </a:extLst>
          </p:cNvPr>
          <p:cNvCxnSpPr>
            <a:cxnSpLocks/>
          </p:cNvCxnSpPr>
          <p:nvPr/>
        </p:nvCxnSpPr>
        <p:spPr>
          <a:xfrm>
            <a:off x="5110324" y="2656243"/>
            <a:ext cx="337341" cy="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E4A28A-F54A-AA78-7959-55EF6EDEB6CC}"/>
              </a:ext>
            </a:extLst>
          </p:cNvPr>
          <p:cNvCxnSpPr>
            <a:cxnSpLocks/>
          </p:cNvCxnSpPr>
          <p:nvPr/>
        </p:nvCxnSpPr>
        <p:spPr>
          <a:xfrm>
            <a:off x="8554845" y="2656243"/>
            <a:ext cx="337341" cy="0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3A73C26F-C425-1C72-E637-4D0D618DAC6E}"/>
              </a:ext>
            </a:extLst>
          </p:cNvPr>
          <p:cNvSpPr/>
          <p:nvPr/>
        </p:nvSpPr>
        <p:spPr>
          <a:xfrm>
            <a:off x="2660073" y="1932709"/>
            <a:ext cx="1766454" cy="426027"/>
          </a:xfrm>
          <a:custGeom>
            <a:avLst/>
            <a:gdLst>
              <a:gd name="connsiteX0" fmla="*/ 0 w 1766454"/>
              <a:gd name="connsiteY0" fmla="*/ 426027 h 426027"/>
              <a:gd name="connsiteX1" fmla="*/ 904009 w 1766454"/>
              <a:gd name="connsiteY1" fmla="*/ 0 h 426027"/>
              <a:gd name="connsiteX2" fmla="*/ 1766454 w 1766454"/>
              <a:gd name="connsiteY2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454" h="426027">
                <a:moveTo>
                  <a:pt x="0" y="426027"/>
                </a:moveTo>
                <a:cubicBezTo>
                  <a:pt x="304800" y="213013"/>
                  <a:pt x="609600" y="0"/>
                  <a:pt x="904009" y="0"/>
                </a:cubicBezTo>
                <a:cubicBezTo>
                  <a:pt x="1198418" y="0"/>
                  <a:pt x="1482436" y="213013"/>
                  <a:pt x="1766454" y="426027"/>
                </a:cubicBezTo>
              </a:path>
            </a:pathLst>
          </a:cu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305DC8F-F243-8CDB-28D2-34AF328F2C97}"/>
              </a:ext>
            </a:extLst>
          </p:cNvPr>
          <p:cNvSpPr/>
          <p:nvPr/>
        </p:nvSpPr>
        <p:spPr>
          <a:xfrm>
            <a:off x="5031247" y="1910176"/>
            <a:ext cx="1766454" cy="426027"/>
          </a:xfrm>
          <a:custGeom>
            <a:avLst/>
            <a:gdLst>
              <a:gd name="connsiteX0" fmla="*/ 0 w 1766454"/>
              <a:gd name="connsiteY0" fmla="*/ 426027 h 426027"/>
              <a:gd name="connsiteX1" fmla="*/ 904009 w 1766454"/>
              <a:gd name="connsiteY1" fmla="*/ 0 h 426027"/>
              <a:gd name="connsiteX2" fmla="*/ 1766454 w 1766454"/>
              <a:gd name="connsiteY2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454" h="426027">
                <a:moveTo>
                  <a:pt x="0" y="426027"/>
                </a:moveTo>
                <a:cubicBezTo>
                  <a:pt x="304800" y="213013"/>
                  <a:pt x="609600" y="0"/>
                  <a:pt x="904009" y="0"/>
                </a:cubicBezTo>
                <a:cubicBezTo>
                  <a:pt x="1198418" y="0"/>
                  <a:pt x="1482436" y="213013"/>
                  <a:pt x="1766454" y="426027"/>
                </a:cubicBezTo>
              </a:path>
            </a:pathLst>
          </a:cu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727A213-0D59-64FE-DB18-427DA5D250E9}"/>
              </a:ext>
            </a:extLst>
          </p:cNvPr>
          <p:cNvSpPr/>
          <p:nvPr/>
        </p:nvSpPr>
        <p:spPr>
          <a:xfrm>
            <a:off x="8401992" y="1910176"/>
            <a:ext cx="1766454" cy="426027"/>
          </a:xfrm>
          <a:custGeom>
            <a:avLst/>
            <a:gdLst>
              <a:gd name="connsiteX0" fmla="*/ 0 w 1766454"/>
              <a:gd name="connsiteY0" fmla="*/ 426027 h 426027"/>
              <a:gd name="connsiteX1" fmla="*/ 904009 w 1766454"/>
              <a:gd name="connsiteY1" fmla="*/ 0 h 426027"/>
              <a:gd name="connsiteX2" fmla="*/ 1766454 w 1766454"/>
              <a:gd name="connsiteY2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454" h="426027">
                <a:moveTo>
                  <a:pt x="0" y="426027"/>
                </a:moveTo>
                <a:cubicBezTo>
                  <a:pt x="304800" y="213013"/>
                  <a:pt x="609600" y="0"/>
                  <a:pt x="904009" y="0"/>
                </a:cubicBezTo>
                <a:cubicBezTo>
                  <a:pt x="1198418" y="0"/>
                  <a:pt x="1482436" y="213013"/>
                  <a:pt x="1766454" y="426027"/>
                </a:cubicBezTo>
              </a:path>
            </a:pathLst>
          </a:cu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38D7C34-C039-F349-0224-ED8DE5784887}"/>
              </a:ext>
            </a:extLst>
          </p:cNvPr>
          <p:cNvSpPr/>
          <p:nvPr/>
        </p:nvSpPr>
        <p:spPr>
          <a:xfrm>
            <a:off x="3730336" y="1537706"/>
            <a:ext cx="4177146" cy="779467"/>
          </a:xfrm>
          <a:custGeom>
            <a:avLst/>
            <a:gdLst>
              <a:gd name="connsiteX0" fmla="*/ 0 w 4177146"/>
              <a:gd name="connsiteY0" fmla="*/ 727512 h 779467"/>
              <a:gd name="connsiteX1" fmla="*/ 2109355 w 4177146"/>
              <a:gd name="connsiteY1" fmla="*/ 149 h 779467"/>
              <a:gd name="connsiteX2" fmla="*/ 4177146 w 4177146"/>
              <a:gd name="connsiteY2" fmla="*/ 779467 h 77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7146" h="779467">
                <a:moveTo>
                  <a:pt x="0" y="727512"/>
                </a:moveTo>
                <a:cubicBezTo>
                  <a:pt x="706582" y="359501"/>
                  <a:pt x="1413164" y="-8510"/>
                  <a:pt x="2109355" y="149"/>
                </a:cubicBezTo>
                <a:cubicBezTo>
                  <a:pt x="2805546" y="8808"/>
                  <a:pt x="3491346" y="394137"/>
                  <a:pt x="4177146" y="779467"/>
                </a:cubicBezTo>
              </a:path>
            </a:pathLst>
          </a:cu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3AB3351-2D89-80C5-9AE8-A51B2D0EB4FC}"/>
              </a:ext>
            </a:extLst>
          </p:cNvPr>
          <p:cNvSpPr/>
          <p:nvPr/>
        </p:nvSpPr>
        <p:spPr>
          <a:xfrm>
            <a:off x="6109855" y="1620976"/>
            <a:ext cx="2940627" cy="685806"/>
          </a:xfrm>
          <a:custGeom>
            <a:avLst/>
            <a:gdLst>
              <a:gd name="connsiteX0" fmla="*/ 0 w 2940627"/>
              <a:gd name="connsiteY0" fmla="*/ 685806 h 685806"/>
              <a:gd name="connsiteX1" fmla="*/ 1402772 w 2940627"/>
              <a:gd name="connsiteY1" fmla="*/ 6 h 685806"/>
              <a:gd name="connsiteX2" fmla="*/ 2940627 w 2940627"/>
              <a:gd name="connsiteY2" fmla="*/ 675415 h 68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0627" h="685806">
                <a:moveTo>
                  <a:pt x="0" y="685806"/>
                </a:moveTo>
                <a:cubicBezTo>
                  <a:pt x="456334" y="343772"/>
                  <a:pt x="912668" y="1738"/>
                  <a:pt x="1402772" y="6"/>
                </a:cubicBezTo>
                <a:cubicBezTo>
                  <a:pt x="1892876" y="-1726"/>
                  <a:pt x="2416751" y="336844"/>
                  <a:pt x="2940627" y="675415"/>
                </a:cubicBezTo>
              </a:path>
            </a:pathLst>
          </a:cu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CCAE3EA-5EAF-2B3E-6B3E-FFBCF100BE73}"/>
              </a:ext>
            </a:extLst>
          </p:cNvPr>
          <p:cNvSpPr/>
          <p:nvPr/>
        </p:nvSpPr>
        <p:spPr>
          <a:xfrm>
            <a:off x="1397578" y="1537705"/>
            <a:ext cx="4177146" cy="779467"/>
          </a:xfrm>
          <a:custGeom>
            <a:avLst/>
            <a:gdLst>
              <a:gd name="connsiteX0" fmla="*/ 0 w 4177146"/>
              <a:gd name="connsiteY0" fmla="*/ 727512 h 779467"/>
              <a:gd name="connsiteX1" fmla="*/ 2109355 w 4177146"/>
              <a:gd name="connsiteY1" fmla="*/ 149 h 779467"/>
              <a:gd name="connsiteX2" fmla="*/ 4177146 w 4177146"/>
              <a:gd name="connsiteY2" fmla="*/ 779467 h 77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7146" h="779467">
                <a:moveTo>
                  <a:pt x="0" y="727512"/>
                </a:moveTo>
                <a:cubicBezTo>
                  <a:pt x="706582" y="359501"/>
                  <a:pt x="1413164" y="-8510"/>
                  <a:pt x="2109355" y="149"/>
                </a:cubicBezTo>
                <a:cubicBezTo>
                  <a:pt x="2805546" y="8808"/>
                  <a:pt x="3491346" y="394137"/>
                  <a:pt x="4177146" y="779467"/>
                </a:cubicBezTo>
              </a:path>
            </a:pathLst>
          </a:cu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9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01AA5-DBC2-5E41-B400-E4809B63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E4AF-8110-A398-991C-A949227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DC3D-984A-500F-044C-0A56907A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3981"/>
            <a:ext cx="10515599" cy="20650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Positioning doesn’t matter.</a:t>
            </a:r>
          </a:p>
          <a:p>
            <a:pPr>
              <a:spcBef>
                <a:spcPts val="0"/>
              </a:spcBef>
            </a:pPr>
            <a:r>
              <a:rPr lang="en-US" dirty="0"/>
              <a:t>Graph only encodes connectivity.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7DE4C8-EE62-FC9B-1DBF-2C3B294F0388}"/>
              </a:ext>
            </a:extLst>
          </p:cNvPr>
          <p:cNvSpPr/>
          <p:nvPr/>
        </p:nvSpPr>
        <p:spPr>
          <a:xfrm>
            <a:off x="4126778" y="343671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3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9F50AF-E0D4-F226-B263-A4A26F186FF0}"/>
              </a:ext>
            </a:extLst>
          </p:cNvPr>
          <p:cNvSpPr/>
          <p:nvPr/>
        </p:nvSpPr>
        <p:spPr>
          <a:xfrm>
            <a:off x="2494681" y="314803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1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936D1B-8D3B-1087-715C-D8F2ACEC3476}"/>
              </a:ext>
            </a:extLst>
          </p:cNvPr>
          <p:cNvSpPr/>
          <p:nvPr/>
        </p:nvSpPr>
        <p:spPr>
          <a:xfrm>
            <a:off x="4866996" y="515844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4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50E580-DFEF-99F4-50C2-58F7BDBE6E89}"/>
              </a:ext>
            </a:extLst>
          </p:cNvPr>
          <p:cNvSpPr/>
          <p:nvPr/>
        </p:nvSpPr>
        <p:spPr>
          <a:xfrm>
            <a:off x="7946461" y="348788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8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94C446-DCD7-0F5F-B529-A57BCCB8C4CC}"/>
              </a:ext>
            </a:extLst>
          </p:cNvPr>
          <p:cNvSpPr/>
          <p:nvPr/>
        </p:nvSpPr>
        <p:spPr>
          <a:xfrm>
            <a:off x="7237014" y="586833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7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E792AD-AA2F-3773-EB46-4DA4A487A23A}"/>
              </a:ext>
            </a:extLst>
          </p:cNvPr>
          <p:cNvSpPr/>
          <p:nvPr/>
        </p:nvSpPr>
        <p:spPr>
          <a:xfrm>
            <a:off x="3244531" y="5669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2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5DFEFD-FB94-657F-F494-301524E0E943}"/>
              </a:ext>
            </a:extLst>
          </p:cNvPr>
          <p:cNvSpPr/>
          <p:nvPr/>
        </p:nvSpPr>
        <p:spPr>
          <a:xfrm>
            <a:off x="5187036" y="261306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6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79B81C-E087-6833-6788-1D0384C174D1}"/>
              </a:ext>
            </a:extLst>
          </p:cNvPr>
          <p:cNvSpPr/>
          <p:nvPr/>
        </p:nvSpPr>
        <p:spPr>
          <a:xfrm>
            <a:off x="5898076" y="368854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5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A8C0E4-100D-D714-3A14-32FD5CE9045D}"/>
              </a:ext>
            </a:extLst>
          </p:cNvPr>
          <p:cNvSpPr/>
          <p:nvPr/>
        </p:nvSpPr>
        <p:spPr>
          <a:xfrm>
            <a:off x="8773086" y="483840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9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C9BFE5-DE98-1376-710C-20E845BF4705}"/>
              </a:ext>
            </a:extLst>
          </p:cNvPr>
          <p:cNvCxnSpPr>
            <a:cxnSpLocks/>
          </p:cNvCxnSpPr>
          <p:nvPr/>
        </p:nvCxnSpPr>
        <p:spPr>
          <a:xfrm>
            <a:off x="3276737" y="3636390"/>
            <a:ext cx="738426" cy="120369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7467EB-D4A7-1FAA-026F-6C908A121C38}"/>
              </a:ext>
            </a:extLst>
          </p:cNvPr>
          <p:cNvCxnSpPr>
            <a:cxnSpLocks/>
          </p:cNvCxnSpPr>
          <p:nvPr/>
        </p:nvCxnSpPr>
        <p:spPr>
          <a:xfrm>
            <a:off x="2814721" y="3964148"/>
            <a:ext cx="497097" cy="162698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8CDED0-7AC9-F2F7-D8DE-F1DE488FE31E}"/>
              </a:ext>
            </a:extLst>
          </p:cNvPr>
          <p:cNvCxnSpPr>
            <a:cxnSpLocks/>
          </p:cNvCxnSpPr>
          <p:nvPr/>
        </p:nvCxnSpPr>
        <p:spPr>
          <a:xfrm flipV="1">
            <a:off x="3999285" y="5669279"/>
            <a:ext cx="767573" cy="28926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871EC7-287C-6425-D57F-517FAC1AE91A}"/>
              </a:ext>
            </a:extLst>
          </p:cNvPr>
          <p:cNvCxnSpPr>
            <a:cxnSpLocks/>
          </p:cNvCxnSpPr>
          <p:nvPr/>
        </p:nvCxnSpPr>
        <p:spPr>
          <a:xfrm>
            <a:off x="4863106" y="3772339"/>
            <a:ext cx="946023" cy="13701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2A6A10-847F-00EE-DD04-7DC19C61533F}"/>
              </a:ext>
            </a:extLst>
          </p:cNvPr>
          <p:cNvCxnSpPr>
            <a:cxnSpLocks/>
          </p:cNvCxnSpPr>
          <p:nvPr/>
        </p:nvCxnSpPr>
        <p:spPr>
          <a:xfrm flipH="1" flipV="1">
            <a:off x="4530319" y="4190205"/>
            <a:ext cx="487355" cy="839588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1C05D3-90DD-1CFE-257F-DA1C450080D3}"/>
              </a:ext>
            </a:extLst>
          </p:cNvPr>
          <p:cNvCxnSpPr>
            <a:cxnSpLocks/>
          </p:cNvCxnSpPr>
          <p:nvPr/>
        </p:nvCxnSpPr>
        <p:spPr>
          <a:xfrm flipV="1">
            <a:off x="5458989" y="4389120"/>
            <a:ext cx="541070" cy="769321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922AF2-07EC-346D-43E4-528F28BEA84F}"/>
              </a:ext>
            </a:extLst>
          </p:cNvPr>
          <p:cNvCxnSpPr>
            <a:cxnSpLocks/>
          </p:cNvCxnSpPr>
          <p:nvPr/>
        </p:nvCxnSpPr>
        <p:spPr>
          <a:xfrm>
            <a:off x="5555922" y="5654039"/>
            <a:ext cx="1574861" cy="534339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005AC2-E1D7-D232-F2BB-DBD002D960C8}"/>
              </a:ext>
            </a:extLst>
          </p:cNvPr>
          <p:cNvCxnSpPr>
            <a:cxnSpLocks/>
          </p:cNvCxnSpPr>
          <p:nvPr/>
        </p:nvCxnSpPr>
        <p:spPr>
          <a:xfrm flipV="1">
            <a:off x="6627103" y="3887028"/>
            <a:ext cx="1187559" cy="55457"/>
          </a:xfrm>
          <a:prstGeom prst="line">
            <a:avLst/>
          </a:prstGeom>
          <a:ln w="38100"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11521E-F49B-98DB-F1A0-70B1F19D992F}"/>
              </a:ext>
            </a:extLst>
          </p:cNvPr>
          <p:cNvCxnSpPr>
            <a:cxnSpLocks/>
          </p:cNvCxnSpPr>
          <p:nvPr/>
        </p:nvCxnSpPr>
        <p:spPr>
          <a:xfrm flipV="1">
            <a:off x="7754188" y="4255879"/>
            <a:ext cx="507813" cy="1542642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589381-F0F5-C453-1369-D25B18CFC137}"/>
              </a:ext>
            </a:extLst>
          </p:cNvPr>
          <p:cNvCxnSpPr>
            <a:cxnSpLocks/>
          </p:cNvCxnSpPr>
          <p:nvPr/>
        </p:nvCxnSpPr>
        <p:spPr>
          <a:xfrm flipV="1">
            <a:off x="5223491" y="3364291"/>
            <a:ext cx="235498" cy="1641837"/>
          </a:xfrm>
          <a:prstGeom prst="line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E12972-2F61-B505-9699-095475EB4259}"/>
              </a:ext>
            </a:extLst>
          </p:cNvPr>
          <p:cNvCxnSpPr>
            <a:cxnSpLocks/>
          </p:cNvCxnSpPr>
          <p:nvPr/>
        </p:nvCxnSpPr>
        <p:spPr>
          <a:xfrm>
            <a:off x="8586541" y="4190205"/>
            <a:ext cx="342306" cy="519548"/>
          </a:xfrm>
          <a:prstGeom prst="line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35951-AC82-A0DB-60B5-F51932971083}"/>
              </a:ext>
            </a:extLst>
          </p:cNvPr>
          <p:cNvCxnSpPr>
            <a:cxnSpLocks/>
          </p:cNvCxnSpPr>
          <p:nvPr/>
        </p:nvCxnSpPr>
        <p:spPr>
          <a:xfrm flipV="1">
            <a:off x="3927201" y="5524648"/>
            <a:ext cx="767573" cy="289262"/>
          </a:xfrm>
          <a:prstGeom prst="line">
            <a:avLst/>
          </a:prstGeom>
          <a:ln w="38100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3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20000</TotalTime>
  <Words>1978</Words>
  <Application>Microsoft Macintosh PowerPoint</Application>
  <PresentationFormat>Widescreen</PresentationFormat>
  <Paragraphs>406</Paragraphs>
  <Slides>46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Aptos</vt:lpstr>
      <vt:lpstr>Arial</vt:lpstr>
      <vt:lpstr>Cambria Math</vt:lpstr>
      <vt:lpstr>Inter</vt:lpstr>
      <vt:lpstr>Lato</vt:lpstr>
      <vt:lpstr>Office Theme</vt:lpstr>
      <vt:lpstr>Lecture 9: Graph search</vt:lpstr>
      <vt:lpstr>Why graphs?</vt:lpstr>
      <vt:lpstr>Basics about graphs</vt:lpstr>
      <vt:lpstr>What is a graph?</vt:lpstr>
      <vt:lpstr>What is a graph?</vt:lpstr>
      <vt:lpstr>PowerPoint Presentation</vt:lpstr>
      <vt:lpstr>PowerPoint Presentation</vt:lpstr>
      <vt:lpstr>PowerPoint Presentation</vt:lpstr>
      <vt:lpstr>What is a graph?</vt:lpstr>
      <vt:lpstr>Two default assumptions</vt:lpstr>
      <vt:lpstr>Some basic vocabulary</vt:lpstr>
      <vt:lpstr>Some basic vocabulary</vt:lpstr>
      <vt:lpstr>Some basic vocabulary</vt:lpstr>
      <vt:lpstr>Some basic vocabulary</vt:lpstr>
      <vt:lpstr>Some basic vocabulary</vt:lpstr>
      <vt:lpstr>Some basic vocabulary</vt:lpstr>
      <vt:lpstr>Some basic vocabulary</vt:lpstr>
      <vt:lpstr>Some basic vocabulary</vt:lpstr>
      <vt:lpstr>Some basic vocabulary</vt:lpstr>
      <vt:lpstr>Some basic vocabulary</vt:lpstr>
      <vt:lpstr>How graphs work in programming</vt:lpstr>
      <vt:lpstr>How graphs work in programming</vt:lpstr>
      <vt:lpstr>How graphs work in programming</vt:lpstr>
      <vt:lpstr>BFS and DFS</vt:lpstr>
      <vt:lpstr>What is graph search?</vt:lpstr>
      <vt:lpstr>BFS demonstration</vt:lpstr>
      <vt:lpstr>BFS pseudocode</vt:lpstr>
      <vt:lpstr>BFS pseudocode</vt:lpstr>
      <vt:lpstr>DFS demonstration</vt:lpstr>
      <vt:lpstr>DFS pseudocode</vt:lpstr>
      <vt:lpstr>Reachability</vt:lpstr>
      <vt:lpstr>Reachability</vt:lpstr>
      <vt:lpstr>MS Paint bucket tool</vt:lpstr>
      <vt:lpstr>Graph modeling template</vt:lpstr>
      <vt:lpstr>Bucket tool algorithm</vt:lpstr>
      <vt:lpstr>Alternative solution</vt:lpstr>
      <vt:lpstr>LinkedIn connection degrees</vt:lpstr>
      <vt:lpstr>LinkedIn connection degrees</vt:lpstr>
      <vt:lpstr>LinkedIn connection degrees</vt:lpstr>
      <vt:lpstr>BFS with layers</vt:lpstr>
      <vt:lpstr>BFS with layers pseudocode</vt:lpstr>
      <vt:lpstr>Course planning</vt:lpstr>
      <vt:lpstr>Cycle detection with DFS</vt:lpstr>
      <vt:lpstr>Cycle detection with DFS</vt:lpstr>
      <vt:lpstr>Course planning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Glenn Sun</cp:lastModifiedBy>
  <cp:revision>42</cp:revision>
  <dcterms:created xsi:type="dcterms:W3CDTF">2025-09-15T17:56:15Z</dcterms:created>
  <dcterms:modified xsi:type="dcterms:W3CDTF">2025-10-13T16:57:23Z</dcterms:modified>
</cp:coreProperties>
</file>