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317" r:id="rId3"/>
    <p:sldId id="360" r:id="rId4"/>
    <p:sldId id="370" r:id="rId5"/>
    <p:sldId id="371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80" r:id="rId16"/>
    <p:sldId id="381" r:id="rId17"/>
    <p:sldId id="382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83" r:id="rId26"/>
    <p:sldId id="379" r:id="rId27"/>
    <p:sldId id="384" r:id="rId28"/>
  </p:sldIdLst>
  <p:sldSz cx="12188825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2812" y="3124200"/>
            <a:ext cx="9218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Warm up: </a:t>
            </a:r>
            <a:endParaRPr lang="en-US" sz="3200"/>
          </a:p>
          <a:p>
            <a:endParaRPr lang="en-US" sz="3200" smtClean="0"/>
          </a:p>
          <a:p>
            <a:r>
              <a:rPr lang="en-US" sz="3200" smtClean="0"/>
              <a:t>Think of a yes/no question about strings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Infinite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The “state” we start in:</a:t>
            </a:r>
          </a:p>
          <a:p>
            <a:pPr lvl="1"/>
            <a:r>
              <a:rPr lang="en-US"/>
              <a:t>Even number of 1’s seen</a:t>
            </a:r>
          </a:p>
          <a:p>
            <a:r>
              <a:rPr lang="en-US"/>
              <a:t>The “state” in which we return 1</a:t>
            </a:r>
          </a:p>
          <a:p>
            <a:pPr lvl="1"/>
            <a:r>
              <a:rPr lang="en-US"/>
              <a:t>Odd number of 1’s seen</a:t>
            </a:r>
          </a:p>
          <a:p>
            <a:r>
              <a:rPr lang="en-US"/>
              <a:t>Reading one bit at a time:</a:t>
            </a:r>
          </a:p>
          <a:p>
            <a:pPr lvl="1"/>
            <a:r>
              <a:rPr lang="en-US"/>
              <a:t>If we’re currently in “Even”:</a:t>
            </a:r>
          </a:p>
          <a:p>
            <a:pPr lvl="2"/>
            <a:r>
              <a:rPr lang="en-US"/>
              <a:t>Switch to “Odd” when we see a 1</a:t>
            </a:r>
          </a:p>
          <a:p>
            <a:pPr lvl="2"/>
            <a:r>
              <a:rPr lang="en-US"/>
              <a:t>Stay in even when we see a 0</a:t>
            </a:r>
          </a:p>
          <a:p>
            <a:pPr lvl="1"/>
            <a:r>
              <a:rPr lang="en-US"/>
              <a:t>If we’re currently in “Even”:</a:t>
            </a:r>
          </a:p>
          <a:p>
            <a:pPr lvl="2"/>
            <a:r>
              <a:rPr lang="en-US"/>
              <a:t>Switch to “Odd” when we see a 1</a:t>
            </a:r>
          </a:p>
          <a:p>
            <a:pPr lvl="2"/>
            <a:r>
              <a:rPr lang="en-US"/>
              <a:t>Stay in even when we see a 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Draw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Draw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00892" y="3146777"/>
            <a:ext cx="989814" cy="678906"/>
            <a:chOff x="4692" y="1996"/>
            <a:chExt cx="420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692" y="2092"/>
              <a:ext cx="96" cy="96"/>
              <a:chOff x="4720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20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20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2551479" y="3086259"/>
            <a:ext cx="799733" cy="799941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>
            <a:stCxn id="11" idx="0"/>
            <a:endCxn id="14" idx="0"/>
          </p:cNvCxnSpPr>
          <p:nvPr/>
        </p:nvCxnSpPr>
        <p:spPr>
          <a:xfrm rot="5400000" flipH="1" flipV="1">
            <a:off x="5121796" y="885923"/>
            <a:ext cx="29887" cy="4370787"/>
          </a:xfrm>
          <a:prstGeom prst="curvedConnector3">
            <a:avLst>
              <a:gd name="adj1" fmla="val 245838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7005509" y="3056372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5509" y="3056372"/>
                <a:ext cx="633248" cy="6334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14" idx="4"/>
            <a:endCxn id="11" idx="4"/>
          </p:cNvCxnSpPr>
          <p:nvPr/>
        </p:nvCxnSpPr>
        <p:spPr>
          <a:xfrm rot="5400000">
            <a:off x="5038533" y="1602599"/>
            <a:ext cx="196415" cy="4370787"/>
          </a:xfrm>
          <a:prstGeom prst="curvedConnector3">
            <a:avLst>
              <a:gd name="adj1" fmla="val 35217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7"/>
            <a:endCxn id="14" idx="5"/>
          </p:cNvCxnSpPr>
          <p:nvPr/>
        </p:nvCxnSpPr>
        <p:spPr>
          <a:xfrm rot="16200000" flipH="1">
            <a:off x="7322074" y="3373078"/>
            <a:ext cx="447891" cy="12700"/>
          </a:xfrm>
          <a:prstGeom prst="curvedConnector5">
            <a:avLst>
              <a:gd name="adj1" fmla="val -51039"/>
              <a:gd name="adj2" fmla="val 6055992"/>
              <a:gd name="adj3" fmla="val 151039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1"/>
            <a:endCxn id="11" idx="3"/>
          </p:cNvCxnSpPr>
          <p:nvPr/>
        </p:nvCxnSpPr>
        <p:spPr>
          <a:xfrm rot="16200000" flipH="1">
            <a:off x="2385775" y="3486229"/>
            <a:ext cx="565643" cy="12700"/>
          </a:xfrm>
          <a:prstGeom prst="curvedConnector5">
            <a:avLst>
              <a:gd name="adj1" fmla="val -40414"/>
              <a:gd name="adj2" fmla="val -6727827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20430" y="18288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430" y="1828800"/>
                <a:ext cx="4326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39478" y="44196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78" y="4419600"/>
                <a:ext cx="4326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556098" y="273873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98" y="2738735"/>
                <a:ext cx="4235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956898" y="258633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98" y="2586335"/>
                <a:ext cx="4235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 smtClean="0"/>
                  <a:t>Basic idea: a </a:t>
                </a:r>
                <a:r>
                  <a:rPr lang="en-US" sz="4400" dirty="0">
                    <a:solidFill>
                      <a:srgbClr val="3399FF"/>
                    </a:solidFill>
                  </a:rPr>
                  <a:t>FA</a:t>
                </a:r>
                <a:r>
                  <a:rPr lang="en-US" sz="4400" dirty="0"/>
                  <a:t> is a “</a:t>
                </a:r>
                <a:r>
                  <a:rPr lang="en-US" sz="4400" dirty="0">
                    <a:solidFill>
                      <a:srgbClr val="FF0000"/>
                    </a:solidFill>
                  </a:rPr>
                  <a:t>machine</a:t>
                </a:r>
                <a:r>
                  <a:rPr lang="en-US" sz="4400" dirty="0"/>
                  <a:t>” that changes states </a:t>
                </a:r>
              </a:p>
              <a:p>
                <a:pPr marL="0" indent="0">
                  <a:lnSpc>
                    <a:spcPct val="75000"/>
                  </a:lnSpc>
                  <a:buNone/>
                </a:pPr>
                <a:r>
                  <a:rPr lang="en-US" sz="4400" dirty="0"/>
                  <a:t>	while processing symbols, one at a time.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>
                        <a:latin typeface="Cambria Math"/>
                      </a:rPr>
                      <m:t>: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Σ</m:t>
                    </m:r>
                    <m:r>
                      <a:rPr lang="en-US" sz="4400" i="1">
                        <a:latin typeface="Cambria Math"/>
                      </a:rPr>
                      <m:t>→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∈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⊆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𝑀</m:t>
                    </m:r>
                    <m:r>
                      <a:rPr lang="en-US" sz="4400" i="1" dirty="0">
                        <a:latin typeface="Cambria Math"/>
                      </a:rPr>
                      <m:t>=(</m:t>
                    </m:r>
                    <m:r>
                      <a:rPr lang="en-US" sz="4400" i="1" dirty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/>
                  <a:t>Return 1 if we end in a </a:t>
                </a:r>
                <a:r>
                  <a:rPr lang="en-US" sz="4400">
                    <a:solidFill>
                      <a:srgbClr val="FF0000"/>
                    </a:solidFill>
                  </a:rPr>
                  <a:t>Final</a:t>
                </a:r>
                <a:r>
                  <a:rPr lang="en-US" sz="4400"/>
                  <a:t> state, otherwise return 0</a:t>
                </a:r>
                <a:endParaRPr lang="en-US" sz="4400" dirty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556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075612" y="3861344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9599612" y="3276600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AutoShape 24"/>
            <p:cNvCxnSpPr>
              <a:cxnSpLocks noChangeShapeType="1"/>
              <a:stCxn id="11" idx="6"/>
              <a:endCxn id="13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9371012" y="4534059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323145" y="3200400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145" y="3200400"/>
                <a:ext cx="423514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22865-B0AC-4F0D-AA4F-153BFF2F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with a FSA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7DCC35E-487E-498C-982B-9BC58204F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mtClean="0">
                    <a:cs typeface="Calibri"/>
                  </a:rPr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𝑞</m:t>
                    </m:r>
                  </m:oMath>
                </a14:m>
                <a:r>
                  <a:rPr lang="en-US" smtClean="0">
                    <a:cs typeface="Calibri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0</m:t>
                        </m:r>
                      </m:sub>
                    </m:sSub>
                  </m:oMath>
                </a14:m>
                <a:endParaRPr lang="en-US" smtClean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mtClean="0">
                    <a:cs typeface="Calibri"/>
                  </a:rPr>
                  <a:t>for </a:t>
                </a:r>
                <a:r>
                  <a:rPr lang="en-US" dirty="0">
                    <a:cs typeface="Calibri"/>
                  </a:rPr>
                  <a:t>each bit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r>
                  <a:rPr lang="en-US" dirty="0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in the input:</a:t>
                </a: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</a:t>
                </a:r>
                <a:r>
                  <a:rPr lang="en-US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𝑞</m:t>
                    </m:r>
                  </m:oMath>
                </a14:m>
                <a:r>
                  <a:rPr lang="en-US" smtClean="0">
                    <a:cs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Calibri"/>
                      </a:rPr>
                      <m:t>𝛿</m:t>
                    </m:r>
                    <m:r>
                      <a:rPr lang="en-US" b="0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cs typeface="Calibri"/>
                      </a:rPr>
                      <m:t>𝑞</m:t>
                    </m:r>
                    <m:r>
                      <a:rPr lang="en-US" b="0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  <a:cs typeface="Calibri"/>
                      </a:rPr>
                      <m:t>𝑏</m:t>
                    </m:r>
                    <m:r>
                      <a:rPr lang="en-US" b="0" i="1" dirty="0" smtClean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b="0" dirty="0" smtClean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return </a:t>
                </a:r>
                <a:r>
                  <a:rPr lang="en-US" smtClean="0">
                    <a:cs typeface="Calibri"/>
                  </a:rPr>
                  <a:t>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𝐹</m:t>
                    </m:r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7DCC35E-487E-498C-982B-9BC58204F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B8B854-880A-4EFC-BF65-64EDF61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0BE2C-1D38-4CB8-AB4A-D1CD8B4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</a:t>
            </a:r>
            <a:r>
              <a:rPr lang="en-US">
                <a:cs typeface="Calibri"/>
              </a:rPr>
              <a:t>: </a:t>
            </a:r>
            <a:r>
              <a:rPr lang="en-US" smtClean="0">
                <a:cs typeface="Calibri"/>
              </a:rPr>
              <a:t>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E7284-D5F5-47D7-8D2E-EF3E3919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46E05-29C0-4E4C-B64A-6198974B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0BE2C-1D38-4CB8-AB4A-D1CD8B4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</a:t>
            </a:r>
            <a:r>
              <a:rPr lang="en-US">
                <a:cs typeface="Calibri"/>
              </a:rPr>
              <a:t>: </a:t>
            </a:r>
            <a:r>
              <a:rPr lang="en-US" smtClean="0">
                <a:cs typeface="Calibri"/>
              </a:rPr>
              <a:t>AND</a:t>
            </a:r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E7284-D5F5-47D7-8D2E-EF3E3919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46E05-29C0-4E4C-B64A-6198974B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0BE2C-1D38-4CB8-AB4A-D1CD8B4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</a:t>
            </a:r>
            <a:r>
              <a:rPr lang="en-US">
                <a:cs typeface="Calibri"/>
              </a:rPr>
              <a:t>: </a:t>
            </a:r>
            <a:r>
              <a:rPr lang="en-US" smtClean="0">
                <a:cs typeface="Calibri"/>
              </a:rPr>
              <a:t>AND</a:t>
            </a:r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E7284-D5F5-47D7-8D2E-EF3E3919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46E05-29C0-4E4C-B64A-6198974B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0BE2C-1D38-4CB8-AB4A-D1CD8B4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Example: Even1Odd0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E7284-D5F5-47D7-8D2E-EF3E3919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46E05-29C0-4E4C-B64A-6198974B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0BE2C-1D38-4CB8-AB4A-D1CD8B4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Example: Even1Odd0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E7284-D5F5-47D7-8D2E-EF3E3919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46E05-29C0-4E4C-B64A-6198974B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Homework released tomorrow</a:t>
            </a:r>
          </a:p>
          <a:p>
            <a:pPr lvl="1"/>
            <a:r>
              <a:rPr lang="en-US" smtClean="0"/>
              <a:t>See submission page for deadlines (I’m still processing your quiz 3)</a:t>
            </a:r>
          </a:p>
          <a:p>
            <a:r>
              <a:rPr lang="en-US" smtClean="0"/>
              <a:t>Quiz will be released Thursday, due Tuesday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0BE2C-1D38-4CB8-AB4A-D1CD8B4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Example: Even1Odd0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E7284-D5F5-47D7-8D2E-EF3E3919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46E05-29C0-4E4C-B64A-6198974B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935C1-4041-43DD-993B-DE3A941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FSA </a:t>
            </a:r>
            <a:r>
              <a:rPr lang="en-US" smtClean="0">
                <a:cs typeface="Calibri"/>
              </a:rPr>
              <a:t>are strictly </a:t>
            </a:r>
            <a:r>
              <a:rPr lang="en-US" dirty="0">
                <a:cs typeface="Calibri"/>
              </a:rPr>
              <a:t>more powerful </a:t>
            </a:r>
            <a:r>
              <a:rPr lang="en-US">
                <a:cs typeface="Calibri"/>
              </a:rPr>
              <a:t>than </a:t>
            </a:r>
            <a:r>
              <a:rPr lang="en-US" smtClean="0">
                <a:cs typeface="Calibri"/>
              </a:rPr>
              <a:t>NAND circuits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1173B8-69C0-4FA2-8BE8-D0A5A3BF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456565" indent="-456565"/>
            <a:r>
              <a:rPr lang="en-US" dirty="0">
                <a:cs typeface="Calibri"/>
              </a:rPr>
              <a:t>How can we show this?</a:t>
            </a:r>
          </a:p>
          <a:p>
            <a:pPr marL="989965" lvl="1" indent="-380365"/>
            <a:r>
              <a:rPr lang="en-US" dirty="0">
                <a:cs typeface="Calibri"/>
              </a:rPr>
              <a:t>Show that there is at least one function we can do with FSA but not NAND-CIRC</a:t>
            </a:r>
          </a:p>
          <a:p>
            <a:pPr marL="1523365" lvl="2" indent="-304165"/>
            <a:r>
              <a:rPr lang="en-US" dirty="0">
                <a:cs typeface="Calibri"/>
              </a:rPr>
              <a:t>Done! (infinite XOR)</a:t>
            </a:r>
          </a:p>
          <a:p>
            <a:pPr marL="989965" lvl="1" indent="-380365"/>
            <a:r>
              <a:rPr lang="en-US" dirty="0">
                <a:cs typeface="Calibri"/>
              </a:rPr>
              <a:t>Show anything we can do with NAND-CIRC can also be done with FSA</a:t>
            </a:r>
          </a:p>
          <a:p>
            <a:pPr marL="1523365" lvl="2" indent="-304165"/>
            <a:r>
              <a:rPr lang="en-US" dirty="0">
                <a:cs typeface="Calibri"/>
              </a:rPr>
              <a:t>How?</a:t>
            </a:r>
          </a:p>
          <a:p>
            <a:pPr marL="1523365" lvl="2" indent="-304165"/>
            <a:r>
              <a:rPr lang="en-US" dirty="0">
                <a:cs typeface="Calibri"/>
              </a:rPr>
              <a:t>We need to be able to compute any finite function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DBF68A-A5C2-419A-A8A0-61749AC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25FAA-99E1-4143-B189-1157B790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Computing any finite function with NAND-CIRC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BD18AB-5684-4A98-B8B7-4CC4EA41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85000" lnSpcReduction="10000"/>
          </a:bodyPr>
          <a:lstStyle/>
          <a:p>
            <a:pPr marL="456565" indent="-456565"/>
            <a:r>
              <a:rPr lang="en-US" dirty="0">
                <a:ea typeface="+mn-lt"/>
                <a:cs typeface="+mn-lt"/>
              </a:rPr>
              <a:t>Summary:</a:t>
            </a:r>
            <a:endParaRPr lang="en-US" dirty="0"/>
          </a:p>
          <a:p>
            <a:pPr marL="989965" lvl="1" indent="-380365"/>
            <a:r>
              <a:rPr lang="en-US" dirty="0">
                <a:ea typeface="+mn-lt"/>
                <a:cs typeface="+mn-lt"/>
              </a:rPr>
              <a:t>"Manually Precompute" the output for every (finitely-many) possible input</a:t>
            </a:r>
          </a:p>
          <a:p>
            <a:pPr marL="989965" lvl="1" indent="-380365"/>
            <a:r>
              <a:rPr lang="en-US" dirty="0">
                <a:ea typeface="+mn-lt"/>
                <a:cs typeface="+mn-lt"/>
              </a:rPr>
              <a:t>When we receive the actual input, do a "lookup"</a:t>
            </a:r>
            <a:endParaRPr lang="en-US" dirty="0"/>
          </a:p>
          <a:p>
            <a:pPr marL="456565" indent="-456565"/>
            <a:r>
              <a:rPr lang="en-US" dirty="0">
                <a:cs typeface="Calibri"/>
              </a:rPr>
              <a:t>Our proof before:</a:t>
            </a:r>
            <a:endParaRPr lang="en-US" dirty="0"/>
          </a:p>
          <a:p>
            <a:pPr marL="989965" lvl="1" indent="-380365"/>
            <a:r>
              <a:rPr lang="en-US" dirty="0">
                <a:cs typeface="Calibri"/>
              </a:rPr>
              <a:t>Make a variable to represent each possible input, assigning its value to match the correct output</a:t>
            </a:r>
          </a:p>
          <a:p>
            <a:pPr marL="989965" lvl="1" indent="-380365"/>
            <a:r>
              <a:rPr lang="en-US" dirty="0">
                <a:cs typeface="Calibri"/>
              </a:rPr>
              <a:t>Use LOOKUP to return the proper variable for the given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885A4A-1D4C-408B-8E19-A12E6A12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08F965-9C60-4827-8B03-01CF8AF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Straightline Code for </a:t>
            </a:r>
            <a:r>
              <a:rPr lang="en-US" i="1" dirty="0">
                <a:latin typeface="Times New Roman"/>
                <a:cs typeface="Calibri"/>
              </a:rPr>
              <a:t>f</a:t>
            </a:r>
            <a:endParaRPr lang="en-US" i="1" dirty="0">
              <a:latin typeface="Times New Roman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CB96E514-3287-494C-B4A2-6A41F1FF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59" y="2558311"/>
            <a:ext cx="11333595" cy="363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FD048B-C3F7-4E72-AD0F-83316E17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="" xmlns:a16="http://schemas.microsoft.com/office/drawing/2014/main" id="{105C8278-9556-47C9-8064-8EFB906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35728"/>
              </p:ext>
            </p:extLst>
          </p:nvPr>
        </p:nvGraphicFramePr>
        <p:xfrm>
          <a:off x="5138904" y="1422201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=""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=""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781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7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25FAA-99E1-4143-B189-1157B790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Computing </a:t>
            </a:r>
            <a:r>
              <a:rPr lang="en-US" smtClean="0">
                <a:cs typeface="Calibri"/>
              </a:rPr>
              <a:t>finite functions </a:t>
            </a:r>
            <a:r>
              <a:rPr lang="en-US" dirty="0">
                <a:cs typeface="Calibri"/>
              </a:rPr>
              <a:t>with FSA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BD18AB-5684-4A98-B8B7-4CC4EA41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456565" indent="-456565"/>
            <a:r>
              <a:rPr lang="en-US" dirty="0">
                <a:cs typeface="Calibri"/>
              </a:rPr>
              <a:t>Summary:</a:t>
            </a:r>
            <a:endParaRPr lang="en-US" dirty="0"/>
          </a:p>
          <a:p>
            <a:pPr marL="989965" lvl="1" indent="-380365"/>
            <a:r>
              <a:rPr lang="en-US" dirty="0">
                <a:cs typeface="Calibri"/>
              </a:rPr>
              <a:t>"Manually Precompute" the output for every (finitely-many) possible input</a:t>
            </a:r>
          </a:p>
          <a:p>
            <a:pPr marL="989965" lvl="1" indent="-380365"/>
            <a:r>
              <a:rPr lang="en-US" dirty="0">
                <a:cs typeface="Calibri"/>
              </a:rPr>
              <a:t>When we receive the actual input, do a "lookup"</a:t>
            </a:r>
          </a:p>
          <a:p>
            <a:pPr marL="456565" indent="-456565"/>
            <a:r>
              <a:rPr lang="en-US" dirty="0">
                <a:cs typeface="Calibri"/>
              </a:rPr>
              <a:t>Same idea, but with Automata:</a:t>
            </a:r>
          </a:p>
          <a:p>
            <a:pPr marL="989965" lvl="1" indent="-380365"/>
            <a:r>
              <a:rPr lang="en-US" dirty="0">
                <a:cs typeface="Calibri"/>
              </a:rPr>
              <a:t>Make a state for every possible input, determining whether or not it is final depending on the correct output</a:t>
            </a:r>
          </a:p>
          <a:p>
            <a:pPr marL="989965" lvl="1" indent="-380365"/>
            <a:r>
              <a:rPr lang="en-US" dirty="0">
                <a:cs typeface="Calibri"/>
              </a:rPr>
              <a:t>Do a "binary tree traversal" with the given input to navigate to its correct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885A4A-1D4C-408B-8E19-A12E6A12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FSA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="" xmlns:a16="http://schemas.microsoft.com/office/drawing/2014/main" id="{105C8278-9556-47C9-8064-8EFB906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57383"/>
              </p:ext>
            </p:extLst>
          </p:nvPr>
        </p:nvGraphicFramePr>
        <p:xfrm>
          <a:off x="8621621" y="76200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=""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=""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7816440"/>
                  </a:ext>
                </a:extLst>
              </a:tr>
            </a:tbl>
          </a:graphicData>
        </a:graphic>
      </p:graphicFrame>
      <p:grpSp>
        <p:nvGrpSpPr>
          <p:cNvPr id="100" name="Group 99"/>
          <p:cNvGrpSpPr/>
          <p:nvPr/>
        </p:nvGrpSpPr>
        <p:grpSpPr>
          <a:xfrm>
            <a:off x="1050100" y="1981200"/>
            <a:ext cx="6316282" cy="3876158"/>
            <a:chOff x="1050100" y="2757016"/>
            <a:chExt cx="6316282" cy="3876158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624749" y="2757016"/>
              <a:ext cx="923826" cy="678906"/>
              <a:chOff x="4720" y="1996"/>
              <a:chExt cx="392" cy="288"/>
            </a:xfrm>
          </p:grpSpPr>
          <p:sp>
            <p:nvSpPr>
              <p:cNvPr id="7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“”</a:t>
                </a:r>
                <a:endParaRPr lang="en-US" sz="24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4720" y="2092"/>
                <a:ext cx="96" cy="96"/>
                <a:chOff x="4748" y="2092"/>
                <a:chExt cx="96" cy="96"/>
              </a:xfrm>
            </p:grpSpPr>
            <p:sp>
              <p:nvSpPr>
                <p:cNvPr id="9" name="Line 20"/>
                <p:cNvSpPr>
                  <a:spLocks noChangeShapeType="1"/>
                </p:cNvSpPr>
                <p:nvPr/>
              </p:nvSpPr>
              <p:spPr bwMode="auto">
                <a:xfrm>
                  <a:off x="4748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1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48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Oval 28"/>
            <p:cNvSpPr>
              <a:spLocks noChangeArrowheads="1"/>
            </p:cNvSpPr>
            <p:nvPr/>
          </p:nvSpPr>
          <p:spPr bwMode="auto">
            <a:xfrm>
              <a:off x="2641705" y="5907473"/>
              <a:ext cx="721739" cy="7219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23"/>
                <p:cNvSpPr>
                  <a:spLocks noChangeArrowheads="1"/>
                </p:cNvSpPr>
                <p:nvPr/>
              </p:nvSpPr>
              <p:spPr bwMode="auto">
                <a:xfrm>
                  <a:off x="1065212" y="5955505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000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13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5212" y="5955505"/>
                  <a:ext cx="633248" cy="63341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11321" r="-943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829411" y="3240118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411" y="3240118"/>
                  <a:ext cx="43261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151687" y="333649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687" y="3336499"/>
                  <a:ext cx="4235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1498764" y="4976813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00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764" y="4976813"/>
                  <a:ext cx="633248" cy="633413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3"/>
                <p:cNvSpPr>
                  <a:spLocks noChangeArrowheads="1"/>
                </p:cNvSpPr>
                <p:nvPr/>
              </p:nvSpPr>
              <p:spPr bwMode="auto">
                <a:xfrm>
                  <a:off x="1886218" y="5955505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001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25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6218" y="5955505"/>
                  <a:ext cx="633248" cy="633413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10377" r="-1887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3"/>
                <p:cNvSpPr>
                  <a:spLocks noChangeArrowheads="1"/>
                </p:cNvSpPr>
                <p:nvPr/>
              </p:nvSpPr>
              <p:spPr bwMode="auto">
                <a:xfrm>
                  <a:off x="2685951" y="5955504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010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5951" y="5955504"/>
                  <a:ext cx="633248" cy="633413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l="-11429" r="-1905"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3"/>
                <p:cNvSpPr>
                  <a:spLocks noChangeArrowheads="1"/>
                </p:cNvSpPr>
                <p:nvPr/>
              </p:nvSpPr>
              <p:spPr bwMode="auto">
                <a:xfrm>
                  <a:off x="3498242" y="5955505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011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27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98242" y="5955505"/>
                  <a:ext cx="633248" cy="633413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l="-11321" r="-943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3"/>
                <p:cNvSpPr>
                  <a:spLocks noChangeArrowheads="1"/>
                </p:cNvSpPr>
                <p:nvPr/>
              </p:nvSpPr>
              <p:spPr bwMode="auto">
                <a:xfrm>
                  <a:off x="5098442" y="5955501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101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8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98442" y="5955501"/>
                  <a:ext cx="633248" cy="633413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l="-10377" r="-1887"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3"/>
                <p:cNvSpPr>
                  <a:spLocks noChangeArrowheads="1"/>
                </p:cNvSpPr>
                <p:nvPr/>
              </p:nvSpPr>
              <p:spPr bwMode="auto">
                <a:xfrm>
                  <a:off x="4337917" y="5955505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100</m:t>
                        </m:r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9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37917" y="5955505"/>
                  <a:ext cx="633248" cy="633413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 l="-11429" r="-1905"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Oval 23"/>
                <p:cNvSpPr>
                  <a:spLocks noChangeArrowheads="1"/>
                </p:cNvSpPr>
                <p:nvPr/>
              </p:nvSpPr>
              <p:spPr bwMode="auto">
                <a:xfrm>
                  <a:off x="5905387" y="5955498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110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30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05387" y="5955498"/>
                  <a:ext cx="633248" cy="633413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 l="-11321" r="-943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23"/>
                <p:cNvSpPr>
                  <a:spLocks noChangeArrowheads="1"/>
                </p:cNvSpPr>
                <p:nvPr/>
              </p:nvSpPr>
              <p:spPr bwMode="auto">
                <a:xfrm>
                  <a:off x="6733134" y="5955500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111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3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33134" y="5955500"/>
                  <a:ext cx="633248" cy="633413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l="-11429" r="-1905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>
                  <a:off x="3098964" y="4976812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8964" y="4976812"/>
                  <a:ext cx="633248" cy="633413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4721518" y="4976813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1518" y="4976813"/>
                  <a:ext cx="633248" cy="633413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>
                  <a:off x="6285757" y="4976813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85757" y="4976813"/>
                  <a:ext cx="633248" cy="633413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24" idx="3"/>
              <a:endCxn id="13" idx="0"/>
            </p:cNvCxnSpPr>
            <p:nvPr/>
          </p:nvCxnSpPr>
          <p:spPr>
            <a:xfrm flipH="1">
              <a:off x="1381836" y="5517465"/>
              <a:ext cx="209665" cy="43804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5"/>
              <a:endCxn id="25" idx="0"/>
            </p:cNvCxnSpPr>
            <p:nvPr/>
          </p:nvCxnSpPr>
          <p:spPr>
            <a:xfrm>
              <a:off x="2039275" y="5517465"/>
              <a:ext cx="163567" cy="43804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3"/>
              <a:endCxn id="26" idx="0"/>
            </p:cNvCxnSpPr>
            <p:nvPr/>
          </p:nvCxnSpPr>
          <p:spPr>
            <a:xfrm flipH="1">
              <a:off x="3002575" y="5517464"/>
              <a:ext cx="189126" cy="43804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5"/>
              <a:endCxn id="27" idx="0"/>
            </p:cNvCxnSpPr>
            <p:nvPr/>
          </p:nvCxnSpPr>
          <p:spPr>
            <a:xfrm>
              <a:off x="3639475" y="5517464"/>
              <a:ext cx="175391" cy="438041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3"/>
              <a:endCxn id="29" idx="0"/>
            </p:cNvCxnSpPr>
            <p:nvPr/>
          </p:nvCxnSpPr>
          <p:spPr>
            <a:xfrm flipH="1">
              <a:off x="4654541" y="5517465"/>
              <a:ext cx="159714" cy="43804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3" idx="5"/>
              <a:endCxn id="28" idx="0"/>
            </p:cNvCxnSpPr>
            <p:nvPr/>
          </p:nvCxnSpPr>
          <p:spPr>
            <a:xfrm>
              <a:off x="5262029" y="5517465"/>
              <a:ext cx="153037" cy="438036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4" idx="3"/>
              <a:endCxn id="30" idx="0"/>
            </p:cNvCxnSpPr>
            <p:nvPr/>
          </p:nvCxnSpPr>
          <p:spPr>
            <a:xfrm flipH="1">
              <a:off x="6222011" y="5517465"/>
              <a:ext cx="156483" cy="43803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4" idx="5"/>
              <a:endCxn id="31" idx="0"/>
            </p:cNvCxnSpPr>
            <p:nvPr/>
          </p:nvCxnSpPr>
          <p:spPr>
            <a:xfrm>
              <a:off x="6826268" y="5517465"/>
              <a:ext cx="223490" cy="438035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/>
                <p:cNvSpPr>
                  <a:spLocks noChangeArrowheads="1"/>
                </p:cNvSpPr>
                <p:nvPr/>
              </p:nvSpPr>
              <p:spPr bwMode="auto">
                <a:xfrm>
                  <a:off x="2354242" y="3937520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242" y="3937520"/>
                  <a:ext cx="633248" cy="633413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5454404" y="3937519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54404" y="3937519"/>
                  <a:ext cx="633248" cy="633413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" idx="3"/>
              <a:endCxn id="68" idx="7"/>
            </p:cNvCxnSpPr>
            <p:nvPr/>
          </p:nvCxnSpPr>
          <p:spPr>
            <a:xfrm flipH="1">
              <a:off x="2894753" y="3336499"/>
              <a:ext cx="1074491" cy="693782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" idx="5"/>
              <a:endCxn id="69" idx="1"/>
            </p:cNvCxnSpPr>
            <p:nvPr/>
          </p:nvCxnSpPr>
          <p:spPr>
            <a:xfrm>
              <a:off x="4449177" y="3336499"/>
              <a:ext cx="1097964" cy="693781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8" idx="3"/>
              <a:endCxn id="24" idx="7"/>
            </p:cNvCxnSpPr>
            <p:nvPr/>
          </p:nvCxnSpPr>
          <p:spPr>
            <a:xfrm flipH="1">
              <a:off x="2039275" y="4478172"/>
              <a:ext cx="407704" cy="591402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8" idx="5"/>
              <a:endCxn id="32" idx="1"/>
            </p:cNvCxnSpPr>
            <p:nvPr/>
          </p:nvCxnSpPr>
          <p:spPr>
            <a:xfrm>
              <a:off x="2894753" y="4478172"/>
              <a:ext cx="296948" cy="591401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9" idx="3"/>
              <a:endCxn id="33" idx="7"/>
            </p:cNvCxnSpPr>
            <p:nvPr/>
          </p:nvCxnSpPr>
          <p:spPr>
            <a:xfrm flipH="1">
              <a:off x="5262029" y="4478171"/>
              <a:ext cx="285112" cy="59140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9" idx="5"/>
              <a:endCxn id="34" idx="1"/>
            </p:cNvCxnSpPr>
            <p:nvPr/>
          </p:nvCxnSpPr>
          <p:spPr>
            <a:xfrm>
              <a:off x="5994915" y="4478171"/>
              <a:ext cx="383579" cy="59140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28"/>
            <p:cNvSpPr>
              <a:spLocks noChangeArrowheads="1"/>
            </p:cNvSpPr>
            <p:nvPr/>
          </p:nvSpPr>
          <p:spPr bwMode="auto">
            <a:xfrm>
              <a:off x="5043715" y="5911247"/>
              <a:ext cx="721739" cy="7219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89" name="Oval 28"/>
            <p:cNvSpPr>
              <a:spLocks noChangeArrowheads="1"/>
            </p:cNvSpPr>
            <p:nvPr/>
          </p:nvSpPr>
          <p:spPr bwMode="auto">
            <a:xfrm>
              <a:off x="4293671" y="5907473"/>
              <a:ext cx="721739" cy="7219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886218" y="442954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218" y="4429549"/>
                  <a:ext cx="423514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50100" y="547224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100" y="5472248"/>
                  <a:ext cx="423514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728173" y="5436121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173" y="5436121"/>
                  <a:ext cx="423514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384069" y="5379393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069" y="5379393"/>
                  <a:ext cx="423514" cy="46166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944242" y="538087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242" y="5380876"/>
                  <a:ext cx="423514" cy="46166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5098442" y="440731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442" y="4407318"/>
                  <a:ext cx="423514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084665" y="4407317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665" y="4407317"/>
                  <a:ext cx="432618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833449" y="5405735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49" y="5405735"/>
                  <a:ext cx="432618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935378" y="4407316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378" y="4407316"/>
                  <a:ext cx="432618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653537" y="541020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37" y="5410200"/>
                  <a:ext cx="432618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64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Characterizing What’s computable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Things that are computable by FSA:</a:t>
            </a:r>
          </a:p>
          <a:p>
            <a:pPr lvl="1"/>
            <a:r>
              <a:rPr lang="en-US" smtClean="0"/>
              <a:t>Functions that don’t need “memory”</a:t>
            </a:r>
          </a:p>
          <a:p>
            <a:pPr lvl="1"/>
            <a:r>
              <a:rPr lang="en-US" smtClean="0"/>
              <a:t>Languages expressible as Regular Expressions (next time)</a:t>
            </a:r>
          </a:p>
          <a:p>
            <a:r>
              <a:rPr lang="en-US" smtClean="0"/>
              <a:t>Things that aren’t computable by FSA:</a:t>
            </a:r>
          </a:p>
          <a:p>
            <a:pPr lvl="1"/>
            <a:r>
              <a:rPr lang="en-US" smtClean="0"/>
              <a:t>Things that require more than finitely many states</a:t>
            </a:r>
          </a:p>
          <a:p>
            <a:pPr lvl="1"/>
            <a:r>
              <a:rPr lang="en-US" smtClean="0"/>
              <a:t>Intuitive example: Majority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48DCC0-301C-4B97-8BA6-7B39DC0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Majority </a:t>
            </a:r>
            <a:r>
              <a:rPr lang="en-US" dirty="0">
                <a:cs typeface="Calibri"/>
              </a:rPr>
              <a:t>with FSA?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E4B8CE-C326-4F0F-8433-7C7E9235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Consider an inputs with lots of 0s</a:t>
            </a: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Recall: we read 1 bit at a time, no going back!</a:t>
            </a:r>
          </a:p>
          <a:p>
            <a:pPr marL="456565" indent="-456565"/>
            <a:r>
              <a:rPr lang="en-US" dirty="0">
                <a:cs typeface="Calibri"/>
              </a:rPr>
              <a:t>To count to 50,000, we'll need 50,000 states!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10D052-E9B9-4F06-852E-B23B7B17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D0270-90F9-449D-919D-1E4148AED73E}"/>
              </a:ext>
            </a:extLst>
          </p:cNvPr>
          <p:cNvSpPr txBox="1"/>
          <p:nvPr/>
        </p:nvSpPr>
        <p:spPr>
          <a:xfrm>
            <a:off x="3951778" y="2500575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9B95017-4D05-48C4-AAE5-72DC224FFEDC}"/>
              </a:ext>
            </a:extLst>
          </p:cNvPr>
          <p:cNvSpPr txBox="1"/>
          <p:nvPr/>
        </p:nvSpPr>
        <p:spPr>
          <a:xfrm>
            <a:off x="8407704" y="2487133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966F8F-B23D-4637-BDF3-A6EC09A30025}"/>
              </a:ext>
            </a:extLst>
          </p:cNvPr>
          <p:cNvSpPr txBox="1"/>
          <p:nvPr/>
        </p:nvSpPr>
        <p:spPr>
          <a:xfrm>
            <a:off x="4413162" y="287196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3B730D7-742D-45FB-BF66-3BEE1425CC2E}"/>
              </a:ext>
            </a:extLst>
          </p:cNvPr>
          <p:cNvSpPr txBox="1"/>
          <p:nvPr/>
        </p:nvSpPr>
        <p:spPr>
          <a:xfrm>
            <a:off x="5942012" y="287280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14A31E8-F0F5-45C8-AF7A-A966AE73BE9A}"/>
              </a:ext>
            </a:extLst>
          </p:cNvPr>
          <p:cNvSpPr txBox="1"/>
          <p:nvPr/>
        </p:nvSpPr>
        <p:spPr>
          <a:xfrm>
            <a:off x="9064217" y="285936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644665B-69E3-4BB2-8E6B-0D17000A2986}"/>
              </a:ext>
            </a:extLst>
          </p:cNvPr>
          <p:cNvSpPr txBox="1"/>
          <p:nvPr/>
        </p:nvSpPr>
        <p:spPr>
          <a:xfrm>
            <a:off x="10437812" y="286020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C7F3A6-DCDA-44C3-9556-EE38AA3A0903}"/>
              </a:ext>
            </a:extLst>
          </p:cNvPr>
          <p:cNvSpPr txBox="1"/>
          <p:nvPr/>
        </p:nvSpPr>
        <p:spPr>
          <a:xfrm>
            <a:off x="155409" y="2501415"/>
            <a:ext cx="3677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000...0000 111...1111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6273FDF-BDD0-4FD6-8D46-FDA3724B3525}"/>
              </a:ext>
            </a:extLst>
          </p:cNvPr>
          <p:cNvSpPr txBox="1"/>
          <p:nvPr/>
        </p:nvSpPr>
        <p:spPr>
          <a:xfrm>
            <a:off x="662907" y="287280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×49,999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7BA608-B6AD-4D3E-8D93-6F430A2BCE89}"/>
              </a:ext>
            </a:extLst>
          </p:cNvPr>
          <p:cNvSpPr txBox="1"/>
          <p:nvPr/>
        </p:nvSpPr>
        <p:spPr>
          <a:xfrm>
            <a:off x="2206437" y="2859267"/>
            <a:ext cx="1449575" cy="471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F81BD"/>
                </a:solidFill>
                <a:cs typeface="Calibri"/>
              </a:rPr>
              <a:t>×50,000</a:t>
            </a:r>
          </a:p>
        </p:txBody>
      </p:sp>
    </p:spTree>
    <p:extLst>
      <p:ext uri="{BB962C8B-B14F-4D97-AF65-F5344CB8AC3E}">
        <p14:creationId xmlns:p14="http://schemas.microsoft.com/office/powerpoint/2010/main" val="38133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Aside: What do we compute (redux)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Input: String (over some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)</a:t>
                </a:r>
              </a:p>
              <a:p>
                <a:r>
                  <a:rPr lang="en-US" smtClean="0"/>
                  <a:t>So far:</a:t>
                </a:r>
              </a:p>
              <a:p>
                <a:pPr lvl="1"/>
                <a:r>
                  <a:rPr lang="en-US" smtClean="0"/>
                  <a:t>We compute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For circuits: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Other ideas:</a:t>
                </a:r>
              </a:p>
              <a:p>
                <a:pPr lvl="1"/>
                <a:r>
                  <a:rPr lang="en-US" smtClean="0"/>
                  <a:t>Decision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Does this string have some property?</a:t>
                </a:r>
              </a:p>
              <a:p>
                <a:pPr lvl="1"/>
                <a:r>
                  <a:rPr lang="en-US" smtClean="0"/>
                  <a:t>Language: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The set of all strings with some property</a:t>
                </a:r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vs Decision vs Language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1675256"/>
                  </p:ext>
                </p:extLst>
              </p:nvPr>
            </p:nvGraphicFramePr>
            <p:xfrm>
              <a:off x="29943" y="1600200"/>
              <a:ext cx="11883962" cy="388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516"/>
                    <a:gridCol w="2193925"/>
                    <a:gridCol w="3673285"/>
                    <a:gridCol w="43012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Name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Decision Problem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Function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Language</a:t>
                          </a:r>
                          <a:endParaRPr lang="en-US" sz="20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smtClean="0"/>
                            <a:t>XOR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Are there an odd number of 1’s?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0 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of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is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of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is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has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and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even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number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of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Majority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Are there</a:t>
                          </a:r>
                          <a:r>
                            <a:rPr lang="en-US" sz="2000" baseline="0" smtClean="0"/>
                            <a:t> more 1s than 0s?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u="none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u="none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b="0" i="1" u="none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u="none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u="none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u="none" smtClean="0">
                                            <a:latin typeface="Cambria Math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more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than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b="0" i="1" u="none" smtClean="0">
                                            <a:latin typeface="Cambria Math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more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than</m:t>
                                        </m:r>
                                        <m: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has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more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than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  <a:p>
                          <a:endParaRPr lang="en-US" sz="2000"/>
                        </a:p>
                      </a:txBody>
                      <a:tcPr/>
                    </a:tc>
                  </a:tr>
                  <a:tr h="208788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1675256"/>
                  </p:ext>
                </p:extLst>
              </p:nvPr>
            </p:nvGraphicFramePr>
            <p:xfrm>
              <a:off x="29943" y="1600200"/>
              <a:ext cx="11883962" cy="388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516"/>
                    <a:gridCol w="2193925"/>
                    <a:gridCol w="3673285"/>
                    <a:gridCol w="4301236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Name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Decision Problem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Function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Language</a:t>
                          </a:r>
                          <a:endParaRPr lang="en-US" sz="200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baseline="0" smtClean="0"/>
                            <a:t>XOR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Are there an odd number of 1’s?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6468" t="-60870" r="-117081" b="-39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6596" t="-60870" r="-142" b="-397391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Majority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Are there</a:t>
                          </a:r>
                          <a:r>
                            <a:rPr lang="en-US" sz="2000" baseline="0" smtClean="0"/>
                            <a:t> more 1s than 0s?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6468" t="-160870" r="-117081" b="-29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6596" t="-160870" r="-142" b="-297391"/>
                          </a:stretch>
                        </a:blipFill>
                      </a:tcPr>
                    </a:tc>
                  </a:tr>
                  <a:tr h="208788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BB8E9-AA1C-4D81-B10D-EAF06ED9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Finite vs. Infinite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BF21BF-367B-45A6-9676-63281C80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Boolean Circuits have a drawback:</a:t>
            </a:r>
          </a:p>
          <a:p>
            <a:pPr marL="989965" lvl="1" indent="-380365"/>
            <a:r>
              <a:rPr lang="en-US" dirty="0">
                <a:cs typeface="Calibri"/>
              </a:rPr>
              <a:t>Fixed number of inputs</a:t>
            </a:r>
          </a:p>
          <a:p>
            <a:pPr marL="456565" indent="-456565"/>
            <a:r>
              <a:rPr lang="en-US" dirty="0">
                <a:cs typeface="Calibri"/>
              </a:rPr>
              <a:t>What we want:</a:t>
            </a:r>
          </a:p>
          <a:p>
            <a:pPr marL="989965" lvl="1" indent="-380365"/>
            <a:r>
              <a:rPr lang="en-US" dirty="0">
                <a:cs typeface="Calibri"/>
              </a:rPr>
              <a:t>A single recipe which can take infinitely many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9CB129-CAF0-4CBD-A927-7022C1DB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180D4-CC39-4D8B-8F04-00855F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Example: XOR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C9F520-4843-4AEE-B3F0-864D15EA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We can define XOR to take an unbounded number of inputs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Returns 1 if there are an odd number of 1s in the input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675AED-E170-4526-9ECB-F72A2BC6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DEB5109-9BC0-428C-B8C7-1A762DCD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51" y="3102147"/>
            <a:ext cx="4581050" cy="87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8ED06F-7E64-405E-A0CE-845D1183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need a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D2F75A-0925-4041-B1E9-520C71D4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As a programming language:</a:t>
            </a:r>
          </a:p>
          <a:p>
            <a:pPr marL="989965" lvl="1" indent="-380365"/>
            <a:r>
              <a:rPr lang="en-US" dirty="0">
                <a:cs typeface="Calibri"/>
              </a:rPr>
              <a:t>Add loops!</a:t>
            </a:r>
          </a:p>
          <a:p>
            <a:pPr marL="989965" lvl="1" indent="-380365"/>
            <a:endParaRPr lang="en-US" dirty="0">
              <a:cs typeface="Calibri"/>
            </a:endParaRPr>
          </a:p>
          <a:p>
            <a:pPr marL="989965" lvl="1" indent="-380365"/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As "hardware":</a:t>
            </a:r>
          </a:p>
          <a:p>
            <a:pPr marL="989965" lvl="1" indent="-380365"/>
            <a:r>
              <a:rPr lang="en-US" dirty="0">
                <a:cs typeface="Calibri"/>
              </a:rPr>
              <a:t>Automata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C8AF5D-CBC5-4716-8931-68BCA142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5" descr="A picture containing room, holding, man&#10;&#10;Description generated with very high confidence">
            <a:extLst>
              <a:ext uri="{FF2B5EF4-FFF2-40B4-BE49-F238E27FC236}">
                <a16:creationId xmlns:a16="http://schemas.microsoft.com/office/drawing/2014/main" xmlns="" id="{8FA4B90F-C565-4F8F-A285-DC9F45BD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98" y="2443275"/>
            <a:ext cx="3482906" cy="20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State Automaton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Implementation: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Finite number of states</a:t>
            </a:r>
          </a:p>
          <a:p>
            <a:pPr lvl="1"/>
            <a:r>
              <a:rPr lang="en-US" smtClean="0">
                <a:solidFill>
                  <a:srgbClr val="FF6699"/>
                </a:solidFill>
              </a:rPr>
              <a:t>One start state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“Final” states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Transitions (function mapping state-character pairs to states)</a:t>
            </a:r>
          </a:p>
          <a:p>
            <a:r>
              <a:rPr lang="en-US"/>
              <a:t>E</a:t>
            </a:r>
            <a:r>
              <a:rPr lang="en-US" smtClean="0"/>
              <a:t>xecution: </a:t>
            </a:r>
            <a:endParaRPr lang="en-US"/>
          </a:p>
          <a:p>
            <a:pPr lvl="1"/>
            <a:r>
              <a:rPr lang="en-US" smtClean="0"/>
              <a:t>Start in the initial “state”</a:t>
            </a:r>
          </a:p>
          <a:p>
            <a:pPr lvl="1"/>
            <a:r>
              <a:rPr lang="en-US" smtClean="0"/>
              <a:t>Read each character once, in order (no looking back)</a:t>
            </a:r>
          </a:p>
          <a:p>
            <a:pPr lvl="1"/>
            <a:r>
              <a:rPr lang="en-US" smtClean="0"/>
              <a:t>Transition to a new state once per character (based on current state and character)</a:t>
            </a:r>
          </a:p>
          <a:p>
            <a:pPr lvl="1"/>
            <a:r>
              <a:rPr lang="en-US" smtClean="0"/>
              <a:t>Give output depending on which state you end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913</Words>
  <Application>Microsoft Office PowerPoint</Application>
  <PresentationFormat>Custom</PresentationFormat>
  <Paragraphs>243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Times New Roman</vt:lpstr>
      <vt:lpstr>Calibri</vt:lpstr>
      <vt:lpstr>Office Theme</vt:lpstr>
      <vt:lpstr>CS3102 Theory of Computation</vt:lpstr>
      <vt:lpstr>Logistics</vt:lpstr>
      <vt:lpstr>Last Time</vt:lpstr>
      <vt:lpstr>Aside: What do we compute (redux)</vt:lpstr>
      <vt:lpstr>Function vs Decision vs Language</vt:lpstr>
      <vt:lpstr>Finite vs. Infinite Functions</vt:lpstr>
      <vt:lpstr>Example: XOR</vt:lpstr>
      <vt:lpstr>We need a new model</vt:lpstr>
      <vt:lpstr>Finite State Automaton</vt:lpstr>
      <vt:lpstr>Computing Infinite XOR</vt:lpstr>
      <vt:lpstr>Let’s Draw It!</vt:lpstr>
      <vt:lpstr>Let’s Draw It!</vt:lpstr>
      <vt:lpstr>Finite State Automata</vt:lpstr>
      <vt:lpstr>Computing with a FSA</vt:lpstr>
      <vt:lpstr>Example: AND</vt:lpstr>
      <vt:lpstr>Example: AND </vt:lpstr>
      <vt:lpstr>Example: AND </vt:lpstr>
      <vt:lpstr>Example: Even1Odd0 </vt:lpstr>
      <vt:lpstr>Example: Even1Odd0 </vt:lpstr>
      <vt:lpstr>Example: Even1Odd0 </vt:lpstr>
      <vt:lpstr>FSA are strictly more powerful than NAND circuits</vt:lpstr>
      <vt:lpstr>Computing any finite function with NAND-CIRC</vt:lpstr>
      <vt:lpstr>Straightline Code for f</vt:lpstr>
      <vt:lpstr>Computing finite functions with FSA</vt:lpstr>
      <vt:lpstr>FSA for f</vt:lpstr>
      <vt:lpstr>Characterizing What’s computable</vt:lpstr>
      <vt:lpstr>Majority with FSA?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468</cp:revision>
  <dcterms:created xsi:type="dcterms:W3CDTF">2019-01-15T14:15:49Z</dcterms:created>
  <dcterms:modified xsi:type="dcterms:W3CDTF">2020-02-25T17:54:39Z</dcterms:modified>
</cp:coreProperties>
</file>