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317" r:id="rId3"/>
    <p:sldId id="360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43" r:id="rId18"/>
    <p:sldId id="441" r:id="rId19"/>
    <p:sldId id="442" r:id="rId20"/>
    <p:sldId id="433" r:id="rId21"/>
    <p:sldId id="434" r:id="rId22"/>
    <p:sldId id="435" r:id="rId23"/>
    <p:sldId id="436" r:id="rId24"/>
    <p:sldId id="437" r:id="rId25"/>
    <p:sldId id="438" r:id="rId26"/>
    <p:sldId id="444" r:id="rId27"/>
    <p:sldId id="445" r:id="rId28"/>
  </p:sldIdLst>
  <p:sldSz cx="12188825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2812" y="3124200"/>
            <a:ext cx="9218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Warm up: </a:t>
            </a:r>
            <a:endParaRPr lang="en-US" sz="3200"/>
          </a:p>
          <a:p>
            <a:endParaRPr lang="en-US" sz="3200" smtClean="0"/>
          </a:p>
          <a:p>
            <a:r>
              <a:rPr lang="en-US" sz="3200" smtClean="0"/>
              <a:t>Why might we consider computing infinite functions?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𝑆𝐼𝑍𝐸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⊆</m:t>
                      </m:r>
                      <m:r>
                        <a:rPr lang="en-US" sz="2800" i="1">
                          <a:latin typeface="Cambria Math"/>
                        </a:rPr>
                        <m:t>𝑆𝐼𝑍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𝐴𝑂𝑁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⊆</m:t>
                      </m:r>
                      <m:r>
                        <a:rPr lang="en-US" sz="2800" i="1">
                          <a:latin typeface="Cambria Math"/>
                        </a:rPr>
                        <m:t>𝑆𝐼𝑍𝐸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BD071C-42B1-4373-A8DF-4F30AC7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O, Ω, 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BD278A-752C-46E7-BC0B-AC7F51B8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456565" indent="-456565"/>
            <a:r>
              <a:rPr lang="en-US" dirty="0">
                <a:cs typeface="Calibri"/>
              </a:rPr>
              <a:t>Groups functions together</a:t>
            </a:r>
          </a:p>
          <a:p>
            <a:pPr marL="456565" indent="-456565"/>
            <a:r>
              <a:rPr lang="en-US" dirty="0">
                <a:cs typeface="Calibri"/>
              </a:rPr>
              <a:t>Each uses a function as a bound for other functions</a:t>
            </a:r>
          </a:p>
          <a:p>
            <a:pPr marL="456565" indent="-456565"/>
            <a:r>
              <a:rPr lang="en-US" dirty="0">
                <a:cs typeface="Calibri"/>
              </a:rPr>
              <a:t>O (Big-Oh):</a:t>
            </a:r>
          </a:p>
          <a:p>
            <a:pPr marL="989965" lvl="1" indent="-380365"/>
            <a:r>
              <a:rPr lang="en-US" dirty="0">
                <a:cs typeface="Calibri"/>
              </a:rPr>
              <a:t>O(f(n)) = the set of all functions "asymptotically upper-bounded" by f</a:t>
            </a:r>
          </a:p>
          <a:p>
            <a:pPr marL="456565" indent="-456565"/>
            <a:r>
              <a:rPr lang="en-US" dirty="0">
                <a:cs typeface="Calibri"/>
              </a:rPr>
              <a:t>Ω (Big-Omega):</a:t>
            </a:r>
          </a:p>
          <a:p>
            <a:pPr marL="989965" lvl="1" indent="-380365"/>
            <a:r>
              <a:rPr lang="en-US" dirty="0">
                <a:cs typeface="Calibri"/>
              </a:rPr>
              <a:t>Ω(f(n)) = the set of all functions </a:t>
            </a:r>
            <a:r>
              <a:rPr lang="en-US" dirty="0">
                <a:ea typeface="+mn-lt"/>
                <a:cs typeface="+mn-lt"/>
              </a:rPr>
              <a:t>"asymptotically lower-bounded" by f</a:t>
            </a:r>
          </a:p>
          <a:p>
            <a:pPr marL="456565" indent="-456565"/>
            <a:r>
              <a:rPr lang="en-US" dirty="0">
                <a:cs typeface="Calibri"/>
              </a:rPr>
              <a:t>Θ (Big-Theta):</a:t>
            </a:r>
          </a:p>
          <a:p>
            <a:pPr marL="989965" lvl="1" indent="-380365"/>
            <a:r>
              <a:rPr lang="en-US">
                <a:cs typeface="Calibri"/>
              </a:rPr>
              <a:t>Θ(f(n)) = the set of all functions "asymptotically tight-bounded" by f</a:t>
            </a:r>
            <a:endParaRPr lang="en-US" dirty="0">
              <a:cs typeface="Calibri"/>
            </a:endParaRPr>
          </a:p>
          <a:p>
            <a:pPr marL="989965" lvl="1" indent="-3803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57EE21-6892-4461-AAF5-ADB45D4F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E4DDE9DD-C8F1-457A-A9C6-35E4F7335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5" y="422576"/>
            <a:ext cx="7681078" cy="62944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B5AF7F-B0C5-44BC-9FBB-4F93F558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43B610E-5E50-49CA-B39B-FC17D8E2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66" y="1490645"/>
            <a:ext cx="2273906" cy="51974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A2B3D91D-B77D-410F-B175-3A2200004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852" y="2414127"/>
            <a:ext cx="2336251" cy="543643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6F48E77-CBAA-45EF-BD50-7DE68B001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57" y="3447298"/>
            <a:ext cx="2278756" cy="519741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="" xmlns:a16="http://schemas.microsoft.com/office/drawing/2014/main" id="{6850F583-C912-494B-A397-40A6D613EAC3}"/>
              </a:ext>
            </a:extLst>
          </p:cNvPr>
          <p:cNvSpPr/>
          <p:nvPr/>
        </p:nvSpPr>
        <p:spPr>
          <a:xfrm>
            <a:off x="9514902" y="1490838"/>
            <a:ext cx="356677" cy="2409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99157-EB46-4EE9-B3C3-D0DA2532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142F5D-FA4D-480B-8B8F-4F091A72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7012" y="1142999"/>
                <a:ext cx="10687285" cy="5373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𝑂</m:t>
                    </m:r>
                    <m:r>
                      <a:rPr lang="en-US" sz="2800" i="1" smtClean="0">
                        <a:latin typeface="Cambria Math"/>
                      </a:rPr>
                      <m:t>(</m:t>
                    </m:r>
                    <m:r>
                      <a:rPr lang="en-US" sz="280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33CC"/>
                    </a:solidFill>
                  </a:rPr>
                  <a:t>At most </a:t>
                </a:r>
                <a:r>
                  <a:rPr lang="en-US" sz="2800" dirty="0"/>
                  <a:t>within constant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dirty="0"/>
                  <a:t> for large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{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 sz="2800"/>
                      <m:t>ℝ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en-US" sz="2800"/>
                      <m:t>ℝ</m:t>
                    </m:r>
                    <m:r>
                      <a:rPr lang="en-US" sz="2800" i="1">
                        <a:latin typeface="Cambria Math"/>
                      </a:rPr>
                      <m:t>|∃ </m:t>
                    </m:r>
                  </m:oMath>
                </a14:m>
                <a:r>
                  <a:rPr lang="en-US" sz="2800" dirty="0"/>
                  <a:t>constants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</a:rPr>
                      <m:t>𝑐</m:t>
                    </m:r>
                    <m:r>
                      <a:rPr lang="en-US" sz="2800" i="1">
                        <a:latin typeface="Cambria Math"/>
                      </a:rPr>
                      <m:t>⋅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)}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33CC"/>
                    </a:solidFill>
                  </a:rPr>
                  <a:t>At least </a:t>
                </a:r>
                <a:r>
                  <a:rPr lang="en-US" sz="2800" dirty="0"/>
                  <a:t>within constant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dirty="0"/>
                  <a:t> for large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{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 sz="2800"/>
                      <m:t>ℝ</m:t>
                    </m:r>
                    <m:r>
                      <a:rPr lang="en-US" sz="2800" i="1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en-US" sz="2800"/>
                      <m:t>ℝ</m:t>
                    </m:r>
                    <m:r>
                      <a:rPr lang="en-US" sz="2800" i="1">
                        <a:latin typeface="Cambria Math"/>
                      </a:rPr>
                      <m:t>|∃ </m:t>
                    </m:r>
                  </m:oMath>
                </a14:m>
                <a:r>
                  <a:rPr lang="en-US" sz="2800" dirty="0"/>
                  <a:t>constants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≥</m:t>
                    </m:r>
                    <m:r>
                      <a:rPr lang="en-US" sz="2800" i="1">
                        <a:latin typeface="Cambria Math"/>
                      </a:rPr>
                      <m:t>𝑐</m:t>
                    </m:r>
                    <m:r>
                      <a:rPr lang="en-US" sz="2800" i="1">
                        <a:latin typeface="Cambria Math"/>
                      </a:rPr>
                      <m:t>⋅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)}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“</a:t>
                </a:r>
                <a:r>
                  <a:rPr lang="en-US" sz="2800" dirty="0">
                    <a:solidFill>
                      <a:srgbClr val="FF33CC"/>
                    </a:solidFill>
                  </a:rPr>
                  <a:t>Tightly</a:t>
                </a:r>
                <a:r>
                  <a:rPr lang="en-US" sz="2800" dirty="0"/>
                  <a:t>” within constant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dirty="0"/>
                  <a:t> for large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/>
                      </a:rPr>
                      <m:t>∩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1142999"/>
                <a:ext cx="10687285" cy="53739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73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EE7A67-5808-4235-B08E-833A42D6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Showing Big-Oh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DEC076C-AA5F-4739-9571-C69D8BDAD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To </a:t>
                </a:r>
                <a:r>
                  <a:rPr lang="en-US">
                    <a:cs typeface="Calibri"/>
                  </a:rPr>
                  <a:t>show</a:t>
                </a:r>
                <a:r>
                  <a:rPr lang="en-US" smtClean="0"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Calibri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DEC076C-AA5F-4739-9571-C69D8BDAD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4FB60D-FDD1-420C-97F5-6C663F95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78106-4D5F-44A2-821A-991439BD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Showing Big-Omega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3309A4-F2D7-4792-823D-EF92FF30A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To Show: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cs typeface="Calibri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3309A4-F2D7-4792-823D-EF92FF30A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D9EF7F-353A-47A3-B6BA-EEB60A9A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CA862-E17E-4E98-A363-BBF9F900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Showing Big-Theta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3DB439C-7EFB-48FB-8166-12B8A319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To Show: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cs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𝑥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cs typeface="Calibri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cs typeface="Calibri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Calibri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Calibri"/>
                                  </a:rPr>
                                  <m:t>𝑦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3DB439C-7EFB-48FB-8166-12B8A319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2C9970-6AF5-4703-9612-375401B6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this help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often want to know the “trend” of efficiency</a:t>
            </a:r>
          </a:p>
          <a:p>
            <a:r>
              <a:rPr lang="en-US" smtClean="0"/>
              <a:t>Constants don’t matter as much (often change among models of computing)</a:t>
            </a:r>
          </a:p>
          <a:p>
            <a:r>
              <a:rPr lang="en-US" smtClean="0"/>
              <a:t>Makes it easier to measure complexity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70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CB6E092D-7F2E-4376-B824-365C1DAC3C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to measure </a:t>
                </a:r>
                <a:r>
                  <a:rPr lang="en-US" i="1" smtClean="0"/>
                  <a:t>EVAL</a:t>
                </a:r>
                <a:endParaRPr lang="en-US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CB6E092D-7F2E-4376-B824-365C1DAC3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9FAE411-E8F7-4950-A816-77CC379FE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78" y="1600201"/>
                <a:ext cx="4314961" cy="4525963"/>
              </a:xfrm>
            </p:spPr>
            <p:txBody>
              <a:bodyPr vert="horz" lIns="121899" tIns="60949" rIns="121899" bIns="60949" rtlCol="0" anchor="t">
                <a:noAutofit/>
              </a:bodyPr>
              <a:lstStyle/>
              <a:p>
                <a:pPr marL="571500" indent="-571500"/>
                <a:r>
                  <a:rPr lang="en-US" sz="3200" dirty="0">
                    <a:cs typeface="Calibri"/>
                  </a:rPr>
                  <a:t>Input: 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Numbers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𝑡</m:t>
                    </m:r>
                  </m:oMath>
                </a14:m>
                <a:r>
                  <a:rPr lang="en-US" sz="2000" dirty="0">
                    <a:cs typeface="Calibri"/>
                  </a:rPr>
                  <a:t> representing the number of inputs, outputs</a:t>
                </a:r>
                <a:r>
                  <a:rPr lang="en-US" sz="2000">
                    <a:cs typeface="Calibri"/>
                  </a:rPr>
                  <a:t>, </a:t>
                </a:r>
                <a:r>
                  <a:rPr lang="en-US" sz="2000" smtClean="0">
                    <a:cs typeface="Calibri"/>
                  </a:rPr>
                  <a:t>slines, </a:t>
                </a:r>
                <a:r>
                  <a:rPr lang="en-US" sz="2000">
                    <a:cs typeface="Calibri"/>
                  </a:rPr>
                  <a:t>and </a:t>
                </a:r>
                <a:r>
                  <a:rPr lang="en-US" sz="2000" smtClean="0">
                    <a:cs typeface="Calibri"/>
                  </a:rPr>
                  <a:t>variables respectively</a:t>
                </a:r>
                <a:endParaRPr lang="en-US" sz="2000" dirty="0">
                  <a:cs typeface="Calibri"/>
                </a:endParaRPr>
              </a:p>
              <a:p>
                <a:pPr marL="989965" lvl="1" indent="-380365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sz="2000" dirty="0">
                    <a:cs typeface="Calibri"/>
                  </a:rPr>
                  <a:t>, a list of triples representing the program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A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000" dirty="0">
                    <a:cs typeface="Calibri"/>
                  </a:rPr>
                  <a:t> to be given as input to the program</a:t>
                </a:r>
              </a:p>
              <a:p>
                <a:pPr marL="456565" indent="-456565"/>
                <a:r>
                  <a:rPr lang="en-US" sz="3200" dirty="0">
                    <a:cs typeface="Calibri"/>
                  </a:rPr>
                  <a:t>Output: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Evaluation of the program represented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sz="2000" dirty="0">
                    <a:cs typeface="Calibri"/>
                  </a:rPr>
                  <a:t> when run 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endParaRPr lang="en-US" sz="20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FAE411-E8F7-4950-A816-77CC379FE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78" y="1600201"/>
                <a:ext cx="4314961" cy="4525963"/>
              </a:xfrm>
              <a:blipFill rotWithShape="1">
                <a:blip r:embed="rId3"/>
                <a:stretch>
                  <a:fillRect l="-2401" t="-1482" r="-1695" b="-7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777A93-2288-476A-BF5F-E8B5567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52EACC0-264F-4F33-9825-55FF7379CC99}"/>
                  </a:ext>
                </a:extLst>
              </p:cNvPr>
              <p:cNvSpPr txBox="1"/>
              <p:nvPr/>
            </p:nvSpPr>
            <p:spPr>
              <a:xfrm>
                <a:off x="5765137" y="1800750"/>
                <a:ext cx="5445439" cy="378565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be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𝑡</m:t>
                    </m:r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in range(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>
                    <a:cs typeface="Calibri"/>
                  </a:rPr>
                  <a:t>):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= UPDATE(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i="1" dirty="0">
                        <a:latin typeface="Cambria Math"/>
                        <a:cs typeface="Calibri"/>
                      </a:rPr>
                      <m:t>]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For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)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dirty="0">
                    <a:cs typeface="Calibri"/>
                  </a:rPr>
                  <a:t>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cs typeface="Calibri"/>
                  </a:rPr>
                  <a:t>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r>
                  <a:rPr lang="en-US" dirty="0">
                    <a:cs typeface="Calibri"/>
                  </a:rPr>
                  <a:t>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= UPDATE(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NAND(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r>
                  <a:rPr lang="en-US" dirty="0">
                    <a:cs typeface="Calibri"/>
                  </a:rPr>
                  <a:t>))</a:t>
                </a:r>
              </a:p>
              <a:p>
                <a:r>
                  <a:rPr lang="en-US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in range(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dirty="0">
                    <a:cs typeface="Calibri"/>
                  </a:rPr>
                  <a:t>):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𝑌</m:t>
                    </m:r>
                  </m:oMath>
                </a14:m>
                <a:r>
                  <a:rPr lang="en-US" dirty="0">
                    <a:cs typeface="Calibri"/>
                  </a:rPr>
                  <a:t>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]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𝑡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+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𝑌</m:t>
                    </m:r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52EACC0-264F-4F33-9825-55FF7379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37" y="1800750"/>
                <a:ext cx="5445439" cy="3785652"/>
              </a:xfrm>
              <a:prstGeom prst="rect">
                <a:avLst/>
              </a:prstGeom>
              <a:blipFill rotWithShape="1">
                <a:blip r:embed="rId4"/>
                <a:stretch>
                  <a:fillRect l="-1792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73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EFAA0-4B8A-450A-89DF-C16EB6A7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UPDATE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1103F9D-E606-466D-BC33-51B33FD5C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 smtClean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in </a:t>
                </a:r>
                <a:r>
                  <a:rPr lang="en-US" smtClean="0">
                    <a:cs typeface="Calibri"/>
                  </a:rPr>
                  <a:t>range(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):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cs typeface="Calibri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𝐸𝑄𝑈𝐴𝐿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  <a:cs typeface="Calibri"/>
                      </a:rPr>
                      <m:t>(</m:t>
                    </m:r>
                    <m:r>
                      <a:rPr lang="en-US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</a:t>
                </a:r>
                <a:r>
                  <a:rPr lang="en-US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alibri"/>
                      </a:rPr>
                      <m:t>𝑛𝑒𝑤𝑇</m:t>
                    </m:r>
                    <m:r>
                      <a:rPr lang="en-US" i="1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>
                    <a:cs typeface="Calibri"/>
                  </a:rPr>
                  <a:t>]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𝐼𝐹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])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𝑛𝑒𝑤𝑇</m:t>
                    </m:r>
                  </m:oMath>
                </a14:m>
                <a:endParaRPr lang="en-US" dirty="0" err="1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1103F9D-E606-466D-BC33-51B33FD5C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9BE3CB-1854-4CE4-B3F9-B5C32772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DB5D34E6-9696-470C-B74D-283F4813975C}"/>
              </a:ext>
            </a:extLst>
          </p:cNvPr>
          <p:cNvSpPr/>
          <p:nvPr/>
        </p:nvSpPr>
        <p:spPr>
          <a:xfrm>
            <a:off x="6865575" y="1600714"/>
            <a:ext cx="543535" cy="2438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71F9A551-6F5B-4F29-A042-97634E3C06D5}"/>
                  </a:ext>
                </a:extLst>
              </p:cNvPr>
              <p:cNvSpPr txBox="1"/>
              <p:nvPr/>
            </p:nvSpPr>
            <p:spPr>
              <a:xfrm>
                <a:off x="7542212" y="2500629"/>
                <a:ext cx="2743200" cy="53854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Runs</a:t>
                </a:r>
                <a:r>
                  <a:rPr lang="en-US" sz="280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 times</a:t>
                </a:r>
                <a:endParaRPr lang="en-US" sz="2800" dirty="0">
                  <a:solidFill>
                    <a:srgbClr val="FF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71F9A551-6F5B-4F29-A042-97634E3C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2500629"/>
                <a:ext cx="2743200" cy="538545"/>
              </a:xfrm>
              <a:prstGeom prst="rect">
                <a:avLst/>
              </a:prstGeom>
              <a:blipFill rotWithShape="1">
                <a:blip r:embed="rId3"/>
                <a:stretch>
                  <a:fillRect l="-4444"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9412" y="5638800"/>
                <a:ext cx="5278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bits required per variable</a:t>
                </a:r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5638800"/>
                <a:ext cx="52782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9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Exercise 3 is out </a:t>
            </a:r>
          </a:p>
          <a:p>
            <a:pPr lvl="1"/>
            <a:r>
              <a:rPr lang="en-US" smtClean="0"/>
              <a:t>Last exercise before midterm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gates are required?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TCS Theorem 5.3: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mtClean="0"/>
                  <a:t>, such that for every sufficiently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there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𝑆𝐼𝑍𝐸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. That is, the shortest NAND program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 requires at least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gates.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3908" r="-1889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show this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Count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- input functions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Count the number of programs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Show there are more functions than programs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2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functions?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How many functions are there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How can we count this?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programs?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Bits required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-line program:</a:t>
                </a:r>
              </a:p>
              <a:p>
                <a:pPr lvl="1"/>
                <a:r>
                  <a:rPr lang="en-US" smtClean="0"/>
                  <a:t>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variables (3 variables mentioned for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lines)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func>
                  </m:oMath>
                </a14:m>
                <a:r>
                  <a:rPr lang="en-US" smtClean="0"/>
                  <a:t> bits per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variables per line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3⋅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func>
                  </m:oMath>
                </a14:m>
                <a:r>
                  <a:rPr lang="en-US" smtClean="0"/>
                  <a:t> bits per 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lines total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bits total</a:t>
                </a:r>
              </a:p>
              <a:p>
                <a:r>
                  <a:rPr lang="en-US" smtClean="0"/>
                  <a:t>Upper bound on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-line programs: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  <a:blipFill rotWithShape="1">
                <a:blip r:embed="rId2"/>
                <a:stretch>
                  <a:fillRect l="-1056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Fixing the Length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If we fix the length of the programs to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lines, how many programs are there?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mtClean="0"/>
                  <a:t> programs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mtClean="0"/>
                  <a:t>programs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Some programs require 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lines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64 bit machine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I want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𝐸𝑉𝐴𝐿</m:t>
                    </m:r>
                  </m:oMath>
                </a14:m>
                <a:r>
                  <a:rPr lang="en-US" smtClean="0"/>
                  <a:t> to evaluate any program for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mtClean="0"/>
                  <a:t>. How many gates do I need?</a:t>
                </a:r>
              </a:p>
              <a:p>
                <a:r>
                  <a:rPr lang="en-US" smtClean="0"/>
                  <a:t>Some functions will require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gates.</a:t>
                </a:r>
              </a:p>
              <a:p>
                <a:pPr lvl="1"/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smtClean="0"/>
              </a:p>
              <a:p>
                <a:r>
                  <a:rPr lang="en-US" smtClean="0"/>
                  <a:t>We must evaluate programs longer than: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64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640</m:t>
                        </m:r>
                      </m:den>
                    </m:f>
                  </m:oMath>
                </a14:m>
                <a:r>
                  <a:rPr lang="en-US" smtClean="0"/>
                  <a:t> lines</a:t>
                </a:r>
              </a:p>
              <a:p>
                <a:r>
                  <a:rPr lang="en-US" smtClean="0"/>
                  <a:t>We need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640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640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mtClean="0"/>
                  <a:t> gates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4.5×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34</m:t>
                        </m:r>
                      </m:sup>
                    </m:sSup>
                  </m:oMath>
                </a14:m>
                <a:r>
                  <a:rPr lang="en-US" smtClean="0"/>
                  <a:t> gates</a:t>
                </a:r>
              </a:p>
              <a:p>
                <a:pPr lvl="1"/>
                <a:r>
                  <a:rPr lang="en-US" smtClean="0"/>
                  <a:t>Your computer would need to be </a:t>
                </a:r>
                <a:r>
                  <a:rPr lang="en-US" smtClean="0"/>
                  <a:t>the area of the solar system</a:t>
                </a:r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9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smtClean="0"/>
                  <a:t>A domain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smtClean="0"/>
                  <a:t> is large enough that perhaps it’s not useful to think of the function as finite</a:t>
                </a:r>
              </a:p>
              <a:p>
                <a:r>
                  <a:rPr lang="en-US" smtClean="0"/>
                  <a:t>Let’s think of that as an infinite function instead</a:t>
                </a:r>
              </a:p>
              <a:p>
                <a:r>
                  <a:rPr lang="en-US" smtClean="0"/>
                  <a:t>We need a model of computing for infinite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 r="-100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the exam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model of computing for infinite functions</a:t>
            </a:r>
          </a:p>
          <a:p>
            <a:r>
              <a:rPr lang="en-US" smtClean="0"/>
              <a:t>How to do simple operations over and over again to compute</a:t>
            </a:r>
          </a:p>
          <a:p>
            <a:pPr lvl="1"/>
            <a:r>
              <a:rPr lang="en-US" smtClean="0"/>
              <a:t>Real computers update memory by computing “simple” functions in hardware over and over again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Using a circuit to evaluate a function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800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What we know:</a:t>
                </a:r>
              </a:p>
              <a:p>
                <a:pPr lvl="1"/>
                <a:r>
                  <a:rPr lang="en-US" smtClean="0"/>
                  <a:t>We can compute any finite function with circuits</a:t>
                </a:r>
              </a:p>
              <a:p>
                <a:pPr lvl="1"/>
                <a:r>
                  <a:rPr lang="en-US" smtClean="0"/>
                  <a:t>We can compute a function to evaluate programs of a certain size</a:t>
                </a:r>
              </a:p>
              <a:p>
                <a:r>
                  <a:rPr lang="en-US" smtClean="0"/>
                  <a:t>Big question:</a:t>
                </a:r>
              </a:p>
              <a:p>
                <a:pPr lvl="1"/>
                <a:r>
                  <a:rPr lang="en-US" smtClean="0"/>
                  <a:t>How expensive are functions?</a:t>
                </a:r>
              </a:p>
              <a:p>
                <a:pPr lvl="1"/>
                <a:r>
                  <a:rPr lang="en-US" smtClean="0"/>
                  <a:t>Some are more expensive than others, how big could they get?</a:t>
                </a:r>
              </a:p>
              <a:p>
                <a:pPr lvl="1"/>
                <a:r>
                  <a:rPr lang="en-US" smtClean="0"/>
                  <a:t>If I wanted to be able to evaluate a program for any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mtClean="0"/>
                  <a:t>, how big would the eval circuit need to be?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800599"/>
              </a:xfrm>
              <a:blipFill rotWithShape="1">
                <a:blip r:embed="rId2"/>
                <a:stretch>
                  <a:fillRect l="-1333" t="-3685" r="-667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95286-6017-4F3E-83E9-9DF29E07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B2CAC7-25FC-476A-BDFC-B2BF3D0B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smtClean="0">
                <a:cs typeface="Calibri"/>
              </a:rPr>
              <a:t>The </a:t>
            </a:r>
            <a:r>
              <a:rPr lang="en-US" dirty="0">
                <a:cs typeface="Calibri"/>
              </a:rPr>
              <a:t>"complexity" of a function:</a:t>
            </a:r>
          </a:p>
          <a:p>
            <a:pPr marL="989965" lvl="1" indent="-380365"/>
            <a:r>
              <a:rPr lang="en-US" dirty="0">
                <a:cs typeface="Calibri"/>
              </a:rPr>
              <a:t>Measure of the resources required to compute that function</a:t>
            </a:r>
          </a:p>
          <a:p>
            <a:pPr marL="456565" indent="-456565"/>
            <a:r>
              <a:rPr lang="en-US" dirty="0">
                <a:cs typeface="Calibri"/>
              </a:rPr>
              <a:t>Complexity Class:</a:t>
            </a:r>
          </a:p>
          <a:p>
            <a:pPr marL="989965" lvl="1" indent="-380365"/>
            <a:r>
              <a:rPr lang="en-US" dirty="0">
                <a:cs typeface="Calibri"/>
              </a:rPr>
              <a:t>A set of functions defined by a complexity measure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5C614B-5C8E-4B75-9FB2-131D44AE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527E5-02BB-4297-A1CF-5547A0A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Categorizing Functions by Circuit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32C79C9-F5A6-423E-8D91-3F1DE5E7C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1214294" cy="4525963"/>
              </a:xfrm>
            </p:spPr>
            <p:txBody>
              <a:bodyPr vert="horz" lIns="121899" tIns="60949" rIns="121899" bIns="60949" rtlCol="0" anchor="t">
                <a:normAutofit fontScale="85000" lnSpcReduction="20000"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No functions require </a:t>
                </a:r>
                <a:r>
                  <a:rPr lang="en-US">
                    <a:cs typeface="Calibri"/>
                  </a:rPr>
                  <a:t>more </a:t>
                </a:r>
                <a:r>
                  <a:rPr lang="en-US" smtClean="0">
                    <a:cs typeface="Calibri"/>
                  </a:rPr>
                  <a:t>than</a:t>
                </a:r>
                <a:r>
                  <a:rPr lang="en-US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𝑐𝑚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 gates</a:t>
                </a:r>
              </a:p>
              <a:p>
                <a:pPr marL="989872" lvl="1" indent="-456565"/>
                <a:r>
                  <a:rPr lang="en-US" smtClean="0">
                    <a:cs typeface="Calibri"/>
                  </a:rPr>
                  <a:t>Proved Thursday</a:t>
                </a:r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Some functions require </a:t>
                </a:r>
                <a:r>
                  <a:rPr lang="en-US">
                    <a:cs typeface="Calibri"/>
                  </a:rPr>
                  <a:t>much </a:t>
                </a:r>
                <a:r>
                  <a:rPr lang="en-US" smtClean="0">
                    <a:cs typeface="Calibri"/>
                  </a:rPr>
                  <a:t>less</a:t>
                </a:r>
              </a:p>
              <a:p>
                <a:pPr marL="989872" lvl="1" indent="-456565"/>
                <a:r>
                  <a:rPr lang="en-US" smtClean="0">
                    <a:cs typeface="Calibri"/>
                  </a:rPr>
                  <a:t>E.g. IF</a:t>
                </a:r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Observation: some functions are more "complicated" than others!</a:t>
                </a:r>
              </a:p>
              <a:p>
                <a:pPr marL="456565" indent="-456565"/>
                <a:r>
                  <a:rPr lang="en-US" dirty="0">
                    <a:cs typeface="Calibri"/>
                  </a:rPr>
                  <a:t>Idea: categorize functions by resources required to implement them using a particular computing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2C79C9-F5A6-423E-8D91-3F1DE5E7C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1214294" cy="4525963"/>
              </a:xfrm>
              <a:blipFill rotWithShape="1">
                <a:blip r:embed="rId2"/>
                <a:stretch>
                  <a:fillRect l="-1304" t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A9160B-B9B6-4921-8E1B-DD6553AA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864A7-44D8-4696-83EC-1430B671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C4E7C90-D5DA-4DF4-A1C1-02E308254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 fontScale="85000" lnSpcReduction="20000"/>
              </a:bodyPr>
              <a:lstStyle/>
              <a:p>
                <a:pPr marL="456565" indent="-456565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𝑆𝐼𝑍𝐸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r>
                  <a:rPr lang="en-US" smtClean="0">
                    <a:cs typeface="Calibri"/>
                  </a:rPr>
                  <a:t>: The </a:t>
                </a:r>
                <a:r>
                  <a:rPr lang="en-US" dirty="0" smtClean="0">
                    <a:cs typeface="Calibri"/>
                  </a:rPr>
                  <a:t>set of all functions that can be implemented by a circuit of at most </a:t>
                </a:r>
                <a:r>
                  <a:rPr lang="en-US" i="1" dirty="0">
                    <a:latin typeface="Times New Roman"/>
                    <a:cs typeface="Calibri"/>
                  </a:rPr>
                  <a:t>s</a:t>
                </a:r>
                <a:r>
                  <a:rPr lang="en-US" dirty="0">
                    <a:cs typeface="Calibri"/>
                  </a:rPr>
                  <a:t> NAND gates</a:t>
                </a:r>
              </a:p>
              <a:p>
                <a:pPr marL="456565" indent="-456565"/>
                <a:endParaRPr lang="en-US" dirty="0">
                  <a:cs typeface="Calibri"/>
                </a:endParaRPr>
              </a:p>
              <a:p>
                <a:pPr marL="456565" indent="-456565"/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TCS also </a:t>
                </a:r>
                <a:r>
                  <a:rPr lang="en-US">
                    <a:cs typeface="Calibri"/>
                  </a:rPr>
                  <a:t>uses</a:t>
                </a:r>
                <a:r>
                  <a:rPr lang="en-US" smtClean="0">
                    <a:cs typeface="Calibri"/>
                  </a:rPr>
                  <a:t>:</a:t>
                </a:r>
              </a:p>
              <a:p>
                <a:pPr marL="989872" lvl="1" indent="-456565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𝑆𝐼𝑍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mtClean="0">
                    <a:cs typeface="Calibri"/>
                  </a:rPr>
                  <a:t>:The </a:t>
                </a:r>
                <a:r>
                  <a:rPr lang="en-US" dirty="0">
                    <a:cs typeface="Calibri"/>
                  </a:rPr>
                  <a:t>set of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>
                    <a:cs typeface="Calibri"/>
                  </a:rPr>
                  <a:t>-input,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dirty="0">
                    <a:cs typeface="Calibri"/>
                  </a:rPr>
                  <a:t>-output functions that can be implemented with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NAND </a:t>
                </a:r>
                <a:r>
                  <a:rPr lang="en-US" smtClean="0">
                    <a:cs typeface="Calibri"/>
                  </a:rPr>
                  <a:t>gates</a:t>
                </a:r>
              </a:p>
              <a:p>
                <a:pPr marL="989872" lvl="1" indent="-456565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𝑆𝐼𝑍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>
                    <a:cs typeface="Calibri"/>
                  </a:rPr>
                  <a:t>: </a:t>
                </a:r>
                <a:r>
                  <a:rPr lang="en-US">
                    <a:cs typeface="Calibri"/>
                  </a:rPr>
                  <a:t>The </a:t>
                </a:r>
                <a:r>
                  <a:rPr lang="en-US" dirty="0">
                    <a:cs typeface="Calibri"/>
                  </a:rPr>
                  <a:t>set of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>
                    <a:cs typeface="Calibri"/>
                  </a:rPr>
                  <a:t>-input</a:t>
                </a:r>
                <a:r>
                  <a:rPr lang="en-US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alibri"/>
                      </a:rPr>
                      <m:t>1</m:t>
                    </m:r>
                  </m:oMath>
                </a14:m>
                <a:r>
                  <a:rPr lang="en-US" smtClean="0">
                    <a:cs typeface="Calibri"/>
                  </a:rPr>
                  <a:t>-output </a:t>
                </a:r>
                <a:r>
                  <a:rPr lang="en-US" dirty="0">
                    <a:cs typeface="Calibri"/>
                  </a:rPr>
                  <a:t>functions that can be implemented with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NAND gates</a:t>
                </a:r>
              </a:p>
              <a:p>
                <a:pPr marL="989872" lvl="1" indent="-456565"/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C4E7C90-D5DA-4DF4-A1C1-02E308254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 r="-1056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D5151D-C2CE-4CF5-8A71-A717E2C1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EB2906A-1FCE-4C30-B63E-564038686067}"/>
                  </a:ext>
                </a:extLst>
              </p:cNvPr>
              <p:cNvSpPr txBox="1"/>
              <p:nvPr/>
            </p:nvSpPr>
            <p:spPr>
              <a:xfrm>
                <a:off x="778805" y="2908272"/>
                <a:ext cx="10165482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𝑆𝐼𝑍𝐸</m:t>
                    </m:r>
                    <m:r>
                      <a:rPr lang="en-US" sz="3200" b="0" i="1" smtClean="0">
                        <a:latin typeface="Cambria Math"/>
                      </a:rPr>
                      <m:t>(1000</m:t>
                    </m:r>
                    <m:r>
                      <a:rPr lang="en-US" sz="32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smtClean="0"/>
                  <a:t> Contains </a:t>
                </a:r>
                <a:r>
                  <a:rPr lang="en-US" sz="3200" dirty="0"/>
                  <a:t>all functions</a:t>
                </a:r>
                <a:r>
                  <a:rPr lang="en-US" sz="3200"/>
                  <a:t> 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EB2906A-1FCE-4C30-B63E-56403868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5" y="2908272"/>
                <a:ext cx="10165482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67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B7851-AE25-44BC-915A-C1281FA1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Comparing </a:t>
            </a:r>
            <a:r>
              <a:rPr lang="en-US" smtClean="0">
                <a:cs typeface="Calibri"/>
              </a:rPr>
              <a:t>Classes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8702BC-9C92-4C0A-9D90-78B94B94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9FCF5676-A709-4274-B38D-1F80C0C0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89" y="1413987"/>
            <a:ext cx="7528900" cy="4546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805" y="6248400"/>
                <a:ext cx="59998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𝑥</m:t>
                    </m:r>
                    <m:r>
                      <a:rPr lang="en-US" sz="3200" b="0" i="1" smtClean="0">
                        <a:latin typeface="Cambria Math"/>
                      </a:rPr>
                      <m:t>≤</m:t>
                    </m:r>
                    <m:r>
                      <a:rPr lang="en-US" sz="32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3200" smtClean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𝑆𝐼𝑍𝐸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⊆</m:t>
                    </m:r>
                    <m:r>
                      <a:rPr lang="en-US" sz="3200" b="0" i="1" smtClean="0">
                        <a:latin typeface="Cambria Math"/>
                      </a:rPr>
                      <m:t>𝑆𝐼𝑍𝐸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𝑦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" y="6248400"/>
                <a:ext cx="5999848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64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12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6A5A5-DAD1-473D-8F18-1B015C70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FFF779D-E085-433F-B9AE-40A945FC7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smtClean="0">
                    <a:cs typeface="Calibri"/>
                  </a:rPr>
                  <a:t>Let</a:t>
                </a:r>
                <a:r>
                  <a:rPr lang="en-US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𝑆𝐼𝑍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𝐴𝑂𝑁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mtClean="0">
                    <a:cs typeface="Calibri"/>
                  </a:rPr>
                  <a:t> represent </a:t>
                </a:r>
                <a:r>
                  <a:rPr lang="en-US" dirty="0">
                    <a:cs typeface="Calibri"/>
                  </a:rPr>
                  <a:t>the set of all functions that can be computed using </a:t>
                </a:r>
                <a:r>
                  <a:rPr lang="en-US">
                    <a:cs typeface="Calibri"/>
                  </a:rPr>
                  <a:t>at </a:t>
                </a:r>
                <a:r>
                  <a:rPr lang="en-US" smtClean="0">
                    <a:cs typeface="Calibri"/>
                  </a:rPr>
                  <a:t>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smtClean="0">
                    <a:cs typeface="Calibri"/>
                  </a:rPr>
                  <a:t> AND/OR/NOT </a:t>
                </a:r>
                <a:r>
                  <a:rPr lang="en-US" dirty="0">
                    <a:cs typeface="Calibri"/>
                  </a:rPr>
                  <a:t>gates</a:t>
                </a:r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FFF779D-E085-433F-B9AE-40A945FC7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 r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037D64-6B9A-435E-A89E-CC756AA2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9212" y="4191000"/>
                <a:ext cx="6696320" cy="932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𝑆𝐼𝑍𝐸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</a:rPr>
                        <m:t>𝑆𝐼𝑍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𝐴𝑂𝑁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</a:rPr>
                        <m:t>𝑆𝐼𝑍𝐸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4191000"/>
                <a:ext cx="6696320" cy="9323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64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1239</Words>
  <Application>Microsoft Office PowerPoint</Application>
  <PresentationFormat>Custom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Times New Roman</vt:lpstr>
      <vt:lpstr>Calibri</vt:lpstr>
      <vt:lpstr>Office Theme</vt:lpstr>
      <vt:lpstr>CS3102 Theory of Computation</vt:lpstr>
      <vt:lpstr>Logistics</vt:lpstr>
      <vt:lpstr>Last Time</vt:lpstr>
      <vt:lpstr>Conclusion</vt:lpstr>
      <vt:lpstr>Complexity</vt:lpstr>
      <vt:lpstr>Categorizing Functions by Circuit Size</vt:lpstr>
      <vt:lpstr>SIZE</vt:lpstr>
      <vt:lpstr>Comparing Classes</vt:lpstr>
      <vt:lpstr>Theorem</vt:lpstr>
      <vt:lpstr>Proof</vt:lpstr>
      <vt:lpstr>O, Ω, Θ</vt:lpstr>
      <vt:lpstr>PowerPoint Presentation</vt:lpstr>
      <vt:lpstr>Definitions</vt:lpstr>
      <vt:lpstr>Showing Big-Oh</vt:lpstr>
      <vt:lpstr>Showing Big-Omega</vt:lpstr>
      <vt:lpstr>Showing Big-Theta</vt:lpstr>
      <vt:lpstr>How does this help us?</vt:lpstr>
      <vt:lpstr>Using O to measure EVAL</vt:lpstr>
      <vt:lpstr>UPDATE pseudocode</vt:lpstr>
      <vt:lpstr>How many gates are required?</vt:lpstr>
      <vt:lpstr>How to show this</vt:lpstr>
      <vt:lpstr>How many functions?</vt:lpstr>
      <vt:lpstr>How many programs?</vt:lpstr>
      <vt:lpstr>Fixing the Length</vt:lpstr>
      <vt:lpstr>64 bit machine</vt:lpstr>
      <vt:lpstr>Conclusion</vt:lpstr>
      <vt:lpstr>After the exam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439</cp:revision>
  <dcterms:created xsi:type="dcterms:W3CDTF">2019-01-15T14:15:49Z</dcterms:created>
  <dcterms:modified xsi:type="dcterms:W3CDTF">2020-02-13T18:47:33Z</dcterms:modified>
</cp:coreProperties>
</file>