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334" r:id="rId3"/>
    <p:sldId id="332" r:id="rId4"/>
    <p:sldId id="317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4" r:id="rId14"/>
    <p:sldId id="345" r:id="rId15"/>
    <p:sldId id="346" r:id="rId16"/>
    <p:sldId id="349" r:id="rId17"/>
    <p:sldId id="348" r:id="rId18"/>
    <p:sldId id="350" r:id="rId19"/>
    <p:sldId id="351" r:id="rId20"/>
    <p:sldId id="352" r:id="rId21"/>
    <p:sldId id="353" r:id="rId22"/>
    <p:sldId id="354" r:id="rId23"/>
    <p:sldId id="355" r:id="rId24"/>
    <p:sldId id="357" r:id="rId25"/>
    <p:sldId id="356" r:id="rId26"/>
    <p:sldId id="358" r:id="rId27"/>
    <p:sldId id="359" r:id="rId28"/>
  </p:sldIdLst>
  <p:sldSz cx="12188825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133600"/>
            <a:ext cx="74693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Warm up: </a:t>
            </a:r>
          </a:p>
          <a:p>
            <a:r>
              <a:rPr lang="en-US" sz="3200" smtClean="0"/>
              <a:t>There are two “categories” of computing:</a:t>
            </a:r>
          </a:p>
          <a:p>
            <a:pPr marL="514350" indent="-514350">
              <a:buAutoNum type="arabicParenR"/>
            </a:pPr>
            <a:r>
              <a:rPr lang="en-US" sz="3200" smtClean="0"/>
              <a:t>Hardware (e.g. CPU)</a:t>
            </a:r>
          </a:p>
          <a:p>
            <a:pPr marL="514350" indent="-514350">
              <a:buAutoNum type="arabicParenR"/>
            </a:pPr>
            <a:r>
              <a:rPr lang="en-US" sz="3200" smtClean="0"/>
              <a:t>Software (e.g. Java)</a:t>
            </a:r>
          </a:p>
          <a:p>
            <a:r>
              <a:rPr lang="en-US" sz="3200" smtClean="0"/>
              <a:t>Are they different? How are they the same?</a:t>
            </a:r>
            <a:endParaRPr lang="en-US" sz="3200"/>
          </a:p>
        </p:txBody>
      </p:sp>
      <p:pic>
        <p:nvPicPr>
          <p:cNvPr id="3" name="Picture 2" descr="Image result for soft ser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475517"/>
            <a:ext cx="2614266" cy="356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ard ice c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1" y="2356080"/>
            <a:ext cx="2284413" cy="384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a circuit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161212" y="1345242"/>
            <a:ext cx="4700306" cy="1692323"/>
            <a:chOff x="437327" y="3226487"/>
            <a:chExt cx="8604791" cy="3098113"/>
          </a:xfrm>
        </p:grpSpPr>
        <p:grpSp>
          <p:nvGrpSpPr>
            <p:cNvPr id="5" name="Group 4"/>
            <p:cNvGrpSpPr/>
            <p:nvPr/>
          </p:nvGrpSpPr>
          <p:grpSpPr>
            <a:xfrm>
              <a:off x="4189412" y="3723922"/>
              <a:ext cx="2015843" cy="862013"/>
              <a:chOff x="9218612" y="3716337"/>
              <a:chExt cx="2015843" cy="862013"/>
            </a:xfrm>
          </p:grpSpPr>
          <p:sp>
            <p:nvSpPr>
              <p:cNvPr id="6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34692" y="4374733"/>
              <a:ext cx="1950823" cy="834954"/>
              <a:chOff x="9218612" y="2059437"/>
              <a:chExt cx="1950823" cy="834954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5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16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</p:grp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7329" y="3388927"/>
                  <a:ext cx="550863" cy="563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29" y="3388927"/>
                  <a:ext cx="550863" cy="56344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37329" y="5678269"/>
                  <a:ext cx="550863" cy="563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29" y="5678269"/>
                  <a:ext cx="550863" cy="5634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7327" y="4512729"/>
                  <a:ext cx="550863" cy="563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27" y="4512729"/>
                  <a:ext cx="550863" cy="5634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988190" y="3435225"/>
              <a:ext cx="952268" cy="29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988190" y="3852702"/>
              <a:ext cx="952268" cy="983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88191" y="6001433"/>
              <a:ext cx="846502" cy="114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 flipV="1">
              <a:off x="988190" y="3726389"/>
              <a:ext cx="846503" cy="857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940458" y="3226487"/>
              <a:ext cx="1950823" cy="834954"/>
              <a:chOff x="9218612" y="2059437"/>
              <a:chExt cx="1950823" cy="834954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32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33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3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3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36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</p:grp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 flipV="1">
              <a:off x="988189" y="4835894"/>
              <a:ext cx="846503" cy="862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988191" y="5000948"/>
              <a:ext cx="846501" cy="1000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834692" y="5489646"/>
              <a:ext cx="1950823" cy="834954"/>
              <a:chOff x="9218612" y="2059437"/>
              <a:chExt cx="1950823" cy="834954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44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45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46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4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48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</p:grp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3891279" y="3639721"/>
              <a:ext cx="301466" cy="330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3785515" y="4374733"/>
              <a:ext cx="403897" cy="413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475412" y="4495800"/>
              <a:ext cx="2015843" cy="862013"/>
              <a:chOff x="9218612" y="3716337"/>
              <a:chExt cx="2015843" cy="862013"/>
            </a:xfrm>
          </p:grpSpPr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3785516" y="5122863"/>
              <a:ext cx="2724538" cy="7800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6205254" y="4154927"/>
              <a:ext cx="304799" cy="586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491255" y="4603639"/>
                  <a:ext cx="550863" cy="563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1255" y="4603639"/>
                  <a:ext cx="550863" cy="5634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14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“Semiformal” Definition of a circuit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3" y="1722437"/>
                <a:ext cx="11199972" cy="4525963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𝐶𝑖𝑟𝑐𝑢𝑖𝑡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Where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has a “gate type”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𝑙𝑎𝑏𝑒𝑙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∈{</m:t>
                    </m:r>
                    <m:r>
                      <a:rPr lang="en-US" b="0" i="1" smtClean="0">
                        <a:latin typeface="Cambria Math"/>
                      </a:rPr>
                      <m:t>𝐼𝑁𝑃𝑈𝑇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𝐴𝑁𝐷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𝑂𝑅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𝑁𝑂𝑇</m:t>
                    </m:r>
                    <m:r>
                      <a:rPr lang="en-US" b="0" i="1" smtClean="0">
                        <a:latin typeface="Cambria Math"/>
                      </a:rPr>
                      <m:t>, [</m:t>
                    </m:r>
                    <m:r>
                      <a:rPr lang="en-US" b="0" i="1" smtClean="0">
                        <a:latin typeface="Cambria Math"/>
                      </a:rPr>
                      <m:t>𝑜𝑡h𝑒𝑟𝑠</m:t>
                    </m:r>
                    <m:r>
                      <a:rPr lang="en-US" b="0" i="1" smtClean="0">
                        <a:latin typeface="Cambria Math"/>
                      </a:rPr>
                      <m:t>?]}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⇒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3" y="1722437"/>
                <a:ext cx="11199972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161212" y="1345242"/>
            <a:ext cx="4700306" cy="1692323"/>
            <a:chOff x="437327" y="3226487"/>
            <a:chExt cx="8604791" cy="3098113"/>
          </a:xfrm>
        </p:grpSpPr>
        <p:grpSp>
          <p:nvGrpSpPr>
            <p:cNvPr id="5" name="Group 4"/>
            <p:cNvGrpSpPr/>
            <p:nvPr/>
          </p:nvGrpSpPr>
          <p:grpSpPr>
            <a:xfrm>
              <a:off x="4189412" y="3723922"/>
              <a:ext cx="2015843" cy="862013"/>
              <a:chOff x="9218612" y="3716337"/>
              <a:chExt cx="2015843" cy="862013"/>
            </a:xfrm>
          </p:grpSpPr>
          <p:sp>
            <p:nvSpPr>
              <p:cNvPr id="6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34692" y="4374733"/>
              <a:ext cx="1950823" cy="834954"/>
              <a:chOff x="9218612" y="2059437"/>
              <a:chExt cx="1950823" cy="834954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5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16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</p:grp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7329" y="3388927"/>
                  <a:ext cx="550863" cy="563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29" y="3388927"/>
                  <a:ext cx="550863" cy="5634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37329" y="5678269"/>
                  <a:ext cx="550863" cy="563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29" y="5678269"/>
                  <a:ext cx="550863" cy="5634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7327" y="4512729"/>
                  <a:ext cx="550863" cy="563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27" y="4512729"/>
                  <a:ext cx="550863" cy="5634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988190" y="3435225"/>
              <a:ext cx="952268" cy="29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988190" y="3852702"/>
              <a:ext cx="952268" cy="983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88191" y="6001433"/>
              <a:ext cx="846502" cy="114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 flipV="1">
              <a:off x="988190" y="3726389"/>
              <a:ext cx="846503" cy="857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940458" y="3226487"/>
              <a:ext cx="1950823" cy="834954"/>
              <a:chOff x="9218612" y="2059437"/>
              <a:chExt cx="1950823" cy="834954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32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33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3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3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36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</p:grp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 flipV="1">
              <a:off x="988189" y="4835894"/>
              <a:ext cx="846503" cy="862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988191" y="5000948"/>
              <a:ext cx="846501" cy="1000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834692" y="5489646"/>
              <a:ext cx="1950823" cy="834954"/>
              <a:chOff x="9218612" y="2059437"/>
              <a:chExt cx="1950823" cy="834954"/>
            </a:xfrm>
          </p:grpSpPr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44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45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46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4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  <p:sp>
              <p:nvSpPr>
                <p:cNvPr id="48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 sz="1000"/>
                </a:p>
              </p:txBody>
            </p:sp>
          </p:grp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3891279" y="3639721"/>
              <a:ext cx="301466" cy="330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3785515" y="4374733"/>
              <a:ext cx="403897" cy="413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475412" y="4495800"/>
              <a:ext cx="2015843" cy="862013"/>
              <a:chOff x="9218612" y="3716337"/>
              <a:chExt cx="2015843" cy="862013"/>
            </a:xfrm>
          </p:grpSpPr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 sz="1000"/>
              </a:p>
            </p:txBody>
          </p:sp>
        </p:grp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3785516" y="5122863"/>
              <a:ext cx="2724538" cy="7800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6205254" y="4154927"/>
              <a:ext cx="304799" cy="586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1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491255" y="4603639"/>
                  <a:ext cx="550863" cy="563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1255" y="4603639"/>
                  <a:ext cx="550863" cy="5634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84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we assuming?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219200"/>
                <a:ext cx="12188824" cy="45370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𝐶𝑖𝑟𝑐𝑢𝑖𝑡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𝑉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𝑂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𝑉</m:t>
                    </m:r>
                    <m:r>
                      <a:rPr lang="en-US" sz="32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𝑠</m:t>
                        </m:r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}</m:t>
                    </m:r>
                  </m:oMath>
                </a14:m>
                <a:endParaRPr lang="en-US" sz="3200"/>
              </a:p>
              <a:p>
                <a:pPr lvl="1"/>
                <a:r>
                  <a:rPr lang="en-US" sz="1800"/>
                  <a:t>Where each element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/>
                  <a:t> has a “gate type</a:t>
                </a:r>
                <a:r>
                  <a:rPr lang="en-US" sz="1800"/>
                  <a:t>” </a:t>
                </a:r>
                <a:r>
                  <a:rPr lang="en-US" sz="1800" smtClean="0"/>
                  <a:t>label,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𝑙𝑎𝑏𝑒𝑙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∈{</m:t>
                    </m:r>
                    <m:r>
                      <a:rPr lang="en-US" sz="1800" i="1">
                        <a:latin typeface="Cambria Math"/>
                      </a:rPr>
                      <m:t>𝐴𝑁𝐷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𝑂𝑅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𝑁𝑂𝑇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𝐼𝑁𝑃𝑈𝑇</m:t>
                    </m:r>
                    <m:r>
                      <a:rPr lang="en-US" sz="1800" i="1">
                        <a:latin typeface="Cambria Math"/>
                      </a:rPr>
                      <m:t>}</m:t>
                    </m:r>
                  </m:oMath>
                </a14:m>
                <a:endParaRPr lang="en-US" sz="18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32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⇒</m:t>
                    </m:r>
                    <m:r>
                      <a:rPr lang="en-US" sz="3200" i="1">
                        <a:latin typeface="Cambria Math"/>
                      </a:rPr>
                      <m:t>𝑖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𝑗</m:t>
                    </m:r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𝐸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𝑉</m:t>
                    </m:r>
                    <m:r>
                      <a:rPr lang="en-US" sz="3200" i="1">
                        <a:latin typeface="Cambria Math"/>
                      </a:rPr>
                      <m:t>∪</m:t>
                    </m:r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}</m:t>
                    </m:r>
                  </m:oMath>
                </a14:m>
                <a:endParaRPr lang="en-US" sz="3200"/>
              </a:p>
              <a:p>
                <a:endParaRPr lang="en-US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219200"/>
                <a:ext cx="12188824" cy="45370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2212" y="3844925"/>
            <a:ext cx="7239000" cy="339407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have 2 inputs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have 1 output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are total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are commutative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Number of gates is finite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we assuming?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219200"/>
                <a:ext cx="12188824" cy="45370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𝐶𝑖𝑟𝑐𝑢𝑖𝑡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𝑉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𝑂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𝑉</m:t>
                    </m:r>
                    <m:r>
                      <a:rPr lang="en-US" sz="32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𝑠</m:t>
                        </m:r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}</m:t>
                    </m:r>
                  </m:oMath>
                </a14:m>
                <a:endParaRPr lang="en-US" sz="3200"/>
              </a:p>
              <a:p>
                <a:pPr lvl="1"/>
                <a:r>
                  <a:rPr lang="en-US" sz="1800"/>
                  <a:t>Where each element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/>
                  <a:t> has a “gate type</a:t>
                </a:r>
                <a:r>
                  <a:rPr lang="en-US" sz="1800"/>
                  <a:t>” </a:t>
                </a:r>
                <a:r>
                  <a:rPr lang="en-US" sz="1800" smtClean="0"/>
                  <a:t>label,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𝑙𝑎𝑏𝑒𝑙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∈{</m:t>
                    </m:r>
                    <m:r>
                      <a:rPr lang="en-US" sz="1800" i="1">
                        <a:latin typeface="Cambria Math"/>
                      </a:rPr>
                      <m:t>𝐴𝑁𝐷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𝑂𝑅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𝑁𝑂𝑇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𝐼𝑁𝑃𝑈𝑇</m:t>
                    </m:r>
                    <m:r>
                      <a:rPr lang="en-US" sz="1800" i="1">
                        <a:latin typeface="Cambria Math"/>
                      </a:rPr>
                      <m:t>}</m:t>
                    </m:r>
                  </m:oMath>
                </a14:m>
                <a:endParaRPr lang="en-US" sz="18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32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⇒</m:t>
                    </m:r>
                    <m:r>
                      <a:rPr lang="en-US" sz="3200" i="1">
                        <a:latin typeface="Cambria Math"/>
                      </a:rPr>
                      <m:t>𝑖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𝑗</m:t>
                    </m:r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𝐸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𝑉</m:t>
                    </m:r>
                    <m:r>
                      <a:rPr lang="en-US" sz="3200" i="1">
                        <a:latin typeface="Cambria Math"/>
                      </a:rPr>
                      <m:t>∪</m:t>
                    </m:r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}</m:t>
                    </m:r>
                  </m:oMath>
                </a14:m>
                <a:endParaRPr lang="en-US" sz="3200"/>
              </a:p>
              <a:p>
                <a:endParaRPr lang="en-US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219200"/>
                <a:ext cx="12188824" cy="45370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2212" y="3844925"/>
            <a:ext cx="7239000" cy="339407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have 2 inputs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have 1 output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are total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are commutative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Number of gates is finite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we assuming?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219200"/>
                <a:ext cx="12188824" cy="45370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𝐶𝑖𝑟𝑐𝑢𝑖𝑡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𝑉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𝑂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𝑉</m:t>
                    </m:r>
                    <m:r>
                      <a:rPr lang="en-US" sz="32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𝑠</m:t>
                        </m:r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}</m:t>
                    </m:r>
                  </m:oMath>
                </a14:m>
                <a:endParaRPr lang="en-US" sz="3200"/>
              </a:p>
              <a:p>
                <a:pPr lvl="1"/>
                <a:r>
                  <a:rPr lang="en-US" sz="1800"/>
                  <a:t>Where each element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/>
                  <a:t> has a “gate type</a:t>
                </a:r>
                <a:r>
                  <a:rPr lang="en-US" sz="1800"/>
                  <a:t>” </a:t>
                </a:r>
                <a:r>
                  <a:rPr lang="en-US" sz="1800" smtClean="0"/>
                  <a:t>label,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𝑙𝑎𝑏𝑒𝑙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∈{</m:t>
                    </m:r>
                    <m:r>
                      <a:rPr lang="en-US" sz="1800" i="1">
                        <a:latin typeface="Cambria Math"/>
                      </a:rPr>
                      <m:t>𝐴𝑁𝐷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𝑂𝑅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𝑁𝑂𝑇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𝐼𝑁𝑃𝑈𝑇</m:t>
                    </m:r>
                    <m:r>
                      <a:rPr lang="en-US" sz="1800" i="1">
                        <a:latin typeface="Cambria Math"/>
                      </a:rPr>
                      <m:t>}</m:t>
                    </m:r>
                  </m:oMath>
                </a14:m>
                <a:endParaRPr lang="en-US" sz="18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32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⇒</m:t>
                    </m:r>
                    <m:r>
                      <a:rPr lang="en-US" sz="3200" i="1">
                        <a:latin typeface="Cambria Math"/>
                      </a:rPr>
                      <m:t>𝑖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𝑗</m:t>
                    </m:r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𝐸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𝑉</m:t>
                    </m:r>
                    <m:r>
                      <a:rPr lang="en-US" sz="3200" i="1">
                        <a:latin typeface="Cambria Math"/>
                      </a:rPr>
                      <m:t>∪</m:t>
                    </m:r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}</m:t>
                    </m:r>
                  </m:oMath>
                </a14:m>
                <a:endParaRPr lang="en-US" sz="3200"/>
              </a:p>
              <a:p>
                <a:endParaRPr lang="en-US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219200"/>
                <a:ext cx="12188824" cy="45370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2212" y="3844925"/>
            <a:ext cx="7239000" cy="339407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have 2 inputs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have 1 output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are total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are commutative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Number of gates is finite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we assuming?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219200"/>
                <a:ext cx="12188824" cy="45370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𝐶𝑖𝑟𝑐𝑢𝑖𝑡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𝑉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𝑂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𝑉</m:t>
                    </m:r>
                    <m:r>
                      <a:rPr lang="en-US" sz="32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𝑠</m:t>
                        </m:r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}</m:t>
                    </m:r>
                  </m:oMath>
                </a14:m>
                <a:endParaRPr lang="en-US" sz="3200"/>
              </a:p>
              <a:p>
                <a:pPr lvl="1"/>
                <a:r>
                  <a:rPr lang="en-US" sz="1800"/>
                  <a:t>Where each element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/>
                  <a:t> has a “gate type</a:t>
                </a:r>
                <a:r>
                  <a:rPr lang="en-US" sz="1800"/>
                  <a:t>” </a:t>
                </a:r>
                <a:r>
                  <a:rPr lang="en-US" sz="1800" smtClean="0"/>
                  <a:t>label,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𝑙𝑎𝑏𝑒𝑙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∈{</m:t>
                    </m:r>
                    <m:r>
                      <a:rPr lang="en-US" sz="1800" i="1">
                        <a:latin typeface="Cambria Math"/>
                      </a:rPr>
                      <m:t>𝐴𝑁𝐷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𝑂𝑅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𝑁𝑂𝑇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𝐼𝑁𝑃𝑈𝑇</m:t>
                    </m:r>
                    <m:r>
                      <a:rPr lang="en-US" sz="1800" i="1">
                        <a:latin typeface="Cambria Math"/>
                      </a:rPr>
                      <m:t>}</m:t>
                    </m:r>
                  </m:oMath>
                </a14:m>
                <a:endParaRPr lang="en-US" sz="18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  <m:r>
                          <a:rPr lang="en-US" sz="3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32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⇒</m:t>
                    </m:r>
                    <m:r>
                      <a:rPr lang="en-US" sz="3200" i="1">
                        <a:latin typeface="Cambria Math"/>
                      </a:rPr>
                      <m:t>𝑖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𝑗</m:t>
                    </m:r>
                  </m:oMath>
                </a14:m>
                <a:endParaRPr lang="en-US" sz="320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𝐸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𝑉</m:t>
                    </m:r>
                    <m:r>
                      <a:rPr lang="en-US" sz="3200" i="1">
                        <a:latin typeface="Cambria Math"/>
                      </a:rPr>
                      <m:t>∪</m:t>
                    </m:r>
                    <m:r>
                      <a:rPr lang="en-US" sz="3200" i="1">
                        <a:latin typeface="Cambria Math"/>
                      </a:rPr>
                      <m:t>𝑂</m:t>
                    </m:r>
                    <m:r>
                      <a:rPr lang="en-US" sz="3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}</m:t>
                    </m:r>
                  </m:oMath>
                </a14:m>
                <a:endParaRPr lang="en-US" sz="3200"/>
              </a:p>
              <a:p>
                <a:endParaRPr lang="en-US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219200"/>
                <a:ext cx="12188824" cy="45370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2212" y="3844925"/>
            <a:ext cx="7239000" cy="339407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have 2 inputs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have 1 output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are total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All gates are commutative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smtClean="0"/>
              <a:t>Number of gates is finite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we need for a model?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how to represent a computation</a:t>
            </a:r>
          </a:p>
          <a:p>
            <a:pPr lvl="1"/>
            <a:r>
              <a:rPr lang="en-US" smtClean="0"/>
              <a:t>Circuits: gates, edges, outputs</a:t>
            </a:r>
          </a:p>
          <a:p>
            <a:r>
              <a:rPr lang="en-US" smtClean="0"/>
              <a:t>Define how to perform an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a circuit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we eventually want to know: </a:t>
            </a:r>
          </a:p>
          <a:p>
            <a:pPr lvl="1"/>
            <a:r>
              <a:rPr lang="en-US" smtClean="0"/>
              <a:t>Values of the outputs</a:t>
            </a:r>
          </a:p>
          <a:p>
            <a:r>
              <a:rPr lang="en-US" smtClean="0"/>
              <a:t>What we start with:</a:t>
            </a:r>
          </a:p>
          <a:p>
            <a:pPr lvl="1"/>
            <a:r>
              <a:rPr lang="en-US" smtClean="0"/>
              <a:t>Values of the inputs</a:t>
            </a:r>
          </a:p>
          <a:p>
            <a:r>
              <a:rPr lang="en-US" smtClean="0"/>
              <a:t>What do we do in between:</a:t>
            </a:r>
          </a:p>
          <a:p>
            <a:pPr lvl="1"/>
            <a:r>
              <a:rPr lang="en-US" smtClean="0"/>
              <a:t>Find values of gates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7612" y="350520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We need to define “value of”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0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 of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Intuitively:</a:t>
                </a:r>
              </a:p>
              <a:p>
                <a:pPr lvl="1"/>
                <a:r>
                  <a:rPr lang="en-US" smtClean="0"/>
                  <a:t>Wires carry a “signal”</a:t>
                </a:r>
              </a:p>
              <a:p>
                <a:pPr lvl="1"/>
                <a:r>
                  <a:rPr lang="en-US" smtClean="0"/>
                  <a:t>The signal a wire carries comes from its gate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𝑣𝑎𝑙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→{0,1,⊥}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Gives the value of each gate/output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⊥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means “I don’t know”</a:t>
                </a:r>
              </a:p>
              <a:p>
                <a:r>
                  <a:rPr lang="en-US" smtClean="0"/>
                  <a:t>What should the starting values be?</a:t>
                </a:r>
              </a:p>
              <a:p>
                <a:pPr lvl="1"/>
                <a:r>
                  <a:rPr lang="en-US" smtClean="0"/>
                  <a:t>Outputs:</a:t>
                </a:r>
              </a:p>
              <a:p>
                <a:pPr lvl="1"/>
                <a:r>
                  <a:rPr lang="en-US" smtClean="0"/>
                  <a:t>Gates:</a:t>
                </a:r>
              </a:p>
              <a:p>
                <a:pPr lvl="1"/>
                <a:r>
                  <a:rPr lang="en-US" smtClean="0"/>
                  <a:t>Inputs: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execute a Circuit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A</a:t>
                </a:r>
                <a:r>
                  <a:rPr lang="en-US" smtClean="0"/>
                  <a:t>s long as there’s an output that’s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⊥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Pick a gate/output whose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⊥</m:t>
                    </m:r>
                  </m:oMath>
                </a14:m>
                <a:r>
                  <a:rPr lang="en-US" smtClean="0"/>
                  <a:t> and whose incoming edges all have a defined “source” (i.e. 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0,1}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lvl="1"/>
                <a:r>
                  <a:rPr lang="en-US" smtClean="0"/>
                  <a:t>Change the value of that gate by executing the function labelled on its inputs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Hardware (CPU)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Software (Java)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execution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24675" y="2622661"/>
            <a:ext cx="2015843" cy="862013"/>
            <a:chOff x="9218612" y="3716337"/>
            <a:chExt cx="2015843" cy="862013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9955" y="3273472"/>
            <a:ext cx="1950823" cy="834954"/>
            <a:chOff x="9218612" y="2059437"/>
            <a:chExt cx="1950823" cy="83495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15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772591" y="2287667"/>
                <a:ext cx="5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91" y="2287667"/>
                <a:ext cx="550863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772591" y="4577008"/>
                <a:ext cx="5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91" y="4577008"/>
                <a:ext cx="55086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772590" y="3411468"/>
                <a:ext cx="5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90" y="3411468"/>
                <a:ext cx="55086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2323453" y="2333964"/>
            <a:ext cx="952268" cy="29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>
            <a:off x="2323453" y="2751441"/>
            <a:ext cx="952268" cy="9831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2323454" y="4900172"/>
            <a:ext cx="846502" cy="1144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2323453" y="2625128"/>
            <a:ext cx="846503" cy="85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275721" y="2125226"/>
            <a:ext cx="1950823" cy="834954"/>
            <a:chOff x="9218612" y="2059437"/>
            <a:chExt cx="1950823" cy="834954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32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7" name="Line 9"/>
          <p:cNvSpPr>
            <a:spLocks noChangeShapeType="1"/>
          </p:cNvSpPr>
          <p:nvPr/>
        </p:nvSpPr>
        <p:spPr bwMode="auto">
          <a:xfrm flipH="1" flipV="1">
            <a:off x="2323452" y="3734633"/>
            <a:ext cx="846503" cy="8624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H="1">
            <a:off x="2323454" y="3899687"/>
            <a:ext cx="846501" cy="10004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169955" y="4388385"/>
            <a:ext cx="1950823" cy="834954"/>
            <a:chOff x="9218612" y="2059437"/>
            <a:chExt cx="1950823" cy="834954"/>
          </a:xfrm>
        </p:grpSpPr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44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5226542" y="2538460"/>
            <a:ext cx="301466" cy="3302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5120778" y="3273472"/>
            <a:ext cx="403897" cy="4132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810675" y="3394539"/>
            <a:ext cx="2015843" cy="862013"/>
            <a:chOff x="9218612" y="3716337"/>
            <a:chExt cx="2015843" cy="862013"/>
          </a:xfrm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6" name="Line 9"/>
          <p:cNvSpPr>
            <a:spLocks noChangeShapeType="1"/>
          </p:cNvSpPr>
          <p:nvPr/>
        </p:nvSpPr>
        <p:spPr bwMode="auto">
          <a:xfrm flipV="1">
            <a:off x="5120779" y="4021602"/>
            <a:ext cx="2724538" cy="7800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 flipH="1" flipV="1">
            <a:off x="7540517" y="3053666"/>
            <a:ext cx="304799" cy="5869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9826518" y="3502379"/>
                <a:ext cx="5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518" y="3502379"/>
                <a:ext cx="55086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1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your neighbor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Build a circuit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𝑁𝐴𝑁𝐷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𝑁𝐴𝑁𝐷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=¬(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81827"/>
              </p:ext>
            </p:extLst>
          </p:nvPr>
        </p:nvGraphicFramePr>
        <p:xfrm>
          <a:off x="8609012" y="1752600"/>
          <a:ext cx="30966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342"/>
                <a:gridCol w="1548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Circuits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The set of functions we can compute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𝑁𝐴𝑁𝐷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gates only is the same as the set of functions we can compute with circuits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𝐴𝑁𝐷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𝑂𝑅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𝑁𝑂𝑇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gates.</a:t>
                </a:r>
              </a:p>
              <a:p>
                <a:pPr lvl="1"/>
                <a:r>
                  <a:rPr lang="en-US" smtClean="0"/>
                  <a:t>These computing models are “equivalent”</a:t>
                </a:r>
              </a:p>
              <a:p>
                <a:r>
                  <a:rPr lang="en-US" smtClean="0"/>
                  <a:t>How do we show this?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9142412" y="541482"/>
            <a:ext cx="790025" cy="311597"/>
            <a:chOff x="9523412" y="304800"/>
            <a:chExt cx="2116950" cy="834954"/>
          </a:xfrm>
        </p:grpSpPr>
        <p:grpSp>
          <p:nvGrpSpPr>
            <p:cNvPr id="5" name="Group 4"/>
            <p:cNvGrpSpPr/>
            <p:nvPr/>
          </p:nvGrpSpPr>
          <p:grpSpPr>
            <a:xfrm>
              <a:off x="9523412" y="304800"/>
              <a:ext cx="2116950" cy="834954"/>
              <a:chOff x="9218612" y="2059437"/>
              <a:chExt cx="2116950" cy="83495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0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 flipH="1">
                <a:off x="10814170" y="247267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10952843" y="634970"/>
              <a:ext cx="166127" cy="1661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11181367" y="609600"/>
            <a:ext cx="752293" cy="321695"/>
            <a:chOff x="9218612" y="3716337"/>
            <a:chExt cx="2015843" cy="862013"/>
          </a:xfrm>
        </p:grpSpPr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V="1">
            <a:off x="11162607" y="1066800"/>
            <a:ext cx="701763" cy="268375"/>
            <a:chOff x="9371012" y="5257800"/>
            <a:chExt cx="1880444" cy="719138"/>
          </a:xfrm>
        </p:grpSpPr>
        <p:sp>
          <p:nvSpPr>
            <p:cNvPr id="23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flipV="1">
            <a:off x="11123612" y="152400"/>
            <a:ext cx="728028" cy="311597"/>
            <a:chOff x="9218612" y="2059437"/>
            <a:chExt cx="1950823" cy="834954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31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0133012" y="485217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012" y="485217"/>
                <a:ext cx="83820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399761" y="4489592"/>
            <a:ext cx="1295400" cy="16159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Equivalence of Computing Models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2" y="1600201"/>
                <a:ext cx="9447371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Computing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and </a:t>
                </a:r>
                <a:r>
                  <a:rPr lang="en-US" smtClean="0">
                    <a:solidFill>
                      <a:srgbClr val="0070C0"/>
                    </a:solidFill>
                  </a:rPr>
                  <a:t>Computing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>
                    <a:solidFill>
                      <a:srgbClr val="0070C0"/>
                    </a:solidFill>
                  </a:rPr>
                  <a:t> </a:t>
                </a:r>
                <a:r>
                  <a:rPr lang="en-US" smtClean="0"/>
                  <a:t>are “equivalent” if they compute the same set of functions</a:t>
                </a:r>
              </a:p>
              <a:p>
                <a:pPr lvl="1"/>
                <a:r>
                  <a:rPr lang="en-US" smtClean="0"/>
                  <a:t>Any function that can be implemented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can also be implemented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, and vice-versa</a:t>
                </a:r>
              </a:p>
              <a:p>
                <a:r>
                  <a:rPr lang="en-US" smtClean="0"/>
                  <a:t>To show:</a:t>
                </a:r>
              </a:p>
              <a:p>
                <a:pPr lvl="1"/>
                <a:r>
                  <a:rPr lang="en-US" smtClean="0"/>
                  <a:t>How to take an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and </a:t>
                </a:r>
                <a:r>
                  <a:rPr lang="en-US" b="1" smtClean="0">
                    <a:solidFill>
                      <a:srgbClr val="7030A0"/>
                    </a:solidFill>
                  </a:rPr>
                  <a:t>convert it into</a:t>
                </a:r>
                <a:r>
                  <a:rPr lang="en-US" smtClean="0">
                    <a:solidFill>
                      <a:srgbClr val="7030A0"/>
                    </a:solidFill>
                  </a:rPr>
                  <a:t> </a:t>
                </a:r>
                <a:r>
                  <a:rPr lang="en-US" smtClean="0"/>
                  <a:t>an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(which computes the same function)</a:t>
                </a:r>
              </a:p>
              <a:p>
                <a:pPr lvl="1"/>
                <a:r>
                  <a:rPr lang="en-US"/>
                  <a:t>How to take an implementation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and </a:t>
                </a:r>
                <a:r>
                  <a:rPr lang="en-US" b="1">
                    <a:solidFill>
                      <a:srgbClr val="FF6699"/>
                    </a:solidFill>
                  </a:rPr>
                  <a:t>convert it into </a:t>
                </a:r>
                <a:r>
                  <a:rPr lang="en-US"/>
                  <a:t>an implementation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(which computes the same </a:t>
                </a:r>
                <a:r>
                  <a:rPr lang="en-US"/>
                  <a:t>function</a:t>
                </a:r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2" y="1600201"/>
                <a:ext cx="9447371" cy="4525963"/>
              </a:xfrm>
              <a:blipFill rotWithShape="1">
                <a:blip r:embed="rId2"/>
                <a:stretch>
                  <a:fillRect l="-968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flipV="1">
            <a:off x="10514012" y="2514600"/>
            <a:ext cx="790025" cy="311597"/>
            <a:chOff x="9523412" y="304800"/>
            <a:chExt cx="2116950" cy="834954"/>
          </a:xfrm>
        </p:grpSpPr>
        <p:grpSp>
          <p:nvGrpSpPr>
            <p:cNvPr id="6" name="Group 5"/>
            <p:cNvGrpSpPr/>
            <p:nvPr/>
          </p:nvGrpSpPr>
          <p:grpSpPr>
            <a:xfrm>
              <a:off x="9523412" y="304800"/>
              <a:ext cx="2116950" cy="834954"/>
              <a:chOff x="9218612" y="2059437"/>
              <a:chExt cx="2116950" cy="834954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2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10814170" y="247267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10952843" y="634970"/>
              <a:ext cx="166127" cy="1661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flipV="1">
            <a:off x="10697463" y="5251592"/>
            <a:ext cx="752293" cy="321695"/>
            <a:chOff x="9218612" y="3716337"/>
            <a:chExt cx="2015843" cy="862013"/>
          </a:xfrm>
        </p:grpSpPr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flipV="1">
            <a:off x="10678703" y="5708792"/>
            <a:ext cx="701763" cy="268375"/>
            <a:chOff x="9371012" y="5257800"/>
            <a:chExt cx="1880444" cy="719138"/>
          </a:xfrm>
        </p:grpSpPr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V="1">
            <a:off x="10639708" y="4794392"/>
            <a:ext cx="728028" cy="311597"/>
            <a:chOff x="9218612" y="2059437"/>
            <a:chExt cx="1950823" cy="834954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32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255272" y="2183784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0007009" y="2108885"/>
                <a:ext cx="811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009" y="2108885"/>
                <a:ext cx="811803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0128953" y="4413392"/>
                <a:ext cx="811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953" y="4413392"/>
                <a:ext cx="81180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stCxn id="37" idx="1"/>
            <a:endCxn id="17" idx="1"/>
          </p:cNvCxnSpPr>
          <p:nvPr/>
        </p:nvCxnSpPr>
        <p:spPr>
          <a:xfrm rot="10800000" flipH="1" flipV="1">
            <a:off x="10255271" y="2640983"/>
            <a:ext cx="144489" cy="2656591"/>
          </a:xfrm>
          <a:prstGeom prst="curvedConnector3">
            <a:avLst>
              <a:gd name="adj1" fmla="val -158213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7" idx="3"/>
            <a:endCxn id="37" idx="3"/>
          </p:cNvCxnSpPr>
          <p:nvPr/>
        </p:nvCxnSpPr>
        <p:spPr>
          <a:xfrm flipH="1" flipV="1">
            <a:off x="11550672" y="2640984"/>
            <a:ext cx="144489" cy="2656591"/>
          </a:xfrm>
          <a:prstGeom prst="curvedConnector3">
            <a:avLst>
              <a:gd name="adj1" fmla="val -158213"/>
            </a:avLst>
          </a:prstGeom>
          <a:ln w="76200">
            <a:solidFill>
              <a:srgbClr val="FF66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AND/OR/NOT using NAND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𝐴𝑁𝐷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𝑂𝑅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𝑁𝑂𝑇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= AON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7030A0"/>
                </a:solidFill>
              </a:rPr>
              <a:t>NAND to AON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FF6699"/>
                </a:solidFill>
              </a:rPr>
              <a:t>AON to NAND</a:t>
            </a:r>
            <a:endParaRPr lang="en-US">
              <a:solidFill>
                <a:srgbClr val="FF66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588" y="26670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Everywhere you see: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0412" y="26670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Everywhere you see: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588" y="5029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Instead put: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0412" y="5029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Instead put: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1513601" y="3630338"/>
            <a:ext cx="2142411" cy="844997"/>
            <a:chOff x="9523412" y="304800"/>
            <a:chExt cx="2116950" cy="834954"/>
          </a:xfrm>
        </p:grpSpPr>
        <p:grpSp>
          <p:nvGrpSpPr>
            <p:cNvPr id="13" name="Group 12"/>
            <p:cNvGrpSpPr/>
            <p:nvPr/>
          </p:nvGrpSpPr>
          <p:grpSpPr>
            <a:xfrm>
              <a:off x="9523412" y="304800"/>
              <a:ext cx="2116950" cy="834954"/>
              <a:chOff x="9218612" y="2059437"/>
              <a:chExt cx="2116950" cy="834954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9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1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10814170" y="247267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10952843" y="634970"/>
              <a:ext cx="166127" cy="1661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V="1">
            <a:off x="2531465" y="5669723"/>
            <a:ext cx="1209627" cy="462597"/>
            <a:chOff x="9371012" y="5257800"/>
            <a:chExt cx="1880444" cy="719138"/>
          </a:xfrm>
        </p:grpSpPr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flipV="1">
            <a:off x="1598612" y="5629743"/>
            <a:ext cx="1254900" cy="537099"/>
            <a:chOff x="9218612" y="2059437"/>
            <a:chExt cx="1950823" cy="834954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38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flipV="1">
            <a:off x="6399212" y="3581400"/>
            <a:ext cx="1548674" cy="662243"/>
            <a:chOff x="9218612" y="3716337"/>
            <a:chExt cx="2015843" cy="862013"/>
          </a:xfrm>
        </p:grpSpPr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V="1">
            <a:off x="4722812" y="3761900"/>
            <a:ext cx="1111669" cy="425135"/>
            <a:chOff x="9371012" y="5257800"/>
            <a:chExt cx="1880444" cy="719138"/>
          </a:xfrm>
        </p:grpSpPr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flipV="1">
            <a:off x="9437658" y="3581400"/>
            <a:ext cx="1498722" cy="641455"/>
            <a:chOff x="9218612" y="2059437"/>
            <a:chExt cx="1950823" cy="834954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57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294366" y="5791601"/>
            <a:ext cx="1982195" cy="609199"/>
            <a:chOff x="5332412" y="5759345"/>
            <a:chExt cx="2087149" cy="641455"/>
          </a:xfrm>
        </p:grpSpPr>
        <p:grpSp>
          <p:nvGrpSpPr>
            <p:cNvPr id="62" name="Group 61"/>
            <p:cNvGrpSpPr/>
            <p:nvPr/>
          </p:nvGrpSpPr>
          <p:grpSpPr>
            <a:xfrm flipV="1">
              <a:off x="5793212" y="5759345"/>
              <a:ext cx="1626349" cy="641455"/>
              <a:chOff x="9523412" y="304800"/>
              <a:chExt cx="2116950" cy="834954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9523412" y="304800"/>
                <a:ext cx="2116950" cy="834954"/>
                <a:chOff x="9218612" y="2059437"/>
                <a:chExt cx="2116950" cy="834954"/>
              </a:xfrm>
            </p:grpSpPr>
            <p:grpSp>
              <p:nvGrpSpPr>
                <p:cNvPr id="65" name="Group 64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69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0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1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6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472670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4" name="Oval 63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Line 9"/>
            <p:cNvSpPr>
              <a:spLocks noChangeShapeType="1"/>
            </p:cNvSpPr>
            <p:nvPr/>
          </p:nvSpPr>
          <p:spPr bwMode="auto">
            <a:xfrm flipH="1">
              <a:off x="5793212" y="5919709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 flipV="1">
              <a:off x="5332412" y="6080073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170612" y="5609530"/>
            <a:ext cx="2088527" cy="867470"/>
            <a:chOff x="7506996" y="4849410"/>
            <a:chExt cx="3735135" cy="1551389"/>
          </a:xfrm>
        </p:grpSpPr>
        <p:grpSp>
          <p:nvGrpSpPr>
            <p:cNvPr id="76" name="Group 75"/>
            <p:cNvGrpSpPr/>
            <p:nvPr/>
          </p:nvGrpSpPr>
          <p:grpSpPr>
            <a:xfrm flipV="1">
              <a:off x="7967796" y="4849410"/>
              <a:ext cx="1647985" cy="641455"/>
              <a:chOff x="9523412" y="304800"/>
              <a:chExt cx="2145113" cy="83495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23412" y="304800"/>
                <a:ext cx="2145113" cy="834954"/>
                <a:chOff x="9218612" y="2059437"/>
                <a:chExt cx="2145113" cy="834954"/>
              </a:xfrm>
            </p:grpSpPr>
            <p:grpSp>
              <p:nvGrpSpPr>
                <p:cNvPr id="79" name="Group 78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83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4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5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6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8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127445"/>
                  <a:ext cx="549555" cy="3452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flipV="1">
              <a:off x="7984348" y="5759344"/>
              <a:ext cx="1631433" cy="641455"/>
              <a:chOff x="9523412" y="304800"/>
              <a:chExt cx="2123568" cy="834954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9523412" y="304800"/>
                <a:ext cx="2123568" cy="834954"/>
                <a:chOff x="9218612" y="2059437"/>
                <a:chExt cx="2123568" cy="834954"/>
              </a:xfrm>
            </p:grpSpPr>
            <p:grpSp>
              <p:nvGrpSpPr>
                <p:cNvPr id="91" name="Group 90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95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6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7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8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92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0814170" y="2472670"/>
                  <a:ext cx="528010" cy="4156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flipV="1">
              <a:off x="9615782" y="5278254"/>
              <a:ext cx="1626349" cy="641455"/>
              <a:chOff x="9523412" y="304800"/>
              <a:chExt cx="2116950" cy="83495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523412" y="304800"/>
                <a:ext cx="2116950" cy="834954"/>
                <a:chOff x="9218612" y="2059437"/>
                <a:chExt cx="2116950" cy="834954"/>
              </a:xfrm>
            </p:grpSpPr>
            <p:grpSp>
              <p:nvGrpSpPr>
                <p:cNvPr id="103" name="Group 102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107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8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9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1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1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0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472670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02" name="Oval 101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Line 9"/>
            <p:cNvSpPr>
              <a:spLocks noChangeShapeType="1"/>
            </p:cNvSpPr>
            <p:nvPr/>
          </p:nvSpPr>
          <p:spPr bwMode="auto">
            <a:xfrm flipH="1">
              <a:off x="7967796" y="5013034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Line 9"/>
            <p:cNvSpPr>
              <a:spLocks noChangeShapeType="1"/>
            </p:cNvSpPr>
            <p:nvPr/>
          </p:nvSpPr>
          <p:spPr bwMode="auto">
            <a:xfrm flipV="1">
              <a:off x="7506996" y="5173398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Line 9"/>
            <p:cNvSpPr>
              <a:spLocks noChangeShapeType="1"/>
            </p:cNvSpPr>
            <p:nvPr/>
          </p:nvSpPr>
          <p:spPr bwMode="auto">
            <a:xfrm flipH="1">
              <a:off x="7991385" y="5905699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 flipV="1">
              <a:off x="7530585" y="6066063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151812" y="5426704"/>
            <a:ext cx="4021256" cy="1355096"/>
            <a:chOff x="8574198" y="4343400"/>
            <a:chExt cx="4021256" cy="1355096"/>
          </a:xfrm>
        </p:grpSpPr>
        <p:grpSp>
          <p:nvGrpSpPr>
            <p:cNvPr id="118" name="Group 117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119" name="Group 118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150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54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55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56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57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5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5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5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5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49" name="Oval 148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139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43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44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45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46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47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40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4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4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38" name="Oval 137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28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32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33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34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35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36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2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3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4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160" name="Group 159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65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69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0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1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2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6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64" name="Oval 163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1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175" name="Group 174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80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84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5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6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7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8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8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8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79" name="Oval 178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190" name="Group 189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95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99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0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1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2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0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9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9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9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94" name="Oval 193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2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8574198" y="4343400"/>
              <a:ext cx="1039070" cy="667458"/>
              <a:chOff x="9029825" y="2228142"/>
              <a:chExt cx="1039070" cy="667458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9090295" y="2286504"/>
                <a:ext cx="978600" cy="6090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9029825" y="2228142"/>
                <a:ext cx="492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NOT</a:t>
                </a:r>
                <a:endParaRPr lang="en-US" sz="120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8574198" y="5012681"/>
              <a:ext cx="1039070" cy="674518"/>
              <a:chOff x="9029825" y="2286504"/>
              <a:chExt cx="1039070" cy="674518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9090295" y="2286504"/>
                <a:ext cx="978600" cy="6090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9029825" y="2684023"/>
                <a:ext cx="492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NOT</a:t>
                </a:r>
                <a:endParaRPr lang="en-US" sz="1200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9639095" y="4481899"/>
              <a:ext cx="1808223" cy="1216597"/>
              <a:chOff x="9052030" y="2286504"/>
              <a:chExt cx="1016865" cy="645457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9090295" y="2286504"/>
                <a:ext cx="978600" cy="6090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9052030" y="2785001"/>
                <a:ext cx="492014" cy="14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OR</a:t>
                </a:r>
                <a:endParaRPr lang="en-US" sz="120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1518477" y="4647005"/>
              <a:ext cx="1039070" cy="667458"/>
              <a:chOff x="9029825" y="2228142"/>
              <a:chExt cx="1039070" cy="667458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9090295" y="2286504"/>
                <a:ext cx="978600" cy="6090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9029825" y="2228142"/>
                <a:ext cx="492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NOT</a:t>
                </a:r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3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Majority using NAND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3018" y="1066800"/>
            <a:ext cx="7577794" cy="2728348"/>
            <a:chOff x="150812" y="1143000"/>
            <a:chExt cx="8604791" cy="3098113"/>
          </a:xfrm>
        </p:grpSpPr>
        <p:grpSp>
          <p:nvGrpSpPr>
            <p:cNvPr id="5" name="Group 4"/>
            <p:cNvGrpSpPr/>
            <p:nvPr/>
          </p:nvGrpSpPr>
          <p:grpSpPr>
            <a:xfrm>
              <a:off x="3902897" y="1640435"/>
              <a:ext cx="2015843" cy="862013"/>
              <a:chOff x="9218612" y="3716337"/>
              <a:chExt cx="2015843" cy="862013"/>
            </a:xfrm>
          </p:grpSpPr>
          <p:sp>
            <p:nvSpPr>
              <p:cNvPr id="6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48177" y="2291246"/>
              <a:ext cx="1950823" cy="834954"/>
              <a:chOff x="9218612" y="2059437"/>
              <a:chExt cx="1950823" cy="834954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15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0813" y="1305441"/>
                  <a:ext cx="550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360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3" y="1305441"/>
                  <a:ext cx="550863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0813" y="3594782"/>
                  <a:ext cx="550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360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3" y="3594782"/>
                  <a:ext cx="550863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50812" y="2429242"/>
                  <a:ext cx="550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360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2" y="2429242"/>
                  <a:ext cx="550863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>
              <a:off x="701675" y="1351738"/>
              <a:ext cx="952268" cy="29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>
              <a:off x="701675" y="1769215"/>
              <a:ext cx="952268" cy="983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701676" y="3917946"/>
              <a:ext cx="846502" cy="114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 flipV="1">
              <a:off x="701675" y="1642902"/>
              <a:ext cx="846503" cy="8570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653943" y="1143000"/>
              <a:ext cx="1950823" cy="834954"/>
              <a:chOff x="9218612" y="2059437"/>
              <a:chExt cx="1950823" cy="834954"/>
            </a:xfrm>
          </p:grpSpPr>
          <p:grpSp>
            <p:nvGrpSpPr>
              <p:cNvPr id="51" name="Group 50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55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 flipV="1">
              <a:off x="701674" y="2752407"/>
              <a:ext cx="846503" cy="862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H="1">
              <a:off x="701676" y="2917461"/>
              <a:ext cx="846501" cy="1000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48177" y="3406159"/>
              <a:ext cx="1950823" cy="834954"/>
              <a:chOff x="9218612" y="2059437"/>
              <a:chExt cx="1950823" cy="834954"/>
            </a:xfrm>
          </p:grpSpPr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9740004" y="2059437"/>
                <a:ext cx="908039" cy="834954"/>
                <a:chOff x="3936" y="1584"/>
                <a:chExt cx="816" cy="1152"/>
              </a:xfrm>
            </p:grpSpPr>
            <p:sp>
              <p:nvSpPr>
                <p:cNvPr id="67" name="Arc 4"/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Arc 5"/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H="1">
                <a:off x="10648043" y="2472671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 flipH="1">
                <a:off x="9218612" y="2268175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Line 9"/>
              <p:cNvSpPr>
                <a:spLocks noChangeShapeType="1"/>
              </p:cNvSpPr>
              <p:nvPr/>
            </p:nvSpPr>
            <p:spPr bwMode="auto">
              <a:xfrm flipH="1">
                <a:off x="9218612" y="2685652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82" name="Line 9"/>
            <p:cNvSpPr>
              <a:spLocks noChangeShapeType="1"/>
            </p:cNvSpPr>
            <p:nvPr/>
          </p:nvSpPr>
          <p:spPr bwMode="auto">
            <a:xfrm>
              <a:off x="3604764" y="1556234"/>
              <a:ext cx="301466" cy="330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 flipV="1">
              <a:off x="3499000" y="2291246"/>
              <a:ext cx="403897" cy="413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6188897" y="2412313"/>
              <a:ext cx="2015843" cy="862013"/>
              <a:chOff x="9218612" y="3716337"/>
              <a:chExt cx="2015843" cy="862013"/>
            </a:xfrm>
          </p:grpSpPr>
          <p:sp>
            <p:nvSpPr>
              <p:cNvPr id="85" name="Freeform 10"/>
              <p:cNvSpPr>
                <a:spLocks/>
              </p:cNvSpPr>
              <p:nvPr/>
            </p:nvSpPr>
            <p:spPr bwMode="auto">
              <a:xfrm>
                <a:off x="9595620" y="3716337"/>
                <a:ext cx="1123950" cy="862013"/>
              </a:xfrm>
              <a:custGeom>
                <a:avLst/>
                <a:gdLst>
                  <a:gd name="T0" fmla="*/ 472 w 472"/>
                  <a:gd name="T1" fmla="*/ 181 h 363"/>
                  <a:gd name="T2" fmla="*/ 142 w 472"/>
                  <a:gd name="T3" fmla="*/ 363 h 363"/>
                  <a:gd name="T4" fmla="*/ 142 w 472"/>
                  <a:gd name="T5" fmla="*/ 363 h 363"/>
                  <a:gd name="T6" fmla="*/ 0 w 472"/>
                  <a:gd name="T7" fmla="*/ 363 h 363"/>
                  <a:gd name="T8" fmla="*/ 0 w 472"/>
                  <a:gd name="T9" fmla="*/ 0 h 363"/>
                  <a:gd name="T10" fmla="*/ 0 w 472"/>
                  <a:gd name="T11" fmla="*/ 0 h 363"/>
                  <a:gd name="T12" fmla="*/ 142 w 472"/>
                  <a:gd name="T13" fmla="*/ 0 h 363"/>
                  <a:gd name="T14" fmla="*/ 472 w 472"/>
                  <a:gd name="T15" fmla="*/ 181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363">
                    <a:moveTo>
                      <a:pt x="472" y="181"/>
                    </a:moveTo>
                    <a:cubicBezTo>
                      <a:pt x="416" y="271"/>
                      <a:pt x="293" y="338"/>
                      <a:pt x="142" y="363"/>
                    </a:cubicBezTo>
                    <a:lnTo>
                      <a:pt x="142" y="363"/>
                    </a:lnTo>
                    <a:lnTo>
                      <a:pt x="0" y="363"/>
                    </a:lnTo>
                    <a:cubicBezTo>
                      <a:pt x="88" y="248"/>
                      <a:pt x="88" y="115"/>
                      <a:pt x="0" y="0"/>
                    </a:cubicBezTo>
                    <a:lnTo>
                      <a:pt x="0" y="0"/>
                    </a:lnTo>
                    <a:lnTo>
                      <a:pt x="142" y="0"/>
                    </a:lnTo>
                    <a:cubicBezTo>
                      <a:pt x="293" y="24"/>
                      <a:pt x="417" y="92"/>
                      <a:pt x="472" y="181"/>
                    </a:cubicBez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9"/>
              <p:cNvSpPr>
                <a:spLocks noChangeShapeType="1"/>
              </p:cNvSpPr>
              <p:nvPr/>
            </p:nvSpPr>
            <p:spPr bwMode="auto">
              <a:xfrm flipH="1">
                <a:off x="9218612" y="3962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 flipH="1">
                <a:off x="9218612" y="4343400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 flipH="1">
                <a:off x="10713063" y="4147343"/>
                <a:ext cx="52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89" name="Line 9"/>
            <p:cNvSpPr>
              <a:spLocks noChangeShapeType="1"/>
            </p:cNvSpPr>
            <p:nvPr/>
          </p:nvSpPr>
          <p:spPr bwMode="auto">
            <a:xfrm flipV="1">
              <a:off x="3499001" y="3039376"/>
              <a:ext cx="2724538" cy="7800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 flipV="1">
              <a:off x="5918739" y="2071440"/>
              <a:ext cx="304799" cy="586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204740" y="2520153"/>
                  <a:ext cx="550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sz="360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740" y="2520153"/>
                  <a:ext cx="550863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2860" y="4234605"/>
                <a:ext cx="485117" cy="56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0" y="4234605"/>
                <a:ext cx="485117" cy="5691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02860" y="6250710"/>
                <a:ext cx="485117" cy="56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0" y="6250710"/>
                <a:ext cx="485117" cy="5691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102859" y="5224279"/>
                <a:ext cx="485117" cy="56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9" y="5224279"/>
                <a:ext cx="485117" cy="5691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ine 9"/>
          <p:cNvSpPr>
            <a:spLocks noChangeShapeType="1"/>
          </p:cNvSpPr>
          <p:nvPr/>
        </p:nvSpPr>
        <p:spPr bwMode="auto">
          <a:xfrm flipH="1">
            <a:off x="587973" y="4141738"/>
            <a:ext cx="804890" cy="3900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 flipH="1">
            <a:off x="587975" y="4657060"/>
            <a:ext cx="804889" cy="85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Line 9"/>
          <p:cNvSpPr>
            <a:spLocks noChangeShapeType="1"/>
          </p:cNvSpPr>
          <p:nvPr/>
        </p:nvSpPr>
        <p:spPr bwMode="auto">
          <a:xfrm>
            <a:off x="587976" y="6535304"/>
            <a:ext cx="745470" cy="1007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H="1" flipV="1">
            <a:off x="587975" y="4531790"/>
            <a:ext cx="761776" cy="6245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 flipH="1" flipV="1">
            <a:off x="587974" y="5508874"/>
            <a:ext cx="774261" cy="6173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Line 9"/>
          <p:cNvSpPr>
            <a:spLocks noChangeShapeType="1"/>
          </p:cNvSpPr>
          <p:nvPr/>
        </p:nvSpPr>
        <p:spPr bwMode="auto">
          <a:xfrm flipH="1">
            <a:off x="587976" y="5644095"/>
            <a:ext cx="726623" cy="8912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10164139" y="5105400"/>
                <a:ext cx="485117" cy="56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139" y="5105400"/>
                <a:ext cx="485117" cy="5691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1362236" y="3962400"/>
            <a:ext cx="4010484" cy="868609"/>
            <a:chOff x="8584970" y="4595465"/>
            <a:chExt cx="4010484" cy="868609"/>
          </a:xfrm>
        </p:grpSpPr>
        <p:grpSp>
          <p:nvGrpSpPr>
            <p:cNvPr id="138" name="Group 137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196" name="Group 195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227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31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2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3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4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3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2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2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3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26" name="Oval 225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214" name="Group 213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216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20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1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2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3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2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17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15" name="Oval 214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05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09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0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1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2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1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0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04" name="Oval 203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9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0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1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2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182" name="Group 181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87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91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92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93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94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9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8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8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9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86" name="Oval 185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3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4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168" name="Group 167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73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77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8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79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0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8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7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7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7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72" name="Oval 171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0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154" name="Group 153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159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163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64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65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66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67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16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6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58" name="Oval 157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36" name="Group 235"/>
          <p:cNvGrpSpPr/>
          <p:nvPr/>
        </p:nvGrpSpPr>
        <p:grpSpPr>
          <a:xfrm>
            <a:off x="1290557" y="4953000"/>
            <a:ext cx="4010484" cy="868609"/>
            <a:chOff x="8584970" y="4595465"/>
            <a:chExt cx="4010484" cy="868609"/>
          </a:xfrm>
        </p:grpSpPr>
        <p:grpSp>
          <p:nvGrpSpPr>
            <p:cNvPr id="237" name="Group 236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283" name="Group 282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314" name="Group 313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18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19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20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21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22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1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1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13" name="Oval 312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301" name="Group 300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303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07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08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09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10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1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04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0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02" name="Oval 301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92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96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97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98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99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00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9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9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9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91" name="Oval 290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7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8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9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269" name="Group 268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7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78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79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80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81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82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7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7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7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73" name="Oval 272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0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1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255" name="Group 254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58" name="Group 257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60" name="Group 259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64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65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66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67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6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6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6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6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59" name="Oval 258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7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241" name="Group 240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244" name="Group 243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246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250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51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52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53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25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247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4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4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245" name="Oval 244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3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23" name="Group 322"/>
          <p:cNvGrpSpPr/>
          <p:nvPr/>
        </p:nvGrpSpPr>
        <p:grpSpPr>
          <a:xfrm>
            <a:off x="1325710" y="5946880"/>
            <a:ext cx="4010484" cy="868609"/>
            <a:chOff x="8584970" y="4595465"/>
            <a:chExt cx="4010484" cy="868609"/>
          </a:xfrm>
        </p:grpSpPr>
        <p:grpSp>
          <p:nvGrpSpPr>
            <p:cNvPr id="324" name="Group 323"/>
            <p:cNvGrpSpPr/>
            <p:nvPr/>
          </p:nvGrpSpPr>
          <p:grpSpPr>
            <a:xfrm>
              <a:off x="9529896" y="4595465"/>
              <a:ext cx="2088527" cy="867470"/>
              <a:chOff x="7506996" y="4849410"/>
              <a:chExt cx="3735135" cy="1551389"/>
            </a:xfrm>
          </p:grpSpPr>
          <p:grpSp>
            <p:nvGrpSpPr>
              <p:cNvPr id="370" name="Group 369"/>
              <p:cNvGrpSpPr/>
              <p:nvPr/>
            </p:nvGrpSpPr>
            <p:grpSpPr>
              <a:xfrm flipV="1">
                <a:off x="7967796" y="4849410"/>
                <a:ext cx="1647985" cy="641455"/>
                <a:chOff x="9523412" y="304800"/>
                <a:chExt cx="2145113" cy="834954"/>
              </a:xfrm>
            </p:grpSpPr>
            <p:grpSp>
              <p:nvGrpSpPr>
                <p:cNvPr id="399" name="Group 398"/>
                <p:cNvGrpSpPr/>
                <p:nvPr/>
              </p:nvGrpSpPr>
              <p:grpSpPr>
                <a:xfrm>
                  <a:off x="9523412" y="304800"/>
                  <a:ext cx="2145113" cy="834954"/>
                  <a:chOff x="9218612" y="2059437"/>
                  <a:chExt cx="2145113" cy="834954"/>
                </a:xfrm>
              </p:grpSpPr>
              <p:grpSp>
                <p:nvGrpSpPr>
                  <p:cNvPr id="401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405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06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07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08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409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40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127445"/>
                    <a:ext cx="549555" cy="34522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0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00" name="Oval 399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 flipV="1">
                <a:off x="7984348" y="5759344"/>
                <a:ext cx="1631433" cy="641455"/>
                <a:chOff x="9523412" y="304800"/>
                <a:chExt cx="2123568" cy="834954"/>
              </a:xfrm>
            </p:grpSpPr>
            <p:grpSp>
              <p:nvGrpSpPr>
                <p:cNvPr id="388" name="Group 387"/>
                <p:cNvGrpSpPr/>
                <p:nvPr/>
              </p:nvGrpSpPr>
              <p:grpSpPr>
                <a:xfrm>
                  <a:off x="9523412" y="304800"/>
                  <a:ext cx="2123568" cy="834954"/>
                  <a:chOff x="9218612" y="2059437"/>
                  <a:chExt cx="2123568" cy="834954"/>
                </a:xfrm>
              </p:grpSpPr>
              <p:grpSp>
                <p:nvGrpSpPr>
                  <p:cNvPr id="390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94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95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96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97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98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91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814170" y="2472670"/>
                    <a:ext cx="528010" cy="4156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9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89" name="Oval 388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/>
              <p:cNvGrpSpPr/>
              <p:nvPr/>
            </p:nvGrpSpPr>
            <p:grpSpPr>
              <a:xfrm flipV="1">
                <a:off x="9615782" y="5278254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377" name="Group 376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379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83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84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85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86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87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8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1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8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78" name="Oval 377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3" name="Line 9"/>
              <p:cNvSpPr>
                <a:spLocks noChangeShapeType="1"/>
              </p:cNvSpPr>
              <p:nvPr/>
            </p:nvSpPr>
            <p:spPr bwMode="auto">
              <a:xfrm flipH="1">
                <a:off x="7967796" y="5013034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4" name="Line 9"/>
              <p:cNvSpPr>
                <a:spLocks noChangeShapeType="1"/>
              </p:cNvSpPr>
              <p:nvPr/>
            </p:nvSpPr>
            <p:spPr bwMode="auto">
              <a:xfrm flipV="1">
                <a:off x="7506996" y="5173398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5" name="Line 9"/>
              <p:cNvSpPr>
                <a:spLocks noChangeShapeType="1"/>
              </p:cNvSpPr>
              <p:nvPr/>
            </p:nvSpPr>
            <p:spPr bwMode="auto">
              <a:xfrm flipH="1">
                <a:off x="7991385" y="590569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6" name="Line 9"/>
              <p:cNvSpPr>
                <a:spLocks noChangeShapeType="1"/>
              </p:cNvSpPr>
              <p:nvPr/>
            </p:nvSpPr>
            <p:spPr bwMode="auto">
              <a:xfrm flipV="1">
                <a:off x="7530585" y="606606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8609012" y="4595465"/>
              <a:ext cx="1167042" cy="358674"/>
              <a:chOff x="5332412" y="5759345"/>
              <a:chExt cx="2087149" cy="641455"/>
            </a:xfrm>
          </p:grpSpPr>
          <p:grpSp>
            <p:nvGrpSpPr>
              <p:cNvPr id="356" name="Group 355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361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65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6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7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8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69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6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3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6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60" name="Oval 359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7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8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8584970" y="5105400"/>
              <a:ext cx="1167042" cy="358674"/>
              <a:chOff x="5332412" y="5759345"/>
              <a:chExt cx="2087149" cy="641455"/>
            </a:xfrm>
          </p:grpSpPr>
          <p:grpSp>
            <p:nvGrpSpPr>
              <p:cNvPr id="342" name="Group 341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347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51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2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3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4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5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48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49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5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46" name="Oval 345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3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4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11428412" y="4831521"/>
              <a:ext cx="1167042" cy="358674"/>
              <a:chOff x="5332412" y="5759345"/>
              <a:chExt cx="2087149" cy="641455"/>
            </a:xfrm>
          </p:grpSpPr>
          <p:grpSp>
            <p:nvGrpSpPr>
              <p:cNvPr id="328" name="Group 327"/>
              <p:cNvGrpSpPr/>
              <p:nvPr/>
            </p:nvGrpSpPr>
            <p:grpSpPr>
              <a:xfrm flipV="1">
                <a:off x="5793212" y="5759345"/>
                <a:ext cx="1626349" cy="641455"/>
                <a:chOff x="9523412" y="304800"/>
                <a:chExt cx="2116950" cy="834954"/>
              </a:xfrm>
            </p:grpSpPr>
            <p:grpSp>
              <p:nvGrpSpPr>
                <p:cNvPr id="331" name="Group 330"/>
                <p:cNvGrpSpPr/>
                <p:nvPr/>
              </p:nvGrpSpPr>
              <p:grpSpPr>
                <a:xfrm>
                  <a:off x="9523412" y="304800"/>
                  <a:ext cx="2116950" cy="834954"/>
                  <a:chOff x="9218612" y="2059437"/>
                  <a:chExt cx="2116950" cy="834954"/>
                </a:xfrm>
              </p:grpSpPr>
              <p:grpSp>
                <p:nvGrpSpPr>
                  <p:cNvPr id="333" name="Group 332"/>
                  <p:cNvGrpSpPr>
                    <a:grpSpLocks/>
                  </p:cNvGrpSpPr>
                  <p:nvPr/>
                </p:nvGrpSpPr>
                <p:grpSpPr bwMode="auto">
                  <a:xfrm>
                    <a:off x="9740004" y="2059437"/>
                    <a:ext cx="908039" cy="834954"/>
                    <a:chOff x="3936" y="1584"/>
                    <a:chExt cx="816" cy="1152"/>
                  </a:xfrm>
                </p:grpSpPr>
                <p:sp>
                  <p:nvSpPr>
                    <p:cNvPr id="337" name="Arc 4"/>
                    <p:cNvSpPr>
                      <a:spLocks/>
                    </p:cNvSpPr>
                    <p:nvPr/>
                  </p:nvSpPr>
                  <p:spPr bwMode="auto">
                    <a:xfrm>
                      <a:off x="4176" y="1584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38" name="Arc 5"/>
                    <p:cNvSpPr>
                      <a:spLocks/>
                    </p:cNvSpPr>
                    <p:nvPr/>
                  </p:nvSpPr>
                  <p:spPr bwMode="auto">
                    <a:xfrm flipV="1">
                      <a:off x="4176" y="2160"/>
                      <a:ext cx="576" cy="5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39" name="Line 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84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40" name="Line 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2736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341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84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sp>
                <p:nvSpPr>
                  <p:cNvPr id="33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814170" y="2472670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268175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33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8612" y="2685652"/>
                    <a:ext cx="52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32" name="Oval 331"/>
                <p:cNvSpPr/>
                <p:nvPr/>
              </p:nvSpPr>
              <p:spPr>
                <a:xfrm>
                  <a:off x="10952843" y="634970"/>
                  <a:ext cx="166127" cy="1661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9" name="Line 9"/>
              <p:cNvSpPr>
                <a:spLocks noChangeShapeType="1"/>
              </p:cNvSpPr>
              <p:nvPr/>
            </p:nvSpPr>
            <p:spPr bwMode="auto">
              <a:xfrm flipH="1">
                <a:off x="5793212" y="5919709"/>
                <a:ext cx="0" cy="320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0" name="Line 9"/>
              <p:cNvSpPr>
                <a:spLocks noChangeShapeType="1"/>
              </p:cNvSpPr>
              <p:nvPr/>
            </p:nvSpPr>
            <p:spPr bwMode="auto">
              <a:xfrm flipV="1">
                <a:off x="5332412" y="6080073"/>
                <a:ext cx="460800" cy="32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5722710" y="4471530"/>
            <a:ext cx="2088527" cy="867470"/>
            <a:chOff x="7506996" y="4849410"/>
            <a:chExt cx="3735135" cy="1551389"/>
          </a:xfrm>
        </p:grpSpPr>
        <p:grpSp>
          <p:nvGrpSpPr>
            <p:cNvPr id="411" name="Group 410"/>
            <p:cNvGrpSpPr/>
            <p:nvPr/>
          </p:nvGrpSpPr>
          <p:grpSpPr>
            <a:xfrm flipV="1">
              <a:off x="7967796" y="4849410"/>
              <a:ext cx="1647985" cy="641455"/>
              <a:chOff x="9523412" y="304800"/>
              <a:chExt cx="2145113" cy="834954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9523412" y="304800"/>
                <a:ext cx="2145113" cy="834954"/>
                <a:chOff x="9218612" y="2059437"/>
                <a:chExt cx="2145113" cy="834954"/>
              </a:xfrm>
            </p:grpSpPr>
            <p:grpSp>
              <p:nvGrpSpPr>
                <p:cNvPr id="442" name="Group 441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46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7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8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4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4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127445"/>
                  <a:ext cx="549555" cy="3452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41" name="Oval 440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2" name="Group 411"/>
            <p:cNvGrpSpPr/>
            <p:nvPr/>
          </p:nvGrpSpPr>
          <p:grpSpPr>
            <a:xfrm flipV="1">
              <a:off x="7984348" y="5759344"/>
              <a:ext cx="1631433" cy="641455"/>
              <a:chOff x="9523412" y="304800"/>
              <a:chExt cx="2123568" cy="834954"/>
            </a:xfrm>
          </p:grpSpPr>
          <p:grpSp>
            <p:nvGrpSpPr>
              <p:cNvPr id="429" name="Group 428"/>
              <p:cNvGrpSpPr/>
              <p:nvPr/>
            </p:nvGrpSpPr>
            <p:grpSpPr>
              <a:xfrm>
                <a:off x="9523412" y="304800"/>
                <a:ext cx="2123568" cy="834954"/>
                <a:chOff x="9218612" y="2059437"/>
                <a:chExt cx="2123568" cy="834954"/>
              </a:xfrm>
            </p:grpSpPr>
            <p:grpSp>
              <p:nvGrpSpPr>
                <p:cNvPr id="431" name="Group 430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35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6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7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8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3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32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0814170" y="2472670"/>
                  <a:ext cx="528010" cy="4156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0" name="Oval 429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 flipV="1">
              <a:off x="9615782" y="5278254"/>
              <a:ext cx="1626349" cy="641455"/>
              <a:chOff x="9523412" y="304800"/>
              <a:chExt cx="2116950" cy="834954"/>
            </a:xfrm>
          </p:grpSpPr>
          <p:grpSp>
            <p:nvGrpSpPr>
              <p:cNvPr id="418" name="Group 417"/>
              <p:cNvGrpSpPr/>
              <p:nvPr/>
            </p:nvGrpSpPr>
            <p:grpSpPr>
              <a:xfrm>
                <a:off x="9523412" y="304800"/>
                <a:ext cx="2116950" cy="834954"/>
                <a:chOff x="9218612" y="2059437"/>
                <a:chExt cx="2116950" cy="834954"/>
              </a:xfrm>
            </p:grpSpPr>
            <p:grpSp>
              <p:nvGrpSpPr>
                <p:cNvPr id="420" name="Group 419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24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5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6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7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2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2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472670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9" name="Oval 418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Line 9"/>
            <p:cNvSpPr>
              <a:spLocks noChangeShapeType="1"/>
            </p:cNvSpPr>
            <p:nvPr/>
          </p:nvSpPr>
          <p:spPr bwMode="auto">
            <a:xfrm flipH="1">
              <a:off x="7967796" y="5013034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5" name="Line 9"/>
            <p:cNvSpPr>
              <a:spLocks noChangeShapeType="1"/>
            </p:cNvSpPr>
            <p:nvPr/>
          </p:nvSpPr>
          <p:spPr bwMode="auto">
            <a:xfrm flipV="1">
              <a:off x="7506996" y="5173398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6" name="Line 9"/>
            <p:cNvSpPr>
              <a:spLocks noChangeShapeType="1"/>
            </p:cNvSpPr>
            <p:nvPr/>
          </p:nvSpPr>
          <p:spPr bwMode="auto">
            <a:xfrm flipH="1">
              <a:off x="7991385" y="5905699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7" name="Line 9"/>
            <p:cNvSpPr>
              <a:spLocks noChangeShapeType="1"/>
            </p:cNvSpPr>
            <p:nvPr/>
          </p:nvSpPr>
          <p:spPr bwMode="auto">
            <a:xfrm flipV="1">
              <a:off x="7530585" y="6066063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51" name="Line 9"/>
          <p:cNvSpPr>
            <a:spLocks noChangeShapeType="1"/>
          </p:cNvSpPr>
          <p:nvPr/>
        </p:nvSpPr>
        <p:spPr bwMode="auto">
          <a:xfrm>
            <a:off x="5372720" y="4381528"/>
            <a:ext cx="363180" cy="2629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2" name="Line 9"/>
          <p:cNvSpPr>
            <a:spLocks noChangeShapeType="1"/>
          </p:cNvSpPr>
          <p:nvPr/>
        </p:nvSpPr>
        <p:spPr bwMode="auto">
          <a:xfrm flipV="1">
            <a:off x="5301041" y="5151829"/>
            <a:ext cx="438987" cy="2221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53" name="Group 452"/>
          <p:cNvGrpSpPr/>
          <p:nvPr/>
        </p:nvGrpSpPr>
        <p:grpSpPr>
          <a:xfrm>
            <a:off x="8075612" y="5044881"/>
            <a:ext cx="2088527" cy="867470"/>
            <a:chOff x="7506996" y="4849410"/>
            <a:chExt cx="3735135" cy="1551389"/>
          </a:xfrm>
        </p:grpSpPr>
        <p:grpSp>
          <p:nvGrpSpPr>
            <p:cNvPr id="454" name="Group 453"/>
            <p:cNvGrpSpPr/>
            <p:nvPr/>
          </p:nvGrpSpPr>
          <p:grpSpPr>
            <a:xfrm flipV="1">
              <a:off x="7967796" y="4849410"/>
              <a:ext cx="1647985" cy="641455"/>
              <a:chOff x="9523412" y="304800"/>
              <a:chExt cx="2145113" cy="834954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9523412" y="304800"/>
                <a:ext cx="2145113" cy="834954"/>
                <a:chOff x="9218612" y="2059437"/>
                <a:chExt cx="2145113" cy="834954"/>
              </a:xfrm>
            </p:grpSpPr>
            <p:grpSp>
              <p:nvGrpSpPr>
                <p:cNvPr id="485" name="Group 484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89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0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1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8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127445"/>
                  <a:ext cx="549555" cy="3452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84" name="Oval 483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flipV="1">
              <a:off x="7984348" y="5759344"/>
              <a:ext cx="1631433" cy="641455"/>
              <a:chOff x="9523412" y="304800"/>
              <a:chExt cx="2123568" cy="834954"/>
            </a:xfrm>
          </p:grpSpPr>
          <p:grpSp>
            <p:nvGrpSpPr>
              <p:cNvPr id="472" name="Group 471"/>
              <p:cNvGrpSpPr/>
              <p:nvPr/>
            </p:nvGrpSpPr>
            <p:grpSpPr>
              <a:xfrm>
                <a:off x="9523412" y="304800"/>
                <a:ext cx="2123568" cy="834954"/>
                <a:chOff x="9218612" y="2059437"/>
                <a:chExt cx="2123568" cy="834954"/>
              </a:xfrm>
            </p:grpSpPr>
            <p:grpSp>
              <p:nvGrpSpPr>
                <p:cNvPr id="474" name="Group 473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78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9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0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1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7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0814170" y="2472670"/>
                  <a:ext cx="528010" cy="4156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73" name="Oval 472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 flipV="1">
              <a:off x="9615782" y="5278254"/>
              <a:ext cx="1626349" cy="641455"/>
              <a:chOff x="9523412" y="304800"/>
              <a:chExt cx="2116950" cy="834954"/>
            </a:xfrm>
          </p:grpSpPr>
          <p:grpSp>
            <p:nvGrpSpPr>
              <p:cNvPr id="461" name="Group 460"/>
              <p:cNvGrpSpPr/>
              <p:nvPr/>
            </p:nvGrpSpPr>
            <p:grpSpPr>
              <a:xfrm>
                <a:off x="9523412" y="304800"/>
                <a:ext cx="2116950" cy="834954"/>
                <a:chOff x="9218612" y="2059437"/>
                <a:chExt cx="2116950" cy="834954"/>
              </a:xfrm>
            </p:grpSpPr>
            <p:grpSp>
              <p:nvGrpSpPr>
                <p:cNvPr id="463" name="Group 462"/>
                <p:cNvGrpSpPr>
                  <a:grpSpLocks/>
                </p:cNvGrpSpPr>
                <p:nvPr/>
              </p:nvGrpSpPr>
              <p:grpSpPr bwMode="auto">
                <a:xfrm>
                  <a:off x="9740004" y="2059437"/>
                  <a:ext cx="908039" cy="834954"/>
                  <a:chOff x="3936" y="1584"/>
                  <a:chExt cx="816" cy="1152"/>
                </a:xfrm>
              </p:grpSpPr>
              <p:sp>
                <p:nvSpPr>
                  <p:cNvPr id="467" name="Arc 4"/>
                  <p:cNvSpPr>
                    <a:spLocks/>
                  </p:cNvSpPr>
                  <p:nvPr/>
                </p:nvSpPr>
                <p:spPr bwMode="auto">
                  <a:xfrm>
                    <a:off x="4176" y="1584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8" name="Arc 5"/>
                  <p:cNvSpPr>
                    <a:spLocks/>
                  </p:cNvSpPr>
                  <p:nvPr/>
                </p:nvSpPr>
                <p:spPr bwMode="auto">
                  <a:xfrm flipV="1">
                    <a:off x="4176" y="2160"/>
                    <a:ext cx="576" cy="57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9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158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6" y="2736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7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584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6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0814170" y="2472670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268175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218612" y="2685652"/>
                  <a:ext cx="52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62" name="Oval 461"/>
              <p:cNvSpPr/>
              <p:nvPr/>
            </p:nvSpPr>
            <p:spPr>
              <a:xfrm>
                <a:off x="10952843" y="634970"/>
                <a:ext cx="166127" cy="1661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Line 9"/>
            <p:cNvSpPr>
              <a:spLocks noChangeShapeType="1"/>
            </p:cNvSpPr>
            <p:nvPr/>
          </p:nvSpPr>
          <p:spPr bwMode="auto">
            <a:xfrm flipH="1">
              <a:off x="7967796" y="5013034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8" name="Line 9"/>
            <p:cNvSpPr>
              <a:spLocks noChangeShapeType="1"/>
            </p:cNvSpPr>
            <p:nvPr/>
          </p:nvSpPr>
          <p:spPr bwMode="auto">
            <a:xfrm flipV="1">
              <a:off x="7506996" y="5173398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9" name="Line 9"/>
            <p:cNvSpPr>
              <a:spLocks noChangeShapeType="1"/>
            </p:cNvSpPr>
            <p:nvPr/>
          </p:nvSpPr>
          <p:spPr bwMode="auto">
            <a:xfrm flipH="1">
              <a:off x="7991385" y="5905699"/>
              <a:ext cx="0" cy="320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0" name="Line 9"/>
            <p:cNvSpPr>
              <a:spLocks noChangeShapeType="1"/>
            </p:cNvSpPr>
            <p:nvPr/>
          </p:nvSpPr>
          <p:spPr bwMode="auto">
            <a:xfrm flipV="1">
              <a:off x="7530585" y="6066063"/>
              <a:ext cx="460800" cy="3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94" name="Line 9"/>
          <p:cNvSpPr>
            <a:spLocks noChangeShapeType="1"/>
          </p:cNvSpPr>
          <p:nvPr/>
        </p:nvSpPr>
        <p:spPr bwMode="auto">
          <a:xfrm flipV="1">
            <a:off x="5336194" y="5730801"/>
            <a:ext cx="2752607" cy="6370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5" name="Line 9"/>
          <p:cNvSpPr>
            <a:spLocks noChangeShapeType="1"/>
          </p:cNvSpPr>
          <p:nvPr/>
        </p:nvSpPr>
        <p:spPr bwMode="auto">
          <a:xfrm>
            <a:off x="7811237" y="4884852"/>
            <a:ext cx="277565" cy="3566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09645" y="1494448"/>
            <a:ext cx="1379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</a:rPr>
              <a:t>5 gates</a:t>
            </a:r>
            <a:endParaRPr lang="en-US" sz="3200" b="1">
              <a:solidFill>
                <a:srgbClr val="0070C0"/>
              </a:solidFill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10188805" y="4513836"/>
            <a:ext cx="158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24 gates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Takeaway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600201"/>
            <a:ext cx="11199972" cy="487679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We now have a hardware-based model of computing to work with</a:t>
            </a:r>
          </a:p>
          <a:p>
            <a:pPr lvl="1"/>
            <a:r>
              <a:rPr lang="en-US" smtClean="0"/>
              <a:t>Actually two!</a:t>
            </a:r>
          </a:p>
          <a:p>
            <a:r>
              <a:rPr lang="en-US" smtClean="0"/>
              <a:t>Meant to be similar to how CPUs operate</a:t>
            </a:r>
          </a:p>
          <a:p>
            <a:r>
              <a:rPr lang="en-US" smtClean="0"/>
              <a:t>We’ve already made proofs about models of computation!</a:t>
            </a:r>
          </a:p>
          <a:p>
            <a:r>
              <a:rPr lang="en-US" smtClean="0"/>
              <a:t>While some models are equivalent in what they can compute, they may not be in how efficiently they can do it</a:t>
            </a:r>
          </a:p>
          <a:p>
            <a:r>
              <a:rPr lang="en-US" b="1" smtClean="0"/>
              <a:t>Next time:</a:t>
            </a:r>
            <a:r>
              <a:rPr lang="en-US" smtClean="0"/>
              <a:t> a software-like model of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Exercise 0 was due last week</a:t>
            </a:r>
            <a:endParaRPr lang="en-US" smtClean="0"/>
          </a:p>
          <a:p>
            <a:pPr lvl="1"/>
            <a:r>
              <a:rPr lang="en-US" smtClean="0"/>
              <a:t>Didn’t complete it? No </a:t>
            </a:r>
            <a:r>
              <a:rPr lang="en-US" smtClean="0"/>
              <a:t>problem (this time)! </a:t>
            </a:r>
            <a:r>
              <a:rPr lang="en-US" smtClean="0"/>
              <a:t>Just do it </a:t>
            </a:r>
            <a:r>
              <a:rPr lang="en-US" smtClean="0"/>
              <a:t>soon. Ask for an extension on the assignment page.</a:t>
            </a:r>
            <a:endParaRPr lang="en-US" smtClean="0"/>
          </a:p>
          <a:p>
            <a:r>
              <a:rPr lang="en-US" smtClean="0"/>
              <a:t>First Quiz was due today</a:t>
            </a:r>
            <a:endParaRPr lang="en-US" smtClean="0"/>
          </a:p>
          <a:p>
            <a:pPr lvl="1"/>
            <a:r>
              <a:rPr lang="en-US" smtClean="0"/>
              <a:t>Didn’t complete it? No problem (this time)! Ask for an extension on the assignment page.</a:t>
            </a:r>
            <a:endParaRPr lang="en-US" smtClean="0"/>
          </a:p>
          <a:p>
            <a:r>
              <a:rPr lang="en-US" smtClean="0"/>
              <a:t>Exercise 1 is out.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Finite computation</a:t>
            </a:r>
          </a:p>
          <a:p>
            <a:r>
              <a:rPr lang="en-US" smtClean="0"/>
              <a:t>A first model of computing!!</a:t>
            </a:r>
          </a:p>
          <a:p>
            <a:pPr lvl="1"/>
            <a:r>
              <a:rPr lang="en-US" smtClean="0"/>
              <a:t>And a second!!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we need for a model?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how to represent a computation</a:t>
            </a:r>
          </a:p>
          <a:p>
            <a:pPr lvl="1"/>
            <a:r>
              <a:rPr lang="en-US" smtClean="0"/>
              <a:t>Programming languages: Syntax</a:t>
            </a:r>
          </a:p>
          <a:p>
            <a:r>
              <a:rPr lang="en-US" smtClean="0"/>
              <a:t>Define how to perform an execution</a:t>
            </a:r>
          </a:p>
          <a:p>
            <a:pPr lvl="1"/>
            <a:r>
              <a:rPr lang="en-US" smtClean="0"/>
              <a:t>Programming languages: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Logic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7640037"/>
                  </p:ext>
                </p:extLst>
              </p:nvPr>
            </p:nvGraphicFramePr>
            <p:xfrm>
              <a:off x="609600" y="1371600"/>
              <a:ext cx="10969624" cy="5128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406"/>
                    <a:gridCol w="2742406"/>
                    <a:gridCol w="2742406"/>
                    <a:gridCol w="274240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Operation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Symbol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Behavior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Gate</a:t>
                          </a:r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AND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mtClean="0"/>
                        </a:p>
                        <a:p>
                          <a:endParaRPr lang="en-US" smtClean="0"/>
                        </a:p>
                        <a:p>
                          <a:pPr algn="ctr"/>
                          <a:r>
                            <a:rPr lang="en-US" smtClean="0"/>
                            <a:t>“\wedge”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0∧0=0</m:t>
                                </m:r>
                              </m:oMath>
                            </m:oMathPara>
                          </a14:m>
                          <a:endParaRPr lang="en-US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0∧1=0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1∧0=0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1∧1=1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OR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  <a:p>
                          <a:endParaRPr lang="en-US" b="0" smtClean="0"/>
                        </a:p>
                        <a:p>
                          <a:pPr algn="ctr"/>
                          <a:r>
                            <a:rPr lang="en-US" b="0" smtClean="0"/>
                            <a:t>“\vee”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0∨0=0</m:t>
                                </m:r>
                              </m:oMath>
                            </m:oMathPara>
                          </a14:m>
                          <a:endParaRPr lang="en-US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0=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1=1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NOT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mtClean="0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endParaRPr lang="en-US" smtClean="0"/>
                        </a:p>
                        <a:p>
                          <a:pPr algn="ctr"/>
                          <a:endParaRPr lang="en-US" smtClean="0"/>
                        </a:p>
                        <a:p>
                          <a:pPr algn="ctr"/>
                          <a:r>
                            <a:rPr lang="en-US" smtClean="0"/>
                            <a:t>“\neg”, “-”, “\overline{b}”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1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¬0=1</m:t>
                                </m:r>
                              </m:oMath>
                            </m:oMathPara>
                          </a14:m>
                          <a:endParaRPr lang="en-US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¬1=0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7640037"/>
                  </p:ext>
                </p:extLst>
              </p:nvPr>
            </p:nvGraphicFramePr>
            <p:xfrm>
              <a:off x="609600" y="1371600"/>
              <a:ext cx="10969624" cy="5128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2406"/>
                    <a:gridCol w="2742406"/>
                    <a:gridCol w="2742406"/>
                    <a:gridCol w="2742406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Operation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Symbol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Behavior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Gate</a:t>
                          </a:r>
                          <a:endParaRPr lang="en-US"/>
                        </a:p>
                      </a:txBody>
                      <a:tcPr/>
                    </a:tc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AND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32549" r="-200000" b="-20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5" t="-32549" r="-100445" b="-20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OR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32549" r="-200000" b="-10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5" t="-132549" r="-100445" b="-10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562545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NOT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31641" r="-200000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5" t="-231641" r="-100445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9218612" y="3716337"/>
            <a:ext cx="2015843" cy="862013"/>
            <a:chOff x="9218612" y="3716337"/>
            <a:chExt cx="2015843" cy="862013"/>
          </a:xfrm>
        </p:grpSpPr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371012" y="5257800"/>
            <a:ext cx="1880444" cy="719138"/>
            <a:chOff x="9371012" y="5257800"/>
            <a:chExt cx="1880444" cy="719138"/>
          </a:xfrm>
        </p:grpSpPr>
        <p:sp>
          <p:nvSpPr>
            <p:cNvPr id="58" name="Freeform 30"/>
            <p:cNvSpPr>
              <a:spLocks noEditPoints="1"/>
            </p:cNvSpPr>
            <p:nvPr/>
          </p:nvSpPr>
          <p:spPr bwMode="auto">
            <a:xfrm>
              <a:off x="9884388" y="5257800"/>
              <a:ext cx="828675" cy="719138"/>
            </a:xfrm>
            <a:custGeom>
              <a:avLst/>
              <a:gdLst>
                <a:gd name="T0" fmla="*/ 303 w 348"/>
                <a:gd name="T1" fmla="*/ 151 h 302"/>
                <a:gd name="T2" fmla="*/ 325 w 348"/>
                <a:gd name="T3" fmla="*/ 174 h 302"/>
                <a:gd name="T4" fmla="*/ 348 w 348"/>
                <a:gd name="T5" fmla="*/ 151 h 302"/>
                <a:gd name="T6" fmla="*/ 348 w 348"/>
                <a:gd name="T7" fmla="*/ 151 h 302"/>
                <a:gd name="T8" fmla="*/ 325 w 348"/>
                <a:gd name="T9" fmla="*/ 128 h 302"/>
                <a:gd name="T10" fmla="*/ 303 w 348"/>
                <a:gd name="T11" fmla="*/ 151 h 302"/>
                <a:gd name="T12" fmla="*/ 0 w 348"/>
                <a:gd name="T13" fmla="*/ 0 h 302"/>
                <a:gd name="T14" fmla="*/ 303 w 348"/>
                <a:gd name="T15" fmla="*/ 151 h 302"/>
                <a:gd name="T16" fmla="*/ 0 w 348"/>
                <a:gd name="T17" fmla="*/ 302 h 302"/>
                <a:gd name="T18" fmla="*/ 0 w 348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02">
                  <a:moveTo>
                    <a:pt x="303" y="151"/>
                  </a:moveTo>
                  <a:cubicBezTo>
                    <a:pt x="303" y="163"/>
                    <a:pt x="313" y="174"/>
                    <a:pt x="325" y="174"/>
                  </a:cubicBezTo>
                  <a:cubicBezTo>
                    <a:pt x="338" y="174"/>
                    <a:pt x="348" y="163"/>
                    <a:pt x="348" y="151"/>
                  </a:cubicBezTo>
                  <a:cubicBezTo>
                    <a:pt x="348" y="151"/>
                    <a:pt x="348" y="151"/>
                    <a:pt x="348" y="151"/>
                  </a:cubicBezTo>
                  <a:cubicBezTo>
                    <a:pt x="348" y="138"/>
                    <a:pt x="338" y="128"/>
                    <a:pt x="325" y="128"/>
                  </a:cubicBezTo>
                  <a:cubicBezTo>
                    <a:pt x="313" y="128"/>
                    <a:pt x="303" y="138"/>
                    <a:pt x="303" y="151"/>
                  </a:cubicBezTo>
                  <a:close/>
                  <a:moveTo>
                    <a:pt x="0" y="0"/>
                  </a:moveTo>
                  <a:lnTo>
                    <a:pt x="303" y="151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 flipH="1">
              <a:off x="9371012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 flipH="1">
              <a:off x="10730064" y="5617369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218612" y="2059437"/>
            <a:ext cx="1950823" cy="834954"/>
            <a:chOff x="9218612" y="2059437"/>
            <a:chExt cx="1950823" cy="83495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7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1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Majority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8151971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𝑀𝐴𝐽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smtClean="0"/>
              </a:p>
              <a:p>
                <a:r>
                  <a:rPr lang="en-US" b="0" smtClean="0"/>
                  <a:t>English:</a:t>
                </a:r>
              </a:p>
              <a:p>
                <a:pPr lvl="1"/>
                <a:r>
                  <a:rPr lang="en-US" smtClean="0"/>
                  <a:t>The output is one if most of the inputs are one, and zero otherwise</a:t>
                </a:r>
                <a:endParaRPr lang="en-US" b="0" smtClean="0"/>
              </a:p>
              <a:p>
                <a:r>
                  <a:rPr lang="en-US" smtClean="0"/>
                  <a:t>Math: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𝑀𝐴𝐽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8151971" cy="4525963"/>
              </a:xfrm>
              <a:blipFill rotWithShape="1"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37512"/>
              </p:ext>
            </p:extLst>
          </p:nvPr>
        </p:nvGraphicFramePr>
        <p:xfrm>
          <a:off x="8913812" y="1600200"/>
          <a:ext cx="302048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242"/>
                <a:gridCol w="1510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Output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011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110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111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Majority as a circuit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Math: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𝑀𝐴𝐽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189412" y="3723922"/>
            <a:ext cx="2015843" cy="862013"/>
            <a:chOff x="9218612" y="3716337"/>
            <a:chExt cx="2015843" cy="862013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34692" y="4374733"/>
            <a:ext cx="1950823" cy="834954"/>
            <a:chOff x="9218612" y="2059437"/>
            <a:chExt cx="1950823" cy="834954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15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37328" y="3388928"/>
                <a:ext cx="5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8" y="3388928"/>
                <a:ext cx="55086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37328" y="5678269"/>
                <a:ext cx="5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8" y="5678269"/>
                <a:ext cx="55086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37327" y="4512729"/>
                <a:ext cx="5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7" y="4512729"/>
                <a:ext cx="55086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ine 9"/>
          <p:cNvSpPr>
            <a:spLocks noChangeShapeType="1"/>
          </p:cNvSpPr>
          <p:nvPr/>
        </p:nvSpPr>
        <p:spPr bwMode="auto">
          <a:xfrm flipH="1">
            <a:off x="988190" y="3435225"/>
            <a:ext cx="952268" cy="29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H="1">
            <a:off x="988190" y="3852702"/>
            <a:ext cx="952268" cy="9831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988191" y="6001433"/>
            <a:ext cx="846502" cy="1144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H="1" flipV="1">
            <a:off x="988190" y="3726389"/>
            <a:ext cx="846503" cy="85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940458" y="3226487"/>
            <a:ext cx="1950823" cy="834954"/>
            <a:chOff x="9218612" y="2059437"/>
            <a:chExt cx="1950823" cy="834954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55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0" name="Line 9"/>
          <p:cNvSpPr>
            <a:spLocks noChangeShapeType="1"/>
          </p:cNvSpPr>
          <p:nvPr/>
        </p:nvSpPr>
        <p:spPr bwMode="auto">
          <a:xfrm flipH="1" flipV="1">
            <a:off x="988189" y="4835894"/>
            <a:ext cx="846503" cy="8624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 flipH="1">
            <a:off x="988191" y="5000948"/>
            <a:ext cx="846501" cy="10004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834692" y="5489646"/>
            <a:ext cx="1950823" cy="834954"/>
            <a:chOff x="9218612" y="2059437"/>
            <a:chExt cx="1950823" cy="834954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9740004" y="2059437"/>
              <a:ext cx="908039" cy="834954"/>
              <a:chOff x="3936" y="1584"/>
              <a:chExt cx="816" cy="1152"/>
            </a:xfrm>
          </p:grpSpPr>
          <p:sp>
            <p:nvSpPr>
              <p:cNvPr id="67" name="Arc 4"/>
              <p:cNvSpPr>
                <a:spLocks/>
              </p:cNvSpPr>
              <p:nvPr/>
            </p:nvSpPr>
            <p:spPr bwMode="auto">
              <a:xfrm>
                <a:off x="4176" y="1584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Arc 5"/>
              <p:cNvSpPr>
                <a:spLocks/>
              </p:cNvSpPr>
              <p:nvPr/>
            </p:nvSpPr>
            <p:spPr bwMode="auto">
              <a:xfrm flipV="1">
                <a:off x="4176" y="2160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Line 6"/>
              <p:cNvSpPr>
                <a:spLocks noChangeShapeType="1"/>
              </p:cNvSpPr>
              <p:nvPr/>
            </p:nvSpPr>
            <p:spPr bwMode="auto">
              <a:xfrm flipH="1">
                <a:off x="3936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Line 7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Line 8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>
              <a:off x="10648043" y="2472671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 flipH="1">
              <a:off x="9218612" y="2268175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H="1">
              <a:off x="9218612" y="2685652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2" name="Line 9"/>
          <p:cNvSpPr>
            <a:spLocks noChangeShapeType="1"/>
          </p:cNvSpPr>
          <p:nvPr/>
        </p:nvSpPr>
        <p:spPr bwMode="auto">
          <a:xfrm>
            <a:off x="3891279" y="3639721"/>
            <a:ext cx="301466" cy="3302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3" name="Line 9"/>
          <p:cNvSpPr>
            <a:spLocks noChangeShapeType="1"/>
          </p:cNvSpPr>
          <p:nvPr/>
        </p:nvSpPr>
        <p:spPr bwMode="auto">
          <a:xfrm flipV="1">
            <a:off x="3785515" y="4374733"/>
            <a:ext cx="403897" cy="4132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6475412" y="4495800"/>
            <a:ext cx="2015843" cy="862013"/>
            <a:chOff x="9218612" y="3716337"/>
            <a:chExt cx="2015843" cy="862013"/>
          </a:xfrm>
        </p:grpSpPr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9595620" y="3716337"/>
              <a:ext cx="1123950" cy="862013"/>
            </a:xfrm>
            <a:custGeom>
              <a:avLst/>
              <a:gdLst>
                <a:gd name="T0" fmla="*/ 472 w 472"/>
                <a:gd name="T1" fmla="*/ 181 h 363"/>
                <a:gd name="T2" fmla="*/ 142 w 472"/>
                <a:gd name="T3" fmla="*/ 363 h 363"/>
                <a:gd name="T4" fmla="*/ 142 w 472"/>
                <a:gd name="T5" fmla="*/ 363 h 363"/>
                <a:gd name="T6" fmla="*/ 0 w 472"/>
                <a:gd name="T7" fmla="*/ 363 h 363"/>
                <a:gd name="T8" fmla="*/ 0 w 472"/>
                <a:gd name="T9" fmla="*/ 0 h 363"/>
                <a:gd name="T10" fmla="*/ 0 w 472"/>
                <a:gd name="T11" fmla="*/ 0 h 363"/>
                <a:gd name="T12" fmla="*/ 142 w 472"/>
                <a:gd name="T13" fmla="*/ 0 h 363"/>
                <a:gd name="T14" fmla="*/ 472 w 472"/>
                <a:gd name="T15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63">
                  <a:moveTo>
                    <a:pt x="472" y="181"/>
                  </a:moveTo>
                  <a:cubicBezTo>
                    <a:pt x="416" y="271"/>
                    <a:pt x="293" y="338"/>
                    <a:pt x="142" y="363"/>
                  </a:cubicBezTo>
                  <a:lnTo>
                    <a:pt x="142" y="363"/>
                  </a:lnTo>
                  <a:lnTo>
                    <a:pt x="0" y="363"/>
                  </a:lnTo>
                  <a:cubicBezTo>
                    <a:pt x="88" y="248"/>
                    <a:pt x="88" y="115"/>
                    <a:pt x="0" y="0"/>
                  </a:cubicBezTo>
                  <a:lnTo>
                    <a:pt x="0" y="0"/>
                  </a:lnTo>
                  <a:lnTo>
                    <a:pt x="142" y="0"/>
                  </a:lnTo>
                  <a:cubicBezTo>
                    <a:pt x="293" y="24"/>
                    <a:pt x="417" y="92"/>
                    <a:pt x="472" y="181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 flipH="1">
              <a:off x="9218612" y="3962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 flipH="1">
              <a:off x="9218612" y="4343400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Line 9"/>
            <p:cNvSpPr>
              <a:spLocks noChangeShapeType="1"/>
            </p:cNvSpPr>
            <p:nvPr/>
          </p:nvSpPr>
          <p:spPr bwMode="auto">
            <a:xfrm flipH="1">
              <a:off x="10713063" y="4147343"/>
              <a:ext cx="52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9" name="Line 9"/>
          <p:cNvSpPr>
            <a:spLocks noChangeShapeType="1"/>
          </p:cNvSpPr>
          <p:nvPr/>
        </p:nvSpPr>
        <p:spPr bwMode="auto">
          <a:xfrm flipV="1">
            <a:off x="3785516" y="5122863"/>
            <a:ext cx="2724538" cy="7800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0" name="Line 9"/>
          <p:cNvSpPr>
            <a:spLocks noChangeShapeType="1"/>
          </p:cNvSpPr>
          <p:nvPr/>
        </p:nvSpPr>
        <p:spPr bwMode="auto">
          <a:xfrm flipH="1" flipV="1">
            <a:off x="6205254" y="4154927"/>
            <a:ext cx="304799" cy="5869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8491255" y="4603640"/>
                <a:ext cx="5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255" y="4603640"/>
                <a:ext cx="550863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5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1539</Words>
  <Application>Microsoft Office PowerPoint</Application>
  <PresentationFormat>Custom</PresentationFormat>
  <Paragraphs>265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Times New Roman</vt:lpstr>
      <vt:lpstr>Calibri</vt:lpstr>
      <vt:lpstr>Office Theme</vt:lpstr>
      <vt:lpstr>CS3102 Theory of Computation</vt:lpstr>
      <vt:lpstr>Differences</vt:lpstr>
      <vt:lpstr>Similarities</vt:lpstr>
      <vt:lpstr>Logistics</vt:lpstr>
      <vt:lpstr>Today</vt:lpstr>
      <vt:lpstr>What do we need for a model?</vt:lpstr>
      <vt:lpstr>Boolean Logic</vt:lpstr>
      <vt:lpstr>Example: Majority</vt:lpstr>
      <vt:lpstr>Majority as a circuit</vt:lpstr>
      <vt:lpstr>Components of a circuit</vt:lpstr>
      <vt:lpstr>“Semiformal” Definition of a circuit</vt:lpstr>
      <vt:lpstr>What are we assuming?</vt:lpstr>
      <vt:lpstr>What are we assuming?</vt:lpstr>
      <vt:lpstr>What are we assuming?</vt:lpstr>
      <vt:lpstr>What are we assuming?</vt:lpstr>
      <vt:lpstr>What do we need for a model?</vt:lpstr>
      <vt:lpstr>Executing a circuit</vt:lpstr>
      <vt:lpstr>Value of</vt:lpstr>
      <vt:lpstr>How to execute a Circuit</vt:lpstr>
      <vt:lpstr>Example execution</vt:lpstr>
      <vt:lpstr>With your neighbor</vt:lpstr>
      <vt:lpstr>NAND Circuits</vt:lpstr>
      <vt:lpstr>Equivalence of Computing Models</vt:lpstr>
      <vt:lpstr>AND/OR/NOT using NAND</vt:lpstr>
      <vt:lpstr>NAND = AON</vt:lpstr>
      <vt:lpstr>Majority using NAND</vt:lpstr>
      <vt:lpstr>Takeaway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347</cp:revision>
  <dcterms:created xsi:type="dcterms:W3CDTF">2019-01-15T14:15:49Z</dcterms:created>
  <dcterms:modified xsi:type="dcterms:W3CDTF">2020-01-28T18:30:18Z</dcterms:modified>
</cp:coreProperties>
</file>