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317" r:id="rId3"/>
    <p:sldId id="360" r:id="rId4"/>
    <p:sldId id="417" r:id="rId5"/>
    <p:sldId id="405" r:id="rId6"/>
    <p:sldId id="406" r:id="rId7"/>
    <p:sldId id="41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</p:sldIdLst>
  <p:sldSz cx="12188825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84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70012" y="4059094"/>
                <a:ext cx="8761412" cy="2417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smtClean="0"/>
                  <a:t>Warm up: </a:t>
                </a:r>
              </a:p>
              <a:p>
                <a:r>
                  <a:rPr lang="en-US" sz="3200" smtClean="0"/>
                  <a:t>Is this function computable with a NAND-Circuit?</a:t>
                </a:r>
              </a:p>
              <a:p>
                <a:endParaRPr lang="en-US" sz="32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1 </m:t>
                              </m:r>
                              <m:r>
                                <a:rPr lang="en-US" sz="3200" b="0" i="0" smtClean="0">
                                  <a:latin typeface="Cambria Math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32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UVA</m:t>
                              </m:r>
                              <m:r>
                                <a:rPr lang="en-US" sz="32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wins</m:t>
                              </m:r>
                              <m:r>
                                <a:rPr lang="en-US" sz="32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against</m:t>
                              </m:r>
                              <m:r>
                                <a:rPr lang="en-US" sz="32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ND</m:t>
                              </m:r>
                              <m:r>
                                <a:rPr lang="en-US" sz="32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tonight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0        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3200" b="0" i="0" smtClean="0">
                                  <a:latin typeface="Cambria Math"/>
                                </a:rPr>
                                <m:t>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2" y="4059094"/>
                <a:ext cx="8761412" cy="2417906"/>
              </a:xfrm>
              <a:prstGeom prst="rect">
                <a:avLst/>
              </a:prstGeom>
              <a:blipFill rotWithShape="1">
                <a:blip r:embed="rId2"/>
                <a:stretch>
                  <a:fillRect l="-1809" t="-3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828800"/>
            <a:ext cx="86582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53394-9A55-4541-A5DB-7304B839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Defining the EVAL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70BB35-F717-4EC5-8AC6-C33206D2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A78B9665-19AA-426B-A7B3-E43235180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14064"/>
              </p:ext>
            </p:extLst>
          </p:nvPr>
        </p:nvGraphicFramePr>
        <p:xfrm>
          <a:off x="4620212" y="1270634"/>
          <a:ext cx="6162706" cy="540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353">
                  <a:extLst>
                    <a:ext uri="{9D8B030D-6E8A-4147-A177-3AD203B41FA5}">
                      <a16:colId xmlns:a16="http://schemas.microsoft.com/office/drawing/2014/main" xmlns="" val="355376427"/>
                    </a:ext>
                  </a:extLst>
                </a:gridCol>
                <a:gridCol w="3081353">
                  <a:extLst>
                    <a:ext uri="{9D8B030D-6E8A-4147-A177-3AD203B41FA5}">
                      <a16:colId xmlns:a16="http://schemas.microsoft.com/office/drawing/2014/main" xmlns="" val="3554725766"/>
                    </a:ext>
                  </a:extLst>
                </a:gridCol>
              </a:tblGrid>
              <a:tr h="445748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5013495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8760523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5068811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0911309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3642919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4281677"/>
                  </a:ext>
                </a:extLst>
              </a:tr>
              <a:tr h="8239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23315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D269260-E1AB-4626-BC13-56B63D86EF0F}"/>
              </a:ext>
            </a:extLst>
          </p:cNvPr>
          <p:cNvSpPr txBox="1"/>
          <p:nvPr/>
        </p:nvSpPr>
        <p:spPr>
          <a:xfrm>
            <a:off x="482552" y="1415346"/>
            <a:ext cx="502860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Representation:</a:t>
            </a:r>
          </a:p>
          <a:p>
            <a:r>
              <a:rPr lang="en-US" dirty="0"/>
              <a:t>      </a:t>
            </a:r>
            <a:r>
              <a:rPr lang="en-US" dirty="0">
                <a:ea typeface="+mn-lt"/>
                <a:cs typeface="+mn-lt"/>
              </a:rPr>
              <a:t>(2, 0, 1), </a:t>
            </a:r>
          </a:p>
          <a:p>
            <a:r>
              <a:rPr lang="en-US" dirty="0">
                <a:ea typeface="+mn-lt"/>
                <a:cs typeface="+mn-lt"/>
              </a:rPr>
              <a:t>      (3, 0, 2), </a:t>
            </a:r>
          </a:p>
          <a:p>
            <a:r>
              <a:rPr lang="en-US" dirty="0">
                <a:ea typeface="+mn-lt"/>
                <a:cs typeface="+mn-lt"/>
              </a:rPr>
              <a:t>      (4, 1, 2), </a:t>
            </a:r>
          </a:p>
          <a:p>
            <a:r>
              <a:rPr lang="en-US" dirty="0">
                <a:ea typeface="+mn-lt"/>
                <a:cs typeface="+mn-lt"/>
              </a:rPr>
              <a:t>      (5, 3, 4)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Input:</a:t>
            </a:r>
          </a:p>
          <a:p>
            <a:r>
              <a:rPr lang="en-US" dirty="0">
                <a:cs typeface="Calibri"/>
              </a:rPr>
              <a:t>      0,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37812" y="0"/>
                <a:ext cx="1676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𝑛</m:t>
                      </m:r>
                      <m:r>
                        <a:rPr lang="en-US" sz="36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3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𝑚</m:t>
                      </m:r>
                      <m:r>
                        <a:rPr lang="en-US" sz="3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812" y="0"/>
                <a:ext cx="1676400" cy="1200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14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A39F1F-777E-4EEF-B8B2-A82C7785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Psuedocode</a:t>
            </a:r>
            <a:r>
              <a:rPr lang="en-US" dirty="0">
                <a:cs typeface="Calibri"/>
              </a:rPr>
              <a:t> for 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7DDE990-7043-45B0-8A9D-58C526471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6039795" cy="5244830"/>
              </a:xfrm>
            </p:spPr>
            <p:txBody>
              <a:bodyPr vert="horz" lIns="121899" tIns="60949" rIns="121899" bIns="60949" rtlCol="0" anchor="t">
                <a:normAutofit fontScale="92500" lnSpcReduction="10000"/>
              </a:bodyPr>
              <a:lstStyle/>
              <a:p>
                <a:pPr marL="456565" indent="-456565"/>
                <a:r>
                  <a:rPr lang="en-US" sz="3600" dirty="0">
                    <a:cs typeface="Calibri"/>
                  </a:rPr>
                  <a:t>Table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sz="3600" dirty="0">
                    <a:cs typeface="Calibri"/>
                  </a:rPr>
                  <a:t>:</a:t>
                </a:r>
                <a:endParaRPr lang="en-US" sz="3600" dirty="0"/>
              </a:p>
              <a:p>
                <a:pPr marL="989965" lvl="1" indent="-380365"/>
                <a:r>
                  <a:rPr lang="en-US" sz="3200" dirty="0">
                    <a:cs typeface="Calibri"/>
                  </a:rPr>
                  <a:t> holds variables and their values</a:t>
                </a:r>
                <a:endParaRPr lang="en-US" sz="3200">
                  <a:cs typeface="Calibri"/>
                </a:endParaRPr>
              </a:p>
              <a:p>
                <a:pPr marL="456565" indent="-456565"/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  <a:cs typeface="Calibri"/>
                      </a:rPr>
                      <m:t>𝐺𝐸𝑇</m:t>
                    </m:r>
                    <m:r>
                      <a:rPr lang="en-US" sz="3600" i="1" dirty="0" smtClean="0">
                        <a:latin typeface="Cambria Math"/>
                        <a:cs typeface="Calibri"/>
                      </a:rPr>
                      <m:t>(</m:t>
                    </m:r>
                    <m:r>
                      <a:rPr lang="en-US" sz="3600" i="1" dirty="0" err="1">
                        <a:latin typeface="Cambria Math"/>
                        <a:cs typeface="Calibri"/>
                      </a:rPr>
                      <m:t>𝑇</m:t>
                    </m:r>
                    <m:r>
                      <a:rPr lang="en-US" sz="3600" i="1" dirty="0" err="1">
                        <a:latin typeface="Cambria Math"/>
                        <a:cs typeface="Calibri"/>
                      </a:rPr>
                      <m:t>,</m:t>
                    </m:r>
                    <m:r>
                      <a:rPr lang="en-US" sz="3600" i="1" dirty="0" err="1">
                        <a:latin typeface="Cambria Math"/>
                        <a:cs typeface="Calibri"/>
                      </a:rPr>
                      <m:t>𝑖</m:t>
                    </m:r>
                    <m:r>
                      <a:rPr lang="en-US" sz="3600" i="1" dirty="0">
                        <a:latin typeface="Cambria Math"/>
                        <a:cs typeface="Calibri"/>
                      </a:rPr>
                      <m:t>)</m:t>
                    </m:r>
                  </m:oMath>
                </a14:m>
                <a:endParaRPr lang="en-US" sz="3600" dirty="0">
                  <a:cs typeface="Calibri"/>
                </a:endParaRPr>
              </a:p>
              <a:p>
                <a:pPr marL="989965" lvl="1" indent="-380365"/>
                <a:r>
                  <a:rPr lang="en-US" sz="3200" dirty="0">
                    <a:cs typeface="Calibri"/>
                  </a:rPr>
                  <a:t>Returns the bit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sz="3200" dirty="0">
                    <a:cs typeface="Calibri"/>
                  </a:rPr>
                  <a:t> associated with variable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Calibri"/>
                      </a:rPr>
                      <m:t> </m:t>
                    </m:r>
                    <m:r>
                      <a:rPr lang="en-US" sz="3200" i="1" dirty="0" err="1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endParaRPr lang="en-US" sz="3200" dirty="0" err="1">
                  <a:cs typeface="Calibri"/>
                </a:endParaRPr>
              </a:p>
              <a:p>
                <a:pPr marL="456565" indent="-456565"/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  <a:cs typeface="Calibri"/>
                      </a:rPr>
                      <m:t>𝑈𝑃𝐷𝐴𝑇𝐸</m:t>
                    </m:r>
                    <m:r>
                      <a:rPr lang="en-US" sz="3600" i="1" dirty="0" smtClean="0">
                        <a:latin typeface="Cambria Math"/>
                        <a:cs typeface="Calibri"/>
                      </a:rPr>
                      <m:t>(</m:t>
                    </m:r>
                    <m:r>
                      <a:rPr lang="en-US" sz="3600" i="1" dirty="0" smtClean="0">
                        <a:latin typeface="Cambria Math"/>
                        <a:cs typeface="Calibri"/>
                      </a:rPr>
                      <m:t>𝑇</m:t>
                    </m:r>
                    <m:r>
                      <a:rPr lang="en-US" sz="3600" i="1" dirty="0" smtClean="0">
                        <a:latin typeface="Cambria Math"/>
                        <a:cs typeface="Calibri"/>
                      </a:rPr>
                      <m:t>, </m:t>
                    </m:r>
                    <m:r>
                      <a:rPr lang="en-US" sz="3600" i="1" dirty="0" err="1">
                        <a:latin typeface="Cambria Math"/>
                        <a:cs typeface="Calibri"/>
                      </a:rPr>
                      <m:t>𝑖</m:t>
                    </m:r>
                    <m:r>
                      <a:rPr lang="en-US" sz="3600" i="1" dirty="0">
                        <a:latin typeface="Cambria Math"/>
                        <a:cs typeface="Calibri"/>
                      </a:rPr>
                      <m:t>, </m:t>
                    </m:r>
                    <m:r>
                      <a:rPr lang="en-US" sz="3600" i="1" dirty="0">
                        <a:latin typeface="Cambria Math"/>
                        <a:cs typeface="Calibri"/>
                      </a:rPr>
                      <m:t>𝑏</m:t>
                    </m:r>
                    <m:r>
                      <a:rPr lang="en-US" sz="3600" i="1" dirty="0">
                        <a:latin typeface="Cambria Math"/>
                        <a:cs typeface="Calibri"/>
                      </a:rPr>
                      <m:t>)</m:t>
                    </m:r>
                  </m:oMath>
                </a14:m>
                <a:endParaRPr lang="en-US" sz="3600" dirty="0">
                  <a:cs typeface="Calibri"/>
                </a:endParaRPr>
              </a:p>
              <a:p>
                <a:pPr marL="989965" lvl="1" indent="-380365"/>
                <a:r>
                  <a:rPr lang="en-US" sz="3200" dirty="0">
                    <a:cs typeface="Calibri"/>
                  </a:rPr>
                  <a:t>Returns a new table such that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sz="3200" dirty="0">
                    <a:cs typeface="Calibri"/>
                  </a:rPr>
                  <a:t>'s value has been changed to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Calibri"/>
                      </a:rPr>
                      <m:t>𝑏</m:t>
                    </m:r>
                  </m:oMath>
                </a14:m>
                <a:endParaRPr lang="en-US" sz="3200" dirty="0">
                  <a:cs typeface="Calibri"/>
                </a:endParaRPr>
              </a:p>
              <a:p>
                <a:pPr marL="989965" lvl="1" indent="-380365"/>
                <a:endParaRPr lang="en-US" sz="3200" dirty="0">
                  <a:cs typeface="Calibri"/>
                </a:endParaRPr>
              </a:p>
              <a:p>
                <a:pPr marL="989965" lvl="1" indent="-380365"/>
                <a:endParaRPr lang="en-US" sz="32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7DDE990-7043-45B0-8A9D-58C526471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6039795" cy="5244830"/>
              </a:xfrm>
              <a:blipFill rotWithShape="1">
                <a:blip r:embed="rId2"/>
                <a:stretch>
                  <a:fillRect l="-1917" t="-2209" r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31228A-4710-47FE-8AFB-3F00BA92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xmlns="" id="{B9950819-3DD8-4D4F-95C6-9D6FF7AC08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608957"/>
                  </p:ext>
                </p:extLst>
              </p:nvPr>
            </p:nvGraphicFramePr>
            <p:xfrm>
              <a:off x="9743501" y="1400031"/>
              <a:ext cx="1560376" cy="408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0376">
                      <a:extLst>
                        <a:ext uri="{9D8B030D-6E8A-4147-A177-3AD203B41FA5}">
                          <a16:colId xmlns:a16="http://schemas.microsoft.com/office/drawing/2014/main" xmlns="" val="1162667652"/>
                        </a:ext>
                      </a:extLst>
                    </a:gridCol>
                  </a:tblGrid>
                  <a:tr h="8175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19687311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518789434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18001704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82340785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73487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="" xmlns:a16="http://schemas.microsoft.com/office/drawing/2014/main" id="{B9950819-3DD8-4D4F-95C6-9D6FF7AC08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608957"/>
                  </p:ext>
                </p:extLst>
              </p:nvPr>
            </p:nvGraphicFramePr>
            <p:xfrm>
              <a:off x="9743501" y="1400031"/>
              <a:ext cx="1560376" cy="408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0376">
                      <a:extLst>
                        <a:ext uri="{9D8B030D-6E8A-4147-A177-3AD203B41FA5}">
                          <a16:colId xmlns="" xmlns:a16="http://schemas.microsoft.com/office/drawing/2014/main" val="1162667652"/>
                        </a:ext>
                      </a:extLst>
                    </a:gridCol>
                  </a:tblGrid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746" r="-391" b="-400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119687311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18789434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218001704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582340785"/>
                      </a:ext>
                    </a:extLst>
                  </a:tr>
                  <a:tr h="817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5734877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295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E092D-7F2E-4376-B824-365C1DAC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Psuedocode</a:t>
            </a:r>
            <a:r>
              <a:rPr lang="en-US" dirty="0">
                <a:cs typeface="Calibri"/>
              </a:rPr>
              <a:t> for 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9FAE411-E8F7-4950-A816-77CC379FE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378" y="1600201"/>
                <a:ext cx="4314961" cy="4525963"/>
              </a:xfrm>
            </p:spPr>
            <p:txBody>
              <a:bodyPr vert="horz" lIns="121899" tIns="60949" rIns="121899" bIns="60949" rtlCol="0" anchor="t">
                <a:noAutofit/>
              </a:bodyPr>
              <a:lstStyle/>
              <a:p>
                <a:pPr marL="571500" indent="-571500"/>
                <a:r>
                  <a:rPr lang="en-US" sz="3200" dirty="0">
                    <a:cs typeface="Calibri"/>
                  </a:rPr>
                  <a:t>Input: </a:t>
                </a:r>
              </a:p>
              <a:p>
                <a:pPr marL="989965" lvl="1" indent="-380365"/>
                <a:r>
                  <a:rPr lang="en-US" sz="2000" dirty="0">
                    <a:cs typeface="Calibri"/>
                  </a:rPr>
                  <a:t>Numbers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 sz="2000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𝑚</m:t>
                    </m:r>
                  </m:oMath>
                </a14:m>
                <a:r>
                  <a:rPr lang="en-US" sz="2000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𝑠</m:t>
                    </m:r>
                  </m:oMath>
                </a14:m>
                <a:r>
                  <a:rPr lang="en-US" sz="2000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𝑡</m:t>
                    </m:r>
                  </m:oMath>
                </a14:m>
                <a:r>
                  <a:rPr lang="en-US" sz="2000" dirty="0">
                    <a:cs typeface="Calibri"/>
                  </a:rPr>
                  <a:t> representing the number of inputs, outputs, variables, and lines respectively</a:t>
                </a:r>
              </a:p>
              <a:p>
                <a:pPr marL="989965" lvl="1" indent="-380365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𝐿</m:t>
                    </m:r>
                  </m:oMath>
                </a14:m>
                <a:r>
                  <a:rPr lang="en-US" sz="2000" dirty="0">
                    <a:cs typeface="Calibri"/>
                  </a:rPr>
                  <a:t>, a list of triples representing the program</a:t>
                </a:r>
              </a:p>
              <a:p>
                <a:pPr marL="989965" lvl="1" indent="-380365"/>
                <a:r>
                  <a:rPr lang="en-US" sz="2000" dirty="0">
                    <a:cs typeface="Calibri"/>
                  </a:rPr>
                  <a:t>A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r>
                  <a:rPr lang="en-US" sz="2000" dirty="0">
                    <a:cs typeface="Calibri"/>
                  </a:rPr>
                  <a:t> to be given as input to the program</a:t>
                </a:r>
              </a:p>
              <a:p>
                <a:pPr marL="456565" indent="-456565"/>
                <a:r>
                  <a:rPr lang="en-US" sz="3200" dirty="0">
                    <a:cs typeface="Calibri"/>
                  </a:rPr>
                  <a:t>Output:</a:t>
                </a:r>
              </a:p>
              <a:p>
                <a:pPr marL="989965" lvl="1" indent="-380365"/>
                <a:r>
                  <a:rPr lang="en-US" sz="2000" dirty="0">
                    <a:cs typeface="Calibri"/>
                  </a:rPr>
                  <a:t>Evaluation of the program represented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𝐿</m:t>
                    </m:r>
                  </m:oMath>
                </a14:m>
                <a:r>
                  <a:rPr lang="en-US" sz="2000" dirty="0">
                    <a:cs typeface="Calibri"/>
                  </a:rPr>
                  <a:t> when run 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alibri"/>
                      </a:rPr>
                      <m:t>𝑥</m:t>
                    </m:r>
                  </m:oMath>
                </a14:m>
                <a:endParaRPr lang="en-US" sz="20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9FAE411-E8F7-4950-A816-77CC379FE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378" y="1600201"/>
                <a:ext cx="4314961" cy="4525963"/>
              </a:xfrm>
              <a:blipFill rotWithShape="1">
                <a:blip r:embed="rId2"/>
                <a:stretch>
                  <a:fillRect l="-2401" t="-1482" r="-1695" b="-7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777A93-2288-476A-BF5F-E8B55676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E52EACC0-264F-4F33-9825-55FF7379CC99}"/>
                  </a:ext>
                </a:extLst>
              </p:cNvPr>
              <p:cNvSpPr txBox="1"/>
              <p:nvPr/>
            </p:nvSpPr>
            <p:spPr>
              <a:xfrm>
                <a:off x="5765137" y="1800750"/>
                <a:ext cx="5445439" cy="378565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cs typeface="Calibri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 be table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𝑡</m:t>
                    </m:r>
                  </m:oMath>
                </a14:m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 in range(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 dirty="0">
                    <a:cs typeface="Calibri"/>
                  </a:rPr>
                  <a:t>):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 = UPDATE(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[</m:t>
                    </m:r>
                    <m:r>
                      <a:rPr lang="en-US" i="1" dirty="0" err="1">
                        <a:latin typeface="Cambria Math"/>
                        <a:cs typeface="Calibri"/>
                      </a:rPr>
                      <m:t>𝑖</m:t>
                    </m:r>
                    <m:r>
                      <a:rPr lang="en-US" i="1" dirty="0">
                        <a:latin typeface="Cambria Math"/>
                        <a:cs typeface="Calibri"/>
                      </a:rPr>
                      <m:t>]</m:t>
                    </m:r>
                  </m:oMath>
                </a14:m>
                <a:r>
                  <a:rPr lang="en-US" dirty="0">
                    <a:cs typeface="Calibri"/>
                  </a:rPr>
                  <a:t>)</a:t>
                </a:r>
              </a:p>
              <a:p>
                <a:r>
                  <a:rPr lang="en-US" dirty="0">
                    <a:cs typeface="Calibri"/>
                  </a:rPr>
                  <a:t>For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 err="1">
                    <a:cs typeface="Calibri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𝑗</m:t>
                    </m:r>
                  </m:oMath>
                </a14:m>
                <a:r>
                  <a:rPr lang="en-US" dirty="0" err="1">
                    <a:cs typeface="Calibri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𝑘</m:t>
                    </m:r>
                  </m:oMath>
                </a14:m>
                <a:r>
                  <a:rPr lang="en-US" dirty="0">
                    <a:cs typeface="Calibri"/>
                  </a:rPr>
                  <a:t>)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𝐿</m:t>
                    </m:r>
                  </m:oMath>
                </a14:m>
                <a:r>
                  <a:rPr lang="en-US" dirty="0">
                    <a:cs typeface="Calibri"/>
                  </a:rPr>
                  <a:t>: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cs typeface="Calibri"/>
                  </a:rPr>
                  <a:t> = GET(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𝑗</m:t>
                    </m:r>
                  </m:oMath>
                </a14:m>
                <a:r>
                  <a:rPr lang="en-US" dirty="0">
                    <a:cs typeface="Calibri"/>
                  </a:rPr>
                  <a:t>)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𝑏</m:t>
                    </m:r>
                  </m:oMath>
                </a14:m>
                <a:r>
                  <a:rPr lang="en-US" dirty="0">
                    <a:cs typeface="Calibri"/>
                  </a:rPr>
                  <a:t> = GET(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𝑘</m:t>
                    </m:r>
                  </m:oMath>
                </a14:m>
                <a:r>
                  <a:rPr lang="en-US" dirty="0">
                    <a:cs typeface="Calibri"/>
                  </a:rPr>
                  <a:t>)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 = UPDATE(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, NAND(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𝑎</m:t>
                    </m:r>
                  </m:oMath>
                </a14:m>
                <a:r>
                  <a:rPr lang="en-US" dirty="0" err="1">
                    <a:cs typeface="Calibri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𝑏</m:t>
                    </m:r>
                  </m:oMath>
                </a14:m>
                <a:r>
                  <a:rPr lang="en-US" dirty="0">
                    <a:cs typeface="Calibri"/>
                  </a:rPr>
                  <a:t>))</a:t>
                </a:r>
              </a:p>
              <a:p>
                <a:r>
                  <a:rPr lang="en-US" dirty="0">
                    <a:cs typeface="Calibri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 in range(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𝑚</m:t>
                    </m:r>
                  </m:oMath>
                </a14:m>
                <a:r>
                  <a:rPr lang="en-US" dirty="0">
                    <a:cs typeface="Calibri"/>
                  </a:rPr>
                  <a:t>):</a:t>
                </a:r>
              </a:p>
              <a:p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𝑌</m:t>
                    </m:r>
                  </m:oMath>
                </a14:m>
                <a:r>
                  <a:rPr lang="en-US" dirty="0">
                    <a:cs typeface="Calibri"/>
                  </a:rPr>
                  <a:t>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] = GET(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𝑡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−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𝑚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+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)</a:t>
                </a:r>
              </a:p>
              <a:p>
                <a:r>
                  <a:rPr lang="en-US" dirty="0">
                    <a:cs typeface="Calibri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𝑌</m:t>
                    </m:r>
                  </m:oMath>
                </a14:m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E52EACC0-264F-4F33-9825-55FF7379C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37" y="1800750"/>
                <a:ext cx="5445439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792" t="-1288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32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422C13-5E6E-41C6-90AB-486EEB0A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EVAL in NAND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0B25C5E-D083-446B-9E5F-83DFD06F89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dirty="0" smtClean="0">
                    <a:cs typeface="Calibri"/>
                  </a:rPr>
                  <a:t>Next we implement</a:t>
                </a:r>
                <a:r>
                  <a:rPr lang="en-US">
                    <a:cs typeface="Calibri"/>
                  </a:rPr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𝐸𝑉𝐴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mtClean="0">
                    <a:cs typeface="Calibri"/>
                  </a:rPr>
                  <a:t> </a:t>
                </a:r>
                <a:r>
                  <a:rPr lang="en-US" dirty="0">
                    <a:cs typeface="Calibri"/>
                  </a:rPr>
                  <a:t>using NAND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0B25C5E-D083-446B-9E5F-83DFD06F89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9C985C-45F6-4A59-BDD0-F364B847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0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CB6E092D-7F2E-4376-B824-365C1DAC3C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Calibri"/>
                        </a:rPr>
                        <m:t>𝐺𝐸𝑇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𝑇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𝑖</m:t>
                      </m:r>
                      <m:r>
                        <a:rPr lang="en-US" b="0" i="1" dirty="0" smtClean="0">
                          <a:latin typeface="Cambria Math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CB6E092D-7F2E-4376-B824-365C1DAC3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9FAE411-E8F7-4950-A816-77CC379FE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smtClean="0">
                    <a:cs typeface="Calibri"/>
                  </a:rPr>
                  <a:t>Get the bit at “row”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smtClean="0">
                    <a:cs typeface="Calibri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endParaRPr lang="en-US" smtClean="0">
                  <a:cs typeface="Calibri"/>
                </a:endParaRPr>
              </a:p>
              <a:p>
                <a:pPr marL="456565" indent="-456565"/>
                <a:endParaRPr lang="en-US">
                  <a:cs typeface="Calibri"/>
                </a:endParaRPr>
              </a:p>
              <a:p>
                <a:pPr marL="456565" indent="-456565"/>
                <a:r>
                  <a:rPr lang="en-US" smtClean="0">
                    <a:cs typeface="Calibri"/>
                  </a:rPr>
                  <a:t>Look </a:t>
                </a:r>
                <a:r>
                  <a:rPr lang="en-US" dirty="0">
                    <a:cs typeface="Calibri"/>
                  </a:rPr>
                  <a:t>familiar?</a:t>
                </a:r>
              </a:p>
              <a:p>
                <a:pPr marL="456565" indent="-456565"/>
                <a:endParaRPr lang="en-US" dirty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How many gates to implement?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9FAE411-E8F7-4950-A816-77CC379FE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777A93-2288-476A-BF5F-E8B55676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5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1466C1-2C92-40BA-94BE-49B19AF6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UPDATE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043412-CF8F-4D45-9111-A7D651F6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CADD93EF-2FAF-4981-ABE2-5384DDC150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869" y="1600201"/>
                <a:ext cx="10969943" cy="4525963"/>
              </a:xfrm>
              <a:prstGeom prst="rect">
                <a:avLst/>
              </a:prstGeom>
            </p:spPr>
            <p:txBody>
              <a:bodyPr vert="horz" lIns="121899" tIns="60949" rIns="121899" bIns="60949" rtlCol="0" anchor="t">
                <a:normAutofit fontScale="92500"/>
              </a:bodyPr>
              <a:lstStyle>
                <a:lvl1pPr marL="457120" indent="-457120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4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90427" indent="-380933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73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3227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2720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21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1707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200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0693" indent="-304747" algn="l" defTabSz="121898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6565" indent="-456565"/>
                <a:endParaRPr lang="en-US" dirty="0" smtClean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To change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 of table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</m:oMath>
                </a14:m>
                <a:r>
                  <a:rPr lang="en-US" dirty="0">
                    <a:cs typeface="Calibri"/>
                  </a:rPr>
                  <a:t> to bit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𝑏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For every index except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, return the same value</a:t>
                </a:r>
              </a:p>
              <a:p>
                <a:pPr marL="456565" indent="-456565"/>
                <a:r>
                  <a:rPr lang="en-US" dirty="0">
                    <a:cs typeface="Calibri"/>
                  </a:rPr>
                  <a:t>For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𝑖</m:t>
                    </m:r>
                  </m:oMath>
                </a14:m>
                <a:r>
                  <a:rPr lang="en-US" dirty="0">
                    <a:cs typeface="Calibri"/>
                  </a:rPr>
                  <a:t>, return b instead</a:t>
                </a:r>
              </a:p>
              <a:p>
                <a:pPr marL="456565" indent="-456565"/>
                <a:r>
                  <a:rPr lang="en-US" dirty="0">
                    <a:cs typeface="Calibri"/>
                  </a:rPr>
                  <a:t>Define</a:t>
                </a:r>
                <a:r>
                  <a:rPr lang="en-US">
                    <a:cs typeface="Calibri"/>
                  </a:rPr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𝐸𝑄𝑈𝐴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Calibri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ℓ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Calibri"/>
                      </a:rPr>
                      <m:t>→{0,1}</m:t>
                    </m:r>
                  </m:oMath>
                </a14:m>
                <a:r>
                  <a:rPr lang="en-US" smtClean="0">
                    <a:cs typeface="Calibri"/>
                  </a:rPr>
                  <a:t> which </a:t>
                </a:r>
                <a:r>
                  <a:rPr lang="en-US" dirty="0">
                    <a:cs typeface="Calibri"/>
                  </a:rPr>
                  <a:t>returns 1 if the input binary number is equal to j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CADD93EF-2FAF-4981-ABE2-5384DDC15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69" y="1600201"/>
                <a:ext cx="10969943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444" r="-2167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">
                <a:extLst>
                  <a:ext uri="{FF2B5EF4-FFF2-40B4-BE49-F238E27FC236}">
                    <a16:creationId xmlns:a16="http://schemas.microsoft.com/office/drawing/2014/main" xmlns="" id="{98DE5EF2-A7A4-4D13-9BCE-E9761EBB57C5}"/>
                  </a:ext>
                </a:extLst>
              </p:cNvPr>
              <p:cNvSpPr txBox="1"/>
              <p:nvPr/>
            </p:nvSpPr>
            <p:spPr>
              <a:xfrm>
                <a:off x="1636432" y="6096000"/>
                <a:ext cx="9944380" cy="64492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smtClean="0"/>
                  <a:t>Note: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𝐸𝑄𝑈𝐴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smtClean="0"/>
                  <a:t> can </a:t>
                </a:r>
                <a:r>
                  <a:rPr lang="en-US" sz="3200" dirty="0"/>
                  <a:t>be done in</a:t>
                </a:r>
                <a:r>
                  <a:rPr lang="en-US" sz="3200"/>
                  <a:t> 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𝑐</m:t>
                    </m:r>
                    <m:r>
                      <a:rPr lang="en-US" sz="3200" b="0" i="1" smtClean="0">
                        <a:latin typeface="Cambria Math"/>
                      </a:rPr>
                      <m:t>⋅ℓ</m:t>
                    </m:r>
                  </m:oMath>
                </a14:m>
                <a:r>
                  <a:rPr lang="en-US" sz="3200" smtClean="0"/>
                  <a:t> </a:t>
                </a:r>
                <a:r>
                  <a:rPr lang="en-US" sz="3200" dirty="0" smtClean="0"/>
                  <a:t>gates</a:t>
                </a:r>
                <a:endParaRPr lang="en-US" sz="3200" dirty="0"/>
              </a:p>
            </p:txBody>
          </p:sp>
        </mc:Choice>
        <mc:Fallback xmlns="">
          <p:sp>
            <p:nvSpPr>
              <p:cNvPr id="12" name="TextBox 2">
                <a:extLst>
                  <a:ext uri="{FF2B5EF4-FFF2-40B4-BE49-F238E27FC236}">
                    <a16:creationId xmlns="" xmlns:a16="http://schemas.microsoft.com/office/drawing/2014/main" id="{98DE5EF2-A7A4-4D13-9BCE-E9761EBB5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32" y="6096000"/>
                <a:ext cx="9944380" cy="644920"/>
              </a:xfrm>
              <a:prstGeom prst="rect">
                <a:avLst/>
              </a:prstGeom>
              <a:blipFill rotWithShape="1">
                <a:blip r:embed="rId3"/>
                <a:stretch>
                  <a:fillRect l="-1532" t="-11321" b="-2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6812" y="1262737"/>
                <a:ext cx="6858000" cy="674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𝑈𝑃𝐷𝐴𝑇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ℓ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ℓ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+ℓ+1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ℓ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2" y="1262737"/>
                <a:ext cx="6858000" cy="6749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58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6EFAA0-4B8A-450A-89DF-C16EB6A7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UPDATE pseudocode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1103F9D-E606-466D-BC33-51B33FD5C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cs typeface="Calibri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𝑗</m:t>
                    </m:r>
                  </m:oMath>
                </a14:m>
                <a:r>
                  <a:rPr lang="en-US" dirty="0" smtClean="0">
                    <a:cs typeface="Calibri"/>
                  </a:rPr>
                  <a:t> </a:t>
                </a:r>
                <a:r>
                  <a:rPr lang="en-US">
                    <a:cs typeface="Calibri"/>
                  </a:rPr>
                  <a:t>in </a:t>
                </a:r>
                <a:r>
                  <a:rPr lang="en-US" smtClean="0">
                    <a:cs typeface="Calibri"/>
                  </a:rPr>
                  <a:t>range(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mtClean="0">
                    <a:cs typeface="Calibri"/>
                  </a:rPr>
                  <a:t>):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   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cs typeface="Calibri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𝐸𝑄𝑈𝐴𝐿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  <a:cs typeface="Calibri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  <a:cs typeface="Calibri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/>
                        <a:cs typeface="Calibri"/>
                      </a:rPr>
                      <m:t>(</m:t>
                    </m:r>
                    <m:r>
                      <a:rPr lang="en-US" i="1" dirty="0" err="1">
                        <a:latin typeface="Cambria Math"/>
                        <a:cs typeface="Calibri"/>
                      </a:rPr>
                      <m:t>𝑖</m:t>
                    </m:r>
                    <m:r>
                      <a:rPr lang="en-US" i="1" dirty="0">
                        <a:latin typeface="Cambria Math"/>
                        <a:cs typeface="Calibri"/>
                      </a:rPr>
                      <m:t>)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    </a:t>
                </a:r>
                <a:r>
                  <a:rPr lang="en-US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cs typeface="Calibri"/>
                      </a:rPr>
                      <m:t>𝑛𝑒𝑤𝑇</m:t>
                    </m:r>
                    <m:r>
                      <a:rPr lang="en-US" i="1" smtClean="0">
                        <a:latin typeface="Cambria Math"/>
                        <a:cs typeface="Calibri"/>
                      </a:rPr>
                      <m:t>[</m:t>
                    </m:r>
                    <m:r>
                      <a:rPr lang="en-US" i="1" smtClean="0">
                        <a:latin typeface="Cambria Math"/>
                        <a:cs typeface="Calibri"/>
                      </a:rPr>
                      <m:t>𝑗</m:t>
                    </m:r>
                  </m:oMath>
                </a14:m>
                <a:r>
                  <a:rPr lang="en-US" dirty="0">
                    <a:cs typeface="Calibri"/>
                  </a:rPr>
                  <a:t>]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𝐼𝐹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, 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𝑏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, 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𝑇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[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𝑗</m:t>
                    </m:r>
                    <m:r>
                      <a:rPr lang="en-US" i="1" dirty="0" smtClean="0">
                        <a:latin typeface="Cambria Math"/>
                        <a:cs typeface="Calibri"/>
                      </a:rPr>
                      <m:t>])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𝑛𝑒𝑤𝑇</m:t>
                    </m:r>
                  </m:oMath>
                </a14:m>
                <a:endParaRPr lang="en-US" dirty="0" err="1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1103F9D-E606-466D-BC33-51B33FD5C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9BE3CB-1854-4CE4-B3F9-B5C32772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xmlns="" id="{DB5D34E6-9696-470C-B74D-283F4813975C}"/>
              </a:ext>
            </a:extLst>
          </p:cNvPr>
          <p:cNvSpPr/>
          <p:nvPr/>
        </p:nvSpPr>
        <p:spPr>
          <a:xfrm>
            <a:off x="6865575" y="1600714"/>
            <a:ext cx="543535" cy="2438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71F9A551-6F5B-4F29-A042-97634E3C06D5}"/>
                  </a:ext>
                </a:extLst>
              </p:cNvPr>
              <p:cNvSpPr txBox="1"/>
              <p:nvPr/>
            </p:nvSpPr>
            <p:spPr>
              <a:xfrm>
                <a:off x="7542212" y="2500629"/>
                <a:ext cx="2743200" cy="53854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Runs</a:t>
                </a:r>
                <a:r>
                  <a:rPr lang="en-US" sz="2800">
                    <a:solidFill>
                      <a:srgbClr val="FF0000"/>
                    </a:solidFill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 times</a:t>
                </a:r>
                <a:endParaRPr lang="en-US" sz="2800" dirty="0">
                  <a:solidFill>
                    <a:srgbClr val="FF0000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71F9A551-6F5B-4F29-A042-97634E3C0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212" y="2500629"/>
                <a:ext cx="2743200" cy="538545"/>
              </a:xfrm>
              <a:prstGeom prst="rect">
                <a:avLst/>
              </a:prstGeom>
              <a:blipFill rotWithShape="1">
                <a:blip r:embed="rId3"/>
                <a:stretch>
                  <a:fillRect l="-4444" t="-6742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75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48005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What we know:</a:t>
                </a:r>
              </a:p>
              <a:p>
                <a:pPr lvl="1"/>
                <a:r>
                  <a:rPr lang="en-US" smtClean="0"/>
                  <a:t>We can compute any finite function with circuits</a:t>
                </a:r>
              </a:p>
              <a:p>
                <a:pPr lvl="1"/>
                <a:r>
                  <a:rPr lang="en-US" smtClean="0"/>
                  <a:t>We can compute a function to evaluate programs of a certain size</a:t>
                </a:r>
              </a:p>
              <a:p>
                <a:r>
                  <a:rPr lang="en-US" smtClean="0"/>
                  <a:t>Big question:</a:t>
                </a:r>
              </a:p>
              <a:p>
                <a:pPr lvl="1"/>
                <a:r>
                  <a:rPr lang="en-US" smtClean="0"/>
                  <a:t>How expensive are functions?</a:t>
                </a:r>
              </a:p>
              <a:p>
                <a:pPr lvl="1"/>
                <a:r>
                  <a:rPr lang="en-US" smtClean="0"/>
                  <a:t>Some are more expensive than others, how big could they get?</a:t>
                </a:r>
              </a:p>
              <a:p>
                <a:pPr lvl="1"/>
                <a:r>
                  <a:rPr lang="en-US" smtClean="0"/>
                  <a:t>If I wanted to be able to evaluate a program for any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r>
                  <a:rPr lang="en-US" smtClean="0"/>
                  <a:t>, how big would the eval circuit need to be?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4800599"/>
              </a:xfrm>
              <a:blipFill rotWithShape="1">
                <a:blip r:embed="rId2"/>
                <a:stretch>
                  <a:fillRect l="-1333" t="-3685" r="-667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2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95286-6017-4F3E-83E9-9DF29E07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Calibri"/>
              </a:rPr>
              <a:t>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B2CAC7-25FC-476A-BDFC-B2BF3D0B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smtClean="0">
                <a:cs typeface="Calibri"/>
              </a:rPr>
              <a:t>The </a:t>
            </a:r>
            <a:r>
              <a:rPr lang="en-US" dirty="0">
                <a:cs typeface="Calibri"/>
              </a:rPr>
              <a:t>"complexity" of a function:</a:t>
            </a:r>
          </a:p>
          <a:p>
            <a:pPr marL="989965" lvl="1" indent="-380365"/>
            <a:r>
              <a:rPr lang="en-US" dirty="0">
                <a:cs typeface="Calibri"/>
              </a:rPr>
              <a:t>Measure of the resources required to compute that function</a:t>
            </a:r>
          </a:p>
          <a:p>
            <a:pPr marL="456565" indent="-456565"/>
            <a:r>
              <a:rPr lang="en-US" dirty="0">
                <a:cs typeface="Calibri"/>
              </a:rPr>
              <a:t>Complexity Class:</a:t>
            </a:r>
          </a:p>
          <a:p>
            <a:pPr marL="989965" lvl="1" indent="-380365"/>
            <a:r>
              <a:rPr lang="en-US" dirty="0">
                <a:cs typeface="Calibri"/>
              </a:rPr>
              <a:t>A set of functions defined by a complexity measure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45C614B-5C8E-4B75-9FB2-131D44AE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6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2527E5-02BB-4297-A1CF-5547A0A1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Categorizing Functions by Circuit Size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32C79C9-F5A6-423E-8D91-3F1DE5E7C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1214294" cy="4525963"/>
              </a:xfrm>
            </p:spPr>
            <p:txBody>
              <a:bodyPr vert="horz" lIns="121899" tIns="60949" rIns="121899" bIns="60949" rtlCol="0" anchor="t">
                <a:normAutofit fontScale="85000" lnSpcReduction="20000"/>
              </a:bodyPr>
              <a:lstStyle/>
              <a:p>
                <a:pPr marL="456565" indent="-456565"/>
                <a:r>
                  <a:rPr lang="en-US" dirty="0" smtClean="0">
                    <a:cs typeface="Calibri"/>
                  </a:rPr>
                  <a:t>No functions require </a:t>
                </a:r>
                <a:r>
                  <a:rPr lang="en-US">
                    <a:cs typeface="Calibri"/>
                  </a:rPr>
                  <a:t>more </a:t>
                </a:r>
                <a:r>
                  <a:rPr lang="en-US" smtClean="0">
                    <a:cs typeface="Calibri"/>
                  </a:rPr>
                  <a:t>than</a:t>
                </a:r>
                <a:r>
                  <a:rPr lang="en-US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𝑐𝑚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>
                    <a:cs typeface="Calibri"/>
                  </a:rPr>
                  <a:t> </a:t>
                </a:r>
                <a:r>
                  <a:rPr lang="en-US" smtClean="0">
                    <a:cs typeface="Calibri"/>
                  </a:rPr>
                  <a:t>gates</a:t>
                </a:r>
              </a:p>
              <a:p>
                <a:pPr marL="989872" lvl="1" indent="-456565"/>
                <a:r>
                  <a:rPr lang="en-US" smtClean="0">
                    <a:cs typeface="Calibri"/>
                  </a:rPr>
                  <a:t>Proved last class</a:t>
                </a:r>
                <a:endParaRPr lang="en-US" dirty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Some functions require </a:t>
                </a:r>
                <a:r>
                  <a:rPr lang="en-US">
                    <a:cs typeface="Calibri"/>
                  </a:rPr>
                  <a:t>much </a:t>
                </a:r>
                <a:r>
                  <a:rPr lang="en-US" smtClean="0">
                    <a:cs typeface="Calibri"/>
                  </a:rPr>
                  <a:t>less</a:t>
                </a:r>
              </a:p>
              <a:p>
                <a:pPr marL="989872" lvl="1" indent="-456565"/>
                <a:r>
                  <a:rPr lang="en-US" smtClean="0">
                    <a:cs typeface="Calibri"/>
                  </a:rPr>
                  <a:t>E.g. IF</a:t>
                </a:r>
                <a:endParaRPr lang="en-US" dirty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Observation: some functions are more "complicated" than others!</a:t>
                </a:r>
              </a:p>
              <a:p>
                <a:pPr marL="456565" indent="-456565"/>
                <a:r>
                  <a:rPr lang="en-US" dirty="0">
                    <a:cs typeface="Calibri"/>
                  </a:rPr>
                  <a:t>Idea: categorize functions by resources required to implement them using a particular computing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32C79C9-F5A6-423E-8D91-3F1DE5E7C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1214294" cy="4525963"/>
              </a:xfrm>
              <a:blipFill rotWithShape="1">
                <a:blip r:embed="rId2"/>
                <a:stretch>
                  <a:fillRect l="-1304" t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AA9160B-B9B6-4921-8E1B-DD6553AA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4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1"/>
            <a:ext cx="11961812" cy="5486400"/>
          </a:xfrm>
        </p:spPr>
        <p:txBody>
          <a:bodyPr>
            <a:normAutofit/>
          </a:bodyPr>
          <a:lstStyle/>
          <a:p>
            <a:r>
              <a:rPr lang="en-US" smtClean="0"/>
              <a:t>Quiz </a:t>
            </a:r>
            <a:r>
              <a:rPr lang="en-US" smtClean="0"/>
              <a:t>3 </a:t>
            </a:r>
            <a:r>
              <a:rPr lang="en-US" smtClean="0"/>
              <a:t>out</a:t>
            </a:r>
          </a:p>
          <a:p>
            <a:pPr lvl="1"/>
            <a:r>
              <a:rPr lang="en-US" smtClean="0"/>
              <a:t>Due Thursday</a:t>
            </a:r>
            <a:endParaRPr lang="en-US" smtClean="0"/>
          </a:p>
          <a:p>
            <a:r>
              <a:rPr lang="en-US" smtClean="0"/>
              <a:t>Exercise 3 is out </a:t>
            </a:r>
            <a:endParaRPr lang="en-US" smtClean="0"/>
          </a:p>
          <a:p>
            <a:pPr lvl="1"/>
            <a:r>
              <a:rPr lang="en-US" smtClean="0"/>
              <a:t>Last exercise </a:t>
            </a:r>
            <a:r>
              <a:rPr lang="en-US" smtClean="0"/>
              <a:t>before </a:t>
            </a:r>
            <a:r>
              <a:rPr lang="en-US" smtClean="0"/>
              <a:t>midterm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864A7-44D8-4696-83EC-1430B671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SIZE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C4E7C90-D5DA-4DF4-A1C1-02E308254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 fontScale="85000" lnSpcReduction="20000"/>
              </a:bodyPr>
              <a:lstStyle/>
              <a:p>
                <a:pPr marL="456565" indent="-456565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𝑆𝐼𝑍𝐸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(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)</m:t>
                    </m:r>
                  </m:oMath>
                </a14:m>
                <a:r>
                  <a:rPr lang="en-US" smtClean="0">
                    <a:cs typeface="Calibri"/>
                  </a:rPr>
                  <a:t>: The </a:t>
                </a:r>
                <a:r>
                  <a:rPr lang="en-US" dirty="0" smtClean="0">
                    <a:cs typeface="Calibri"/>
                  </a:rPr>
                  <a:t>set of all functions that can be implemented by a circuit of at most </a:t>
                </a:r>
                <a:r>
                  <a:rPr lang="en-US" i="1" dirty="0">
                    <a:latin typeface="Times New Roman"/>
                    <a:cs typeface="Calibri"/>
                  </a:rPr>
                  <a:t>s</a:t>
                </a:r>
                <a:r>
                  <a:rPr lang="en-US" dirty="0">
                    <a:cs typeface="Calibri"/>
                  </a:rPr>
                  <a:t> NAND gates</a:t>
                </a:r>
              </a:p>
              <a:p>
                <a:pPr marL="456565" indent="-456565"/>
                <a:endParaRPr lang="en-US" dirty="0">
                  <a:cs typeface="Calibri"/>
                </a:endParaRPr>
              </a:p>
              <a:p>
                <a:pPr marL="456565" indent="-456565"/>
                <a:endParaRPr lang="en-US" dirty="0">
                  <a:cs typeface="Calibri"/>
                </a:endParaRPr>
              </a:p>
              <a:p>
                <a:pPr marL="456565" indent="-456565"/>
                <a:r>
                  <a:rPr lang="en-US" dirty="0">
                    <a:cs typeface="Calibri"/>
                  </a:rPr>
                  <a:t>TCS also </a:t>
                </a:r>
                <a:r>
                  <a:rPr lang="en-US">
                    <a:cs typeface="Calibri"/>
                  </a:rPr>
                  <a:t>uses</a:t>
                </a:r>
                <a:r>
                  <a:rPr lang="en-US" smtClean="0">
                    <a:cs typeface="Calibri"/>
                  </a:rPr>
                  <a:t>:</a:t>
                </a:r>
              </a:p>
              <a:p>
                <a:pPr marL="989872" lvl="1" indent="-456565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𝑆𝐼𝑍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mtClean="0">
                    <a:cs typeface="Calibri"/>
                  </a:rPr>
                  <a:t>:The </a:t>
                </a:r>
                <a:r>
                  <a:rPr lang="en-US" dirty="0">
                    <a:cs typeface="Calibri"/>
                  </a:rPr>
                  <a:t>set of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 dirty="0">
                    <a:cs typeface="Calibri"/>
                  </a:rPr>
                  <a:t>-input,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𝑚</m:t>
                    </m:r>
                  </m:oMath>
                </a14:m>
                <a:r>
                  <a:rPr lang="en-US" dirty="0">
                    <a:cs typeface="Calibri"/>
                  </a:rPr>
                  <a:t>-output functions that can be implemented with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cs typeface="Calibri"/>
                  </a:rPr>
                  <a:t> </a:t>
                </a:r>
                <a:r>
                  <a:rPr lang="en-US">
                    <a:cs typeface="Calibri"/>
                  </a:rPr>
                  <a:t>NAND </a:t>
                </a:r>
                <a:r>
                  <a:rPr lang="en-US" smtClean="0">
                    <a:cs typeface="Calibri"/>
                  </a:rPr>
                  <a:t>gates</a:t>
                </a:r>
              </a:p>
              <a:p>
                <a:pPr marL="989872" lvl="1" indent="-456565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𝑆𝐼𝑍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>
                    <a:cs typeface="Calibri"/>
                  </a:rPr>
                  <a:t>: </a:t>
                </a:r>
                <a:r>
                  <a:rPr lang="en-US">
                    <a:cs typeface="Calibri"/>
                  </a:rPr>
                  <a:t>The </a:t>
                </a:r>
                <a:r>
                  <a:rPr lang="en-US" dirty="0">
                    <a:cs typeface="Calibri"/>
                  </a:rPr>
                  <a:t>set of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𝑛</m:t>
                    </m:r>
                  </m:oMath>
                </a14:m>
                <a:r>
                  <a:rPr lang="en-US" dirty="0">
                    <a:cs typeface="Calibri"/>
                  </a:rPr>
                  <a:t>-input</a:t>
                </a:r>
                <a:r>
                  <a:rPr lang="en-US">
                    <a:cs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cs typeface="Calibri"/>
                      </a:rPr>
                      <m:t>1</m:t>
                    </m:r>
                  </m:oMath>
                </a14:m>
                <a:r>
                  <a:rPr lang="en-US" smtClean="0">
                    <a:cs typeface="Calibri"/>
                  </a:rPr>
                  <a:t>-output </a:t>
                </a:r>
                <a:r>
                  <a:rPr lang="en-US" dirty="0">
                    <a:cs typeface="Calibri"/>
                  </a:rPr>
                  <a:t>functions that can be implemented with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cs typeface="Calibri"/>
                  </a:rPr>
                  <a:t> </a:t>
                </a:r>
                <a:r>
                  <a:rPr lang="en-US">
                    <a:cs typeface="Calibri"/>
                  </a:rPr>
                  <a:t>NAND gates</a:t>
                </a:r>
              </a:p>
              <a:p>
                <a:pPr marL="989872" lvl="1" indent="-456565"/>
                <a:endParaRPr lang="en-US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C4E7C90-D5DA-4DF4-A1C1-02E308254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3908" r="-1056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0D5151D-C2CE-4CF5-8A71-A717E2C1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CEB2906A-1FCE-4C30-B63E-564038686067}"/>
                  </a:ext>
                </a:extLst>
              </p:cNvPr>
              <p:cNvSpPr txBox="1"/>
              <p:nvPr/>
            </p:nvSpPr>
            <p:spPr>
              <a:xfrm>
                <a:off x="778805" y="2908272"/>
                <a:ext cx="10165482" cy="58477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𝑆𝐼𝑍𝐸</m:t>
                    </m:r>
                    <m:r>
                      <a:rPr lang="en-US" sz="3200" b="0" i="1" smtClean="0">
                        <a:latin typeface="Cambria Math"/>
                      </a:rPr>
                      <m:t>(1000</m:t>
                    </m:r>
                    <m:r>
                      <a:rPr lang="en-US" sz="3200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smtClean="0"/>
                  <a:t> Contains </a:t>
                </a:r>
                <a:r>
                  <a:rPr lang="en-US" sz="3200" dirty="0"/>
                  <a:t>all functions</a:t>
                </a:r>
                <a:r>
                  <a:rPr lang="en-US" sz="3200"/>
                  <a:t> 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CEB2906A-1FCE-4C30-B63E-564038686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05" y="2908272"/>
                <a:ext cx="10165482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679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2B7851-AE25-44BC-915A-C1281FA1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Comparing </a:t>
            </a:r>
            <a:r>
              <a:rPr lang="en-US" smtClean="0">
                <a:cs typeface="Calibri"/>
              </a:rPr>
              <a:t>Classes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8702BC-9C92-4C0A-9D90-78B94B94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="" xmlns:a16="http://schemas.microsoft.com/office/drawing/2014/main" id="{9FCF5676-A709-4274-B38D-1F80C0C0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89" y="1413987"/>
            <a:ext cx="7528900" cy="45468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805" y="6248400"/>
                <a:ext cx="59998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smtClean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𝑥</m:t>
                    </m:r>
                    <m:r>
                      <a:rPr lang="en-US" sz="3200" b="0" i="1" smtClean="0">
                        <a:latin typeface="Cambria Math"/>
                      </a:rPr>
                      <m:t>≤</m:t>
                    </m:r>
                    <m:r>
                      <a:rPr lang="en-US" sz="32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3200" smtClean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𝑆𝐼𝑍𝐸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⊆</m:t>
                    </m:r>
                    <m:r>
                      <a:rPr lang="en-US" sz="3200" b="0" i="1" smtClean="0">
                        <a:latin typeface="Cambria Math"/>
                      </a:rPr>
                      <m:t>𝑆𝐼𝑍𝐸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latin typeface="Cambria Math"/>
                      </a:rPr>
                      <m:t>𝑦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" y="6248400"/>
                <a:ext cx="5999848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264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121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96A5A5-DAD1-473D-8F18-1B015C70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FFF779D-E085-433F-B9AE-40A945FC7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smtClean="0">
                    <a:cs typeface="Calibri"/>
                  </a:rPr>
                  <a:t>Let</a:t>
                </a:r>
                <a:r>
                  <a:rPr lang="en-US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𝑆𝐼𝑍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𝐴𝑂𝑁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mtClean="0">
                    <a:cs typeface="Calibri"/>
                  </a:rPr>
                  <a:t> </a:t>
                </a:r>
                <a:r>
                  <a:rPr lang="en-US" smtClean="0">
                    <a:cs typeface="Calibri"/>
                  </a:rPr>
                  <a:t>represent </a:t>
                </a:r>
                <a:r>
                  <a:rPr lang="en-US" dirty="0">
                    <a:cs typeface="Calibri"/>
                  </a:rPr>
                  <a:t>the set of all functions that can be computed using </a:t>
                </a:r>
                <a:r>
                  <a:rPr lang="en-US">
                    <a:cs typeface="Calibri"/>
                  </a:rPr>
                  <a:t>at </a:t>
                </a:r>
                <a:r>
                  <a:rPr lang="en-US" smtClean="0">
                    <a:cs typeface="Calibri"/>
                  </a:rPr>
                  <a:t>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𝑠</m:t>
                    </m:r>
                  </m:oMath>
                </a14:m>
                <a:r>
                  <a:rPr lang="en-US" smtClean="0">
                    <a:cs typeface="Calibri"/>
                  </a:rPr>
                  <a:t> AND/OR/NOT </a:t>
                </a:r>
                <a:r>
                  <a:rPr lang="en-US" dirty="0">
                    <a:cs typeface="Calibri"/>
                  </a:rPr>
                  <a:t>gates</a:t>
                </a:r>
              </a:p>
              <a:p>
                <a:pPr marL="0" indent="0">
                  <a:buNone/>
                </a:pPr>
                <a:endParaRPr lang="en-US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FFF779D-E085-433F-B9AE-40A945FC7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291" r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037D64-6B9A-435E-A89E-CC756AA2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89212" y="4191000"/>
                <a:ext cx="6696320" cy="932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𝑆𝐼𝑍𝐸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⊆</m:t>
                      </m:r>
                      <m:r>
                        <a:rPr lang="en-US" sz="3200" b="0" i="1" smtClean="0">
                          <a:latin typeface="Cambria Math"/>
                        </a:rPr>
                        <m:t>𝑆𝐼𝑍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𝐴𝑂𝑁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⊆</m:t>
                      </m:r>
                      <m:r>
                        <a:rPr lang="en-US" sz="3200" b="0" i="1" smtClean="0">
                          <a:latin typeface="Cambria Math"/>
                        </a:rPr>
                        <m:t>𝑆𝐼𝑍𝐸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4191000"/>
                <a:ext cx="6696320" cy="9323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649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𝑆𝐼𝑍𝐸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⊆</m:t>
                      </m:r>
                      <m:r>
                        <a:rPr lang="en-US" sz="2800" i="1">
                          <a:latin typeface="Cambria Math"/>
                        </a:rPr>
                        <m:t>𝑆𝐼𝑍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𝐴𝑂𝑁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⊆</m:t>
                      </m:r>
                      <m:r>
                        <a:rPr lang="en-US" sz="2800" i="1">
                          <a:latin typeface="Cambria Math"/>
                        </a:rPr>
                        <m:t>𝑆𝐼𝑍𝐸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70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BD071C-42B1-4373-A8DF-4F30AC71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O, Ω, 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BD278A-752C-46E7-BC0B-AC7F51B8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70000" lnSpcReduction="20000"/>
          </a:bodyPr>
          <a:lstStyle/>
          <a:p>
            <a:pPr marL="456565" indent="-456565"/>
            <a:r>
              <a:rPr lang="en-US" dirty="0">
                <a:cs typeface="Calibri"/>
              </a:rPr>
              <a:t>Groups functions together</a:t>
            </a:r>
          </a:p>
          <a:p>
            <a:pPr marL="456565" indent="-456565"/>
            <a:r>
              <a:rPr lang="en-US" dirty="0">
                <a:cs typeface="Calibri"/>
              </a:rPr>
              <a:t>Each uses a function as a bound for other functions</a:t>
            </a:r>
          </a:p>
          <a:p>
            <a:pPr marL="456565" indent="-456565"/>
            <a:r>
              <a:rPr lang="en-US" dirty="0">
                <a:cs typeface="Calibri"/>
              </a:rPr>
              <a:t>O (Big-Oh):</a:t>
            </a:r>
          </a:p>
          <a:p>
            <a:pPr marL="989965" lvl="1" indent="-380365"/>
            <a:r>
              <a:rPr lang="en-US" dirty="0">
                <a:cs typeface="Calibri"/>
              </a:rPr>
              <a:t>O(f(n)) = the set of all functions "asymptotically upper-bounded" by f</a:t>
            </a:r>
          </a:p>
          <a:p>
            <a:pPr marL="456565" indent="-456565"/>
            <a:r>
              <a:rPr lang="en-US" dirty="0">
                <a:cs typeface="Calibri"/>
              </a:rPr>
              <a:t>Ω (Big-Omega):</a:t>
            </a:r>
          </a:p>
          <a:p>
            <a:pPr marL="989965" lvl="1" indent="-380365"/>
            <a:r>
              <a:rPr lang="en-US" dirty="0">
                <a:cs typeface="Calibri"/>
              </a:rPr>
              <a:t>Ω(f(n)) = the set of all functions </a:t>
            </a:r>
            <a:r>
              <a:rPr lang="en-US" dirty="0">
                <a:ea typeface="+mn-lt"/>
                <a:cs typeface="+mn-lt"/>
              </a:rPr>
              <a:t>"asymptotically lower-bounded" by f</a:t>
            </a:r>
          </a:p>
          <a:p>
            <a:pPr marL="456565" indent="-456565"/>
            <a:r>
              <a:rPr lang="en-US" dirty="0">
                <a:cs typeface="Calibri"/>
              </a:rPr>
              <a:t>Θ (Big-Theta):</a:t>
            </a:r>
          </a:p>
          <a:p>
            <a:pPr marL="989965" lvl="1" indent="-380365"/>
            <a:r>
              <a:rPr lang="en-US">
                <a:cs typeface="Calibri"/>
              </a:rPr>
              <a:t>Θ(f(n)) = the set of all functions "asymptotically tight-bounded" by f</a:t>
            </a:r>
            <a:endParaRPr lang="en-US" dirty="0">
              <a:cs typeface="Calibri"/>
            </a:endParaRPr>
          </a:p>
          <a:p>
            <a:pPr marL="989965" lvl="1" indent="-380365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F57EE21-6892-4461-AAF5-ADB45D4F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34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map&#10;&#10;Description generated with very high confidence">
            <a:extLst>
              <a:ext uri="{FF2B5EF4-FFF2-40B4-BE49-F238E27FC236}">
                <a16:creationId xmlns="" xmlns:a16="http://schemas.microsoft.com/office/drawing/2014/main" id="{E4DDE9DD-C8F1-457A-A9C6-35E4F7335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5" y="422576"/>
            <a:ext cx="7681078" cy="62944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DB5AF7F-B0C5-44BC-9FBB-4F93F558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7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843B610E-5E50-49CA-B39B-FC17D8E2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366" y="1490645"/>
            <a:ext cx="2273906" cy="51974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="" xmlns:a16="http://schemas.microsoft.com/office/drawing/2014/main" id="{A2B3D91D-B77D-410F-B175-3A2200004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852" y="2414127"/>
            <a:ext cx="2336251" cy="543643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6F48E77-CBAA-45EF-BD50-7DE68B001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457" y="3447298"/>
            <a:ext cx="2278756" cy="519741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="" xmlns:a16="http://schemas.microsoft.com/office/drawing/2014/main" id="{6850F583-C912-494B-A397-40A6D613EAC3}"/>
              </a:ext>
            </a:extLst>
          </p:cNvPr>
          <p:cNvSpPr/>
          <p:nvPr/>
        </p:nvSpPr>
        <p:spPr>
          <a:xfrm>
            <a:off x="9514902" y="1490838"/>
            <a:ext cx="356677" cy="2409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6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399157-EB46-4EE9-B3C3-D0DA2532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Definitions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5142F5D-FA4D-480B-8B8F-4F091A72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7012" y="1142999"/>
                <a:ext cx="10687285" cy="5373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𝑂</m:t>
                    </m:r>
                    <m:r>
                      <a:rPr lang="en-US" sz="2800" i="1" smtClean="0">
                        <a:latin typeface="Cambria Math"/>
                      </a:rPr>
                      <m:t>(</m:t>
                    </m:r>
                    <m:r>
                      <a:rPr lang="en-US" sz="280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952393" lvl="1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33CC"/>
                    </a:solidFill>
                  </a:rPr>
                  <a:t>At most </a:t>
                </a:r>
                <a:r>
                  <a:rPr lang="en-US" sz="2800" dirty="0"/>
                  <a:t>within constant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𝑔</m:t>
                    </m:r>
                  </m:oMath>
                </a14:m>
                <a:r>
                  <a:rPr lang="en-US" sz="2800" dirty="0"/>
                  <a:t> for large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  <a:p>
                <a:pPr marL="952393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{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lang="en-US" sz="2800"/>
                      <m:t>ℝ</m:t>
                    </m:r>
                    <m:r>
                      <a:rPr lang="en-US" sz="2800" b="0" i="1" smtClean="0">
                        <a:latin typeface="Cambria Math"/>
                      </a:rPr>
                      <m:t>→</m:t>
                    </m:r>
                    <m:r>
                      <m:rPr>
                        <m:nor/>
                      </m:rPr>
                      <a:rPr lang="en-US" sz="2800"/>
                      <m:t>ℝ</m:t>
                    </m:r>
                    <m:r>
                      <a:rPr lang="en-US" sz="2800" i="1">
                        <a:latin typeface="Cambria Math"/>
                      </a:rPr>
                      <m:t>|∃ </m:t>
                    </m:r>
                  </m:oMath>
                </a14:m>
                <a:r>
                  <a:rPr lang="en-US" sz="2800" dirty="0"/>
                  <a:t>constants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𝑐</m:t>
                    </m:r>
                    <m:r>
                      <a:rPr lang="en-US" sz="28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∀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≤</m:t>
                    </m:r>
                    <m:r>
                      <a:rPr lang="en-US" sz="2800" i="1">
                        <a:latin typeface="Cambria Math"/>
                      </a:rPr>
                      <m:t>𝑐</m:t>
                    </m:r>
                    <m:r>
                      <a:rPr lang="en-US" sz="2800" i="1">
                        <a:latin typeface="Cambria Math"/>
                      </a:rPr>
                      <m:t>⋅</m:t>
                    </m:r>
                    <m:r>
                      <a:rPr lang="en-US" sz="2800" i="1">
                        <a:latin typeface="Cambria Math"/>
                      </a:rPr>
                      <m:t>𝑔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)}</m:t>
                    </m:r>
                  </m:oMath>
                </a14:m>
                <a:endParaRPr lang="en-US" sz="2800" dirty="0"/>
              </a:p>
              <a:p>
                <a:pPr marL="952393" lvl="1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Ω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952393" lvl="1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33CC"/>
                    </a:solidFill>
                  </a:rPr>
                  <a:t>At least </a:t>
                </a:r>
                <a:r>
                  <a:rPr lang="en-US" sz="2800" dirty="0"/>
                  <a:t>within constant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𝑔</m:t>
                    </m:r>
                  </m:oMath>
                </a14:m>
                <a:r>
                  <a:rPr lang="en-US" sz="2800" dirty="0"/>
                  <a:t> for large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  <a:p>
                <a:pPr marL="952393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{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  <m:r>
                      <a:rPr lang="en-US" sz="2800" i="1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lang="en-US" sz="2800"/>
                      <m:t>ℝ</m:t>
                    </m:r>
                    <m:r>
                      <a:rPr lang="en-US" sz="2800" i="1">
                        <a:latin typeface="Cambria Math"/>
                      </a:rPr>
                      <m:t>→</m:t>
                    </m:r>
                    <m:r>
                      <m:rPr>
                        <m:nor/>
                      </m:rPr>
                      <a:rPr lang="en-US" sz="2800"/>
                      <m:t>ℝ</m:t>
                    </m:r>
                    <m:r>
                      <a:rPr lang="en-US" sz="2800" i="1">
                        <a:latin typeface="Cambria Math"/>
                      </a:rPr>
                      <m:t>|∃ </m:t>
                    </m:r>
                  </m:oMath>
                </a14:m>
                <a:r>
                  <a:rPr lang="en-US" sz="2800" dirty="0"/>
                  <a:t>constants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𝑐</m:t>
                    </m:r>
                    <m:r>
                      <a:rPr lang="en-US" sz="28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∀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≥</m:t>
                    </m:r>
                    <m:r>
                      <a:rPr lang="en-US" sz="2800" i="1">
                        <a:latin typeface="Cambria Math"/>
                      </a:rPr>
                      <m:t>𝑐</m:t>
                    </m:r>
                    <m:r>
                      <a:rPr lang="en-US" sz="2800" i="1">
                        <a:latin typeface="Cambria Math"/>
                      </a:rPr>
                      <m:t>⋅</m:t>
                    </m:r>
                    <m:r>
                      <a:rPr lang="en-US" sz="2800" i="1">
                        <a:latin typeface="Cambria Math"/>
                      </a:rPr>
                      <m:t>𝑔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)}</m:t>
                    </m:r>
                  </m:oMath>
                </a14:m>
                <a:endParaRPr lang="en-US" sz="2800" dirty="0"/>
              </a:p>
              <a:p>
                <a:pPr marL="952393" lvl="1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pPr marL="952393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“</a:t>
                </a:r>
                <a:r>
                  <a:rPr lang="en-US" sz="2800" dirty="0">
                    <a:solidFill>
                      <a:srgbClr val="FF33CC"/>
                    </a:solidFill>
                  </a:rPr>
                  <a:t>Tightly</a:t>
                </a:r>
                <a:r>
                  <a:rPr lang="en-US" sz="2800" dirty="0"/>
                  <a:t>” within constant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𝑔</m:t>
                    </m:r>
                  </m:oMath>
                </a14:m>
                <a:r>
                  <a:rPr lang="en-US" sz="2800" dirty="0"/>
                  <a:t> for large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  <a:p>
                <a:pPr marL="952393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/>
                      </a:rPr>
                      <m:t>∩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2" y="1142999"/>
                <a:ext cx="10687285" cy="53739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736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EE7A67-5808-4235-B08E-833A42D6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Showing Big-Oh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5DEC076C-AA5F-4739-9571-C69D8BDAD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dirty="0" smtClean="0">
                    <a:cs typeface="Calibri"/>
                  </a:rPr>
                  <a:t>To </a:t>
                </a:r>
                <a:r>
                  <a:rPr lang="en-US">
                    <a:cs typeface="Calibri"/>
                  </a:rPr>
                  <a:t>show</a:t>
                </a:r>
                <a:r>
                  <a:rPr lang="en-US" smtClean="0">
                    <a:cs typeface="Calibri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alibri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cs typeface="Calibri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  <a:cs typeface="Calibri"/>
                      </a:rPr>
                      <m:t>∈</m:t>
                    </m:r>
                    <m:r>
                      <a:rPr lang="en-US" b="0" i="1" smtClean="0">
                        <a:latin typeface="Cambria Math"/>
                        <a:cs typeface="Calibri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5DEC076C-AA5F-4739-9571-C69D8BDAD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4FB60D-FDD1-420C-97F5-6C663F95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5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278106-4D5F-44A2-821A-991439BD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Showing Big-Omega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A3309A4-F2D7-4792-823D-EF92FF30A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dirty="0" smtClean="0">
                    <a:cs typeface="Calibri"/>
                  </a:rPr>
                  <a:t>To Show:</a:t>
                </a:r>
                <a:r>
                  <a:rPr lang="en-US">
                    <a:cs typeface="Calibri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Calibri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cs typeface="Calibri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A3309A4-F2D7-4792-823D-EF92FF30A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D9EF7F-353A-47A3-B6BA-EEB60A9A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0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7CA862-E17E-4E98-A363-BBF9F900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Showing Big-Theta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53DB439C-7EFB-48FB-8166-12B8A319E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121899" tIns="60949" rIns="121899" bIns="60949" rtlCol="0" anchor="t">
                <a:normAutofit/>
              </a:bodyPr>
              <a:lstStyle/>
              <a:p>
                <a:pPr marL="456565" indent="-456565"/>
                <a:r>
                  <a:rPr lang="en-US" dirty="0" smtClean="0">
                    <a:cs typeface="Calibri"/>
                  </a:rPr>
                  <a:t>To Show:</a:t>
                </a:r>
                <a:r>
                  <a:rPr lang="en-US">
                    <a:cs typeface="Calibri"/>
                  </a:rPr>
                  <a:t>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cs typeface="Calibri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𝑥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  <a:cs typeface="Calibri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  <a:cs typeface="Calibri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cs typeface="Calibri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Calibri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  <a:cs typeface="Calibri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cs typeface="Calibri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cs typeface="Calibri"/>
                                  </a:rPr>
                                  <m:t>𝑦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cs typeface="Calibri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53DB439C-7EFB-48FB-8166-12B8A319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2C9970-6AF5-4703-9612-375401B6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7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Showing that NAND/AON can compute any finite function</a:t>
            </a:r>
          </a:p>
          <a:p>
            <a:r>
              <a:rPr lang="en-US" smtClean="0"/>
              <a:t>Started showing how we could have a function that simulates programs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are programs run?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Have a table of variables</a:t>
            </a:r>
          </a:p>
          <a:p>
            <a:r>
              <a:rPr lang="en-US" smtClean="0"/>
              <a:t>Execute code in sequence</a:t>
            </a:r>
          </a:p>
          <a:p>
            <a:r>
              <a:rPr lang="en-US" smtClean="0"/>
              <a:t>Update values in table</a:t>
            </a:r>
          </a:p>
          <a:p>
            <a:r>
              <a:rPr lang="en-US" smtClean="0"/>
              <a:t>Return a value from the table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765FAA-C206-4FA3-AFA2-88523C80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Programs as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2499F7-5DB8-4529-BC18-3EE08DA9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328840"/>
            <a:ext cx="10969943" cy="452596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6565" indent="-456565"/>
            <a:r>
              <a:rPr lang="en-US" sz="3200" dirty="0">
                <a:cs typeface="Calibri"/>
              </a:rPr>
              <a:t>To evaluate a program with another program, we need to convert the first program into bits</a:t>
            </a:r>
          </a:p>
          <a:p>
            <a:pPr marL="742950" indent="-742950">
              <a:buAutoNum type="arabicPeriod"/>
            </a:pPr>
            <a:r>
              <a:rPr lang="en-US" sz="3200" dirty="0">
                <a:cs typeface="Calibri"/>
              </a:rPr>
              <a:t>Number each variable (first </a:t>
            </a:r>
            <a:r>
              <a:rPr lang="en-US" sz="3200" i="1" dirty="0">
                <a:latin typeface="Times New Roman"/>
                <a:cs typeface="Calibri"/>
              </a:rPr>
              <a:t>n</a:t>
            </a:r>
            <a:r>
              <a:rPr lang="en-US" sz="3200" dirty="0">
                <a:cs typeface="Calibri"/>
              </a:rPr>
              <a:t> go to input, last </a:t>
            </a:r>
            <a:r>
              <a:rPr lang="en-US" sz="3200" i="1" dirty="0">
                <a:latin typeface="Times New Roman"/>
                <a:cs typeface="Calibri"/>
              </a:rPr>
              <a:t>m</a:t>
            </a:r>
            <a:r>
              <a:rPr lang="en-US" sz="3200" dirty="0">
                <a:cs typeface="Calibri"/>
              </a:rPr>
              <a:t> to outputs)</a:t>
            </a:r>
          </a:p>
          <a:p>
            <a:pPr marL="742950" indent="-742950">
              <a:buAutoNum type="arabicPeriod"/>
            </a:pPr>
            <a:r>
              <a:rPr lang="en-US" sz="3200" dirty="0">
                <a:cs typeface="Calibri"/>
              </a:rPr>
              <a:t>Represent each line as 3 numbers (</a:t>
            </a:r>
            <a:r>
              <a:rPr lang="en-US" sz="3200" dirty="0" err="1">
                <a:cs typeface="Calibri"/>
              </a:rPr>
              <a:t>outvar</a:t>
            </a:r>
            <a:r>
              <a:rPr lang="en-US" sz="3200" dirty="0">
                <a:cs typeface="Calibri"/>
              </a:rPr>
              <a:t>, in1, in2)</a:t>
            </a:r>
          </a:p>
          <a:p>
            <a:pPr marL="742950" indent="-742950">
              <a:buAutoNum type="arabicPeriod"/>
            </a:pPr>
            <a:r>
              <a:rPr lang="en-US" sz="3200" dirty="0">
                <a:cs typeface="Calibri"/>
              </a:rPr>
              <a:t>Represent program as (</a:t>
            </a:r>
            <a:r>
              <a:rPr lang="en-US" sz="3200" dirty="0" err="1">
                <a:cs typeface="Calibri"/>
              </a:rPr>
              <a:t>n,m</a:t>
            </a:r>
            <a:r>
              <a:rPr lang="en-US" sz="3200" dirty="0">
                <a:cs typeface="Calibri"/>
              </a:rPr>
              <a:t>,[Lines])</a:t>
            </a:r>
          </a:p>
          <a:p>
            <a:pPr marL="456565" indent="-456565"/>
            <a:endParaRPr lang="en-US" sz="32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5580F1-F9B0-4FD6-A688-3034764E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03DEADA0-4A15-4EB1-A1FD-3AA3D8E9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6" y="4527650"/>
            <a:ext cx="4682924" cy="1355241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218AFFED-DDBF-43E7-B47F-BE88EEAA4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77484"/>
              </p:ext>
            </p:extLst>
          </p:nvPr>
        </p:nvGraphicFramePr>
        <p:xfrm>
          <a:off x="8208517" y="3978706"/>
          <a:ext cx="29107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359">
                  <a:extLst>
                    <a:ext uri="{9D8B030D-6E8A-4147-A177-3AD203B41FA5}">
                      <a16:colId xmlns:a16="http://schemas.microsoft.com/office/drawing/2014/main" xmlns="" val="3750524420"/>
                    </a:ext>
                  </a:extLst>
                </a:gridCol>
                <a:gridCol w="1455359">
                  <a:extLst>
                    <a:ext uri="{9D8B030D-6E8A-4147-A177-3AD203B41FA5}">
                      <a16:colId xmlns:a16="http://schemas.microsoft.com/office/drawing/2014/main" xmlns="" val="226080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95713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07717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135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669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228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27204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7F26244-80E9-4631-B01C-925461C12DE0}"/>
              </a:ext>
            </a:extLst>
          </p:cNvPr>
          <p:cNvSpPr txBox="1"/>
          <p:nvPr/>
        </p:nvSpPr>
        <p:spPr>
          <a:xfrm>
            <a:off x="4908431" y="4728589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(2,0,0)</a:t>
            </a:r>
            <a:endParaRPr lang="en-US" dirty="0"/>
          </a:p>
          <a:p>
            <a:pPr algn="l"/>
            <a:r>
              <a:rPr lang="en-US" dirty="0">
                <a:cs typeface="Calibri"/>
              </a:rPr>
              <a:t>(3,1,1)</a:t>
            </a:r>
          </a:p>
          <a:p>
            <a:r>
              <a:rPr lang="en-US" dirty="0">
                <a:cs typeface="Calibri"/>
              </a:rPr>
              <a:t>(4,2,3)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AB7BEC3-24BE-472F-AEA7-10E5692CC4A7}"/>
              </a:ext>
            </a:extLst>
          </p:cNvPr>
          <p:cNvSpPr txBox="1"/>
          <p:nvPr/>
        </p:nvSpPr>
        <p:spPr>
          <a:xfrm>
            <a:off x="268307" y="6099890"/>
            <a:ext cx="50286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(2,1,[(2,0,0),(3,1,1),(</a:t>
            </a:r>
            <a:r>
              <a:rPr lang="en-US"/>
              <a:t>4,2,3</a:t>
            </a:r>
            <a:r>
              <a:rPr lang="en-US" smtClean="0"/>
              <a:t>)])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2B702-6E60-435F-B0BF-59BAF0F5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XOR to bits</a:t>
            </a: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D7B48D2A-96EF-4395-9985-5C57E4B2B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5" y="1359559"/>
            <a:ext cx="4413417" cy="22980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25D5ED-8198-4D34-9FCE-ACF307A6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ABB70939-3108-47F8-85F6-BEF434C67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13071"/>
              </p:ext>
            </p:extLst>
          </p:nvPr>
        </p:nvGraphicFramePr>
        <p:xfrm>
          <a:off x="6848408" y="1447256"/>
          <a:ext cx="5120182" cy="434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091">
                  <a:extLst>
                    <a:ext uri="{9D8B030D-6E8A-4147-A177-3AD203B41FA5}">
                      <a16:colId xmlns:a16="http://schemas.microsoft.com/office/drawing/2014/main" xmlns="" val="2533986112"/>
                    </a:ext>
                  </a:extLst>
                </a:gridCol>
                <a:gridCol w="2560091">
                  <a:extLst>
                    <a:ext uri="{9D8B030D-6E8A-4147-A177-3AD203B41FA5}">
                      <a16:colId xmlns:a16="http://schemas.microsoft.com/office/drawing/2014/main" xmlns="" val="2854292072"/>
                    </a:ext>
                  </a:extLst>
                </a:gridCol>
              </a:tblGrid>
              <a:tr h="62070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076348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282365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900343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8894787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45998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64292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70560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754904"/>
                <a:ext cx="3810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smtClean="0"/>
              </a:p>
              <a:p>
                <a:endParaRPr lang="en-US" smtClean="0"/>
              </a:p>
              <a:p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smtClean="0"/>
              </a:p>
              <a:p>
                <a:endParaRPr lang="en-US" smtClean="0"/>
              </a:p>
              <a:p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smtClean="0"/>
              </a:p>
              <a:p>
                <a:endParaRPr lang="en-US"/>
              </a:p>
              <a:p>
                <a:r>
                  <a:rPr lang="en-US" smtClean="0"/>
                  <a:t>Total bits = </a:t>
                </a:r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54904"/>
                <a:ext cx="3810000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2400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72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2B702-6E60-435F-B0BF-59BAF0F5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XOR to bits</a:t>
            </a:r>
            <a:endParaRPr lang="en-US" dirty="0"/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D7B48D2A-96EF-4395-9985-5C57E4B2B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5" y="1359559"/>
            <a:ext cx="4413417" cy="22980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25D5ED-8198-4D34-9FCE-ACF307A6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ABB70939-3108-47F8-85F6-BEF434C67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56947"/>
              </p:ext>
            </p:extLst>
          </p:nvPr>
        </p:nvGraphicFramePr>
        <p:xfrm>
          <a:off x="6848408" y="1447256"/>
          <a:ext cx="5120182" cy="434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091">
                  <a:extLst>
                    <a:ext uri="{9D8B030D-6E8A-4147-A177-3AD203B41FA5}">
                      <a16:colId xmlns:a16="http://schemas.microsoft.com/office/drawing/2014/main" xmlns="" val="2533986112"/>
                    </a:ext>
                  </a:extLst>
                </a:gridCol>
                <a:gridCol w="2560091">
                  <a:extLst>
                    <a:ext uri="{9D8B030D-6E8A-4147-A177-3AD203B41FA5}">
                      <a16:colId xmlns:a16="http://schemas.microsoft.com/office/drawing/2014/main" xmlns="" val="2854292072"/>
                    </a:ext>
                  </a:extLst>
                </a:gridCol>
              </a:tblGrid>
              <a:tr h="62070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076348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282365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900343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8894787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45998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6642923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r>
                        <a:rPr lang="en-US" smtClean="0"/>
                        <a:t>return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70560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3754904"/>
                <a:ext cx="1196181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mtClean="0"/>
                  <a:t> 2</a:t>
                </a:r>
              </a:p>
              <a:p>
                <a:endParaRPr lang="en-US" smtClean="0"/>
              </a:p>
              <a:p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mtClean="0"/>
                  <a:t> 1</a:t>
                </a:r>
              </a:p>
              <a:p>
                <a:endParaRPr lang="en-US" smtClean="0"/>
              </a:p>
              <a:p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mtClean="0"/>
                  <a:t> 4</a:t>
                </a:r>
              </a:p>
              <a:p>
                <a:endParaRPr lang="en-US"/>
              </a:p>
              <a:p>
                <a:r>
                  <a:rPr lang="en-US" smtClean="0"/>
                  <a:t>Total bits = 3 [numbers per line]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⋅</m:t>
                    </m:r>
                  </m:oMath>
                </a14:m>
                <a:r>
                  <a:rPr lang="en-US" smtClean="0"/>
                  <a:t>  3 [bits per number]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⋅</m:t>
                    </m:r>
                  </m:oMath>
                </a14:m>
                <a:r>
                  <a:rPr lang="en-US" smtClean="0"/>
                  <a:t> 4[lines] + 6 [length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mtClean="0"/>
                  <a:t>] </a:t>
                </a:r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54904"/>
                <a:ext cx="11961812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765" t="-1822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40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765FAA-C206-4FA3-AFA2-88523C80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big is this?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2499F7-5DB8-4529-BC18-3EE08DA9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328840"/>
            <a:ext cx="10969943" cy="452596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cs typeface="Calibri"/>
              </a:rPr>
              <a:t>Number each variable</a:t>
            </a:r>
            <a:endParaRPr lang="en-US"/>
          </a:p>
          <a:p>
            <a:pPr marL="742950" indent="-742950">
              <a:buAutoNum type="arabicPeriod"/>
            </a:pPr>
            <a:r>
              <a:rPr lang="en-US" sz="3600" dirty="0">
                <a:cs typeface="Calibri"/>
              </a:rPr>
              <a:t>Represent each line as 3 numbers (</a:t>
            </a:r>
            <a:r>
              <a:rPr lang="en-US" sz="3600" dirty="0" err="1">
                <a:cs typeface="Calibri"/>
              </a:rPr>
              <a:t>outvar</a:t>
            </a:r>
            <a:r>
              <a:rPr lang="en-US" sz="3600" dirty="0">
                <a:cs typeface="Calibri"/>
              </a:rPr>
              <a:t>, in1, in2)</a:t>
            </a:r>
          </a:p>
          <a:p>
            <a:pPr marL="742950" indent="-742950">
              <a:buAutoNum type="arabicPeriod"/>
            </a:pPr>
            <a:r>
              <a:rPr lang="en-US" sz="3600" dirty="0">
                <a:cs typeface="Calibri"/>
              </a:rPr>
              <a:t>Represent program as (</a:t>
            </a:r>
            <a:r>
              <a:rPr lang="en-US" sz="3600" dirty="0" err="1">
                <a:cs typeface="Calibri"/>
              </a:rPr>
              <a:t>n,m</a:t>
            </a:r>
            <a:r>
              <a:rPr lang="en-US" sz="3600" dirty="0">
                <a:cs typeface="Calibri"/>
              </a:rPr>
              <a:t>,[Lines])</a:t>
            </a:r>
          </a:p>
          <a:p>
            <a:pPr marL="456565" indent="-456565"/>
            <a:endParaRPr lang="en-US" sz="36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5580F1-F9B0-4FD6-A688-3034764E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133EE5F-ED54-40B4-864A-1118C005D6D2}"/>
                  </a:ext>
                </a:extLst>
              </p:cNvPr>
              <p:cNvSpPr txBox="1"/>
              <p:nvPr/>
            </p:nvSpPr>
            <p:spPr>
              <a:xfrm>
                <a:off x="5865812" y="1457978"/>
                <a:ext cx="2743200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⌉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bits </a:t>
                </a:r>
                <a:r>
                  <a:rPr lang="en-US" dirty="0">
                    <a:solidFill>
                      <a:srgbClr val="FF0000"/>
                    </a:solidFill>
                  </a:rPr>
                  <a:t>each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133EE5F-ED54-40B4-864A-1118C005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812" y="1457978"/>
                <a:ext cx="27432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79673" y="4461372"/>
                <a:ext cx="4354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≤4</m:t>
                      </m:r>
                      <m:r>
                        <a:rPr lang="en-US" sz="4000" b="0" i="1" smtClean="0">
                          <a:latin typeface="Cambria Math"/>
                        </a:rPr>
                        <m:t>𝑠</m:t>
                      </m:r>
                      <m:r>
                        <a:rPr lang="en-US" sz="4000" b="0" i="1" smtClean="0">
                          <a:latin typeface="Cambria Math"/>
                        </a:rPr>
                        <m:t>⌈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𝑠</m:t>
                          </m:r>
                        </m:e>
                      </m:func>
                      <m:r>
                        <a:rPr lang="en-US" sz="4000" b="0" i="1" smtClean="0">
                          <a:latin typeface="Cambria Math"/>
                        </a:rPr>
                        <m:t>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673" y="4461372"/>
                <a:ext cx="435471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48448" y="5336254"/>
                <a:ext cx="32455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ℓ=⌈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⌉</m:t>
                          </m:r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448" y="5336254"/>
                <a:ext cx="3245504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E133EE5F-ED54-40B4-864A-1118C005D6D2}"/>
                  </a:ext>
                </a:extLst>
              </p:cNvPr>
              <p:cNvSpPr txBox="1"/>
              <p:nvPr/>
            </p:nvSpPr>
            <p:spPr>
              <a:xfrm>
                <a:off x="8761412" y="2590800"/>
                <a:ext cx="2743200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3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⋅⌈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⌉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bits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E133EE5F-ED54-40B4-864A-1118C005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412" y="2590800"/>
                <a:ext cx="274320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E133EE5F-ED54-40B4-864A-1118C005D6D2}"/>
                  </a:ext>
                </a:extLst>
              </p:cNvPr>
              <p:cNvSpPr txBox="1"/>
              <p:nvPr/>
            </p:nvSpPr>
            <p:spPr>
              <a:xfrm>
                <a:off x="5332412" y="3424535"/>
                <a:ext cx="2743200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2⌈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⌉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bits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E133EE5F-ED54-40B4-864A-1118C005D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12" y="3424535"/>
                <a:ext cx="274320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6040853" y="2930747"/>
            <a:ext cx="266699" cy="80600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F8B33A-FC76-43A7-B8F4-18FF5EAD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Defining EVAL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617CCC-E7B2-4ABC-953E-5CAF0712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748A3397-00A7-46FF-93F8-0FC61AF4778E}"/>
                  </a:ext>
                </a:extLst>
              </p:cNvPr>
              <p:cNvSpPr txBox="1"/>
              <p:nvPr/>
            </p:nvSpPr>
            <p:spPr>
              <a:xfrm>
                <a:off x="610626" y="2527235"/>
                <a:ext cx="9441302" cy="107721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/>
                  <a:t>Input: bit string representing a program (first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𝑆</m:t>
                    </m:r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(</m:t>
                    </m:r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𝑠</m:t>
                    </m:r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)</m:t>
                    </m:r>
                  </m:oMath>
                </a14:m>
                <a:r>
                  <a:rPr lang="en-US" sz="3200" dirty="0"/>
                  <a:t> bits) plus input values (remaining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Times New Roman"/>
                      </a:rPr>
                      <m:t>𝑛</m:t>
                    </m:r>
                  </m:oMath>
                </a14:m>
                <a:r>
                  <a:rPr lang="en-US" sz="3200" dirty="0"/>
                  <a:t> bits)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748A3397-00A7-46FF-93F8-0FC61AF47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6" y="2527235"/>
                <a:ext cx="9441302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1614" t="-6818" r="-51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1B2B32B0-5009-4909-B4A6-CE6BCD91DB50}"/>
                  </a:ext>
                </a:extLst>
              </p:cNvPr>
              <p:cNvSpPr txBox="1"/>
              <p:nvPr/>
            </p:nvSpPr>
            <p:spPr>
              <a:xfrm>
                <a:off x="611662" y="4027700"/>
                <a:ext cx="9441302" cy="15696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>
                    <a:cs typeface="Calibri"/>
                  </a:rPr>
                  <a:t>Output: the result of running the represented program on the provided input, 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cs typeface="Calibri"/>
                      </a:rPr>
                      <m:t>𝑚</m:t>
                    </m:r>
                  </m:oMath>
                </a14:m>
                <a:r>
                  <a:rPr lang="en-US" sz="3200" dirty="0">
                    <a:cs typeface="Calibri"/>
                  </a:rPr>
                  <a:t> 0's if there's a "compile error"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1B2B32B0-5009-4909-B4A6-CE6BCD91D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2" y="4027700"/>
                <a:ext cx="9441302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1614" t="-5058" r="-194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7012" y="1371600"/>
                <a:ext cx="7086600" cy="721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𝐸𝑉𝐴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2" y="1371600"/>
                <a:ext cx="7086600" cy="7210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97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1156</Words>
  <Application>Microsoft Office PowerPoint</Application>
  <PresentationFormat>Custom</PresentationFormat>
  <Paragraphs>241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Office Theme</vt:lpstr>
      <vt:lpstr>CS3102 Theory of Computation</vt:lpstr>
      <vt:lpstr>Logistics</vt:lpstr>
      <vt:lpstr>Last Time</vt:lpstr>
      <vt:lpstr>How are programs run?</vt:lpstr>
      <vt:lpstr>Programs as Bits</vt:lpstr>
      <vt:lpstr>XOR to bits</vt:lpstr>
      <vt:lpstr>XOR to bits</vt:lpstr>
      <vt:lpstr>How big is this?</vt:lpstr>
      <vt:lpstr>Defining EVAL</vt:lpstr>
      <vt:lpstr>Defining the EVAL function</vt:lpstr>
      <vt:lpstr>Psuedocode for EVAL</vt:lpstr>
      <vt:lpstr>Psuedocode for EVAL</vt:lpstr>
      <vt:lpstr>EVAL in NAND</vt:lpstr>
      <vt:lpstr>GET(T,i)</vt:lpstr>
      <vt:lpstr>UPDATE</vt:lpstr>
      <vt:lpstr>UPDATE pseudocode</vt:lpstr>
      <vt:lpstr>Conclusion</vt:lpstr>
      <vt:lpstr>Complexity</vt:lpstr>
      <vt:lpstr>Categorizing Functions by Circuit Size</vt:lpstr>
      <vt:lpstr>SIZE</vt:lpstr>
      <vt:lpstr>Comparing Classes</vt:lpstr>
      <vt:lpstr>Theorem</vt:lpstr>
      <vt:lpstr>Proof</vt:lpstr>
      <vt:lpstr>O, Ω, Θ</vt:lpstr>
      <vt:lpstr>PowerPoint Presentation</vt:lpstr>
      <vt:lpstr>Definitions</vt:lpstr>
      <vt:lpstr>Showing Big-Oh</vt:lpstr>
      <vt:lpstr>Showing Big-Omega</vt:lpstr>
      <vt:lpstr>Showing Big-Theta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422</cp:revision>
  <dcterms:created xsi:type="dcterms:W3CDTF">2019-01-15T14:15:49Z</dcterms:created>
  <dcterms:modified xsi:type="dcterms:W3CDTF">2020-02-11T18:16:13Z</dcterms:modified>
</cp:coreProperties>
</file>