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17" r:id="rId3"/>
    <p:sldId id="296" r:id="rId4"/>
    <p:sldId id="297" r:id="rId5"/>
    <p:sldId id="292" r:id="rId6"/>
    <p:sldId id="298" r:id="rId7"/>
    <p:sldId id="286" r:id="rId8"/>
    <p:sldId id="288" r:id="rId9"/>
    <p:sldId id="290" r:id="rId10"/>
    <p:sldId id="293" r:id="rId11"/>
    <p:sldId id="299" r:id="rId12"/>
    <p:sldId id="312" r:id="rId13"/>
    <p:sldId id="311" r:id="rId14"/>
    <p:sldId id="300" r:id="rId15"/>
    <p:sldId id="301" r:id="rId16"/>
    <p:sldId id="303" r:id="rId17"/>
    <p:sldId id="304" r:id="rId18"/>
    <p:sldId id="315" r:id="rId19"/>
    <p:sldId id="316" r:id="rId20"/>
    <p:sldId id="318" r:id="rId21"/>
    <p:sldId id="319" r:id="rId22"/>
    <p:sldId id="320" r:id="rId23"/>
    <p:sldId id="321" r:id="rId24"/>
    <p:sldId id="325" r:id="rId25"/>
    <p:sldId id="322" r:id="rId26"/>
    <p:sldId id="326" r:id="rId27"/>
    <p:sldId id="310" r:id="rId28"/>
    <p:sldId id="324" r:id="rId29"/>
    <p:sldId id="305" r:id="rId30"/>
    <p:sldId id="314" r:id="rId31"/>
    <p:sldId id="306" r:id="rId32"/>
    <p:sldId id="285" r:id="rId33"/>
    <p:sldId id="282" r:id="rId34"/>
  </p:sldIdLst>
  <p:sldSz cx="12188825" cy="6858000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133600"/>
            <a:ext cx="93969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Warm up: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What are examples of ways to implement functions?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What properties should implementations have? </a:t>
            </a:r>
            <a:endParaRPr lang="en-US" sz="3200" smtClean="0"/>
          </a:p>
          <a:p>
            <a:endParaRPr lang="en-US" sz="3200"/>
          </a:p>
        </p:txBody>
      </p:sp>
      <p:pic>
        <p:nvPicPr>
          <p:cNvPr id="1026" name="Picture 2" descr="Image result for cray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16" y="3581400"/>
            <a:ext cx="3465796" cy="32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Cardinality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The number of elements in a set</a:t>
                </a:r>
              </a:p>
              <a:p>
                <a:r>
                  <a:rPr lang="en-US" smtClean="0"/>
                  <a:t>Two sets have the same cardinality if there is a bijection between them</a:t>
                </a:r>
              </a:p>
              <a:p>
                <a:r>
                  <a:rPr lang="en-US" smtClean="0"/>
                  <a:t>What does it mean for a set to have cardinality 5?</a:t>
                </a:r>
              </a:p>
              <a:p>
                <a:pPr lvl="1"/>
                <a:r>
                  <a:rPr lang="en-US" smtClean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smtClean="0"/>
              </a:p>
              <a:p>
                <a:r>
                  <a:rPr lang="en-US" b="0" smtClean="0"/>
                  <a:t>A </a:t>
                </a:r>
                <a:r>
                  <a:rPr lang="en-US" b="0" smtClean="0">
                    <a:solidFill>
                      <a:srgbClr val="0070C0"/>
                    </a:solidFill>
                  </a:rPr>
                  <a:t>finite set </a:t>
                </a:r>
                <a:r>
                  <a:rPr lang="en-US" b="0" smtClean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smtClean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smtClean="0"/>
              </a:p>
              <a:p>
                <a:r>
                  <a:rPr lang="en-US" smtClean="0"/>
                  <a:t>An </a:t>
                </a:r>
                <a:r>
                  <a:rPr lang="en-US" smtClean="0">
                    <a:solidFill>
                      <a:srgbClr val="0070C0"/>
                    </a:solidFill>
                  </a:rPr>
                  <a:t>infinite </a:t>
                </a:r>
                <a:r>
                  <a:rPr lang="en-US">
                    <a:solidFill>
                      <a:srgbClr val="0070C0"/>
                    </a:solidFill>
                  </a:rPr>
                  <a:t>set </a:t>
                </a:r>
                <a:r>
                  <a:rPr lang="en-US" smtClean="0"/>
                  <a:t>has </a:t>
                </a:r>
                <a:r>
                  <a:rPr lang="en-US"/>
                  <a:t>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/>
              </a:p>
              <a:p>
                <a:endParaRPr lang="en-US" b="0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  <a:blipFill rotWithShape="1">
                <a:blip r:embed="rId2"/>
                <a:stretch>
                  <a:fillRect l="-1333"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How many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binary strings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000" t="-9043" r="-2500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How many binary strings are there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How to prove this?</a:t>
                </a:r>
              </a:p>
              <a:p>
                <a:pPr lvl="1"/>
                <a:r>
                  <a:rPr lang="en-US" smtClean="0"/>
                  <a:t>Induction</a:t>
                </a:r>
              </a:p>
              <a:p>
                <a:pPr lvl="1"/>
                <a:r>
                  <a:rPr lang="en-US" smtClean="0"/>
                  <a:t>Bijection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784890" y="3210912"/>
            <a:ext cx="2133600" cy="1371600"/>
            <a:chOff x="9287421" y="2879835"/>
            <a:chExt cx="2133600" cy="13716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0087521" y="28798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“”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54121" y="33370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20921" y="33370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874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8208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42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876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11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7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341812" y="5867400"/>
            <a:ext cx="304721" cy="1524000"/>
            <a:chOff x="4343400" y="5867400"/>
            <a:chExt cx="228600" cy="1524000"/>
          </a:xfrm>
        </p:grpSpPr>
        <p:sp>
          <p:nvSpPr>
            <p:cNvPr id="19" name="Rectangle 18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75491" y="5867400"/>
            <a:ext cx="304721" cy="1524000"/>
            <a:chOff x="4343400" y="5867400"/>
            <a:chExt cx="228600" cy="1524000"/>
          </a:xfrm>
        </p:grpSpPr>
        <p:sp>
          <p:nvSpPr>
            <p:cNvPr id="22" name="Rectangle 21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85012" y="5867400"/>
            <a:ext cx="304721" cy="1524000"/>
            <a:chOff x="4343400" y="5867400"/>
            <a:chExt cx="228600" cy="1524000"/>
          </a:xfrm>
        </p:grpSpPr>
        <p:sp>
          <p:nvSpPr>
            <p:cNvPr id="25" name="Rectangle 24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 of Induction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If something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</a:t>
                </a:r>
                <a:r>
                  <a:rPr lang="en-US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smtClean="0"/>
                  <a:t>),</a:t>
                </a:r>
                <a:endParaRPr lang="en-US" smtClean="0"/>
              </a:p>
              <a:p>
                <a:r>
                  <a:rPr lang="en-US" smtClean="0"/>
                  <a:t>And when it’s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(</a:t>
                </a:r>
                <a:r>
                  <a:rPr lang="en-US" smtClean="0">
                    <a:solidFill>
                      <a:srgbClr val="7030A0"/>
                    </a:solidFill>
                  </a:rPr>
                  <a:t>inductive hypothesis</a:t>
                </a:r>
                <a:r>
                  <a:rPr lang="en-US" smtClean="0"/>
                  <a:t>), it must be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</a:t>
                </a:r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smtClean="0"/>
                  <a:t>)</a:t>
                </a:r>
                <a:endParaRPr lang="en-US" smtClean="0"/>
              </a:p>
              <a:p>
                <a:r>
                  <a:rPr lang="en-US" smtClean="0"/>
                  <a:t>It must be that it’s true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89692" y="5867400"/>
            <a:ext cx="304721" cy="1524000"/>
            <a:chOff x="4343400" y="5867400"/>
            <a:chExt cx="228600" cy="1524000"/>
          </a:xfrm>
        </p:grpSpPr>
        <p:sp>
          <p:nvSpPr>
            <p:cNvPr id="8" name="Rectangle 7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78677" y="5867400"/>
            <a:ext cx="304721" cy="1524000"/>
            <a:chOff x="3810000" y="5867400"/>
            <a:chExt cx="228600" cy="1524000"/>
          </a:xfrm>
        </p:grpSpPr>
        <p:sp>
          <p:nvSpPr>
            <p:cNvPr id="12" name="Rectangle 11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6647" y="5867400"/>
            <a:ext cx="304721" cy="1524000"/>
            <a:chOff x="3810000" y="5867400"/>
            <a:chExt cx="228600" cy="1524000"/>
          </a:xfrm>
        </p:grpSpPr>
        <p:sp>
          <p:nvSpPr>
            <p:cNvPr id="15" name="Rectangle 14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9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/>
                  <a:t>via </a:t>
                </a:r>
                <a:r>
                  <a:rPr lang="en-US" smtClean="0"/>
                  <a:t>induction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={""}</m:t>
                    </m:r>
                  </m:oMath>
                </a14:m>
                <a:endParaRPr lang="en-US" smtClean="0"/>
              </a:p>
              <a:p>
                <a:r>
                  <a:rPr lang="en-US" smtClean="0">
                    <a:solidFill>
                      <a:srgbClr val="7030A0"/>
                    </a:solidFill>
                  </a:rPr>
                  <a:t>Inductive hypothesis</a:t>
                </a:r>
                <a:r>
                  <a:rPr lang="en-US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For each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mtClean="0"/>
                  <a:t>, we can make two different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by concatenating either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|{0,1}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|=2⋅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=2⋅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3908" r="-611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558483" y="1841939"/>
            <a:ext cx="2133600" cy="1371600"/>
            <a:chOff x="9287421" y="2879835"/>
            <a:chExt cx="2133600" cy="13716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0087521" y="28798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“”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54121" y="33370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921" y="33370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874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208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3542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876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11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0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via bijection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7" y="1600201"/>
                <a:ext cx="8000999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Proof idea:</a:t>
                </a:r>
              </a:p>
              <a:p>
                <a:pPr lvl="1"/>
                <a:r>
                  <a:rPr lang="en-US" smtClean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=13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?</a:t>
                </a:r>
              </a:p>
              <a:p>
                <a:pPr lvl="1"/>
                <a:r>
                  <a:rPr lang="en-US" smtClean="0"/>
                  <a:t>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times: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even,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mtClean="0"/>
                  <a:t> the next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, otherwise make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mtClean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7" y="1600201"/>
                <a:ext cx="8000999" cy="4525963"/>
              </a:xfrm>
              <a:blipFill rotWithShape="1">
                <a:blip r:embed="rId3"/>
                <a:stretch>
                  <a:fillRect l="-1142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52384"/>
                  </p:ext>
                </p:extLst>
              </p:nvPr>
            </p:nvGraphicFramePr>
            <p:xfrm>
              <a:off x="7389812" y="1662747"/>
              <a:ext cx="4620684" cy="928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14"/>
                    <a:gridCol w="770114"/>
                    <a:gridCol w="770114"/>
                    <a:gridCol w="770114"/>
                    <a:gridCol w="770114"/>
                    <a:gridCol w="770114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52384"/>
                  </p:ext>
                </p:extLst>
              </p:nvPr>
            </p:nvGraphicFramePr>
            <p:xfrm>
              <a:off x="7389812" y="1662747"/>
              <a:ext cx="4620684" cy="928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14"/>
                    <a:gridCol w="770114"/>
                    <a:gridCol w="770114"/>
                    <a:gridCol w="770114"/>
                    <a:gridCol w="770114"/>
                    <a:gridCol w="770114"/>
                  </a:tblGrid>
                  <a:tr h="470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299" r="-502381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9213" t="-1299" r="-39842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794" t="-1299" r="-301587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794" t="-1299" r="-201587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7638" t="-1299" r="-1000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587" t="-1299" r="-794" b="-12727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846628"/>
                  </p:ext>
                </p:extLst>
              </p:nvPr>
            </p:nvGraphicFramePr>
            <p:xfrm>
              <a:off x="7389812" y="2743200"/>
              <a:ext cx="4620684" cy="928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14"/>
                    <a:gridCol w="770114"/>
                    <a:gridCol w="770114"/>
                    <a:gridCol w="770114"/>
                    <a:gridCol w="770114"/>
                    <a:gridCol w="770114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846628"/>
                  </p:ext>
                </p:extLst>
              </p:nvPr>
            </p:nvGraphicFramePr>
            <p:xfrm>
              <a:off x="7389812" y="2743200"/>
              <a:ext cx="4620684" cy="928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14"/>
                    <a:gridCol w="770114"/>
                    <a:gridCol w="770114"/>
                    <a:gridCol w="770114"/>
                    <a:gridCol w="770114"/>
                    <a:gridCol w="770114"/>
                  </a:tblGrid>
                  <a:tr h="470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r="-502381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9213" r="-39842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794" r="-301587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794" r="-201587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97638" r="-1000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01587" r="-794" b="-12727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84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binary of 13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485900"/>
                <a:ext cx="10969943" cy="464026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1 is odd, so next bit is 1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485900"/>
                <a:ext cx="10969943" cy="4640264"/>
              </a:xfrm>
              <a:blipFill rotWithShape="1">
                <a:blip r:embed="rId2"/>
                <a:stretch>
                  <a:fillRect l="-1056" t="-3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8012" y="3256866"/>
            <a:ext cx="533400" cy="533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1412" y="3256866"/>
            <a:ext cx="533400" cy="533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4812" y="3256866"/>
            <a:ext cx="533400" cy="533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8212" y="3256866"/>
            <a:ext cx="533400" cy="533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07668" y="3200400"/>
                <a:ext cx="1020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𝑏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668" y="3200400"/>
                <a:ext cx="102034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4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many binary strings of any length?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600201"/>
                <a:ext cx="114285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If we don’t limit the length, how many strings are there?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What naturals can/can’t we represent</a:t>
                </a:r>
              </a:p>
              <a:p>
                <a:r>
                  <a:rPr lang="en-US" smtClean="0"/>
                  <a:t>What does it mean to “represent”?</a:t>
                </a:r>
              </a:p>
              <a:p>
                <a:pPr lvl="1"/>
                <a:r>
                  <a:rPr lang="en-US" smtClean="0"/>
                  <a:t>A surjective mapping from a set of strings onto a set</a:t>
                </a:r>
              </a:p>
              <a:p>
                <a:pPr lvl="1"/>
                <a:r>
                  <a:rPr lang="en-US" smtClean="0"/>
                  <a:t>Ideally a bijection, but not necessary</a:t>
                </a:r>
              </a:p>
              <a:p>
                <a:r>
                  <a:rPr lang="en-US" smtClean="0"/>
                  <a:t>Are there things we can’t represent?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600201"/>
                <a:ext cx="11428573" cy="4525963"/>
              </a:xfrm>
              <a:blipFill rotWithShape="1">
                <a:blip r:embed="rId2"/>
                <a:stretch>
                  <a:fillRect l="-1440" t="-458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Representing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smtClean="0"/>
                  <a:t> with binary strings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56" t="-9043" r="-2056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For a binary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Leading zeros don’t change the value</a:t>
                </a:r>
              </a:p>
              <a:p>
                <a:pPr lvl="1"/>
                <a:r>
                  <a:rPr lang="en-US" smtClean="0"/>
                  <a:t>Our procedure above gives an onto mapping from binary strings to the natural numbers</a:t>
                </a:r>
              </a:p>
              <a:p>
                <a:pPr lvl="1"/>
                <a:r>
                  <a:rPr lang="en-US" smtClean="0"/>
                  <a:t>We can represent all natural numbers with binary strings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3908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Countablility and Uncountability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“countably infinite”</a:t>
                </a:r>
                <a:endParaRPr lang="en-US" smtClean="0"/>
              </a:p>
              <a:p>
                <a:r>
                  <a:rPr lang="en-US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countable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We showed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Need to “represent” </a:t>
                </a:r>
                <a:r>
                  <a:rPr lang="en-US" smtClean="0">
                    <a:solidFill>
                      <a:srgbClr val="0070C0"/>
                    </a:solidFill>
                  </a:rPr>
                  <a:t>strings</a:t>
                </a:r>
                <a:r>
                  <a:rPr lang="en-US" smtClean="0"/>
                  <a:t> with </a:t>
                </a:r>
                <a:r>
                  <a:rPr lang="en-US" smtClean="0">
                    <a:solidFill>
                      <a:srgbClr val="FF0000"/>
                    </a:solidFill>
                  </a:rPr>
                  <a:t>naturals</a:t>
                </a:r>
              </a:p>
              <a:p>
                <a:r>
                  <a:rPr lang="en-US" smtClean="0"/>
                  <a:t>Idea: build a </a:t>
                </a:r>
                <a:r>
                  <a:rPr lang="en-US" smtClean="0">
                    <a:solidFill>
                      <a:srgbClr val="0070C0"/>
                    </a:solidFill>
                  </a:rPr>
                  <a:t>“list” of all strings</a:t>
                </a:r>
                <a:r>
                  <a:rPr lang="en-US" smtClean="0"/>
                  <a:t>, represent each string by its </a:t>
                </a:r>
                <a:r>
                  <a:rPr lang="en-US" smtClean="0">
                    <a:solidFill>
                      <a:srgbClr val="FF0000"/>
                    </a:solidFill>
                  </a:rPr>
                  <a:t>index</a:t>
                </a:r>
                <a:r>
                  <a:rPr lang="en-US" smtClean="0"/>
                  <a:t> in that list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TA Office hours starting this week (see webpage soon for when/where)</a:t>
            </a:r>
          </a:p>
          <a:p>
            <a:r>
              <a:rPr lang="en-US" smtClean="0"/>
              <a:t>Course registration survey was due Thursday</a:t>
            </a:r>
          </a:p>
          <a:p>
            <a:pPr lvl="1"/>
            <a:r>
              <a:rPr lang="en-US" smtClean="0"/>
              <a:t>Didn’t complete it? No problem! Just do it soon</a:t>
            </a:r>
          </a:p>
          <a:p>
            <a:r>
              <a:rPr lang="en-US" smtClean="0"/>
              <a:t>Exercise 0_2 due today</a:t>
            </a:r>
          </a:p>
          <a:p>
            <a:pPr lvl="1"/>
            <a:r>
              <a:rPr lang="en-US" smtClean="0"/>
              <a:t>Didn’t complete it? No problem (this time)! Just request an extension</a:t>
            </a:r>
          </a:p>
          <a:p>
            <a:r>
              <a:rPr lang="en-US" smtClean="0"/>
              <a:t>Exercise 0_3 due Thursday</a:t>
            </a:r>
          </a:p>
          <a:p>
            <a:pPr lvl="1"/>
            <a:r>
              <a:rPr lang="en-US" smtClean="0"/>
              <a:t>Pick one of python/java</a:t>
            </a:r>
          </a:p>
          <a:p>
            <a:pPr lvl="1"/>
            <a:r>
              <a:rPr lang="en-US" smtClean="0"/>
              <a:t>Decided to enroll late and need to catch up? No problem! Just request an extension if you can’t get it in on time</a:t>
            </a:r>
          </a:p>
          <a:p>
            <a:r>
              <a:rPr lang="en-US" smtClean="0"/>
              <a:t>Exercise due/release dates will be more “batched” going forward, staggered this time to test out the submission system</a:t>
            </a:r>
          </a:p>
          <a:p>
            <a:r>
              <a:rPr lang="en-US" smtClean="0"/>
              <a:t>First Quiz</a:t>
            </a:r>
          </a:p>
          <a:p>
            <a:pPr lvl="1"/>
            <a:r>
              <a:rPr lang="en-US" smtClean="0"/>
              <a:t>Released Friday, due Tuesday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Listing all strings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1276171" cy="452596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smtClean="0"/>
              </a:p>
              <a:p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smtClean="0"/>
              </a:p>
              <a:p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smtClean="0"/>
              </a:p>
              <a:p>
                <a:endParaRPr lang="en-US" b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1276171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2924" y="201988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0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8945" y="3276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2856" y="3276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2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8945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3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3356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4212" y="457199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5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0012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0995" y="58674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7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4356" y="58313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878" y="58313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9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5812" y="581104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10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6412" y="581104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11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7183" y="581104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12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65383" y="581104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13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3583" y="583133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14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Python/Java programs?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we represent Java/Python programs?</a:t>
            </a:r>
          </a:p>
          <a:p>
            <a:r>
              <a:rPr lang="en-US" smtClean="0"/>
              <a:t>How many things can we represent using that method?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Short answer: Too many!</a:t>
                </a:r>
              </a:p>
              <a:p>
                <a:pPr lvl="1"/>
                <a:r>
                  <a:rPr lang="en-US" smtClean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Conclusion: Some functions cannot be computed by any java/python program</a:t>
                </a:r>
              </a:p>
              <a:p>
                <a:r>
                  <a:rPr lang="en-US" smtClean="0"/>
                  <a:t>How to prove this?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Uncountably many functions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89" y="1676400"/>
                <a:ext cx="8660523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3600" smtClean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3600" smtClean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3600" smtClean="0"/>
                  <a:t> </a:t>
                </a:r>
                <a:r>
                  <a:rPr lang="en-US" sz="3600" smtClean="0"/>
                  <a:t>is uncountable too</a:t>
                </a:r>
              </a:p>
              <a:p>
                <a:r>
                  <a:rPr lang="en-US" sz="3600" smtClean="0"/>
                  <a:t>Consider just the “yes/no” functions (decision problems):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0" smtClean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r>
                      <a:rPr lang="en-US" sz="3600" b="0" i="1" smtClean="0">
                        <a:latin typeface="Cambria Math"/>
                      </a:rPr>
                      <m:t>{0,1}</m:t>
                    </m:r>
                    <m:r>
                      <a:rPr lang="en-US" sz="3600" i="1">
                        <a:latin typeface="Cambria Math"/>
                      </a:rPr>
                      <m:t>}</m:t>
                    </m:r>
                  </m:oMath>
                </a14:m>
                <a:endParaRPr lang="en-US" sz="3600" smtClean="0"/>
              </a:p>
              <a:p>
                <a:r>
                  <a:rPr lang="en-US" sz="3600" smtClean="0"/>
                  <a:t>The right-hand column is an infinite binary string that represents that function</a:t>
                </a:r>
                <a:endParaRPr lang="en-US" sz="36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9" y="1676400"/>
                <a:ext cx="8660523" cy="4525963"/>
              </a:xfrm>
              <a:blipFill rotWithShape="1">
                <a:blip r:embed="rId2"/>
                <a:stretch>
                  <a:fillRect l="-1548" t="-1752" r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62035"/>
                  </p:ext>
                </p:extLst>
              </p:nvPr>
            </p:nvGraphicFramePr>
            <p:xfrm>
              <a:off x="8913812" y="1447800"/>
              <a:ext cx="3046414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207"/>
                    <a:gridCol w="152320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“”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62035"/>
                  </p:ext>
                </p:extLst>
              </p:nvPr>
            </p:nvGraphicFramePr>
            <p:xfrm>
              <a:off x="8913812" y="1447800"/>
              <a:ext cx="3046414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207"/>
                    <a:gridCol w="152320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333" r="-1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333" b="-9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“”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72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</p:spPr>
            <p:txBody>
              <a:bodyPr/>
              <a:lstStyle/>
              <a:p>
                <a:r>
                  <a:rPr lang="en-US" smtClean="0"/>
                  <a:t>Idea: </a:t>
                </a:r>
              </a:p>
              <a:p>
                <a:pPr lvl="1"/>
                <a:r>
                  <a:rPr lang="en-US" smtClean="0"/>
                  <a:t>show there is no way to “list” all finited binary strings</a:t>
                </a:r>
              </a:p>
              <a:p>
                <a:pPr lvl="1"/>
                <a:r>
                  <a:rPr lang="en-US" smtClean="0"/>
                  <a:t>Any list of binary strings we could ever try will be missing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  <a:blipFill rotWithShape="1">
                <a:blip r:embed="rId3"/>
                <a:stretch>
                  <a:fillRect l="-1610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4476750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590330"/>
                  </p:ext>
                </p:extLst>
              </p:nvPr>
            </p:nvGraphicFramePr>
            <p:xfrm>
              <a:off x="4662604" y="1447800"/>
              <a:ext cx="7223008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6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590330"/>
                  </p:ext>
                </p:extLst>
              </p:nvPr>
            </p:nvGraphicFramePr>
            <p:xfrm>
              <a:off x="4662604" y="1447800"/>
              <a:ext cx="7223008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76" t="-1333" r="-600676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676" t="-1333" r="-500676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8658" t="-1333" r="-397315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1333" r="-3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1333" r="-2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351" t="-1333" r="-1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1351" t="-1333" b="-9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6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3212" y="1905000"/>
            <a:ext cx="457200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92072" y="3318301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72" y="3318301"/>
                <a:ext cx="27432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3333" t="-5839" r="-33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32012" y="55626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56212" y="5998779"/>
                <a:ext cx="525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 as </a:t>
                </a:r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from row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12" y="5998779"/>
                <a:ext cx="52578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73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7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proof summary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Assume towards reaching a contradiction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mtClean="0"/>
                  <a:t> is countable</a:t>
                </a:r>
              </a:p>
              <a:p>
                <a:r>
                  <a:rPr lang="en-US" smtClean="0"/>
                  <a:t>This means we can find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mtClean="0"/>
                  <a:t> which is not in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 let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be the opposite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This is missing from the range because it must be different from every output (at the position indexed by the input)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There are countably many strings</a:t>
            </a:r>
          </a:p>
          <a:p>
            <a:pPr lvl="1"/>
            <a:r>
              <a:rPr lang="en-US" smtClean="0"/>
              <a:t>And therefore binary strings, programs, etc.</a:t>
            </a:r>
          </a:p>
          <a:p>
            <a:r>
              <a:rPr lang="en-US" smtClean="0"/>
              <a:t>We can’t write down (or compute) all things from an uncountable set</a:t>
            </a:r>
          </a:p>
          <a:p>
            <a:r>
              <a:rPr lang="en-US" smtClean="0"/>
              <a:t>There are uncountably many functions</a:t>
            </a:r>
          </a:p>
          <a:p>
            <a:r>
              <a:rPr lang="en-US" smtClean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Countable sets:</a:t>
            </a:r>
          </a:p>
          <a:p>
            <a:pPr lvl="1"/>
            <a:r>
              <a:rPr lang="en-US" smtClean="0"/>
              <a:t>Integers</a:t>
            </a:r>
          </a:p>
          <a:p>
            <a:pPr lvl="1"/>
            <a:r>
              <a:rPr lang="en-US" smtClean="0"/>
              <a:t>Rational numbers</a:t>
            </a:r>
          </a:p>
          <a:p>
            <a:pPr lvl="1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Uncountable Sets:</a:t>
            </a:r>
          </a:p>
          <a:p>
            <a:pPr lvl="1"/>
            <a:r>
              <a:rPr lang="en-US" smtClean="0"/>
              <a:t>Real numbers</a:t>
            </a:r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Representing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ℚ</m:t>
                    </m:r>
                  </m:oMath>
                </a14:m>
                <a:r>
                  <a:rPr lang="en-US" smtClean="0"/>
                  <a:t> with binary strings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t="-9043" r="-2167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Idea: 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≥|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 smtClean="0"/>
                  <a:t>,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  <m:r>
                      <a:rPr lang="en-US" b="0" i="1" smtClean="0"/>
                      <m:t>≥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  <m:r>
                      <a:rPr lang="en-US" i="1">
                        <a:latin typeface="Cambria Math"/>
                      </a:rPr>
                      <m:t>ℚ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Find a way to represent rationals with naturals</a:t>
                </a:r>
              </a:p>
              <a:p>
                <a:pPr lvl="1"/>
                <a:r>
                  <a:rPr lang="en-US" smtClean="0"/>
                  <a:t>We know how to represent naturals with strings</a:t>
                </a:r>
              </a:p>
              <a:p>
                <a:pPr lvl="1"/>
                <a:r>
                  <a:rPr lang="en-US" smtClean="0"/>
                  <a:t>A rational is represented by the string that represents the natural number that represents 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Class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3962400"/>
                <a:ext cx="10969943" cy="216376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What is a String?</a:t>
                </a:r>
              </a:p>
              <a:p>
                <a:pPr lvl="1"/>
                <a:r>
                  <a:rPr lang="en-US" smtClean="0"/>
                  <a:t>A finite sequence of characters (an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)</a:t>
                </a:r>
              </a:p>
              <a:p>
                <a:r>
                  <a:rPr lang="en-US" smtClean="0"/>
                  <a:t>What are we implementing?</a:t>
                </a:r>
              </a:p>
              <a:p>
                <a:pPr lvl="1"/>
                <a:r>
                  <a:rPr lang="en-US" smtClean="0"/>
                  <a:t>A function mapping strings to strings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3962400"/>
                <a:ext cx="10969943" cy="2163764"/>
              </a:xfrm>
              <a:blipFill rotWithShape="1">
                <a:blip r:embed="rId2"/>
                <a:stretch>
                  <a:fillRect l="-1333" t="-8169" b="-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34494" y="1335544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Implementation (according to a computing model)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Input</a:t>
              </a:r>
            </a:p>
            <a:p>
              <a:pPr algn="ctr"/>
              <a:r>
                <a:rPr lang="en-US"/>
                <a:t>S</a:t>
              </a:r>
              <a:r>
                <a:rPr lang="en-US" smtClean="0"/>
                <a:t>tring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Output</a:t>
              </a:r>
            </a:p>
            <a:p>
              <a:pPr algn="ctr"/>
              <a:r>
                <a:rPr lang="en-US" smtClean="0"/>
                <a:t>String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</p:spPr>
            <p:txBody>
              <a:bodyPr/>
              <a:lstStyle/>
              <a:p>
                <a:r>
                  <a:rPr lang="en-US"/>
                  <a:t>Representing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ℚ</m:t>
                    </m:r>
                  </m:oMath>
                </a14:m>
                <a:r>
                  <a:rPr lang="en-US"/>
                  <a:t> </a:t>
                </a: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  <a:blipFill rotWithShape="1">
                <a:blip r:embed="rId2"/>
                <a:stretch>
                  <a:fillRect t="-9043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70120" y="157509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10359817" y="26347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7" name="TextBox 6"/>
          <p:cNvSpPr txBox="1"/>
          <p:nvPr/>
        </p:nvSpPr>
        <p:spPr>
          <a:xfrm>
            <a:off x="10370120" y="37015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10391348" y="47683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" name="TextBox 8"/>
          <p:cNvSpPr txBox="1"/>
          <p:nvPr/>
        </p:nvSpPr>
        <p:spPr>
          <a:xfrm>
            <a:off x="10391348" y="58325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" name="TextBox 9"/>
          <p:cNvSpPr txBox="1"/>
          <p:nvPr/>
        </p:nvSpPr>
        <p:spPr>
          <a:xfrm rot="5400000">
            <a:off x="2660546" y="6410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4577660" y="640711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784746" y="640711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6977074" y="638692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346346" y="63900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8519022" y="641627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9594746" y="6405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0" name="TextBox 19"/>
          <p:cNvSpPr txBox="1"/>
          <p:nvPr/>
        </p:nvSpPr>
        <p:spPr>
          <a:xfrm>
            <a:off x="3131120" y="1071265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	1	2	3	4	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7290" y="16022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87290" y="26557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1051" y="3793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54391" y="47683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4391" y="58325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801130" y="609600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0" y="609600"/>
                <a:ext cx="47480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122362" y="1302097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62" y="1302097"/>
                <a:ext cx="47481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3275939" y="840432"/>
            <a:ext cx="43165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59767" y="1763762"/>
            <a:ext cx="0" cy="457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85457" y="1907426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38162" y="22214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26260" y="2974032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91767" y="32882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0597" y="4057649"/>
            <a:ext cx="17594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953192" y="2129095"/>
            <a:ext cx="0" cy="15975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38386" y="1898262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229990" y="2129095"/>
            <a:ext cx="0" cy="2639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989958" y="5031432"/>
            <a:ext cx="2761965" cy="22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07926" y="53456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899406" y="6100465"/>
            <a:ext cx="4128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8447688" y="2129095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35783" y="1925159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9627419" y="2125510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1283" y="166743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0/0 </a:t>
            </a:r>
            <a:r>
              <a:rPr lang="en-US" b="1" smtClean="0"/>
              <a:t>	</a:t>
            </a:r>
            <a:r>
              <a:rPr lang="en-US" b="1" smtClean="0"/>
              <a:t>0/1 </a:t>
            </a:r>
            <a:r>
              <a:rPr lang="en-US" b="1" smtClean="0"/>
              <a:t>	</a:t>
            </a:r>
            <a:r>
              <a:rPr lang="en-US" b="1" smtClean="0"/>
              <a:t>0/2 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0/3 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0/4 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0/5</a:t>
            </a:r>
            <a:endParaRPr lang="en-US" b="1"/>
          </a:p>
        </p:txBody>
      </p:sp>
      <p:sp>
        <p:nvSpPr>
          <p:cNvPr id="45" name="TextBox 44"/>
          <p:cNvSpPr txBox="1"/>
          <p:nvPr/>
        </p:nvSpPr>
        <p:spPr>
          <a:xfrm>
            <a:off x="3121283" y="27432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1/0</a:t>
            </a:r>
            <a:r>
              <a:rPr lang="en-US" b="1" smtClean="0"/>
              <a:t>	</a:t>
            </a:r>
            <a:r>
              <a:rPr lang="en-US" b="1" smtClean="0"/>
              <a:t>1/1</a:t>
            </a:r>
            <a:r>
              <a:rPr lang="en-US" b="1" smtClean="0"/>
              <a:t>	</a:t>
            </a:r>
            <a:r>
              <a:rPr lang="en-US" b="1" smtClean="0"/>
              <a:t>1/2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1/3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1/4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1/5</a:t>
            </a:r>
            <a:endParaRPr lang="en-US" b="1"/>
          </a:p>
        </p:txBody>
      </p:sp>
      <p:sp>
        <p:nvSpPr>
          <p:cNvPr id="46" name="TextBox 45"/>
          <p:cNvSpPr txBox="1"/>
          <p:nvPr/>
        </p:nvSpPr>
        <p:spPr>
          <a:xfrm>
            <a:off x="3131120" y="38100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2/0</a:t>
            </a:r>
            <a:r>
              <a:rPr lang="en-US" b="1" smtClean="0"/>
              <a:t>	</a:t>
            </a:r>
            <a:r>
              <a:rPr lang="en-US" b="1" smtClean="0"/>
              <a:t>2/1</a:t>
            </a:r>
            <a:r>
              <a:rPr lang="en-US" b="1" smtClean="0"/>
              <a:t>	</a:t>
            </a:r>
            <a:r>
              <a:rPr lang="en-US" b="1" smtClean="0"/>
              <a:t>2/2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2/3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2/4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2/5</a:t>
            </a:r>
            <a:endParaRPr lang="en-US" b="1"/>
          </a:p>
        </p:txBody>
      </p:sp>
      <p:sp>
        <p:nvSpPr>
          <p:cNvPr id="47" name="TextBox 46"/>
          <p:cNvSpPr txBox="1"/>
          <p:nvPr/>
        </p:nvSpPr>
        <p:spPr>
          <a:xfrm>
            <a:off x="3131120" y="48006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3/0</a:t>
            </a:r>
            <a:r>
              <a:rPr lang="en-US" b="1" smtClean="0"/>
              <a:t>	</a:t>
            </a:r>
            <a:r>
              <a:rPr lang="en-US" b="1" smtClean="0"/>
              <a:t>3/1</a:t>
            </a:r>
            <a:r>
              <a:rPr lang="en-US" b="1" smtClean="0"/>
              <a:t>	</a:t>
            </a:r>
            <a:r>
              <a:rPr lang="en-US" b="1" smtClean="0"/>
              <a:t>3/2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3/3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3/4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3/5</a:t>
            </a:r>
            <a:endParaRPr lang="en-US" b="1"/>
          </a:p>
        </p:txBody>
      </p:sp>
      <p:sp>
        <p:nvSpPr>
          <p:cNvPr id="48" name="TextBox 47"/>
          <p:cNvSpPr txBox="1"/>
          <p:nvPr/>
        </p:nvSpPr>
        <p:spPr>
          <a:xfrm>
            <a:off x="3158518" y="58674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4/0</a:t>
            </a:r>
            <a:r>
              <a:rPr lang="en-US" b="1" smtClean="0"/>
              <a:t>	</a:t>
            </a:r>
            <a:r>
              <a:rPr lang="en-US" b="1" smtClean="0"/>
              <a:t>4/1</a:t>
            </a:r>
            <a:r>
              <a:rPr lang="en-US" b="1" smtClean="0"/>
              <a:t>	</a:t>
            </a:r>
            <a:r>
              <a:rPr lang="en-US" b="1" smtClean="0"/>
              <a:t>4/2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4/3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4/4</a:t>
            </a:r>
            <a:r>
              <a:rPr lang="en-US" b="1" smtClean="0"/>
              <a:t>	</a:t>
            </a:r>
            <a:r>
              <a:rPr lang="en-US" b="1"/>
              <a:t> </a:t>
            </a:r>
            <a:r>
              <a:rPr lang="en-US" b="1" smtClean="0"/>
              <a:t>4/5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8274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uncountable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Show a subset of real numbers is uncountable</a:t>
            </a:r>
          </a:p>
          <a:p>
            <a:r>
              <a:rPr lang="en-US" smtClean="0"/>
              <a:t>Specifically, the set of all real numbers between 0 and 1 where the fractional portion is only 1s and 0s</a:t>
            </a:r>
          </a:p>
          <a:p>
            <a:pPr lvl="1"/>
            <a:r>
              <a:rPr lang="en-US" smtClean="0"/>
              <a:t>E.g. 0.00111101101111</a:t>
            </a:r>
          </a:p>
          <a:p>
            <a:r>
              <a:rPr lang="en-US" smtClean="0"/>
              <a:t>We get different reals for each different fractional part, there are the same number of fractional parts as there are infinite strings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vs. Implementation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Important distinction!</a:t>
                </a:r>
              </a:p>
              <a:p>
                <a:r>
                  <a:rPr lang="en-US" smtClean="0"/>
                  <a:t>In prior classes, this was a “function”:</a:t>
                </a:r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en-US" smtClean="0"/>
                  <a:t>In this class, that’s an implementation of the function:</a:t>
                </a:r>
              </a:p>
              <a:p>
                <a:pPr lvl="1"/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𝑑𝑜𝑢𝑏𝑙𝑒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124200"/>
            <a:ext cx="38004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4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59" y="192544"/>
            <a:ext cx="10969943" cy="1143000"/>
          </a:xfrm>
        </p:spPr>
        <p:txBody>
          <a:bodyPr/>
          <a:lstStyle/>
          <a:p>
            <a:r>
              <a:rPr lang="en-US" smtClean="0"/>
              <a:t>Computing a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3094037"/>
            <a:ext cx="10969943" cy="4525963"/>
          </a:xfrm>
        </p:spPr>
        <p:txBody>
          <a:bodyPr>
            <a:normAutofit/>
          </a:bodyPr>
          <a:lstStyle/>
          <a:p>
            <a:r>
              <a:rPr lang="en-US" smtClean="0"/>
              <a:t>To define a computing model (which will implement functions):</a:t>
            </a:r>
          </a:p>
          <a:p>
            <a:pPr lvl="1"/>
            <a:r>
              <a:rPr lang="en-US" smtClean="0"/>
              <a:t>Define how to receive an input</a:t>
            </a:r>
          </a:p>
          <a:p>
            <a:pPr lvl="1"/>
            <a:r>
              <a:rPr lang="en-US" smtClean="0"/>
              <a:t>Define how to produce an output</a:t>
            </a:r>
          </a:p>
          <a:p>
            <a:pPr lvl="1"/>
            <a:r>
              <a:rPr lang="en-US" smtClean="0"/>
              <a:t>Define the steps taken to convert input into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34494" y="1143000"/>
            <a:ext cx="7018283" cy="2098456"/>
            <a:chOff x="1103586" y="2333312"/>
            <a:chExt cx="9837683" cy="2941452"/>
          </a:xfrm>
        </p:grpSpPr>
        <p:sp>
          <p:nvSpPr>
            <p:cNvPr id="12" name="Rectangle 11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bg1"/>
                  </a:solidFill>
                </a:rPr>
                <a:t>Implementation (according to a computing model)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Input</a:t>
              </a:r>
            </a:p>
            <a:p>
              <a:pPr algn="ctr"/>
              <a:r>
                <a:rPr lang="en-US"/>
                <a:t>S</a:t>
              </a:r>
              <a:r>
                <a:rPr lang="en-US" smtClean="0"/>
                <a:t>tring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Output</a:t>
              </a:r>
            </a:p>
            <a:p>
              <a:pPr algn="ctr"/>
              <a:r>
                <a:rPr lang="en-US" smtClean="0"/>
                <a:t>String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4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9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a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 of ways to implement a function:</a:t>
            </a:r>
          </a:p>
          <a:p>
            <a:pPr lvl="1"/>
            <a:endParaRPr lang="en-US" smtClean="0"/>
          </a:p>
          <a:p>
            <a:r>
              <a:rPr lang="en-US" smtClean="0"/>
              <a:t>Properties we want of implementations: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 all functions computable?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could we approach this question?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0"/>
            <a:ext cx="10360501" cy="1143000"/>
          </a:xfrm>
        </p:spPr>
        <p:txBody>
          <a:bodyPr/>
          <a:lstStyle/>
          <a:p>
            <a:r>
              <a:rPr lang="en-US" dirty="0" smtClean="0"/>
              <a:t>1-1, Injective </a:t>
            </a:r>
            <a:r>
              <a:rPr lang="en-US" dirty="0"/>
              <a:t>Functions</a:t>
            </a:r>
            <a:endParaRPr lang="en-US" b="0" dirty="0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148831" y="20574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Oval 5"/>
          <p:cNvSpPr>
            <a:spLocks noChangeArrowheads="1"/>
          </p:cNvSpPr>
          <p:nvPr/>
        </p:nvSpPr>
        <p:spPr bwMode="auto">
          <a:xfrm>
            <a:off x="1656699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1656699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1656699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1656699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1656699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1656699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1656699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3586596" y="2057400"/>
            <a:ext cx="1218883" cy="25908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Oval 13"/>
          <p:cNvSpPr>
            <a:spLocks noChangeArrowheads="1"/>
          </p:cNvSpPr>
          <p:nvPr/>
        </p:nvSpPr>
        <p:spPr bwMode="auto">
          <a:xfrm>
            <a:off x="4094464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Oval 14"/>
          <p:cNvSpPr>
            <a:spLocks noChangeArrowheads="1"/>
          </p:cNvSpPr>
          <p:nvPr/>
        </p:nvSpPr>
        <p:spPr bwMode="auto">
          <a:xfrm>
            <a:off x="4094464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Oval 15"/>
          <p:cNvSpPr>
            <a:spLocks noChangeArrowheads="1"/>
          </p:cNvSpPr>
          <p:nvPr/>
        </p:nvSpPr>
        <p:spPr bwMode="auto">
          <a:xfrm>
            <a:off x="4094464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Oval 16"/>
          <p:cNvSpPr>
            <a:spLocks noChangeArrowheads="1"/>
          </p:cNvSpPr>
          <p:nvPr/>
        </p:nvSpPr>
        <p:spPr bwMode="auto">
          <a:xfrm>
            <a:off x="4094464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Oval 17"/>
          <p:cNvSpPr>
            <a:spLocks noChangeArrowheads="1"/>
          </p:cNvSpPr>
          <p:nvPr/>
        </p:nvSpPr>
        <p:spPr bwMode="auto">
          <a:xfrm>
            <a:off x="4094464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Oval 18"/>
          <p:cNvSpPr>
            <a:spLocks noChangeArrowheads="1"/>
          </p:cNvSpPr>
          <p:nvPr/>
        </p:nvSpPr>
        <p:spPr bwMode="auto">
          <a:xfrm>
            <a:off x="4094464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Oval 19"/>
          <p:cNvSpPr>
            <a:spLocks noChangeArrowheads="1"/>
          </p:cNvSpPr>
          <p:nvPr/>
        </p:nvSpPr>
        <p:spPr bwMode="auto">
          <a:xfrm>
            <a:off x="4094464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7892" name="AutoShape 20"/>
          <p:cNvCxnSpPr>
            <a:cxnSpLocks noChangeShapeType="1"/>
            <a:stCxn id="207877" idx="6"/>
            <a:endCxn id="207885" idx="2"/>
          </p:cNvCxnSpPr>
          <p:nvPr/>
        </p:nvCxnSpPr>
        <p:spPr bwMode="auto">
          <a:xfrm>
            <a:off x="1859846" y="2362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3" name="AutoShape 21"/>
          <p:cNvCxnSpPr>
            <a:cxnSpLocks noChangeShapeType="1"/>
            <a:stCxn id="207878" idx="6"/>
            <a:endCxn id="207888" idx="2"/>
          </p:cNvCxnSpPr>
          <p:nvPr/>
        </p:nvCxnSpPr>
        <p:spPr bwMode="auto">
          <a:xfrm>
            <a:off x="1859846" y="26670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4" name="AutoShape 22"/>
          <p:cNvCxnSpPr>
            <a:cxnSpLocks noChangeShapeType="1"/>
            <a:stCxn id="207879" idx="6"/>
            <a:endCxn id="207887" idx="2"/>
          </p:cNvCxnSpPr>
          <p:nvPr/>
        </p:nvCxnSpPr>
        <p:spPr bwMode="auto">
          <a:xfrm>
            <a:off x="1859846" y="2971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5" name="AutoShape 23"/>
          <p:cNvCxnSpPr>
            <a:cxnSpLocks noChangeShapeType="1"/>
            <a:stCxn id="207880" idx="6"/>
            <a:endCxn id="207886" idx="2"/>
          </p:cNvCxnSpPr>
          <p:nvPr/>
        </p:nvCxnSpPr>
        <p:spPr bwMode="auto">
          <a:xfrm flipV="1">
            <a:off x="1859846" y="26670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6" name="AutoShape 24"/>
          <p:cNvCxnSpPr>
            <a:cxnSpLocks noChangeShapeType="1"/>
            <a:stCxn id="207881" idx="6"/>
            <a:endCxn id="207889" idx="2"/>
          </p:cNvCxnSpPr>
          <p:nvPr/>
        </p:nvCxnSpPr>
        <p:spPr bwMode="auto">
          <a:xfrm>
            <a:off x="1859846" y="3581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7" name="AutoShape 25"/>
          <p:cNvCxnSpPr>
            <a:cxnSpLocks noChangeShapeType="1"/>
            <a:stCxn id="207882" idx="6"/>
            <a:endCxn id="207890" idx="2"/>
          </p:cNvCxnSpPr>
          <p:nvPr/>
        </p:nvCxnSpPr>
        <p:spPr bwMode="auto">
          <a:xfrm>
            <a:off x="1859846" y="3886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8" name="AutoShape 26"/>
          <p:cNvCxnSpPr>
            <a:cxnSpLocks noChangeShapeType="1"/>
            <a:stCxn id="207883" idx="6"/>
            <a:endCxn id="207891" idx="2"/>
          </p:cNvCxnSpPr>
          <p:nvPr/>
        </p:nvCxnSpPr>
        <p:spPr bwMode="auto">
          <a:xfrm>
            <a:off x="1859846" y="4191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7899" name="Rectangle 27"/>
          <p:cNvSpPr>
            <a:spLocks noChangeArrowheads="1"/>
          </p:cNvSpPr>
          <p:nvPr/>
        </p:nvSpPr>
        <p:spPr bwMode="auto">
          <a:xfrm>
            <a:off x="7243244" y="20574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0" name="Oval 28"/>
          <p:cNvSpPr>
            <a:spLocks noChangeArrowheads="1"/>
          </p:cNvSpPr>
          <p:nvPr/>
        </p:nvSpPr>
        <p:spPr bwMode="auto">
          <a:xfrm>
            <a:off x="7751112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1" name="Oval 29"/>
          <p:cNvSpPr>
            <a:spLocks noChangeArrowheads="1"/>
          </p:cNvSpPr>
          <p:nvPr/>
        </p:nvSpPr>
        <p:spPr bwMode="auto">
          <a:xfrm>
            <a:off x="7751112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2" name="Oval 30"/>
          <p:cNvSpPr>
            <a:spLocks noChangeArrowheads="1"/>
          </p:cNvSpPr>
          <p:nvPr/>
        </p:nvSpPr>
        <p:spPr bwMode="auto">
          <a:xfrm>
            <a:off x="7751112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3" name="Oval 31"/>
          <p:cNvSpPr>
            <a:spLocks noChangeArrowheads="1"/>
          </p:cNvSpPr>
          <p:nvPr/>
        </p:nvSpPr>
        <p:spPr bwMode="auto">
          <a:xfrm>
            <a:off x="7751112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4" name="Oval 32"/>
          <p:cNvSpPr>
            <a:spLocks noChangeArrowheads="1"/>
          </p:cNvSpPr>
          <p:nvPr/>
        </p:nvSpPr>
        <p:spPr bwMode="auto">
          <a:xfrm>
            <a:off x="7751112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5" name="Oval 33"/>
          <p:cNvSpPr>
            <a:spLocks noChangeArrowheads="1"/>
          </p:cNvSpPr>
          <p:nvPr/>
        </p:nvSpPr>
        <p:spPr bwMode="auto">
          <a:xfrm>
            <a:off x="7751112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6" name="Oval 34"/>
          <p:cNvSpPr>
            <a:spLocks noChangeArrowheads="1"/>
          </p:cNvSpPr>
          <p:nvPr/>
        </p:nvSpPr>
        <p:spPr bwMode="auto">
          <a:xfrm>
            <a:off x="7751112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7" name="Rectangle 35"/>
          <p:cNvSpPr>
            <a:spLocks noChangeArrowheads="1"/>
          </p:cNvSpPr>
          <p:nvPr/>
        </p:nvSpPr>
        <p:spPr bwMode="auto">
          <a:xfrm>
            <a:off x="9681009" y="2057400"/>
            <a:ext cx="1218883" cy="18288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8" name="Oval 36"/>
          <p:cNvSpPr>
            <a:spLocks noChangeArrowheads="1"/>
          </p:cNvSpPr>
          <p:nvPr/>
        </p:nvSpPr>
        <p:spPr bwMode="auto">
          <a:xfrm>
            <a:off x="10188877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9" name="Oval 37"/>
          <p:cNvSpPr>
            <a:spLocks noChangeArrowheads="1"/>
          </p:cNvSpPr>
          <p:nvPr/>
        </p:nvSpPr>
        <p:spPr bwMode="auto">
          <a:xfrm>
            <a:off x="10188877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10188877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10188877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10188877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7915" name="AutoShape 43"/>
          <p:cNvCxnSpPr>
            <a:cxnSpLocks noChangeShapeType="1"/>
            <a:stCxn id="207901" idx="6"/>
            <a:endCxn id="207908" idx="2"/>
          </p:cNvCxnSpPr>
          <p:nvPr/>
        </p:nvCxnSpPr>
        <p:spPr bwMode="auto">
          <a:xfrm flipV="1">
            <a:off x="7954259" y="23622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6" name="AutoShape 44"/>
          <p:cNvCxnSpPr>
            <a:cxnSpLocks noChangeShapeType="1"/>
            <a:stCxn id="207902" idx="6"/>
            <a:endCxn id="207910" idx="2"/>
          </p:cNvCxnSpPr>
          <p:nvPr/>
        </p:nvCxnSpPr>
        <p:spPr bwMode="auto">
          <a:xfrm>
            <a:off x="7954259" y="2971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7" name="AutoShape 45"/>
          <p:cNvCxnSpPr>
            <a:cxnSpLocks noChangeShapeType="1"/>
            <a:stCxn id="207904" idx="6"/>
            <a:endCxn id="207910" idx="2"/>
          </p:cNvCxnSpPr>
          <p:nvPr/>
        </p:nvCxnSpPr>
        <p:spPr bwMode="auto">
          <a:xfrm flipV="1">
            <a:off x="7954259" y="2971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8" name="AutoShape 46"/>
          <p:cNvCxnSpPr>
            <a:cxnSpLocks noChangeShapeType="1"/>
            <a:stCxn id="207906" idx="6"/>
            <a:endCxn id="207912" idx="2"/>
          </p:cNvCxnSpPr>
          <p:nvPr/>
        </p:nvCxnSpPr>
        <p:spPr bwMode="auto">
          <a:xfrm flipV="1">
            <a:off x="7954259" y="3581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7919" name="Text Box 47"/>
          <p:cNvSpPr txBox="1">
            <a:spLocks noChangeArrowheads="1"/>
          </p:cNvSpPr>
          <p:nvPr/>
        </p:nvSpPr>
        <p:spPr bwMode="auto">
          <a:xfrm>
            <a:off x="1117309" y="4884683"/>
            <a:ext cx="37582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INJECTIVE FUNCTION</a:t>
            </a:r>
          </a:p>
        </p:txBody>
      </p:sp>
      <p:sp>
        <p:nvSpPr>
          <p:cNvPr id="207920" name="Text Box 48"/>
          <p:cNvSpPr txBox="1">
            <a:spLocks noChangeArrowheads="1"/>
          </p:cNvSpPr>
          <p:nvPr/>
        </p:nvSpPr>
        <p:spPr bwMode="auto">
          <a:xfrm>
            <a:off x="6703854" y="4884683"/>
            <a:ext cx="47739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NON-INJECTIVE  FUNCTION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1390" y="161186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51927" y="1678969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467576" y="168806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11722" y="168806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36408" y="5827693"/>
                <a:ext cx="66059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Nothing in Co-Domain “receives” two things</a:t>
                </a:r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≤|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8" y="5827693"/>
                <a:ext cx="6605911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845" t="-5732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19"/>
          <p:cNvSpPr>
            <a:spLocks noChangeArrowheads="1"/>
          </p:cNvSpPr>
          <p:nvPr/>
        </p:nvSpPr>
        <p:spPr bwMode="auto">
          <a:xfrm>
            <a:off x="4094464" y="4419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" name="AutoShape 45"/>
          <p:cNvCxnSpPr>
            <a:cxnSpLocks noChangeShapeType="1"/>
            <a:stCxn id="207903" idx="6"/>
            <a:endCxn id="207911" idx="2"/>
          </p:cNvCxnSpPr>
          <p:nvPr/>
        </p:nvCxnSpPr>
        <p:spPr bwMode="auto">
          <a:xfrm>
            <a:off x="7954259" y="3276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45"/>
          <p:cNvCxnSpPr>
            <a:cxnSpLocks noChangeShapeType="1"/>
            <a:stCxn id="207905" idx="6"/>
            <a:endCxn id="207909" idx="2"/>
          </p:cNvCxnSpPr>
          <p:nvPr/>
        </p:nvCxnSpPr>
        <p:spPr bwMode="auto">
          <a:xfrm flipV="1">
            <a:off x="7954259" y="2667000"/>
            <a:ext cx="223461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093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5431" y="1"/>
            <a:ext cx="10969943" cy="1139825"/>
          </a:xfrm>
        </p:spPr>
        <p:txBody>
          <a:bodyPr/>
          <a:lstStyle/>
          <a:p>
            <a:r>
              <a:rPr lang="en-US" dirty="0" smtClean="0"/>
              <a:t>Onto, Surjective </a:t>
            </a:r>
            <a:r>
              <a:rPr lang="en-US" dirty="0"/>
              <a:t>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18882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6750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6750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6750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6750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6750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6750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6750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6647" y="1828800"/>
            <a:ext cx="1218883" cy="2057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4515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4515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4515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4515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4515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4515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29897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29897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29897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29897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29897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29897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29897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3295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1163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1163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1163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1163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1163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1163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1163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1060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58928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58928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58928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58928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58928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58928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58928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4310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4310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4310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4310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8171" y="4487918"/>
            <a:ext cx="42660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4311" y="4477407"/>
            <a:ext cx="50786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36408" y="5562601"/>
                <a:ext cx="698518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Everything in Co-Domain “receives” something</a:t>
                </a:r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≥|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8" y="5562601"/>
                <a:ext cx="6985182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745" t="-5769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111390" y="1295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51927" y="13625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467576" y="1371600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1722" y="13716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4310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4310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725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0"/>
            <a:ext cx="10360501" cy="1143000"/>
          </a:xfrm>
        </p:spPr>
        <p:txBody>
          <a:bodyPr/>
          <a:lstStyle/>
          <a:p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493858" y="16002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1001726" y="1828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6" name="Oval 6"/>
          <p:cNvSpPr>
            <a:spLocks noChangeArrowheads="1"/>
          </p:cNvSpPr>
          <p:nvPr/>
        </p:nvSpPr>
        <p:spPr bwMode="auto">
          <a:xfrm>
            <a:off x="1001726" y="2133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1001726" y="2438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8" name="Oval 8"/>
          <p:cNvSpPr>
            <a:spLocks noChangeArrowheads="1"/>
          </p:cNvSpPr>
          <p:nvPr/>
        </p:nvSpPr>
        <p:spPr bwMode="auto">
          <a:xfrm>
            <a:off x="1001726" y="2743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9" name="Oval 9"/>
          <p:cNvSpPr>
            <a:spLocks noChangeArrowheads="1"/>
          </p:cNvSpPr>
          <p:nvPr/>
        </p:nvSpPr>
        <p:spPr bwMode="auto">
          <a:xfrm>
            <a:off x="1001726" y="3048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0" name="Oval 10"/>
          <p:cNvSpPr>
            <a:spLocks noChangeArrowheads="1"/>
          </p:cNvSpPr>
          <p:nvPr/>
        </p:nvSpPr>
        <p:spPr bwMode="auto">
          <a:xfrm>
            <a:off x="1001726" y="3352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1001726" y="3657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2931623" y="16002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3" name="Oval 13"/>
          <p:cNvSpPr>
            <a:spLocks noChangeArrowheads="1"/>
          </p:cNvSpPr>
          <p:nvPr/>
        </p:nvSpPr>
        <p:spPr bwMode="auto">
          <a:xfrm>
            <a:off x="3439491" y="1828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4" name="Oval 14"/>
          <p:cNvSpPr>
            <a:spLocks noChangeArrowheads="1"/>
          </p:cNvSpPr>
          <p:nvPr/>
        </p:nvSpPr>
        <p:spPr bwMode="auto">
          <a:xfrm>
            <a:off x="3439491" y="2133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5" name="Oval 15"/>
          <p:cNvSpPr>
            <a:spLocks noChangeArrowheads="1"/>
          </p:cNvSpPr>
          <p:nvPr/>
        </p:nvSpPr>
        <p:spPr bwMode="auto">
          <a:xfrm>
            <a:off x="3439491" y="2438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6" name="Oval 16"/>
          <p:cNvSpPr>
            <a:spLocks noChangeArrowheads="1"/>
          </p:cNvSpPr>
          <p:nvPr/>
        </p:nvSpPr>
        <p:spPr bwMode="auto">
          <a:xfrm>
            <a:off x="3439491" y="2743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7" name="Oval 17"/>
          <p:cNvSpPr>
            <a:spLocks noChangeArrowheads="1"/>
          </p:cNvSpPr>
          <p:nvPr/>
        </p:nvSpPr>
        <p:spPr bwMode="auto">
          <a:xfrm>
            <a:off x="3439491" y="3048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8" name="Oval 18"/>
          <p:cNvSpPr>
            <a:spLocks noChangeArrowheads="1"/>
          </p:cNvSpPr>
          <p:nvPr/>
        </p:nvSpPr>
        <p:spPr bwMode="auto">
          <a:xfrm>
            <a:off x="3439491" y="3352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9" name="Oval 19"/>
          <p:cNvSpPr>
            <a:spLocks noChangeArrowheads="1"/>
          </p:cNvSpPr>
          <p:nvPr/>
        </p:nvSpPr>
        <p:spPr bwMode="auto">
          <a:xfrm>
            <a:off x="3439491" y="3657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9940" name="AutoShape 20"/>
          <p:cNvCxnSpPr>
            <a:cxnSpLocks noChangeShapeType="1"/>
            <a:stCxn id="209925" idx="6"/>
            <a:endCxn id="209933" idx="2"/>
          </p:cNvCxnSpPr>
          <p:nvPr/>
        </p:nvCxnSpPr>
        <p:spPr bwMode="auto">
          <a:xfrm>
            <a:off x="1204873" y="1905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1" name="AutoShape 21"/>
          <p:cNvCxnSpPr>
            <a:cxnSpLocks noChangeShapeType="1"/>
            <a:stCxn id="209926" idx="6"/>
            <a:endCxn id="209936" idx="2"/>
          </p:cNvCxnSpPr>
          <p:nvPr/>
        </p:nvCxnSpPr>
        <p:spPr bwMode="auto">
          <a:xfrm>
            <a:off x="1204873" y="2209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2" name="AutoShape 22"/>
          <p:cNvCxnSpPr>
            <a:cxnSpLocks noChangeShapeType="1"/>
            <a:stCxn id="209927" idx="6"/>
            <a:endCxn id="209935" idx="2"/>
          </p:cNvCxnSpPr>
          <p:nvPr/>
        </p:nvCxnSpPr>
        <p:spPr bwMode="auto">
          <a:xfrm>
            <a:off x="1204873" y="2514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3" name="AutoShape 23"/>
          <p:cNvCxnSpPr>
            <a:cxnSpLocks noChangeShapeType="1"/>
            <a:stCxn id="209928" idx="6"/>
            <a:endCxn id="209934" idx="2"/>
          </p:cNvCxnSpPr>
          <p:nvPr/>
        </p:nvCxnSpPr>
        <p:spPr bwMode="auto">
          <a:xfrm flipV="1">
            <a:off x="1204873" y="2209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4" name="AutoShape 24"/>
          <p:cNvCxnSpPr>
            <a:cxnSpLocks noChangeShapeType="1"/>
            <a:stCxn id="209929" idx="6"/>
            <a:endCxn id="209937" idx="2"/>
          </p:cNvCxnSpPr>
          <p:nvPr/>
        </p:nvCxnSpPr>
        <p:spPr bwMode="auto">
          <a:xfrm>
            <a:off x="1204873" y="3124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5" name="AutoShape 25"/>
          <p:cNvCxnSpPr>
            <a:cxnSpLocks noChangeShapeType="1"/>
            <a:stCxn id="209930" idx="6"/>
            <a:endCxn id="209938" idx="2"/>
          </p:cNvCxnSpPr>
          <p:nvPr/>
        </p:nvCxnSpPr>
        <p:spPr bwMode="auto">
          <a:xfrm>
            <a:off x="1204873" y="3429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6" name="AutoShape 26"/>
          <p:cNvCxnSpPr>
            <a:cxnSpLocks noChangeShapeType="1"/>
            <a:stCxn id="209931" idx="6"/>
            <a:endCxn id="209939" idx="2"/>
          </p:cNvCxnSpPr>
          <p:nvPr/>
        </p:nvCxnSpPr>
        <p:spPr bwMode="auto">
          <a:xfrm>
            <a:off x="1204873" y="3733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967" name="Text Box 47"/>
          <p:cNvSpPr txBox="1">
            <a:spLocks noChangeArrowheads="1"/>
          </p:cNvSpPr>
          <p:nvPr/>
        </p:nvSpPr>
        <p:spPr bwMode="auto">
          <a:xfrm>
            <a:off x="203147" y="412646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smtClean="0"/>
              <a:t>BIJECTIVE </a:t>
            </a:r>
            <a:r>
              <a:rPr lang="en-US" sz="1800" dirty="0"/>
              <a:t>FUNCTION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366" y="10668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626903" y="11339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57491" y="2521804"/>
                <a:ext cx="8219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Because Onto:</a:t>
                </a:r>
              </a:p>
              <a:p>
                <a:r>
                  <a:rPr lang="en-US" sz="2400" dirty="0" smtClean="0"/>
                  <a:t>Everything in Co-Domain “receives” something</a:t>
                </a:r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≥|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91" y="2521804"/>
                <a:ext cx="821924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12"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451043" y="4038601"/>
                <a:ext cx="56810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Because 1-1:</a:t>
                </a:r>
              </a:p>
              <a:p>
                <a:r>
                  <a:rPr lang="en-US" sz="2400" dirty="0" smtClean="0"/>
                  <a:t>Nothing in Co-Domain “receives” two things</a:t>
                </a:r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43" y="4038601"/>
                <a:ext cx="568104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609" t="-4082" r="-751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7868" y="5334001"/>
                <a:ext cx="8265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Conclusion:</a:t>
                </a:r>
              </a:p>
              <a:p>
                <a:r>
                  <a:rPr lang="en-US" sz="2400" dirty="0" smtClean="0"/>
                  <a:t>Things in the Domain exactly “partner” with things in Co-Domain</a:t>
                </a:r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8" y="5334001"/>
                <a:ext cx="8265596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06" t="-4061" r="-147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1996</Words>
  <Application>Microsoft Office PowerPoint</Application>
  <PresentationFormat>Custom</PresentationFormat>
  <Paragraphs>416</Paragraphs>
  <Slides>33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Calibri</vt:lpstr>
      <vt:lpstr>Office Theme</vt:lpstr>
      <vt:lpstr>CS3102 Theory of Computation</vt:lpstr>
      <vt:lpstr>Logistics</vt:lpstr>
      <vt:lpstr>Last Class</vt:lpstr>
      <vt:lpstr>Computing a Function</vt:lpstr>
      <vt:lpstr>Implementing a Function</vt:lpstr>
      <vt:lpstr>Are all functions computable?</vt:lpstr>
      <vt:lpstr>1-1, Injective Functions</vt:lpstr>
      <vt:lpstr>Onto, Surjective Functions</vt:lpstr>
      <vt:lpstr>Bijective Functions</vt:lpstr>
      <vt:lpstr>Cardinality</vt:lpstr>
      <vt:lpstr>How many length-n binary strings </vt:lpstr>
      <vt:lpstr>Principle of Induction</vt:lpstr>
      <vt:lpstr>|{0,1}^n |=2^n via induction</vt:lpstr>
      <vt:lpstr>|{0,1}^n |=2^n via bijection</vt:lpstr>
      <vt:lpstr>Calculating binary of 13</vt:lpstr>
      <vt:lpstr>How many binary strings of any length?</vt:lpstr>
      <vt:lpstr>Representing "N" with binary strings</vt:lpstr>
      <vt:lpstr>Countablility and Uncountability</vt:lpstr>
      <vt:lpstr>{0,1}^∗ is countable</vt:lpstr>
      <vt:lpstr>Listing all strings</vt:lpstr>
      <vt:lpstr>How Many Python/Java programs?</vt:lpstr>
      <vt:lpstr>How many functions Σ^∗→Σ^∗?</vt:lpstr>
      <vt:lpstr>Uncountably many functions</vt:lpstr>
      <vt:lpstr>|{0,1}^∞ |&gt;|"N|"</vt:lpstr>
      <vt:lpstr>|{0,1}^∞ |&gt;|"N|"</vt:lpstr>
      <vt:lpstr>|{0,1}^∞ |&gt;|"N|" proof summary</vt:lpstr>
      <vt:lpstr>Conclusion</vt:lpstr>
      <vt:lpstr>Other countable/uncountable sets</vt:lpstr>
      <vt:lpstr>Representing Q with binary strings</vt:lpstr>
      <vt:lpstr>Representing Q with "N"</vt:lpstr>
      <vt:lpstr>R is uncountable</vt:lpstr>
      <vt:lpstr>Function vs. Implementation</vt:lpstr>
      <vt:lpstr>Languages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272</cp:revision>
  <dcterms:created xsi:type="dcterms:W3CDTF">2019-01-15T14:15:49Z</dcterms:created>
  <dcterms:modified xsi:type="dcterms:W3CDTF">2020-01-21T19:10:04Z</dcterms:modified>
</cp:coreProperties>
</file>