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7" r:id="rId20"/>
  </p:sldIdLst>
  <p:sldSz cx="12188825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ntrotcs.or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mage result for manuel bl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46" y="17716"/>
            <a:ext cx="2545066" cy="339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mage result for leonid lev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90" y="787401"/>
            <a:ext cx="1891522" cy="28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stephen coo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/>
          <a:stretch/>
        </p:blipFill>
        <p:spPr bwMode="auto">
          <a:xfrm>
            <a:off x="4637550" y="2401310"/>
            <a:ext cx="2328056" cy="24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Image result for donald knu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48" y="4651233"/>
            <a:ext cx="2031635" cy="22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Image result for hilbe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40" y="-25399"/>
            <a:ext cx="2201772" cy="29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193589" y="-381000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116493" y="1397000"/>
            <a:ext cx="6896705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2800"/>
              <a:t>www.cs.virginia.edu/~njb2b/cstheory/s2020 </a:t>
            </a:r>
          </a:p>
          <a:p>
            <a:endParaRPr lang="en-US" sz="4000" dirty="0">
              <a:cs typeface="Calibri"/>
            </a:endParaRPr>
          </a:p>
          <a:p>
            <a:pPr algn="l"/>
            <a:endParaRPr lang="en-US" sz="2800" dirty="0">
              <a:cs typeface="Calibri"/>
            </a:endParaRPr>
          </a:p>
        </p:txBody>
      </p:sp>
      <p:pic>
        <p:nvPicPr>
          <p:cNvPr id="9" name="Picture 4" descr="Image result for alan tur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0" y="2118269"/>
            <a:ext cx="2321869" cy="23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ada lovela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01" y="3835401"/>
            <a:ext cx="3002417" cy="30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lonzo Church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60233"/>
            <a:ext cx="2201772" cy="29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4" descr="Noam Chomsky portrait 201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18" y="2124366"/>
            <a:ext cx="2201772" cy="27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" name="Picture 20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DCA9C398-AC40-4717-A581-A75DD78572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4940" y="4253921"/>
            <a:ext cx="1904504" cy="1905000"/>
          </a:xfrm>
          <a:prstGeom prst="rect">
            <a:avLst/>
          </a:prstGeom>
        </p:spPr>
      </p:pic>
      <p:pic>
        <p:nvPicPr>
          <p:cNvPr id="1026" name="Picture 2" descr="Boaz Barak's phot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90" y="4867289"/>
            <a:ext cx="1972477" cy="26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http://upload.wikimedia.org/wikipedia/commons/thumb/0/00/Rankine_cycle_layout.png/1024px-Rankine_cycle_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219201"/>
            <a:ext cx="56419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Carnot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 descr="Sadi Carn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5614"/>
            <a:ext cx="1918672" cy="23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pload.wikimedia.org/wikipedia/commons/thumb/2/22/Carnot_heat_engine_2.svg/840px-Carnot_heat_engine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52" y="4267200"/>
            <a:ext cx="5905680" cy="26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90012" y="2405192"/>
            <a:ext cx="286142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40000"/>
              </a:spcBef>
              <a:defRPr/>
            </a:pPr>
            <a:r>
              <a:rPr lang="en-US" altLang="en-US" dirty="0">
                <a:solidFill>
                  <a:srgbClr val="FF0000"/>
                </a:solidFill>
              </a:rPr>
              <a:t>Nicolas </a:t>
            </a:r>
            <a:r>
              <a:rPr lang="en-US" altLang="en-US" dirty="0" err="1">
                <a:solidFill>
                  <a:srgbClr val="FF0000"/>
                </a:solidFill>
              </a:rPr>
              <a:t>Lèonard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Sadi</a:t>
            </a:r>
            <a:r>
              <a:rPr lang="en-US" altLang="en-US" dirty="0">
                <a:solidFill>
                  <a:srgbClr val="FF0000"/>
                </a:solidFill>
              </a:rPr>
              <a:t> Carnot </a:t>
            </a:r>
          </a:p>
          <a:p>
            <a:pPr algn="ctr">
              <a:spcBef>
                <a:spcPct val="40000"/>
              </a:spcBef>
              <a:defRPr/>
            </a:pPr>
            <a:r>
              <a:rPr lang="en-US" altLang="en-US" dirty="0">
                <a:solidFill>
                  <a:srgbClr val="FF0000"/>
                </a:solidFill>
              </a:rPr>
              <a:t>(1796-1832)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524000"/>
            <a:ext cx="9178176" cy="4525963"/>
          </a:xfrm>
        </p:spPr>
        <p:txBody>
          <a:bodyPr/>
          <a:lstStyle/>
          <a:p>
            <a:r>
              <a:rPr lang="en-US"/>
              <a:t>Model of </a:t>
            </a:r>
            <a:r>
              <a:rPr lang="en-US" i="1"/>
              <a:t>any</a:t>
            </a:r>
            <a:r>
              <a:rPr lang="en-US"/>
              <a:t> heat engine</a:t>
            </a:r>
          </a:p>
          <a:p>
            <a:r>
              <a:rPr lang="en-US"/>
              <a:t>Independent of specifics of construction</a:t>
            </a:r>
          </a:p>
          <a:p>
            <a:r>
              <a:rPr lang="en-US"/>
              <a:t>Provides fundamental limits on efficiency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666412" cy="1143000"/>
          </a:xfrm>
        </p:spPr>
        <p:txBody>
          <a:bodyPr>
            <a:normAutofit/>
          </a:bodyPr>
          <a:lstStyle/>
          <a:p>
            <a:r>
              <a:rPr lang="en-US"/>
              <a:t>“Carnot Engine” for computers?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11352212" cy="4525963"/>
          </a:xfrm>
        </p:spPr>
        <p:txBody>
          <a:bodyPr/>
          <a:lstStyle/>
          <a:p>
            <a:r>
              <a:rPr lang="en-US"/>
              <a:t>General enough to describe </a:t>
            </a:r>
            <a:r>
              <a:rPr lang="en-US" i="1"/>
              <a:t>any</a:t>
            </a:r>
            <a:r>
              <a:rPr lang="en-US"/>
              <a:t> computation</a:t>
            </a:r>
          </a:p>
          <a:p>
            <a:r>
              <a:rPr lang="en-US"/>
              <a:t>Independent of specifics of construction</a:t>
            </a:r>
          </a:p>
          <a:p>
            <a:r>
              <a:rPr lang="en-US"/>
              <a:t>Enable discussion of limits of computability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4412" y="634835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05129" y="3896380"/>
            <a:ext cx="7018283" cy="2098456"/>
            <a:chOff x="1103586" y="2333312"/>
            <a:chExt cx="9837683" cy="2941452"/>
          </a:xfrm>
        </p:grpSpPr>
        <p:sp>
          <p:nvSpPr>
            <p:cNvPr id="10" name="Rectangle 9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2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10129" y="602998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goes in here?</a:t>
            </a:r>
          </a:p>
        </p:txBody>
      </p:sp>
    </p:spTree>
    <p:extLst>
      <p:ext uri="{BB962C8B-B14F-4D97-AF65-F5344CB8AC3E}">
        <p14:creationId xmlns:p14="http://schemas.microsoft.com/office/powerpoint/2010/main" val="13036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456565" indent="-456565"/>
            <a:r>
              <a:rPr lang="en-US"/>
              <a:t>Write convincing arguments using formal definitions and mathematical reasoning.</a:t>
            </a:r>
          </a:p>
          <a:p>
            <a:pPr marL="456565" indent="-456565"/>
            <a:r>
              <a:rPr lang="en-US"/>
              <a:t>Reason about the differences between finite and infinite models of computation and what they can and cannot compute.</a:t>
            </a:r>
          </a:p>
          <a:p>
            <a:pPr marL="456565" indent="-456565"/>
            <a:r>
              <a:rPr lang="en-US"/>
              <a:t>Express intuitively and formally what makes some problems too expensive to solve, and what can be done in practice when an unsolvable or intractable problem is encountered.</a:t>
            </a:r>
            <a:endParaRPr lang="en-US" dirty="0">
              <a:ea typeface="+mn-lt"/>
              <a:cs typeface="+mn-lt"/>
            </a:endParaRPr>
          </a:p>
          <a:p>
            <a:pPr marL="456565" indent="-456565"/>
            <a:r>
              <a:rPr lang="en-US"/>
              <a:t>Reason formally about the cost of computation, and be able to prove useful bounds on the costs of solving problems, including showing that certain problems are intractable.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/>
              <a:t>This may be uncomfortable</a:t>
            </a:r>
          </a:p>
          <a:p>
            <a:pPr marL="989965" lvl="1" indent="-380365"/>
            <a:r>
              <a:rPr lang="en-US" dirty="0"/>
              <a:t>Material can subtle</a:t>
            </a:r>
            <a:endParaRPr lang="en-US" dirty="0">
              <a:cs typeface="Calibri"/>
            </a:endParaRPr>
          </a:p>
          <a:p>
            <a:pPr marL="989965" lvl="1" indent="-380365"/>
            <a:r>
              <a:rPr lang="en-US" dirty="0"/>
              <a:t>Focused on making strong/elegant/compelling arguments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Lots of opportunities to succeed!</a:t>
            </a:r>
            <a:endParaRPr lang="en-US" dirty="0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/>
              <a:t>Nate’s</a:t>
            </a:r>
          </a:p>
          <a:p>
            <a:pPr marL="989965" lvl="1" indent="-380365"/>
            <a:r>
              <a:rPr lang="en-US" dirty="0"/>
              <a:t>Rice 209</a:t>
            </a:r>
            <a:endParaRPr lang="en-US" dirty="0">
              <a:cs typeface="Calibri"/>
            </a:endParaRPr>
          </a:p>
          <a:p>
            <a:pPr marL="989965" lvl="1" indent="-380365"/>
            <a:r>
              <a:rPr lang="en-US"/>
              <a:t>Mondays, Wednesdays 3:30pm-5:30pm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/>
              <a:t>TA</a:t>
            </a:r>
            <a:endParaRPr lang="en-US" dirty="0">
              <a:cs typeface="Calibri"/>
            </a:endParaRPr>
          </a:p>
          <a:p>
            <a:pPr marL="989965" lvl="1" indent="-380365"/>
            <a:r>
              <a:rPr lang="en-US" dirty="0"/>
              <a:t>TBD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/>
              <a:t>Discrete Math (CS 2102)</a:t>
            </a:r>
          </a:p>
          <a:p>
            <a:r>
              <a:rPr lang="en-US" sz="4400"/>
              <a:t>Software Development Methods (CS 2110)</a:t>
            </a:r>
          </a:p>
          <a:p>
            <a:r>
              <a:rPr lang="en-US" sz="4400"/>
              <a:t>Tenacity</a:t>
            </a:r>
          </a:p>
          <a:p>
            <a:r>
              <a:rPr lang="en-US" sz="4400"/>
              <a:t>Inquisitiveness</a:t>
            </a:r>
          </a:p>
          <a:p>
            <a:r>
              <a:rPr lang="en-US" sz="4400"/>
              <a:t>Creativity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Boaz Barak, </a:t>
            </a:r>
            <a:r>
              <a:rPr lang="en-US" i="1" dirty="0">
                <a:ea typeface="+mn-lt"/>
                <a:cs typeface="+mn-lt"/>
              </a:rPr>
              <a:t>Introduction to Theoretical Computer Science</a:t>
            </a:r>
            <a:endParaRPr lang="en-US" i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introtcs.org</a:t>
            </a:r>
            <a:r>
              <a:rPr lang="en-US" dirty="0">
                <a:cs typeface="Calibri"/>
              </a:rPr>
              <a:t> </a:t>
            </a:r>
            <a:r>
              <a:rPr lang="en-US" i="1" dirty="0">
                <a:cs typeface="Calibri"/>
              </a:rPr>
              <a:t> </a:t>
            </a:r>
          </a:p>
          <a:p>
            <a:pPr marL="456565" indent="-456565"/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>
                <a:cs typeface="Calibri"/>
              </a:rPr>
              <a:t>Exercises</a:t>
            </a:r>
          </a:p>
          <a:p>
            <a:r>
              <a:rPr lang="en-US">
                <a:cs typeface="Calibri"/>
              </a:rPr>
              <a:t>Quizzes</a:t>
            </a:r>
          </a:p>
          <a:p>
            <a:r>
              <a:rPr lang="en-US">
                <a:cs typeface="Calibri"/>
              </a:rPr>
              <a:t>Exams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/>
              <a:t>Due Thursday, January 16, 5:30pm</a:t>
            </a:r>
            <a:endParaRPr lang="en-US" dirty="0"/>
          </a:p>
          <a:p>
            <a:pPr marL="456565" indent="-456565"/>
            <a:r>
              <a:rPr lang="en-US" dirty="0">
                <a:cs typeface="Calibri"/>
              </a:rPr>
              <a:t>Includes a short reading</a:t>
            </a:r>
          </a:p>
          <a:p>
            <a:pPr marL="456565" indent="-456565"/>
            <a:r>
              <a:rPr lang="en-US" dirty="0">
                <a:ea typeface="+mn-lt"/>
                <a:cs typeface="+mn-lt"/>
              </a:rPr>
              <a:t>I expect it will take 20 minutes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Image result for manuel bl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46" y="17716"/>
            <a:ext cx="2545066" cy="339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 result for leonid lev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90" y="787401"/>
            <a:ext cx="1891522" cy="28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stephen coo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/>
          <a:stretch/>
        </p:blipFill>
        <p:spPr bwMode="auto">
          <a:xfrm>
            <a:off x="4637550" y="2401310"/>
            <a:ext cx="2328056" cy="24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Image result for donald knu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48" y="4651233"/>
            <a:ext cx="2031635" cy="22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Image result for hilbe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40" y="-25399"/>
            <a:ext cx="2201772" cy="29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alan tur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0" y="2118269"/>
            <a:ext cx="2321869" cy="23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ada lovela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01" y="3835401"/>
            <a:ext cx="3002417" cy="30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lonzo Church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60233"/>
            <a:ext cx="2201772" cy="29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4" descr="Noam Chomsky portrait 201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18" y="2124366"/>
            <a:ext cx="2201772" cy="27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20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DCA9C398-AC40-4717-A581-A75DD78572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4940" y="4253921"/>
            <a:ext cx="1904504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23B9C1-32D0-4E0A-BEE0-EA7F2647FECF}"/>
              </a:ext>
            </a:extLst>
          </p:cNvPr>
          <p:cNvSpPr txBox="1"/>
          <p:nvPr/>
        </p:nvSpPr>
        <p:spPr>
          <a:xfrm>
            <a:off x="1" y="5867401"/>
            <a:ext cx="2645763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Alonzo Church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9F62C-14C5-4E5B-B740-E228F7178900}"/>
              </a:ext>
            </a:extLst>
          </p:cNvPr>
          <p:cNvSpPr txBox="1"/>
          <p:nvPr/>
        </p:nvSpPr>
        <p:spPr>
          <a:xfrm>
            <a:off x="2285814" y="6339559"/>
            <a:ext cx="2519692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Donald Knuth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6026E1-5891-4A40-AEDE-B60691ECF968}"/>
              </a:ext>
            </a:extLst>
          </p:cNvPr>
          <p:cNvSpPr txBox="1"/>
          <p:nvPr/>
        </p:nvSpPr>
        <p:spPr>
          <a:xfrm>
            <a:off x="9753599" y="5668328"/>
            <a:ext cx="2528663" cy="615531"/>
          </a:xfrm>
          <a:prstGeom prst="rect">
            <a:avLst/>
          </a:prstGeom>
          <a:noFill/>
        </p:spPr>
        <p:txBody>
          <a:bodyPr wrap="none" lIns="121899" tIns="60949" rIns="121899" bIns="60949" rtlCol="0" anchor="t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Nate Brunelle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99AF5-B868-44DB-96B1-FF6DD575A5E1}"/>
              </a:ext>
            </a:extLst>
          </p:cNvPr>
          <p:cNvSpPr txBox="1"/>
          <p:nvPr/>
        </p:nvSpPr>
        <p:spPr>
          <a:xfrm>
            <a:off x="7017621" y="6210166"/>
            <a:ext cx="2430546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Ada Lovelace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F818F-D287-45E4-BDEC-D2A99718B490}"/>
              </a:ext>
            </a:extLst>
          </p:cNvPr>
          <p:cNvSpPr txBox="1"/>
          <p:nvPr/>
        </p:nvSpPr>
        <p:spPr>
          <a:xfrm>
            <a:off x="1" y="3733801"/>
            <a:ext cx="2118148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Alan Turing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7E3BA-C0D8-42E6-8879-8A7E83FBB49A}"/>
              </a:ext>
            </a:extLst>
          </p:cNvPr>
          <p:cNvSpPr txBox="1"/>
          <p:nvPr/>
        </p:nvSpPr>
        <p:spPr>
          <a:xfrm>
            <a:off x="2244992" y="3963630"/>
            <a:ext cx="2859074" cy="615531"/>
          </a:xfrm>
          <a:prstGeom prst="rect">
            <a:avLst/>
          </a:prstGeom>
          <a:noFill/>
        </p:spPr>
        <p:txBody>
          <a:bodyPr wrap="none" lIns="121899" tIns="60949" rIns="121899" bIns="60949" rtlCol="0" anchor="t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Noam Chomsky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67EB9F-C6E5-48B4-88F5-27FE7662D2D3}"/>
              </a:ext>
            </a:extLst>
          </p:cNvPr>
          <p:cNvSpPr txBox="1"/>
          <p:nvPr/>
        </p:nvSpPr>
        <p:spPr>
          <a:xfrm>
            <a:off x="8283651" y="3077012"/>
            <a:ext cx="2329690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Leonid Levin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59732-B4D6-4A74-9AFF-D8AEE16FD2C5}"/>
              </a:ext>
            </a:extLst>
          </p:cNvPr>
          <p:cNvSpPr txBox="1"/>
          <p:nvPr/>
        </p:nvSpPr>
        <p:spPr>
          <a:xfrm>
            <a:off x="5934934" y="2796467"/>
            <a:ext cx="2474819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Manuel Blum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FC5F5B-7C32-40F1-B0D5-AB8DE2488D67}"/>
              </a:ext>
            </a:extLst>
          </p:cNvPr>
          <p:cNvSpPr txBox="1"/>
          <p:nvPr/>
        </p:nvSpPr>
        <p:spPr>
          <a:xfrm>
            <a:off x="4490325" y="4339416"/>
            <a:ext cx="2556491" cy="615531"/>
          </a:xfrm>
          <a:prstGeom prst="rect">
            <a:avLst/>
          </a:prstGeom>
          <a:noFill/>
        </p:spPr>
        <p:txBody>
          <a:bodyPr wrap="none" lIns="121899" tIns="60949" rIns="121899" bIns="60949" rtlCol="0" anchor="t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Stephen Cook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5260CF-51B0-48A3-87D8-D32C48305B5C}"/>
              </a:ext>
            </a:extLst>
          </p:cNvPr>
          <p:cNvSpPr txBox="1"/>
          <p:nvPr/>
        </p:nvSpPr>
        <p:spPr>
          <a:xfrm>
            <a:off x="9871996" y="2432449"/>
            <a:ext cx="2420973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David Hilbert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" name="Picture 2" descr="Boaz Barak's phot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90" y="4867289"/>
            <a:ext cx="1972477" cy="26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FC9F62C-14C5-4E5B-B740-E228F7178900}"/>
              </a:ext>
            </a:extLst>
          </p:cNvPr>
          <p:cNvSpPr txBox="1"/>
          <p:nvPr/>
        </p:nvSpPr>
        <p:spPr>
          <a:xfrm>
            <a:off x="4781591" y="6324600"/>
            <a:ext cx="2074821" cy="615531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Boaz Barak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ctrTitle"/>
          </p:nvPr>
        </p:nvSpPr>
        <p:spPr>
          <a:xfrm>
            <a:off x="-1193589" y="-381000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-116493" y="1397000"/>
            <a:ext cx="6896705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2800"/>
              <a:t>www.cs.virginia.edu/~njb2b/cstheory/s2020 </a:t>
            </a:r>
          </a:p>
          <a:p>
            <a:endParaRPr lang="en-US" sz="4000" dirty="0">
              <a:cs typeface="Calibri"/>
            </a:endParaRPr>
          </a:p>
          <a:p>
            <a:pPr algn="l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016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Theory?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456565" indent="-456565"/>
            <a:r>
              <a:rPr lang="en-US" dirty="0">
                <a:cs typeface="Calibri"/>
              </a:rPr>
              <a:t>Foundational knowledge of the field</a:t>
            </a:r>
          </a:p>
          <a:p>
            <a:pPr marL="456565" indent="-456565"/>
            <a:r>
              <a:rPr lang="en-US" dirty="0">
                <a:cs typeface="Calibri"/>
              </a:rPr>
              <a:t>A way to clearly communicate ideas</a:t>
            </a:r>
          </a:p>
          <a:p>
            <a:pPr marL="456565" indent="-456565"/>
            <a:r>
              <a:rPr lang="en-US" dirty="0">
                <a:cs typeface="Calibri"/>
              </a:rPr>
              <a:t>Develop a general “computational thinking”</a:t>
            </a:r>
          </a:p>
          <a:p>
            <a:pPr marL="456565" indent="-456565"/>
            <a:r>
              <a:rPr lang="en-US" dirty="0">
                <a:cs typeface="Calibri"/>
              </a:rPr>
              <a:t>What is or isn’t attainable</a:t>
            </a:r>
          </a:p>
          <a:p>
            <a:pPr marL="456565" indent="-456565"/>
            <a:r>
              <a:rPr lang="en-US" dirty="0">
                <a:cs typeface="Calibri"/>
              </a:rPr>
              <a:t>Connect CS with other disciplines</a:t>
            </a:r>
          </a:p>
          <a:p>
            <a:pPr marL="456565" indent="-456565"/>
            <a:r>
              <a:rPr lang="en-US" dirty="0">
                <a:cs typeface="Calibri"/>
              </a:rPr>
              <a:t>Gives a framework for considering questions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 Mayan Astronomer</a:t>
            </a:r>
          </a:p>
        </p:txBody>
      </p:sp>
      <p:pic>
        <p:nvPicPr>
          <p:cNvPr id="4" name="Picture 2" descr="Image result for mayan co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03" y="1375105"/>
            <a:ext cx="9304560" cy="50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089" y="1689184"/>
            <a:ext cx="4062942" cy="247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upload.wikimedia.org/wikipedia/commons/thumb/a/ac/AnalyticalMachine_Babbage_London.jpg/1200px-AnalyticalMachine_Babbage_Lond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5" y="2884262"/>
            <a:ext cx="3759230" cy="361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78" y="381000"/>
            <a:ext cx="3440804" cy="229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4" y="3879"/>
            <a:ext cx="2666305" cy="20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myreckonings.com/wordpress/Images/13thRoots/Klein73rdRoot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890" y="3022600"/>
            <a:ext cx="391058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2" descr="Image result for drinki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323379"/>
            <a:ext cx="4343400" cy="55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art 12J12 Foam Cup Hot or Cold, 1000 per Case, 12 oz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771784"/>
            <a:ext cx="2206218" cy="29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6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pic>
        <p:nvPicPr>
          <p:cNvPr id="19" name="Picture 2" descr="Image result for drinki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323379"/>
            <a:ext cx="4343400" cy="55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art 12J12 Foam Cup Hot or Cold, 1000 per Case, 12 oz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771784"/>
            <a:ext cx="2206218" cy="29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5000882" y="1600200"/>
            <a:ext cx="1752600" cy="1752600"/>
          </a:xfrm>
          <a:prstGeom prst="ellipse">
            <a:avLst/>
          </a:prstGeom>
          <a:gradFill flip="none" rotWithShape="1">
            <a:gsLst>
              <a:gs pos="0">
                <a:srgbClr val="0070C0">
                  <a:alpha val="50000"/>
                </a:srgbClr>
              </a:gs>
              <a:gs pos="100000">
                <a:srgbClr val="0070C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62982" y="4039452"/>
            <a:ext cx="1752600" cy="1752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37522">
            <a:off x="6365588" y="1769719"/>
            <a:ext cx="19050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2999686">
            <a:off x="6613165" y="1955646"/>
            <a:ext cx="19050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6658233" y="2266654"/>
            <a:ext cx="19050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2422" y="1560198"/>
            <a:ext cx="1958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Evaporative Cooling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36352" y="5454783"/>
            <a:ext cx="195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Higher Pressure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62682" y="3152745"/>
            <a:ext cx="195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Lower Pressure</a:t>
            </a:r>
          </a:p>
        </p:txBody>
      </p:sp>
      <p:sp>
        <p:nvSpPr>
          <p:cNvPr id="29" name="Up Arrow 28"/>
          <p:cNvSpPr/>
          <p:nvPr/>
        </p:nvSpPr>
        <p:spPr>
          <a:xfrm rot="19790351">
            <a:off x="6639038" y="2949808"/>
            <a:ext cx="450307" cy="1883737"/>
          </a:xfrm>
          <a:prstGeom prst="upArrow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ular Arrow 29"/>
          <p:cNvSpPr/>
          <p:nvPr/>
        </p:nvSpPr>
        <p:spPr>
          <a:xfrm rot="18692549" flipH="1">
            <a:off x="4327673" y="1128987"/>
            <a:ext cx="2323484" cy="1869133"/>
          </a:xfrm>
          <a:prstGeom prst="circularArrow">
            <a:avLst>
              <a:gd name="adj1" fmla="val 12500"/>
              <a:gd name="adj2" fmla="val 922003"/>
              <a:gd name="adj3" fmla="val 20457681"/>
              <a:gd name="adj4" fmla="val 10981514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would I power Charlottesville with a drinking bird?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5332571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5" name="Picture 2" descr="Image result for drinki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580881"/>
            <a:ext cx="4343400" cy="55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rt 12J12 Foam Cup Hot or Cold, 1000 per Case, 12 oz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4029286"/>
            <a:ext cx="2206218" cy="29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ircular Arrow 6"/>
          <p:cNvSpPr/>
          <p:nvPr/>
        </p:nvSpPr>
        <p:spPr>
          <a:xfrm rot="18692549" flipH="1">
            <a:off x="7316999" y="1617630"/>
            <a:ext cx="2323484" cy="1869133"/>
          </a:xfrm>
          <a:prstGeom prst="circularArrow">
            <a:avLst>
              <a:gd name="adj1" fmla="val 12500"/>
              <a:gd name="adj2" fmla="val 922003"/>
              <a:gd name="adj3" fmla="val 20457681"/>
              <a:gd name="adj4" fmla="val 10981514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 rot="1465463">
            <a:off x="8156488" y="1686788"/>
            <a:ext cx="712001" cy="92291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342DB-2C2D-4AA2-9C59-F711937EFC62}"/>
              </a:ext>
            </a:extLst>
          </p:cNvPr>
          <p:cNvSpPr txBox="1"/>
          <p:nvPr/>
        </p:nvSpPr>
        <p:spPr>
          <a:xfrm>
            <a:off x="303212" y="2133600"/>
            <a:ext cx="632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Double-headed bird</a:t>
            </a:r>
          </a:p>
          <a:p>
            <a:r>
              <a:rPr lang="en-US" dirty="0"/>
              <a:t>More birds!</a:t>
            </a:r>
          </a:p>
          <a:p>
            <a:r>
              <a:rPr lang="en-US" dirty="0"/>
              <a:t>Big bird</a:t>
            </a:r>
          </a:p>
          <a:p>
            <a:r>
              <a:rPr lang="en-US" dirty="0"/>
              <a:t>Different liquid inside (</a:t>
            </a:r>
            <a:r>
              <a:rPr lang="en-US" dirty="0" err="1"/>
              <a:t>novac</a:t>
            </a:r>
            <a:r>
              <a:rPr lang="en-US" dirty="0"/>
              <a:t> 1230)</a:t>
            </a:r>
          </a:p>
          <a:p>
            <a:r>
              <a:rPr lang="en-US" dirty="0"/>
              <a:t>Narrow straw</a:t>
            </a:r>
          </a:p>
          <a:p>
            <a:r>
              <a:rPr lang="en-US" dirty="0"/>
              <a:t>Something besides water to </a:t>
            </a:r>
            <a:r>
              <a:rPr lang="en-US" dirty="0" err="1"/>
              <a:t>evaropate</a:t>
            </a:r>
            <a:endParaRPr lang="en-US" dirty="0"/>
          </a:p>
          <a:p>
            <a:r>
              <a:rPr lang="en-US" dirty="0"/>
              <a:t>Remove the hat</a:t>
            </a:r>
          </a:p>
          <a:p>
            <a:r>
              <a:rPr lang="en-US" dirty="0"/>
              <a:t>Add flames/racing stripes, or a spoiler</a:t>
            </a:r>
          </a:p>
          <a:p>
            <a:r>
              <a:rPr lang="en-US" dirty="0"/>
              <a:t>Circulating water source</a:t>
            </a:r>
          </a:p>
          <a:p>
            <a:r>
              <a:rPr lang="en-US" dirty="0"/>
              <a:t>Define Charlottesville to have 0 population</a:t>
            </a:r>
          </a:p>
          <a:p>
            <a:r>
              <a:rPr lang="en-US" dirty="0"/>
              <a:t>lubricant</a:t>
            </a:r>
          </a:p>
        </p:txBody>
      </p:sp>
    </p:spTree>
    <p:extLst>
      <p:ext uri="{BB962C8B-B14F-4D97-AF65-F5344CB8AC3E}">
        <p14:creationId xmlns:p14="http://schemas.microsoft.com/office/powerpoint/2010/main" val="175442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does a nuclear power plant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pic>
        <p:nvPicPr>
          <p:cNvPr id="18" name="Picture 2" descr="Image result for fi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4168670"/>
            <a:ext cx="3227903" cy="253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U-Turn Arrow 18"/>
          <p:cNvSpPr/>
          <p:nvPr/>
        </p:nvSpPr>
        <p:spPr>
          <a:xfrm rot="16200000">
            <a:off x="1745813" y="3477048"/>
            <a:ext cx="2869064" cy="1639465"/>
          </a:xfrm>
          <a:prstGeom prst="uturn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/>
          <p:cNvSpPr/>
          <p:nvPr/>
        </p:nvSpPr>
        <p:spPr>
          <a:xfrm rot="5400000">
            <a:off x="7116747" y="3650468"/>
            <a:ext cx="2869064" cy="1639465"/>
          </a:xfrm>
          <a:prstGeom prst="uturnArrow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4638943" y="5035712"/>
            <a:ext cx="2561664" cy="848000"/>
          </a:xfrm>
          <a:prstGeom prst="leftArrow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0070C0">
                  <a:alpha val="5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4523348" y="2846934"/>
            <a:ext cx="2561664" cy="848000"/>
          </a:xfrm>
          <a:prstGeom prst="leftArrow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0070C0">
                  <a:alpha val="50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73306" y="5962210"/>
            <a:ext cx="157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Fission</a:t>
            </a:r>
          </a:p>
        </p:txBody>
      </p:sp>
      <p:sp>
        <p:nvSpPr>
          <p:cNvPr id="24" name="Cloud 23"/>
          <p:cNvSpPr/>
          <p:nvPr/>
        </p:nvSpPr>
        <p:spPr>
          <a:xfrm>
            <a:off x="4802015" y="1377086"/>
            <a:ext cx="2155096" cy="1512265"/>
          </a:xfrm>
          <a:prstGeom prst="clou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Steam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483695" y="1446663"/>
            <a:ext cx="2792317" cy="101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Turbine Generator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555011" y="4033445"/>
            <a:ext cx="204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Heavy Water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8077333" y="3957242"/>
            <a:ext cx="204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Heavy Water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085011" y="1654140"/>
            <a:ext cx="1199653" cy="586532"/>
          </a:xfrm>
          <a:prstGeom prst="rightArrow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5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439</Words>
  <Application>Microsoft Office PowerPoint</Application>
  <PresentationFormat>Custom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CS3102 Theory of Computation</vt:lpstr>
      <vt:lpstr>CS3102 Theory of Computation</vt:lpstr>
      <vt:lpstr>Why Study Theory?</vt:lpstr>
      <vt:lpstr>Consider a Mayan Astronomer</vt:lpstr>
      <vt:lpstr>Computers</vt:lpstr>
      <vt:lpstr>How Does it Work?</vt:lpstr>
      <vt:lpstr>How Does it Work?</vt:lpstr>
      <vt:lpstr>How would I power Charlottesville with a drinking bird?</vt:lpstr>
      <vt:lpstr>How does a nuclear power plant work?</vt:lpstr>
      <vt:lpstr>PowerPoint Presentation</vt:lpstr>
      <vt:lpstr>Carnot Engine</vt:lpstr>
      <vt:lpstr>“Carnot Engine” for computers?</vt:lpstr>
      <vt:lpstr>Goals</vt:lpstr>
      <vt:lpstr>Warning</vt:lpstr>
      <vt:lpstr>Office Hours</vt:lpstr>
      <vt:lpstr>Requirements</vt:lpstr>
      <vt:lpstr>Text</vt:lpstr>
      <vt:lpstr>Tasks</vt:lpstr>
      <vt:lpstr>Survey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102</cp:revision>
  <dcterms:created xsi:type="dcterms:W3CDTF">2019-01-15T14:15:49Z</dcterms:created>
  <dcterms:modified xsi:type="dcterms:W3CDTF">2020-01-14T21:56:57Z</dcterms:modified>
</cp:coreProperties>
</file>