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17" r:id="rId3"/>
    <p:sldId id="360" r:id="rId4"/>
    <p:sldId id="394" r:id="rId5"/>
    <p:sldId id="425" r:id="rId6"/>
    <p:sldId id="399" r:id="rId7"/>
    <p:sldId id="407" r:id="rId8"/>
    <p:sldId id="409" r:id="rId9"/>
    <p:sldId id="417" r:id="rId10"/>
    <p:sldId id="412" r:id="rId11"/>
    <p:sldId id="429" r:id="rId12"/>
    <p:sldId id="430" r:id="rId13"/>
    <p:sldId id="431" r:id="rId14"/>
    <p:sldId id="432" r:id="rId15"/>
    <p:sldId id="410" r:id="rId16"/>
    <p:sldId id="414" r:id="rId17"/>
    <p:sldId id="418" r:id="rId18"/>
    <p:sldId id="420" r:id="rId19"/>
    <p:sldId id="422" r:id="rId20"/>
    <p:sldId id="419" r:id="rId21"/>
    <p:sldId id="421" r:id="rId22"/>
    <p:sldId id="424" r:id="rId23"/>
    <p:sldId id="433" r:id="rId24"/>
    <p:sldId id="427" r:id="rId25"/>
    <p:sldId id="428" r:id="rId26"/>
  </p:sldIdLst>
  <p:sldSz cx="12188825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3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7.png"/><Relationship Id="rId5" Type="http://schemas.openxmlformats.org/officeDocument/2006/relationships/image" Target="../media/image410.png"/><Relationship Id="rId10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7.png"/><Relationship Id="rId5" Type="http://schemas.openxmlformats.org/officeDocument/2006/relationships/image" Target="../media/image410.png"/><Relationship Id="rId10" Type="http://schemas.openxmlformats.org/officeDocument/2006/relationships/image" Target="../media/image56.png"/><Relationship Id="rId31" Type="http://schemas.openxmlformats.org/officeDocument/2006/relationships/image" Target="../media/image200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30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41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5.png"/><Relationship Id="rId5" Type="http://schemas.openxmlformats.org/officeDocument/2006/relationships/image" Target="../media/image210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60.png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410.png"/><Relationship Id="rId12" Type="http://schemas.openxmlformats.org/officeDocument/2006/relationships/image" Target="../media/image5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5.png"/><Relationship Id="rId5" Type="http://schemas.openxmlformats.org/officeDocument/2006/relationships/image" Target="../media/image210.png"/><Relationship Id="rId15" Type="http://schemas.openxmlformats.org/officeDocument/2006/relationships/image" Target="../media/image30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5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9.png"/><Relationship Id="rId4" Type="http://schemas.openxmlformats.org/officeDocument/2006/relationships/image" Target="../media/image210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0848" y="2362200"/>
            <a:ext cx="11149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Warm up</a:t>
            </a:r>
            <a:r>
              <a:rPr lang="en-US" sz="3200" smtClean="0"/>
              <a:t>:</a:t>
            </a:r>
          </a:p>
          <a:p>
            <a:r>
              <a:rPr lang="en-US" sz="3200"/>
              <a:t>	</a:t>
            </a:r>
            <a:r>
              <a:rPr lang="en-US" sz="3200" smtClean="0"/>
              <a:t>What’s the language of this NFA?</a:t>
            </a:r>
            <a:endParaRPr lang="en-US" sz="320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351212" y="4435967"/>
            <a:ext cx="3694415" cy="1090651"/>
            <a:chOff x="670964" y="2056663"/>
            <a:chExt cx="3694415" cy="1090651"/>
          </a:xfrm>
        </p:grpSpPr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984070" y="2141795"/>
              <a:ext cx="920149" cy="92038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smtClean="0">
                <a:solidFill>
                  <a:srgbClr val="FF00FF"/>
                </a:solidFill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start</a:t>
              </a:r>
              <a:endParaRPr lang="en-US" sz="2400" dirty="0">
                <a:solidFill>
                  <a:srgbClr val="FF00FF"/>
                </a:solidFill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670964" y="2448591"/>
              <a:ext cx="306716" cy="15339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>
              <a:off x="670964" y="2601989"/>
              <a:ext cx="306716" cy="15339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75012" y="2056663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3338623" y="2120291"/>
              <a:ext cx="963146" cy="96339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1800" smtClean="0">
                  <a:solidFill>
                    <a:srgbClr val="FF0000"/>
                  </a:solidFill>
                </a:rPr>
                <a:t>final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2" idx="2"/>
            </p:cNvCxnSpPr>
            <p:nvPr/>
          </p:nvCxnSpPr>
          <p:spPr>
            <a:xfrm flipV="1">
              <a:off x="1904219" y="2601989"/>
              <a:ext cx="1370793" cy="1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118030" y="2148373"/>
                  <a:ext cx="6865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030" y="2148373"/>
                  <a:ext cx="68653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Non-Deterministic Finite </a:t>
            </a:r>
            <a:r>
              <a:rPr lang="en-US"/>
              <a:t>State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447801"/>
                <a:ext cx="11887199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Implementation:</a:t>
                </a:r>
              </a:p>
              <a:p>
                <a:pPr lvl="1"/>
                <a:r>
                  <a:rPr lang="en-US" smtClean="0">
                    <a:solidFill>
                      <a:srgbClr val="00B050"/>
                    </a:solidFill>
                  </a:rPr>
                  <a:t>Finite number of states</a:t>
                </a:r>
              </a:p>
              <a:p>
                <a:pPr lvl="1"/>
                <a:r>
                  <a:rPr lang="en-US" smtClean="0">
                    <a:solidFill>
                      <a:srgbClr val="FF6699"/>
                    </a:solidFill>
                  </a:rPr>
                  <a:t>One start state</a:t>
                </a:r>
              </a:p>
              <a:p>
                <a:pPr lvl="1"/>
                <a:r>
                  <a:rPr lang="en-US" smtClean="0">
                    <a:solidFill>
                      <a:srgbClr val="FF0000"/>
                    </a:solidFill>
                  </a:rPr>
                  <a:t>“Final” states</a:t>
                </a:r>
              </a:p>
              <a:p>
                <a:pPr lvl="1"/>
                <a:r>
                  <a:rPr lang="en-US" smtClean="0">
                    <a:solidFill>
                      <a:srgbClr val="0070C0"/>
                    </a:solidFill>
                  </a:rPr>
                  <a:t>Transitions: (partial) function mapping </a:t>
                </a:r>
                <a:r>
                  <a:rPr lang="en-US" b="1" smtClean="0">
                    <a:solidFill>
                      <a:srgbClr val="0070C0"/>
                    </a:solidFill>
                  </a:rPr>
                  <a:t>state-character (or epsilon) pairs to sets of states</a:t>
                </a:r>
                <a:endParaRPr lang="en-US" smtClean="0">
                  <a:solidFill>
                    <a:srgbClr val="0070C0"/>
                  </a:solidFill>
                </a:endParaRPr>
              </a:p>
              <a:p>
                <a:r>
                  <a:rPr lang="en-US"/>
                  <a:t>E</a:t>
                </a:r>
                <a:r>
                  <a:rPr lang="en-US" smtClean="0"/>
                  <a:t>xecution: </a:t>
                </a:r>
                <a:endParaRPr lang="en-US"/>
              </a:p>
              <a:p>
                <a:pPr lvl="1"/>
                <a:r>
                  <a:rPr lang="en-US" smtClean="0"/>
                  <a:t>Start in the initial “state”</a:t>
                </a:r>
              </a:p>
              <a:p>
                <a:pPr lvl="1"/>
                <a:r>
                  <a:rPr lang="en-US" b="1" smtClean="0"/>
                  <a:t>Enter every state reachable without consuming input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𝜺</m:t>
                    </m:r>
                  </m:oMath>
                </a14:m>
                <a:r>
                  <a:rPr lang="en-US" b="1" smtClean="0"/>
                  <a:t>-transitions)</a:t>
                </a:r>
              </a:p>
              <a:p>
                <a:pPr lvl="1"/>
                <a:r>
                  <a:rPr lang="en-US" smtClean="0"/>
                  <a:t>Read each character once, in order (no looking back)</a:t>
                </a:r>
              </a:p>
              <a:p>
                <a:pPr lvl="1"/>
                <a:r>
                  <a:rPr lang="en-US" smtClean="0"/>
                  <a:t>Transition to new </a:t>
                </a:r>
                <a:r>
                  <a:rPr lang="en-US" b="1" smtClean="0"/>
                  <a:t>states</a:t>
                </a:r>
                <a:r>
                  <a:rPr lang="en-US" smtClean="0"/>
                  <a:t> once per character (based on current states and character)</a:t>
                </a:r>
              </a:p>
              <a:p>
                <a:pPr lvl="1"/>
                <a:r>
                  <a:rPr lang="en-US" b="1"/>
                  <a:t>Enter every state reachable without consuming input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𝜺</m:t>
                    </m:r>
                  </m:oMath>
                </a14:m>
                <a:r>
                  <a:rPr lang="en-US" b="1"/>
                  <a:t>-transitions</a:t>
                </a:r>
                <a:r>
                  <a:rPr lang="en-US" b="1" smtClean="0"/>
                  <a:t>)</a:t>
                </a:r>
              </a:p>
              <a:p>
                <a:pPr lvl="1"/>
                <a:r>
                  <a:rPr lang="en-US" smtClean="0"/>
                  <a:t>Return True if </a:t>
                </a:r>
                <a:r>
                  <a:rPr lang="en-US" b="1" smtClean="0"/>
                  <a:t>any</a:t>
                </a:r>
                <a:r>
                  <a:rPr lang="en-US" smtClean="0"/>
                  <a:t> state you end is final</a:t>
                </a:r>
              </a:p>
              <a:p>
                <a:pPr lvl="2"/>
                <a:r>
                  <a:rPr lang="en-US" smtClean="0"/>
                  <a:t>Return False if </a:t>
                </a:r>
                <a:r>
                  <a:rPr lang="en-US" b="1" smtClean="0"/>
                  <a:t>every </a:t>
                </a:r>
                <a:r>
                  <a:rPr lang="en-US" smtClean="0"/>
                  <a:t>state you end in is non-final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447801"/>
                <a:ext cx="11887199" cy="5410200"/>
              </a:xfrm>
              <a:blipFill rotWithShape="1">
                <a:blip r:embed="rId2"/>
                <a:stretch>
                  <a:fillRect l="-615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= DFA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DFA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NFA:</a:t>
                </a:r>
              </a:p>
              <a:p>
                <a:pPr lvl="1"/>
                <a:r>
                  <a:rPr lang="en-US" smtClean="0"/>
                  <a:t>Can we convert any DFA into an NFA?</a:t>
                </a:r>
              </a:p>
              <a:p>
                <a:r>
                  <a:rPr lang="en-US" smtClean="0"/>
                  <a:t>NFA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DFA:</a:t>
                </a:r>
              </a:p>
              <a:p>
                <a:pPr lvl="1"/>
                <a:r>
                  <a:rPr lang="en-US" smtClean="0"/>
                  <a:t>Can we convert any NFA into a DFA?</a:t>
                </a:r>
              </a:p>
              <a:p>
                <a:pPr lvl="1"/>
                <a:r>
                  <a:rPr lang="en-US" smtClean="0"/>
                  <a:t>Strategy: NFAs can be in any subset of states, make a DFA where each state represents a set of states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Powerset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8412" y="1066800"/>
            <a:ext cx="5447747" cy="1349417"/>
            <a:chOff x="1928546" y="2971800"/>
            <a:chExt cx="5447747" cy="1349417"/>
          </a:xfrm>
        </p:grpSpPr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4245456" y="3288238"/>
              <a:ext cx="981228" cy="9814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/>
                <a:t>one</a:t>
              </a:r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28546" y="2971800"/>
                  <a:ext cx="889266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546" y="2971800"/>
                  <a:ext cx="889266" cy="6258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159945" y="3329457"/>
              <a:ext cx="1233256" cy="920389"/>
              <a:chOff x="4692" y="1996"/>
              <a:chExt cx="386" cy="288"/>
            </a:xfrm>
          </p:grpSpPr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9" name="Curved Connector 8"/>
            <p:cNvCxnSpPr>
              <a:stCxn id="17" idx="1"/>
              <a:endCxn id="17" idx="7"/>
            </p:cNvCxnSpPr>
            <p:nvPr/>
          </p:nvCxnSpPr>
          <p:spPr>
            <a:xfrm rot="5400000" flipH="1" flipV="1">
              <a:off x="2933126" y="3138923"/>
              <a:ext cx="12700" cy="650644"/>
            </a:xfrm>
            <a:prstGeom prst="curvedConnector3">
              <a:avLst>
                <a:gd name="adj1" fmla="val 286132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6292100" y="3236742"/>
              <a:ext cx="1084193" cy="1084475"/>
              <a:chOff x="4824" y="2352"/>
              <a:chExt cx="288" cy="288"/>
            </a:xfrm>
          </p:grpSpPr>
          <p:sp>
            <p:nvSpPr>
              <p:cNvPr id="15" name="Oval 28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00"/>
                    </a:solidFill>
                  </a:rPr>
                  <a:t>next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18801" y="3336524"/>
                  <a:ext cx="889266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801" y="3336524"/>
                  <a:ext cx="889266" cy="6258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522534" y="3332910"/>
                  <a:ext cx="574155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534" y="3332910"/>
                  <a:ext cx="574155" cy="6258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7" idx="6"/>
              <a:endCxn id="6" idx="2"/>
            </p:cNvCxnSpPr>
            <p:nvPr/>
          </p:nvCxnSpPr>
          <p:spPr>
            <a:xfrm flipV="1">
              <a:off x="3393201" y="3778980"/>
              <a:ext cx="852255" cy="10672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15" idx="2"/>
            </p:cNvCxnSpPr>
            <p:nvPr/>
          </p:nvCxnSpPr>
          <p:spPr>
            <a:xfrm>
              <a:off x="5226684" y="3778980"/>
              <a:ext cx="1065416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881255" y="4114541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{}</a:t>
            </a:r>
            <a:endParaRPr lang="en-US" sz="2000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176415" y="3123681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</a:t>
            </a:r>
            <a:endParaRPr lang="en-US" sz="20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99012" y="3104425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one</a:t>
            </a:r>
            <a:endParaRPr lang="en-US" sz="20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564240" y="3080178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next</a:t>
            </a:r>
            <a:endParaRPr lang="en-US" sz="20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3176415" y="5105400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Start, </a:t>
            </a:r>
          </a:p>
          <a:p>
            <a:pPr algn="ctr">
              <a:lnSpc>
                <a:spcPct val="50000"/>
              </a:lnSpc>
            </a:pPr>
            <a:r>
              <a:rPr lang="en-US" sz="2000" smtClean="0"/>
              <a:t>one</a:t>
            </a:r>
            <a:endParaRPr lang="en-US" sz="20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799012" y="5105400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Start, </a:t>
            </a:r>
          </a:p>
          <a:p>
            <a:pPr algn="ctr">
              <a:lnSpc>
                <a:spcPct val="50000"/>
              </a:lnSpc>
            </a:pPr>
            <a:r>
              <a:rPr lang="en-US" sz="2000" smtClean="0"/>
              <a:t>next</a:t>
            </a:r>
            <a:endParaRPr lang="en-US" sz="200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551612" y="5105399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One, </a:t>
            </a:r>
          </a:p>
          <a:p>
            <a:pPr algn="ctr">
              <a:lnSpc>
                <a:spcPct val="50000"/>
              </a:lnSpc>
            </a:pPr>
            <a:r>
              <a:rPr lang="en-US" sz="2000" smtClean="0"/>
              <a:t>next</a:t>
            </a:r>
            <a:endParaRPr lang="en-US" sz="20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8151812" y="4095284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Start,</a:t>
            </a:r>
          </a:p>
          <a:p>
            <a:pPr algn="ctr">
              <a:lnSpc>
                <a:spcPct val="50000"/>
              </a:lnSpc>
            </a:pPr>
            <a:r>
              <a:rPr lang="en-US" sz="2000" smtClean="0"/>
              <a:t>One,</a:t>
            </a:r>
          </a:p>
          <a:p>
            <a:pPr algn="ctr">
              <a:lnSpc>
                <a:spcPct val="50000"/>
              </a:lnSpc>
            </a:pPr>
            <a:r>
              <a:rPr lang="en-US" sz="2000" smtClean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5792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Powerset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8412" y="1066800"/>
            <a:ext cx="5447747" cy="1349417"/>
            <a:chOff x="1928546" y="2971800"/>
            <a:chExt cx="5447747" cy="1349417"/>
          </a:xfrm>
        </p:grpSpPr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4245456" y="3288238"/>
              <a:ext cx="981228" cy="9814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/>
                <a:t>one</a:t>
              </a:r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28546" y="2971800"/>
                  <a:ext cx="889266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546" y="2971800"/>
                  <a:ext cx="889266" cy="6258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159945" y="3329457"/>
              <a:ext cx="1233256" cy="920389"/>
              <a:chOff x="4692" y="1996"/>
              <a:chExt cx="386" cy="288"/>
            </a:xfrm>
          </p:grpSpPr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9" name="Curved Connector 8"/>
            <p:cNvCxnSpPr>
              <a:stCxn id="17" idx="1"/>
              <a:endCxn id="17" idx="7"/>
            </p:cNvCxnSpPr>
            <p:nvPr/>
          </p:nvCxnSpPr>
          <p:spPr>
            <a:xfrm rot="5400000" flipH="1" flipV="1">
              <a:off x="2933126" y="3138923"/>
              <a:ext cx="12700" cy="650644"/>
            </a:xfrm>
            <a:prstGeom prst="curvedConnector3">
              <a:avLst>
                <a:gd name="adj1" fmla="val 286132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6292100" y="3236742"/>
              <a:ext cx="1084193" cy="1084475"/>
              <a:chOff x="4824" y="2352"/>
              <a:chExt cx="288" cy="288"/>
            </a:xfrm>
          </p:grpSpPr>
          <p:sp>
            <p:nvSpPr>
              <p:cNvPr id="15" name="Oval 28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00"/>
                    </a:solidFill>
                  </a:rPr>
                  <a:t>next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18801" y="3336524"/>
                  <a:ext cx="889266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801" y="3336524"/>
                  <a:ext cx="889266" cy="6258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522534" y="3332910"/>
                  <a:ext cx="574155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534" y="3332910"/>
                  <a:ext cx="574155" cy="6258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7" idx="6"/>
              <a:endCxn id="6" idx="2"/>
            </p:cNvCxnSpPr>
            <p:nvPr/>
          </p:nvCxnSpPr>
          <p:spPr>
            <a:xfrm flipV="1">
              <a:off x="3393201" y="3778980"/>
              <a:ext cx="852255" cy="10672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15" idx="2"/>
            </p:cNvCxnSpPr>
            <p:nvPr/>
          </p:nvCxnSpPr>
          <p:spPr>
            <a:xfrm>
              <a:off x="5226684" y="3778980"/>
              <a:ext cx="1065416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881255" y="4114541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{}</a:t>
            </a:r>
            <a:endParaRPr lang="en-US" sz="2000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176415" y="3123681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</a:t>
            </a:r>
            <a:endParaRPr lang="en-US" sz="20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99012" y="3104425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one</a:t>
            </a:r>
            <a:endParaRPr lang="en-US" sz="20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564240" y="3080178"/>
            <a:ext cx="990600" cy="99085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next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3176415" y="5105400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Start, </a:t>
            </a:r>
          </a:p>
          <a:p>
            <a:pPr algn="ctr">
              <a:lnSpc>
                <a:spcPct val="50000"/>
              </a:lnSpc>
            </a:pPr>
            <a:r>
              <a:rPr lang="en-US" sz="2000" smtClean="0"/>
              <a:t>one</a:t>
            </a:r>
            <a:endParaRPr lang="en-US" sz="20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799012" y="5105400"/>
            <a:ext cx="990600" cy="99085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Start, </a:t>
            </a: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next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551612" y="5105399"/>
            <a:ext cx="990600" cy="99085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One, </a:t>
            </a: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next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8168361" y="4114541"/>
            <a:ext cx="957500" cy="957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Start,</a:t>
            </a: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One,</a:t>
            </a: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29" name="Straight Arrow Connector 28"/>
          <p:cNvCxnSpPr>
            <a:stCxn id="22" idx="4"/>
            <a:endCxn id="25" idx="0"/>
          </p:cNvCxnSpPr>
          <p:nvPr/>
        </p:nvCxnSpPr>
        <p:spPr>
          <a:xfrm>
            <a:off x="3671715" y="4114540"/>
            <a:ext cx="0" cy="99086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370954" y="4114541"/>
                <a:ext cx="437458" cy="47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54" y="4114541"/>
                <a:ext cx="437458" cy="4761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>
            <a:stCxn id="22" idx="2"/>
            <a:endCxn id="22" idx="0"/>
          </p:cNvCxnSpPr>
          <p:nvPr/>
        </p:nvCxnSpPr>
        <p:spPr>
          <a:xfrm rot="10800000" flipH="1">
            <a:off x="3176415" y="3123681"/>
            <a:ext cx="495300" cy="495430"/>
          </a:xfrm>
          <a:prstGeom prst="curvedConnector4">
            <a:avLst>
              <a:gd name="adj1" fmla="val -46154"/>
              <a:gd name="adj2" fmla="val 14614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738957" y="2647509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57" y="2647509"/>
                <a:ext cx="43745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5" idx="7"/>
            <a:endCxn id="28" idx="2"/>
          </p:cNvCxnSpPr>
          <p:nvPr/>
        </p:nvCxnSpPr>
        <p:spPr>
          <a:xfrm flipV="1">
            <a:off x="4021945" y="4593416"/>
            <a:ext cx="4146416" cy="657092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045555" y="4783791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55" y="4783791"/>
                <a:ext cx="43745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5" idx="6"/>
            <a:endCxn id="26" idx="2"/>
          </p:cNvCxnSpPr>
          <p:nvPr/>
        </p:nvCxnSpPr>
        <p:spPr>
          <a:xfrm>
            <a:off x="4167015" y="5600830"/>
            <a:ext cx="631997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264284" y="5583300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84" y="5583300"/>
                <a:ext cx="43745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6" idx="0"/>
            <a:endCxn id="22" idx="5"/>
          </p:cNvCxnSpPr>
          <p:nvPr/>
        </p:nvCxnSpPr>
        <p:spPr>
          <a:xfrm flipH="1" flipV="1">
            <a:off x="4021945" y="3969432"/>
            <a:ext cx="1272367" cy="113596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722812" y="4379137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2" y="4379137"/>
                <a:ext cx="43745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220085" y="6248400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85" y="6248400"/>
                <a:ext cx="43745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/>
          <p:cNvCxnSpPr>
            <a:stCxn id="26" idx="4"/>
            <a:endCxn id="25" idx="4"/>
          </p:cNvCxnSpPr>
          <p:nvPr/>
        </p:nvCxnSpPr>
        <p:spPr>
          <a:xfrm rot="5400000">
            <a:off x="4483014" y="5284961"/>
            <a:ext cx="12700" cy="1622597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8" idx="5"/>
            <a:endCxn id="28" idx="7"/>
          </p:cNvCxnSpPr>
          <p:nvPr/>
        </p:nvCxnSpPr>
        <p:spPr>
          <a:xfrm rot="5400000" flipH="1">
            <a:off x="8647022" y="4593416"/>
            <a:ext cx="677232" cy="12700"/>
          </a:xfrm>
          <a:prstGeom prst="curvedConnector5">
            <a:avLst>
              <a:gd name="adj1" fmla="val -33755"/>
              <a:gd name="adj2" fmla="val -5907819"/>
              <a:gd name="adj3" fmla="val 1337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9828212" y="4329116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12" y="4329116"/>
                <a:ext cx="43745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urved Connector 63"/>
          <p:cNvCxnSpPr>
            <a:stCxn id="28" idx="4"/>
            <a:endCxn id="26" idx="5"/>
          </p:cNvCxnSpPr>
          <p:nvPr/>
        </p:nvCxnSpPr>
        <p:spPr>
          <a:xfrm rot="5400000">
            <a:off x="6706397" y="4010437"/>
            <a:ext cx="878860" cy="3002569"/>
          </a:xfrm>
          <a:prstGeom prst="curvedConnector3">
            <a:avLst>
              <a:gd name="adj1" fmla="val 14252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184912" y="5786735"/>
                <a:ext cx="43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912" y="5786735"/>
                <a:ext cx="437458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8105015" y="4048476"/>
            <a:ext cx="1084193" cy="10844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6470955" y="2986869"/>
            <a:ext cx="1177169" cy="11774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8" name="Oval 28"/>
          <p:cNvSpPr>
            <a:spLocks noChangeArrowheads="1"/>
          </p:cNvSpPr>
          <p:nvPr/>
        </p:nvSpPr>
        <p:spPr bwMode="auto">
          <a:xfrm>
            <a:off x="6470955" y="5012090"/>
            <a:ext cx="1177169" cy="11774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9" name="Oval 28"/>
          <p:cNvSpPr>
            <a:spLocks noChangeArrowheads="1"/>
          </p:cNvSpPr>
          <p:nvPr/>
        </p:nvSpPr>
        <p:spPr bwMode="auto">
          <a:xfrm>
            <a:off x="4712078" y="5014623"/>
            <a:ext cx="1177169" cy="11774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Powerset </a:t>
            </a:r>
            <a:r>
              <a:rPr lang="en-US" smtClean="0"/>
              <a:t>Construction (symbolic)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NFA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As a DFA: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</a:p>
              <a:p>
                <a:pPr lvl="3"/>
                <a:r>
                  <a:rPr lang="en-US" smtClean="0"/>
                  <a:t>start state and everything reachable using empty transitions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.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} </m:t>
                    </m:r>
                  </m:oMath>
                </a14:m>
                <a:endParaRPr lang="en-US" smtClean="0"/>
              </a:p>
              <a:p>
                <a:pPr lvl="3"/>
                <a:r>
                  <a:rPr lang="en-US" smtClean="0"/>
                  <a:t>All states with a start state in them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nary>
                  </m:oMath>
                </a14:m>
                <a:endParaRPr lang="en-US" b="0" smtClean="0"/>
              </a:p>
              <a:p>
                <a:pPr lvl="3"/>
                <a:r>
                  <a:rPr lang="en-US" smtClean="0"/>
                  <a:t>Transition to the stateset of everything any current state transitions to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965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Using Non-Determinism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4412" y="1405642"/>
            <a:ext cx="4311992" cy="3515481"/>
            <a:chOff x="7649820" y="990600"/>
            <a:chExt cx="4311992" cy="3515481"/>
          </a:xfrm>
        </p:grpSpPr>
        <p:grpSp>
          <p:nvGrpSpPr>
            <p:cNvPr id="6" name="Group 5"/>
            <p:cNvGrpSpPr/>
            <p:nvPr/>
          </p:nvGrpSpPr>
          <p:grpSpPr>
            <a:xfrm>
              <a:off x="7649820" y="990600"/>
              <a:ext cx="4311992" cy="3515481"/>
              <a:chOff x="2362169" y="1867275"/>
              <a:chExt cx="4311992" cy="3515481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22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3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2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urved Connector 9"/>
              <p:cNvCxnSpPr>
                <a:stCxn id="22" idx="4"/>
                <a:endCxn id="9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>
                <a:stCxn id="9" idx="7"/>
                <a:endCxn id="9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17" idx="7"/>
                <a:endCxn id="17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22" idx="0"/>
                <a:endCxn id="17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>
                <a:stCxn id="9" idx="0"/>
                <a:endCxn id="17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33" y="4500654"/>
            <a:ext cx="4300769" cy="2468515"/>
            <a:chOff x="6961745" y="3640502"/>
            <a:chExt cx="4300769" cy="2468515"/>
          </a:xfrm>
        </p:grpSpPr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7604272" y="4469621"/>
              <a:ext cx="928540" cy="678906"/>
              <a:chOff x="4718" y="1996"/>
              <a:chExt cx="394" cy="288"/>
            </a:xfrm>
          </p:grpSpPr>
          <p:sp>
            <p:nvSpPr>
              <p:cNvPr id="41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mtClean="0">
                    <a:solidFill>
                      <a:srgbClr val="FF00FF"/>
                    </a:solidFill>
                  </a:rPr>
                  <a:t>Even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42" name="Group 19"/>
              <p:cNvGrpSpPr>
                <a:grpSpLocks/>
              </p:cNvGrpSpPr>
              <p:nvPr/>
            </p:nvGrpSpPr>
            <p:grpSpPr bwMode="auto">
              <a:xfrm>
                <a:off x="4718" y="2092"/>
                <a:ext cx="96" cy="96"/>
                <a:chOff x="4746" y="2092"/>
                <a:chExt cx="96" cy="96"/>
              </a:xfrm>
            </p:grpSpPr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4746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46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0" name="Curved Connector 29"/>
            <p:cNvCxnSpPr>
              <a:stCxn id="41" idx="4"/>
              <a:endCxn id="40" idx="3"/>
            </p:cNvCxnSpPr>
            <p:nvPr/>
          </p:nvCxnSpPr>
          <p:spPr>
            <a:xfrm rot="16200000" flipH="1">
              <a:off x="8815477" y="4526496"/>
              <a:ext cx="46150" cy="1290211"/>
            </a:xfrm>
            <a:prstGeom prst="curvedConnector3">
              <a:avLst>
                <a:gd name="adj1" fmla="val 9414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1" idx="1"/>
              <a:endCxn id="41" idx="3"/>
            </p:cNvCxnSpPr>
            <p:nvPr/>
          </p:nvCxnSpPr>
          <p:spPr>
            <a:xfrm rot="16200000" flipH="1">
              <a:off x="7713450" y="4809074"/>
              <a:ext cx="480060" cy="12700"/>
            </a:xfrm>
            <a:prstGeom prst="curvedConnector5">
              <a:avLst>
                <a:gd name="adj1" fmla="val -47619"/>
                <a:gd name="adj2" fmla="val -5362165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1" idx="0"/>
              <a:endCxn id="39" idx="1"/>
            </p:cNvCxnSpPr>
            <p:nvPr/>
          </p:nvCxnSpPr>
          <p:spPr>
            <a:xfrm rot="5400000" flipH="1" flipV="1">
              <a:off x="8851321" y="3804239"/>
              <a:ext cx="7509" cy="1323256"/>
            </a:xfrm>
            <a:prstGeom prst="curvedConnector3">
              <a:avLst>
                <a:gd name="adj1" fmla="val 50232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9323977" y="4263748"/>
              <a:ext cx="1090367" cy="1090651"/>
              <a:chOff x="8797248" y="3132841"/>
              <a:chExt cx="1090367" cy="1090651"/>
            </a:xfrm>
          </p:grpSpPr>
          <p:cxnSp>
            <p:nvCxnSpPr>
              <p:cNvPr id="38" name="Curved Connector 37"/>
              <p:cNvCxnSpPr>
                <a:stCxn id="39" idx="7"/>
                <a:endCxn id="39" idx="5"/>
              </p:cNvCxnSpPr>
              <p:nvPr/>
            </p:nvCxnSpPr>
            <p:spPr>
              <a:xfrm rot="16200000" flipH="1">
                <a:off x="9330409" y="3671817"/>
                <a:ext cx="681225" cy="12700"/>
              </a:xfrm>
              <a:prstGeom prst="curvedConnector5">
                <a:avLst>
                  <a:gd name="adj1" fmla="val -33557"/>
                  <a:gd name="adj2" fmla="val 5169756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8848925" y="3190119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Odd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8797248" y="3132841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984070" y="2141795"/>
            <a:ext cx="920149" cy="920389"/>
          </a:xfrm>
          <a:prstGeom prst="ellipse">
            <a:avLst/>
          </a:prstGeom>
          <a:noFill/>
          <a:ln w="9525" algn="ctr">
            <a:solidFill>
              <a:srgbClr val="FF00FF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>
                <a:solidFill>
                  <a:srgbClr val="FF00FF"/>
                </a:solidFill>
              </a:rPr>
              <a:t>n</a:t>
            </a:r>
            <a:r>
              <a:rPr lang="en-US" sz="2400" smtClean="0">
                <a:solidFill>
                  <a:srgbClr val="FF00FF"/>
                </a:solidFill>
              </a:rPr>
              <a:t>ew</a:t>
            </a:r>
            <a:endParaRPr lang="en-US" sz="2400" smtClean="0">
              <a:solidFill>
                <a:srgbClr val="FF00FF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670964" y="2448591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70964" y="2601989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70812" y="1589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Goal: Return 1 if either machine returns 1</a:t>
            </a:r>
          </a:p>
          <a:p>
            <a:endParaRPr lang="en-US"/>
          </a:p>
          <a:p>
            <a:r>
              <a:rPr lang="en-US" smtClean="0"/>
              <a:t>Strategy: Run both machines in parallel (non-deterministically) by transitioning to the start states for both without using input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Using Non-Determinism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13012" y="1405642"/>
            <a:ext cx="4113638" cy="3515481"/>
            <a:chOff x="7848174" y="990600"/>
            <a:chExt cx="4113638" cy="3515481"/>
          </a:xfrm>
        </p:grpSpPr>
        <p:grpSp>
          <p:nvGrpSpPr>
            <p:cNvPr id="6" name="Group 5"/>
            <p:cNvGrpSpPr/>
            <p:nvPr/>
          </p:nvGrpSpPr>
          <p:grpSpPr>
            <a:xfrm>
              <a:off x="7899635" y="990600"/>
              <a:ext cx="4062177" cy="3515481"/>
              <a:chOff x="2611984" y="1867275"/>
              <a:chExt cx="4062177" cy="3515481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611984" y="3146777"/>
                <a:ext cx="678730" cy="678906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baseline="-25000" smtClean="0">
                    <a:solidFill>
                      <a:srgbClr val="FF00FF"/>
                    </a:solidFill>
                  </a:rPr>
                  <a:t>start</a:t>
                </a: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urved Connector 9"/>
              <p:cNvCxnSpPr>
                <a:stCxn id="22" idx="4"/>
                <a:endCxn id="9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>
                <a:stCxn id="9" idx="7"/>
                <a:endCxn id="9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17" idx="7"/>
                <a:endCxn id="17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22" idx="0"/>
                <a:endCxn id="17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>
                <a:stCxn id="9" idx="0"/>
                <a:endCxn id="17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33" y="4500654"/>
            <a:ext cx="4300769" cy="2468515"/>
            <a:chOff x="6961745" y="3640502"/>
            <a:chExt cx="4300769" cy="2468515"/>
          </a:xfrm>
        </p:grpSpPr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7854087" y="4469621"/>
              <a:ext cx="678730" cy="678906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FF"/>
                  </a:solidFill>
                </a:rPr>
                <a:t>Even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cxnSp>
          <p:nvCxnSpPr>
            <p:cNvPr id="30" name="Curved Connector 29"/>
            <p:cNvCxnSpPr>
              <a:stCxn id="41" idx="4"/>
              <a:endCxn id="40" idx="3"/>
            </p:cNvCxnSpPr>
            <p:nvPr/>
          </p:nvCxnSpPr>
          <p:spPr>
            <a:xfrm rot="16200000" flipH="1">
              <a:off x="8815477" y="4526496"/>
              <a:ext cx="46150" cy="1290211"/>
            </a:xfrm>
            <a:prstGeom prst="curvedConnector3">
              <a:avLst>
                <a:gd name="adj1" fmla="val 9414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1" idx="1"/>
              <a:endCxn id="41" idx="3"/>
            </p:cNvCxnSpPr>
            <p:nvPr/>
          </p:nvCxnSpPr>
          <p:spPr>
            <a:xfrm rot="16200000" flipH="1">
              <a:off x="7713450" y="4809074"/>
              <a:ext cx="480060" cy="12700"/>
            </a:xfrm>
            <a:prstGeom prst="curvedConnector5">
              <a:avLst>
                <a:gd name="adj1" fmla="val -47619"/>
                <a:gd name="adj2" fmla="val -5362165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1" idx="0"/>
              <a:endCxn id="39" idx="1"/>
            </p:cNvCxnSpPr>
            <p:nvPr/>
          </p:nvCxnSpPr>
          <p:spPr>
            <a:xfrm rot="5400000" flipH="1" flipV="1">
              <a:off x="8851321" y="3804239"/>
              <a:ext cx="7509" cy="1323256"/>
            </a:xfrm>
            <a:prstGeom prst="curvedConnector3">
              <a:avLst>
                <a:gd name="adj1" fmla="val 50232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9323977" y="4263748"/>
              <a:ext cx="1090367" cy="1090651"/>
              <a:chOff x="8797248" y="3132841"/>
              <a:chExt cx="1090367" cy="1090651"/>
            </a:xfrm>
          </p:grpSpPr>
          <p:cxnSp>
            <p:nvCxnSpPr>
              <p:cNvPr id="38" name="Curved Connector 37"/>
              <p:cNvCxnSpPr>
                <a:stCxn id="39" idx="7"/>
                <a:endCxn id="39" idx="5"/>
              </p:cNvCxnSpPr>
              <p:nvPr/>
            </p:nvCxnSpPr>
            <p:spPr>
              <a:xfrm rot="16200000" flipH="1">
                <a:off x="9330409" y="3671817"/>
                <a:ext cx="681225" cy="12700"/>
              </a:xfrm>
              <a:prstGeom prst="curvedConnector5">
                <a:avLst>
                  <a:gd name="adj1" fmla="val -33557"/>
                  <a:gd name="adj2" fmla="val 5169756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8848925" y="3190119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Odd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8797248" y="3132841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984070" y="2141795"/>
            <a:ext cx="920149" cy="920389"/>
          </a:xfrm>
          <a:prstGeom prst="ellipse">
            <a:avLst/>
          </a:prstGeom>
          <a:noFill/>
          <a:ln w="9525" algn="ctr">
            <a:solidFill>
              <a:srgbClr val="FF00FF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400" smtClean="0">
                <a:solidFill>
                  <a:srgbClr val="FF00FF"/>
                </a:solidFill>
              </a:rPr>
              <a:t>new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670964" y="2448591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70964" y="2601989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7" idx="2"/>
          </p:cNvCxnSpPr>
          <p:nvPr/>
        </p:nvCxnSpPr>
        <p:spPr>
          <a:xfrm>
            <a:off x="1904219" y="2601990"/>
            <a:ext cx="608793" cy="42260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1" idx="0"/>
          </p:cNvCxnSpPr>
          <p:nvPr/>
        </p:nvCxnSpPr>
        <p:spPr>
          <a:xfrm flipH="1">
            <a:off x="1323435" y="3062184"/>
            <a:ext cx="120710" cy="22675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34009" y="228153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09" y="2281535"/>
                <a:ext cx="402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82597" y="309975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7" y="3099755"/>
                <a:ext cx="40280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46812" y="3505200"/>
                <a:ext cx="5942014" cy="160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∪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}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𝑠𝑡𝑎𝑟𝑡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𝑒𝑣𝑒𝑛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3505200"/>
                <a:ext cx="5942014" cy="1602490"/>
              </a:xfrm>
              <a:prstGeom prst="rect">
                <a:avLst/>
              </a:prstGeom>
              <a:blipFill rotWithShape="1">
                <a:blip r:embed="rId14"/>
                <a:stretch>
                  <a:fillRect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151812" y="1291549"/>
            <a:ext cx="2263256" cy="2072501"/>
            <a:chOff x="9659151" y="33167"/>
            <a:chExt cx="2263256" cy="2072501"/>
          </a:xfrm>
        </p:grpSpPr>
        <p:grpSp>
          <p:nvGrpSpPr>
            <p:cNvPr id="43" name="Group 36"/>
            <p:cNvGrpSpPr>
              <a:grpSpLocks/>
            </p:cNvGrpSpPr>
            <p:nvPr/>
          </p:nvGrpSpPr>
          <p:grpSpPr bwMode="auto">
            <a:xfrm>
              <a:off x="9659151" y="878875"/>
              <a:ext cx="643482" cy="478267"/>
              <a:chOff x="4724" y="1996"/>
              <a:chExt cx="388" cy="288"/>
            </a:xfrm>
          </p:grpSpPr>
          <p:sp>
            <p:nvSpPr>
              <p:cNvPr id="72" name="Oval 37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12700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73" name="Group 38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10413017" y="1099967"/>
              <a:ext cx="1501456" cy="1005701"/>
              <a:chOff x="715" y="3180"/>
              <a:chExt cx="672" cy="450"/>
            </a:xfrm>
          </p:grpSpPr>
          <p:sp>
            <p:nvSpPr>
              <p:cNvPr id="65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15" y="318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66" name="Group 43"/>
              <p:cNvGrpSpPr>
                <a:grpSpLocks/>
              </p:cNvGrpSpPr>
              <p:nvPr/>
            </p:nvGrpSpPr>
            <p:grpSpPr bwMode="auto">
              <a:xfrm>
                <a:off x="829" y="3298"/>
                <a:ext cx="169" cy="125"/>
                <a:chOff x="4724" y="1996"/>
                <a:chExt cx="388" cy="288"/>
              </a:xfrm>
            </p:grpSpPr>
            <p:sp>
              <p:nvSpPr>
                <p:cNvPr id="68" name="Oval 4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69" name="Group 4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7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" y="3212"/>
                    <a:ext cx="286" cy="1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83" name="Text 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" y="3212"/>
                    <a:ext cx="286" cy="1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b="-13115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9"/>
            <p:cNvGrpSpPr>
              <a:grpSpLocks/>
            </p:cNvGrpSpPr>
            <p:nvPr/>
          </p:nvGrpSpPr>
          <p:grpSpPr bwMode="auto">
            <a:xfrm>
              <a:off x="10420951" y="33167"/>
              <a:ext cx="1501456" cy="1005701"/>
              <a:chOff x="720" y="2640"/>
              <a:chExt cx="672" cy="450"/>
            </a:xfrm>
          </p:grpSpPr>
          <p:sp>
            <p:nvSpPr>
              <p:cNvPr id="58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20" y="264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9" name="Group 51"/>
              <p:cNvGrpSpPr>
                <a:grpSpLocks/>
              </p:cNvGrpSpPr>
              <p:nvPr/>
            </p:nvGrpSpPr>
            <p:grpSpPr bwMode="auto">
              <a:xfrm>
                <a:off x="834" y="2758"/>
                <a:ext cx="169" cy="125"/>
                <a:chOff x="4724" y="1996"/>
                <a:chExt cx="388" cy="288"/>
              </a:xfrm>
            </p:grpSpPr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62" name="Group 53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6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" y="2672"/>
                    <a:ext cx="283" cy="1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91" name="Text 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1" y="2672"/>
                    <a:ext cx="283" cy="1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b="-13115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AutoShape 57"/>
            <p:cNvCxnSpPr>
              <a:cxnSpLocks noChangeShapeType="1"/>
              <a:stCxn id="72" idx="6"/>
              <a:endCxn id="61" idx="3"/>
            </p:cNvCxnSpPr>
            <p:nvPr/>
          </p:nvCxnSpPr>
          <p:spPr bwMode="auto">
            <a:xfrm flipV="1">
              <a:off x="10302633" y="535334"/>
              <a:ext cx="511394" cy="5826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58"/>
            <p:cNvCxnSpPr>
              <a:cxnSpLocks noChangeShapeType="1"/>
              <a:stCxn id="72" idx="6"/>
              <a:endCxn id="68" idx="1"/>
            </p:cNvCxnSpPr>
            <p:nvPr/>
          </p:nvCxnSpPr>
          <p:spPr bwMode="auto">
            <a:xfrm>
              <a:off x="10302633" y="1118009"/>
              <a:ext cx="503460" cy="286586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10209212" y="1066800"/>
              <a:ext cx="4021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0264264" y="609600"/>
              <a:ext cx="4021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4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Concatenation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,∃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 set of all strings I can create by concatenating a string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with a string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(in that order)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,0, 10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={0, 00, 000, 100, 1000}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Concatenation using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1812" y="1228725"/>
            <a:ext cx="3825251" cy="1209675"/>
            <a:chOff x="3808412" y="4876800"/>
            <a:chExt cx="3825251" cy="1209675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5995357" y="4876800"/>
              <a:ext cx="1638306" cy="1097365"/>
              <a:chOff x="2731" y="2964"/>
              <a:chExt cx="672" cy="450"/>
            </a:xfrm>
          </p:grpSpPr>
          <p:sp>
            <p:nvSpPr>
              <p:cNvPr id="24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2731" y="2964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" name="Group 63"/>
              <p:cNvGrpSpPr>
                <a:grpSpLocks/>
              </p:cNvGrpSpPr>
              <p:nvPr/>
            </p:nvGrpSpPr>
            <p:grpSpPr bwMode="auto">
              <a:xfrm>
                <a:off x="2808" y="3187"/>
                <a:ext cx="169" cy="125"/>
                <a:chOff x="4724" y="1996"/>
                <a:chExt cx="388" cy="288"/>
              </a:xfrm>
            </p:grpSpPr>
            <p:sp>
              <p:nvSpPr>
                <p:cNvPr id="27" name="Oval 6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8" name="Group 6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2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2" y="2996"/>
                    <a:ext cx="262" cy="15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6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2" y="2996"/>
                    <a:ext cx="262" cy="15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5552776" y="5029200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3808412" y="4989110"/>
              <a:ext cx="1638306" cy="10973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72"/>
            <p:cNvGrpSpPr>
              <a:grpSpLocks/>
            </p:cNvGrpSpPr>
            <p:nvPr/>
          </p:nvGrpSpPr>
          <p:grpSpPr bwMode="auto">
            <a:xfrm>
              <a:off x="3925434" y="5276863"/>
              <a:ext cx="412014" cy="304824"/>
              <a:chOff x="4724" y="1996"/>
              <a:chExt cx="388" cy="288"/>
            </a:xfrm>
          </p:grpSpPr>
          <p:sp>
            <p:nvSpPr>
              <p:cNvPr id="20" name="Oval 73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1" name="Group 74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2" name="Line 75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5259" y="5105400"/>
                  <a:ext cx="632353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5259" y="5105400"/>
                  <a:ext cx="6323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4929871" y="5193951"/>
              <a:ext cx="351066" cy="351157"/>
              <a:chOff x="4824" y="2352"/>
              <a:chExt cx="288" cy="288"/>
            </a:xfrm>
          </p:grpSpPr>
          <p:sp>
            <p:nvSpPr>
              <p:cNvPr id="18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9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2" name="AutoShape 95"/>
            <p:cNvCxnSpPr>
              <a:cxnSpLocks noChangeShapeType="1"/>
              <a:stCxn id="18" idx="6"/>
              <a:endCxn id="27" idx="1"/>
            </p:cNvCxnSpPr>
            <p:nvPr/>
          </p:nvCxnSpPr>
          <p:spPr bwMode="auto">
            <a:xfrm>
              <a:off x="5280937" y="5369530"/>
              <a:ext cx="1053119" cy="9571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452032" y="5687138"/>
              <a:ext cx="351066" cy="351157"/>
              <a:chOff x="4824" y="2352"/>
              <a:chExt cx="288" cy="288"/>
            </a:xfrm>
          </p:grpSpPr>
          <p:sp>
            <p:nvSpPr>
              <p:cNvPr id="16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7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4" name="AutoShape 95"/>
            <p:cNvCxnSpPr>
              <a:cxnSpLocks noChangeShapeType="1"/>
              <a:stCxn id="16" idx="6"/>
              <a:endCxn id="27" idx="3"/>
            </p:cNvCxnSpPr>
            <p:nvPr/>
          </p:nvCxnSpPr>
          <p:spPr bwMode="auto">
            <a:xfrm flipV="1">
              <a:off x="4803098" y="5680789"/>
              <a:ext cx="1530958" cy="181928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5" name="Rectangle 69"/>
            <p:cNvSpPr>
              <a:spLocks noChangeArrowheads="1"/>
            </p:cNvSpPr>
            <p:nvPr/>
          </p:nvSpPr>
          <p:spPr bwMode="auto">
            <a:xfrm>
              <a:off x="5705176" y="5650468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220" y="2961519"/>
            <a:ext cx="4311992" cy="3515481"/>
            <a:chOff x="7649820" y="990600"/>
            <a:chExt cx="4311992" cy="3515481"/>
          </a:xfrm>
        </p:grpSpPr>
        <p:grpSp>
          <p:nvGrpSpPr>
            <p:cNvPr id="32" name="Group 31"/>
            <p:cNvGrpSpPr/>
            <p:nvPr/>
          </p:nvGrpSpPr>
          <p:grpSpPr>
            <a:xfrm>
              <a:off x="7649820" y="990600"/>
              <a:ext cx="4311992" cy="3515481"/>
              <a:chOff x="2362169" y="1867275"/>
              <a:chExt cx="4311992" cy="3515481"/>
            </a:xfrm>
          </p:grpSpPr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9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5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Curved Connector 35"/>
              <p:cNvCxnSpPr>
                <a:stCxn id="48" idx="4"/>
                <a:endCxn id="35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stCxn id="35" idx="7"/>
                <a:endCxn id="35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stCxn id="43" idx="7"/>
                <a:endCxn id="43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>
                <a:stCxn id="48" idx="0"/>
                <a:endCxn id="43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44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/>
              <p:cNvCxnSpPr>
                <a:stCxn id="35" idx="0"/>
                <a:endCxn id="43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65612" y="3703685"/>
            <a:ext cx="4300769" cy="2468515"/>
            <a:chOff x="6961745" y="3640502"/>
            <a:chExt cx="4300769" cy="2468515"/>
          </a:xfrm>
        </p:grpSpPr>
        <p:grpSp>
          <p:nvGrpSpPr>
            <p:cNvPr id="53" name="Group 17"/>
            <p:cNvGrpSpPr>
              <a:grpSpLocks/>
            </p:cNvGrpSpPr>
            <p:nvPr/>
          </p:nvGrpSpPr>
          <p:grpSpPr bwMode="auto">
            <a:xfrm>
              <a:off x="7604272" y="4469621"/>
              <a:ext cx="928540" cy="678906"/>
              <a:chOff x="4718" y="1996"/>
              <a:chExt cx="394" cy="288"/>
            </a:xfrm>
          </p:grpSpPr>
          <p:sp>
            <p:nvSpPr>
              <p:cNvPr id="65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mtClean="0">
                    <a:solidFill>
                      <a:srgbClr val="FF00FF"/>
                    </a:solidFill>
                  </a:rPr>
                  <a:t>Even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66" name="Group 19"/>
              <p:cNvGrpSpPr>
                <a:grpSpLocks/>
              </p:cNvGrpSpPr>
              <p:nvPr/>
            </p:nvGrpSpPr>
            <p:grpSpPr bwMode="auto">
              <a:xfrm>
                <a:off x="4718" y="2092"/>
                <a:ext cx="96" cy="96"/>
                <a:chOff x="4746" y="2092"/>
                <a:chExt cx="96" cy="96"/>
              </a:xfrm>
            </p:grpSpPr>
            <p:sp>
              <p:nvSpPr>
                <p:cNvPr id="67" name="Line 20"/>
                <p:cNvSpPr>
                  <a:spLocks noChangeShapeType="1"/>
                </p:cNvSpPr>
                <p:nvPr/>
              </p:nvSpPr>
              <p:spPr bwMode="auto">
                <a:xfrm>
                  <a:off x="4746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6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46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54" name="Curved Connector 53"/>
            <p:cNvCxnSpPr>
              <a:stCxn id="65" idx="4"/>
              <a:endCxn id="64" idx="3"/>
            </p:cNvCxnSpPr>
            <p:nvPr/>
          </p:nvCxnSpPr>
          <p:spPr>
            <a:xfrm rot="16200000" flipH="1">
              <a:off x="8815477" y="4526496"/>
              <a:ext cx="46150" cy="1290211"/>
            </a:xfrm>
            <a:prstGeom prst="curvedConnector3">
              <a:avLst>
                <a:gd name="adj1" fmla="val 9414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65" idx="1"/>
              <a:endCxn id="65" idx="3"/>
            </p:cNvCxnSpPr>
            <p:nvPr/>
          </p:nvCxnSpPr>
          <p:spPr>
            <a:xfrm rot="16200000" flipH="1">
              <a:off x="7713450" y="4809074"/>
              <a:ext cx="480060" cy="12700"/>
            </a:xfrm>
            <a:prstGeom prst="curvedConnector5">
              <a:avLst>
                <a:gd name="adj1" fmla="val -47619"/>
                <a:gd name="adj2" fmla="val -5362165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65" idx="0"/>
              <a:endCxn id="63" idx="1"/>
            </p:cNvCxnSpPr>
            <p:nvPr/>
          </p:nvCxnSpPr>
          <p:spPr>
            <a:xfrm rot="5400000" flipH="1" flipV="1">
              <a:off x="8851321" y="3804239"/>
              <a:ext cx="7509" cy="1323256"/>
            </a:xfrm>
            <a:prstGeom prst="curvedConnector3">
              <a:avLst>
                <a:gd name="adj1" fmla="val 50232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/>
            <p:cNvGrpSpPr/>
            <p:nvPr/>
          </p:nvGrpSpPr>
          <p:grpSpPr>
            <a:xfrm>
              <a:off x="9323977" y="4263748"/>
              <a:ext cx="1090367" cy="1090651"/>
              <a:chOff x="8797248" y="3132841"/>
              <a:chExt cx="1090367" cy="1090651"/>
            </a:xfrm>
          </p:grpSpPr>
          <p:cxnSp>
            <p:nvCxnSpPr>
              <p:cNvPr id="62" name="Curved Connector 61"/>
              <p:cNvCxnSpPr>
                <a:stCxn id="63" idx="7"/>
                <a:endCxn id="63" idx="5"/>
              </p:cNvCxnSpPr>
              <p:nvPr/>
            </p:nvCxnSpPr>
            <p:spPr>
              <a:xfrm rot="16200000" flipH="1">
                <a:off x="9330409" y="3671817"/>
                <a:ext cx="681225" cy="12700"/>
              </a:xfrm>
              <a:prstGeom prst="curvedConnector5">
                <a:avLst>
                  <a:gd name="adj1" fmla="val -33557"/>
                  <a:gd name="adj2" fmla="val 5169756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23"/>
              <p:cNvSpPr>
                <a:spLocks noChangeArrowheads="1"/>
              </p:cNvSpPr>
              <p:nvPr/>
            </p:nvSpPr>
            <p:spPr bwMode="auto">
              <a:xfrm>
                <a:off x="8848925" y="3190119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Odd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Oval 28"/>
              <p:cNvSpPr>
                <a:spLocks noChangeArrowheads="1"/>
              </p:cNvSpPr>
              <p:nvPr/>
            </p:nvSpPr>
            <p:spPr bwMode="auto">
              <a:xfrm>
                <a:off x="8797248" y="3132841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8603224" y="2667000"/>
                <a:ext cx="366338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Goal: Return 1 if the input can be broken into 2 chunks,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returns 1 on the first chunk,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on the second</a:t>
                </a:r>
              </a:p>
              <a:p>
                <a:endParaRPr lang="en-US"/>
              </a:p>
              <a:p>
                <a:r>
                  <a:rPr lang="en-US" smtClean="0"/>
                  <a:t>Strategy: Every time we enter a final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non-deterministically run the rest of the string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  <a:r>
                  <a:rPr lang="en-US" smtClean="0"/>
                  <a:t>Return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does.</a:t>
                </a:r>
                <a:endParaRPr lang="en-US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24" y="2667000"/>
                <a:ext cx="3663388" cy="4154984"/>
              </a:xfrm>
              <a:prstGeom prst="rect">
                <a:avLst/>
              </a:prstGeom>
              <a:blipFill rotWithShape="1">
                <a:blip r:embed="rId14"/>
                <a:stretch>
                  <a:fillRect l="-2496" t="-1175" r="-366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5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Concatenation using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1812" y="1228725"/>
            <a:ext cx="3825251" cy="1209675"/>
            <a:chOff x="3808412" y="4876800"/>
            <a:chExt cx="3825251" cy="1209675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5995357" y="4876800"/>
              <a:ext cx="1638306" cy="1097365"/>
              <a:chOff x="2731" y="2964"/>
              <a:chExt cx="672" cy="450"/>
            </a:xfrm>
          </p:grpSpPr>
          <p:sp>
            <p:nvSpPr>
              <p:cNvPr id="24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2731" y="2964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5" name="Group 63"/>
              <p:cNvGrpSpPr>
                <a:grpSpLocks/>
              </p:cNvGrpSpPr>
              <p:nvPr/>
            </p:nvGrpSpPr>
            <p:grpSpPr bwMode="auto">
              <a:xfrm>
                <a:off x="2808" y="3187"/>
                <a:ext cx="169" cy="125"/>
                <a:chOff x="4724" y="1996"/>
                <a:chExt cx="388" cy="288"/>
              </a:xfrm>
            </p:grpSpPr>
            <p:sp>
              <p:nvSpPr>
                <p:cNvPr id="27" name="Oval 6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8" name="Group 6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2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2" y="2996"/>
                    <a:ext cx="262" cy="15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6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2" y="2996"/>
                    <a:ext cx="262" cy="15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5552776" y="5029200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8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3808412" y="4989110"/>
              <a:ext cx="1638306" cy="10973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72"/>
            <p:cNvGrpSpPr>
              <a:grpSpLocks/>
            </p:cNvGrpSpPr>
            <p:nvPr/>
          </p:nvGrpSpPr>
          <p:grpSpPr bwMode="auto">
            <a:xfrm>
              <a:off x="3925434" y="5276863"/>
              <a:ext cx="412014" cy="304824"/>
              <a:chOff x="4724" y="1996"/>
              <a:chExt cx="388" cy="288"/>
            </a:xfrm>
          </p:grpSpPr>
          <p:sp>
            <p:nvSpPr>
              <p:cNvPr id="20" name="Oval 73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1" name="Group 74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2" name="Line 75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5259" y="5105400"/>
                  <a:ext cx="632353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5259" y="5105400"/>
                  <a:ext cx="6323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4929871" y="5193951"/>
              <a:ext cx="351066" cy="351157"/>
              <a:chOff x="4824" y="2352"/>
              <a:chExt cx="288" cy="288"/>
            </a:xfrm>
          </p:grpSpPr>
          <p:sp>
            <p:nvSpPr>
              <p:cNvPr id="18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9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2" name="AutoShape 95"/>
            <p:cNvCxnSpPr>
              <a:cxnSpLocks noChangeShapeType="1"/>
              <a:stCxn id="18" idx="6"/>
              <a:endCxn id="27" idx="1"/>
            </p:cNvCxnSpPr>
            <p:nvPr/>
          </p:nvCxnSpPr>
          <p:spPr bwMode="auto">
            <a:xfrm>
              <a:off x="5280937" y="5369530"/>
              <a:ext cx="1053119" cy="9571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452032" y="5687138"/>
              <a:ext cx="351066" cy="351157"/>
              <a:chOff x="4824" y="2352"/>
              <a:chExt cx="288" cy="288"/>
            </a:xfrm>
          </p:grpSpPr>
          <p:sp>
            <p:nvSpPr>
              <p:cNvPr id="16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7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4" name="AutoShape 95"/>
            <p:cNvCxnSpPr>
              <a:cxnSpLocks noChangeShapeType="1"/>
              <a:stCxn id="16" idx="6"/>
              <a:endCxn id="27" idx="3"/>
            </p:cNvCxnSpPr>
            <p:nvPr/>
          </p:nvCxnSpPr>
          <p:spPr bwMode="auto">
            <a:xfrm flipV="1">
              <a:off x="4803098" y="5680789"/>
              <a:ext cx="1530958" cy="181928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5" name="Rectangle 69"/>
            <p:cNvSpPr>
              <a:spLocks noChangeArrowheads="1"/>
            </p:cNvSpPr>
            <p:nvPr/>
          </p:nvSpPr>
          <p:spPr bwMode="auto">
            <a:xfrm>
              <a:off x="5705176" y="5650468"/>
              <a:ext cx="4388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220" y="2961519"/>
            <a:ext cx="4311992" cy="3451855"/>
            <a:chOff x="7649820" y="990600"/>
            <a:chExt cx="4311992" cy="3451855"/>
          </a:xfrm>
        </p:grpSpPr>
        <p:grpSp>
          <p:nvGrpSpPr>
            <p:cNvPr id="32" name="Group 31"/>
            <p:cNvGrpSpPr/>
            <p:nvPr/>
          </p:nvGrpSpPr>
          <p:grpSpPr>
            <a:xfrm>
              <a:off x="7649820" y="990600"/>
              <a:ext cx="4311992" cy="3451855"/>
              <a:chOff x="2362169" y="1867275"/>
              <a:chExt cx="4311992" cy="3451855"/>
            </a:xfrm>
          </p:grpSpPr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9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5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36" name="Curved Connector 35"/>
              <p:cNvCxnSpPr>
                <a:stCxn id="48" idx="4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stCxn id="43" idx="7"/>
                <a:endCxn id="43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>
                <a:stCxn id="48" idx="0"/>
                <a:endCxn id="43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44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555743" y="3930491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743" y="3930491"/>
                    <a:ext cx="432618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/>
              <p:cNvCxnSpPr>
                <a:endCxn id="43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037221" y="3778091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778091"/>
                    <a:ext cx="423514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65612" y="3703685"/>
            <a:ext cx="4300769" cy="2468515"/>
            <a:chOff x="6961745" y="3640502"/>
            <a:chExt cx="4300769" cy="2468515"/>
          </a:xfrm>
        </p:grpSpPr>
        <p:sp>
          <p:nvSpPr>
            <p:cNvPr id="65" name="Oval 18"/>
            <p:cNvSpPr>
              <a:spLocks noChangeArrowheads="1"/>
            </p:cNvSpPr>
            <p:nvPr/>
          </p:nvSpPr>
          <p:spPr bwMode="auto">
            <a:xfrm>
              <a:off x="7854087" y="4469621"/>
              <a:ext cx="678730" cy="678906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FF"/>
                  </a:solidFill>
                </a:rPr>
                <a:t>Even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cxnSp>
          <p:nvCxnSpPr>
            <p:cNvPr id="54" name="Curved Connector 53"/>
            <p:cNvCxnSpPr>
              <a:stCxn id="65" idx="4"/>
              <a:endCxn id="64" idx="3"/>
            </p:cNvCxnSpPr>
            <p:nvPr/>
          </p:nvCxnSpPr>
          <p:spPr>
            <a:xfrm rot="16200000" flipH="1">
              <a:off x="8815477" y="4526496"/>
              <a:ext cx="46150" cy="1290211"/>
            </a:xfrm>
            <a:prstGeom prst="curvedConnector3">
              <a:avLst>
                <a:gd name="adj1" fmla="val 9414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65" idx="1"/>
              <a:endCxn id="65" idx="3"/>
            </p:cNvCxnSpPr>
            <p:nvPr/>
          </p:nvCxnSpPr>
          <p:spPr>
            <a:xfrm rot="16200000" flipH="1">
              <a:off x="7713450" y="4809074"/>
              <a:ext cx="480060" cy="12700"/>
            </a:xfrm>
            <a:prstGeom prst="curvedConnector5">
              <a:avLst>
                <a:gd name="adj1" fmla="val -47619"/>
                <a:gd name="adj2" fmla="val -5362165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65" idx="0"/>
              <a:endCxn id="63" idx="1"/>
            </p:cNvCxnSpPr>
            <p:nvPr/>
          </p:nvCxnSpPr>
          <p:spPr>
            <a:xfrm rot="5400000" flipH="1" flipV="1">
              <a:off x="8851321" y="3804239"/>
              <a:ext cx="7509" cy="1323256"/>
            </a:xfrm>
            <a:prstGeom prst="curvedConnector3">
              <a:avLst>
                <a:gd name="adj1" fmla="val 50232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/>
            <p:cNvGrpSpPr/>
            <p:nvPr/>
          </p:nvGrpSpPr>
          <p:grpSpPr>
            <a:xfrm>
              <a:off x="9323977" y="4263748"/>
              <a:ext cx="1090367" cy="1090651"/>
              <a:chOff x="8797248" y="3132841"/>
              <a:chExt cx="1090367" cy="1090651"/>
            </a:xfrm>
          </p:grpSpPr>
          <p:cxnSp>
            <p:nvCxnSpPr>
              <p:cNvPr id="62" name="Curved Connector 61"/>
              <p:cNvCxnSpPr>
                <a:stCxn id="63" idx="7"/>
                <a:endCxn id="63" idx="5"/>
              </p:cNvCxnSpPr>
              <p:nvPr/>
            </p:nvCxnSpPr>
            <p:spPr>
              <a:xfrm rot="16200000" flipH="1">
                <a:off x="9330409" y="3671817"/>
                <a:ext cx="681225" cy="12700"/>
              </a:xfrm>
              <a:prstGeom prst="curvedConnector5">
                <a:avLst>
                  <a:gd name="adj1" fmla="val -33557"/>
                  <a:gd name="adj2" fmla="val 5169756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23"/>
              <p:cNvSpPr>
                <a:spLocks noChangeArrowheads="1"/>
              </p:cNvSpPr>
              <p:nvPr/>
            </p:nvSpPr>
            <p:spPr bwMode="auto">
              <a:xfrm>
                <a:off x="8848925" y="3190119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Odd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Oval 28"/>
              <p:cNvSpPr>
                <a:spLocks noChangeArrowheads="1"/>
              </p:cNvSpPr>
              <p:nvPr/>
            </p:nvSpPr>
            <p:spPr bwMode="auto">
              <a:xfrm>
                <a:off x="8797248" y="3132841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69" name="Straight Arrow Connector 68"/>
          <p:cNvCxnSpPr>
            <a:stCxn id="33" idx="6"/>
            <a:endCxn id="65" idx="2"/>
          </p:cNvCxnSpPr>
          <p:nvPr/>
        </p:nvCxnSpPr>
        <p:spPr>
          <a:xfrm>
            <a:off x="1162213" y="4580474"/>
            <a:ext cx="3995741" cy="29178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046412" y="433893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12" y="4338935"/>
                <a:ext cx="402803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44" idx="6"/>
            <a:endCxn id="65" idx="2"/>
          </p:cNvCxnSpPr>
          <p:nvPr/>
        </p:nvCxnSpPr>
        <p:spPr>
          <a:xfrm flipV="1">
            <a:off x="2771463" y="4872257"/>
            <a:ext cx="2386491" cy="105941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037012" y="51816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12" y="5181600"/>
                <a:ext cx="402803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400005" y="2460412"/>
                <a:ext cx="5942014" cy="166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0,2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}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mtClean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05" y="2460412"/>
                <a:ext cx="5942014" cy="166808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Kleene Star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∪…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concatenated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times)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00, 11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, 00, 11, 0011, 1100, 0000, 1111, 110011, …}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Kleene Star using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43506" y="240732"/>
            <a:ext cx="2118306" cy="1588068"/>
            <a:chOff x="9081506" y="5041332"/>
            <a:chExt cx="2118306" cy="1588068"/>
          </a:xfrm>
        </p:grpSpPr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9278907" y="5041332"/>
              <a:ext cx="1920905" cy="1287258"/>
              <a:chOff x="4149" y="2856"/>
              <a:chExt cx="912" cy="611"/>
            </a:xfrm>
          </p:grpSpPr>
          <p:sp>
            <p:nvSpPr>
              <p:cNvPr id="16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4149" y="2856"/>
                <a:ext cx="912" cy="611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4224" y="3046"/>
                <a:ext cx="169" cy="125"/>
                <a:chOff x="4724" y="1996"/>
                <a:chExt cx="388" cy="288"/>
              </a:xfrm>
            </p:grpSpPr>
            <p:sp>
              <p:nvSpPr>
                <p:cNvPr id="25" name="Oval 8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6" name="Group 8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2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7" y="3024"/>
                    <a:ext cx="300" cy="1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8" name="Text 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47" y="3024"/>
                    <a:ext cx="300" cy="1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4776" y="2976"/>
                <a:ext cx="144" cy="144"/>
                <a:chOff x="4824" y="2352"/>
                <a:chExt cx="288" cy="288"/>
              </a:xfrm>
            </p:grpSpPr>
            <p:sp>
              <p:nvSpPr>
                <p:cNvPr id="23" name="Oval 90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4" name="Oval 91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4704" y="3192"/>
                <a:ext cx="144" cy="144"/>
                <a:chOff x="4824" y="2352"/>
                <a:chExt cx="288" cy="288"/>
              </a:xfrm>
            </p:grpSpPr>
            <p:sp>
              <p:nvSpPr>
                <p:cNvPr id="21" name="Oval 93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2" name="Oval 94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</p:grpSp>
        <p:cxnSp>
          <p:nvCxnSpPr>
            <p:cNvPr id="7" name="AutoShape 96"/>
            <p:cNvCxnSpPr>
              <a:cxnSpLocks noChangeShapeType="1"/>
              <a:stCxn id="21" idx="4"/>
              <a:endCxn id="25" idx="4"/>
            </p:cNvCxnSpPr>
            <p:nvPr/>
          </p:nvCxnSpPr>
          <p:spPr bwMode="auto">
            <a:xfrm rot="5400000" flipH="1">
              <a:off x="9956316" y="5409386"/>
              <a:ext cx="347623" cy="938805"/>
            </a:xfrm>
            <a:prstGeom prst="curvedConnector3">
              <a:avLst>
                <a:gd name="adj1" fmla="val -65761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AutoShape 97"/>
            <p:cNvCxnSpPr>
              <a:cxnSpLocks noChangeShapeType="1"/>
              <a:stCxn id="23" idx="0"/>
              <a:endCxn id="25" idx="0"/>
            </p:cNvCxnSpPr>
            <p:nvPr/>
          </p:nvCxnSpPr>
          <p:spPr bwMode="auto">
            <a:xfrm rot="16200000" flipH="1" flipV="1">
              <a:off x="10132215" y="4822659"/>
              <a:ext cx="147476" cy="1090455"/>
            </a:xfrm>
            <a:prstGeom prst="curvedConnector3">
              <a:avLst>
                <a:gd name="adj1" fmla="val -155008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9855018" y="50457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10" name="Rectangle 100"/>
            <p:cNvSpPr>
              <a:spLocks noChangeArrowheads="1"/>
            </p:cNvSpPr>
            <p:nvPr/>
          </p:nvSpPr>
          <p:spPr bwMode="auto">
            <a:xfrm>
              <a:off x="9799471" y="6261789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 rot="-956723">
              <a:off x="9081506" y="6227513"/>
              <a:ext cx="303300" cy="303380"/>
              <a:chOff x="4824" y="2352"/>
              <a:chExt cx="288" cy="288"/>
            </a:xfrm>
          </p:grpSpPr>
          <p:sp>
            <p:nvSpPr>
              <p:cNvPr id="14" name="Oval 113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5" name="Oval 114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2" name="AutoShape 126"/>
            <p:cNvCxnSpPr>
              <a:cxnSpLocks noChangeShapeType="1"/>
              <a:stCxn id="25" idx="3"/>
              <a:endCxn id="14" idx="7"/>
            </p:cNvCxnSpPr>
            <p:nvPr/>
          </p:nvCxnSpPr>
          <p:spPr bwMode="auto">
            <a:xfrm flipH="1">
              <a:off x="9306796" y="5666409"/>
              <a:ext cx="260515" cy="580201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127"/>
            <p:cNvSpPr>
              <a:spLocks noChangeArrowheads="1"/>
            </p:cNvSpPr>
            <p:nvPr/>
          </p:nvSpPr>
          <p:spPr bwMode="auto">
            <a:xfrm>
              <a:off x="9129720" y="58839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24830" y="2268685"/>
            <a:ext cx="4311992" cy="3515481"/>
            <a:chOff x="7649820" y="990600"/>
            <a:chExt cx="4311992" cy="3515481"/>
          </a:xfrm>
        </p:grpSpPr>
        <p:grpSp>
          <p:nvGrpSpPr>
            <p:cNvPr id="30" name="Group 29"/>
            <p:cNvGrpSpPr/>
            <p:nvPr/>
          </p:nvGrpSpPr>
          <p:grpSpPr>
            <a:xfrm>
              <a:off x="7649820" y="990600"/>
              <a:ext cx="4311992" cy="3515481"/>
              <a:chOff x="2362169" y="1867275"/>
              <a:chExt cx="4311992" cy="3515481"/>
            </a:xfrm>
          </p:grpSpPr>
          <p:grpSp>
            <p:nvGrpSpPr>
              <p:cNvPr id="32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4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7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" name="Curved Connector 33"/>
              <p:cNvCxnSpPr>
                <a:stCxn id="46" idx="4"/>
                <a:endCxn id="33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>
                <a:stCxn id="33" idx="7"/>
                <a:endCxn id="33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41" idx="7"/>
                <a:endCxn id="41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stCxn id="46" idx="0"/>
                <a:endCxn id="41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33" idx="0"/>
                <a:endCxn id="41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075612" y="2133600"/>
                <a:ext cx="4191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Goal: Return 1 if the input can be broken into chunks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returns 1 for every chunk</a:t>
                </a:r>
              </a:p>
              <a:p>
                <a:endParaRPr lang="en-US"/>
              </a:p>
              <a:p>
                <a:r>
                  <a:rPr lang="en-US" smtClean="0"/>
                  <a:t>Strategy: Every time we enter a final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non-deterministically “restart” the machine to run on the rest of the string, make sure we return 1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12" y="2133600"/>
                <a:ext cx="4191000" cy="3785652"/>
              </a:xfrm>
              <a:prstGeom prst="rect">
                <a:avLst/>
              </a:prstGeom>
              <a:blipFill rotWithShape="1">
                <a:blip r:embed="rId9"/>
                <a:stretch>
                  <a:fillRect l="-2329" t="-1288" r="-2329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Kleene Star using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43506" y="240732"/>
            <a:ext cx="2118306" cy="1588068"/>
            <a:chOff x="9081506" y="5041332"/>
            <a:chExt cx="2118306" cy="1588068"/>
          </a:xfrm>
        </p:grpSpPr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9278907" y="5041332"/>
              <a:ext cx="1920905" cy="1287258"/>
              <a:chOff x="4149" y="2856"/>
              <a:chExt cx="912" cy="611"/>
            </a:xfrm>
          </p:grpSpPr>
          <p:sp>
            <p:nvSpPr>
              <p:cNvPr id="16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4149" y="2856"/>
                <a:ext cx="912" cy="611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4224" y="3046"/>
                <a:ext cx="169" cy="125"/>
                <a:chOff x="4724" y="1996"/>
                <a:chExt cx="388" cy="288"/>
              </a:xfrm>
            </p:grpSpPr>
            <p:sp>
              <p:nvSpPr>
                <p:cNvPr id="25" name="Oval 8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6" name="Group 8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2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7" y="3024"/>
                    <a:ext cx="300" cy="1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8" name="Text 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47" y="3024"/>
                    <a:ext cx="300" cy="1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4776" y="2976"/>
                <a:ext cx="144" cy="144"/>
                <a:chOff x="4824" y="2352"/>
                <a:chExt cx="288" cy="288"/>
              </a:xfrm>
            </p:grpSpPr>
            <p:sp>
              <p:nvSpPr>
                <p:cNvPr id="23" name="Oval 90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4" name="Oval 91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4704" y="3192"/>
                <a:ext cx="144" cy="144"/>
                <a:chOff x="4824" y="2352"/>
                <a:chExt cx="288" cy="288"/>
              </a:xfrm>
            </p:grpSpPr>
            <p:sp>
              <p:nvSpPr>
                <p:cNvPr id="21" name="Oval 93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2" name="Oval 94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/>
                </a:p>
              </p:txBody>
            </p:sp>
          </p:grpSp>
        </p:grpSp>
        <p:cxnSp>
          <p:nvCxnSpPr>
            <p:cNvPr id="7" name="AutoShape 96"/>
            <p:cNvCxnSpPr>
              <a:cxnSpLocks noChangeShapeType="1"/>
              <a:stCxn id="21" idx="4"/>
              <a:endCxn id="25" idx="4"/>
            </p:cNvCxnSpPr>
            <p:nvPr/>
          </p:nvCxnSpPr>
          <p:spPr bwMode="auto">
            <a:xfrm rot="5400000" flipH="1">
              <a:off x="9956316" y="5409386"/>
              <a:ext cx="347623" cy="938805"/>
            </a:xfrm>
            <a:prstGeom prst="curvedConnector3">
              <a:avLst>
                <a:gd name="adj1" fmla="val -65761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AutoShape 97"/>
            <p:cNvCxnSpPr>
              <a:cxnSpLocks noChangeShapeType="1"/>
              <a:stCxn id="23" idx="0"/>
              <a:endCxn id="25" idx="0"/>
            </p:cNvCxnSpPr>
            <p:nvPr/>
          </p:nvCxnSpPr>
          <p:spPr bwMode="auto">
            <a:xfrm rot="16200000" flipH="1" flipV="1">
              <a:off x="10132215" y="4822659"/>
              <a:ext cx="147476" cy="1090455"/>
            </a:xfrm>
            <a:prstGeom prst="curvedConnector3">
              <a:avLst>
                <a:gd name="adj1" fmla="val -155008"/>
              </a:avLst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9855018" y="50457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10" name="Rectangle 100"/>
            <p:cNvSpPr>
              <a:spLocks noChangeArrowheads="1"/>
            </p:cNvSpPr>
            <p:nvPr/>
          </p:nvSpPr>
          <p:spPr bwMode="auto">
            <a:xfrm>
              <a:off x="9799471" y="6261789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 rot="-956723">
              <a:off x="9081506" y="6227513"/>
              <a:ext cx="303300" cy="303380"/>
              <a:chOff x="4824" y="2352"/>
              <a:chExt cx="288" cy="288"/>
            </a:xfrm>
          </p:grpSpPr>
          <p:sp>
            <p:nvSpPr>
              <p:cNvPr id="14" name="Oval 113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15" name="Oval 114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2" name="AutoShape 126"/>
            <p:cNvCxnSpPr>
              <a:cxnSpLocks noChangeShapeType="1"/>
              <a:stCxn id="25" idx="3"/>
              <a:endCxn id="14" idx="7"/>
            </p:cNvCxnSpPr>
            <p:nvPr/>
          </p:nvCxnSpPr>
          <p:spPr bwMode="auto">
            <a:xfrm flipH="1">
              <a:off x="9306796" y="5666409"/>
              <a:ext cx="260515" cy="580201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127"/>
            <p:cNvSpPr>
              <a:spLocks noChangeArrowheads="1"/>
            </p:cNvSpPr>
            <p:nvPr/>
          </p:nvSpPr>
          <p:spPr bwMode="auto">
            <a:xfrm>
              <a:off x="9129720" y="5883964"/>
              <a:ext cx="379100" cy="367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2624830" y="3548187"/>
            <a:ext cx="928540" cy="678906"/>
            <a:chOff x="4718" y="1996"/>
            <a:chExt cx="394" cy="288"/>
          </a:xfrm>
        </p:grpSpPr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baseline="-25000" smtClean="0">
                  <a:solidFill>
                    <a:srgbClr val="FF00FF"/>
                  </a:solidFill>
                </a:rPr>
                <a:t>start</a:t>
              </a: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4718" y="2092"/>
              <a:ext cx="96" cy="96"/>
              <a:chOff x="4746" y="2092"/>
              <a:chExt cx="96" cy="96"/>
            </a:xfrm>
          </p:grpSpPr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4746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4746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34" name="Curved Connector 33"/>
          <p:cNvCxnSpPr>
            <a:stCxn id="46" idx="4"/>
            <a:endCxn id="33" idx="2"/>
          </p:cNvCxnSpPr>
          <p:nvPr/>
        </p:nvCxnSpPr>
        <p:spPr>
          <a:xfrm rot="16200000" flipH="1">
            <a:off x="3194786" y="4246311"/>
            <a:ext cx="1011748" cy="973311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1" idx="7"/>
            <a:endCxn id="41" idx="5"/>
          </p:cNvCxnSpPr>
          <p:nvPr/>
        </p:nvCxnSpPr>
        <p:spPr>
          <a:xfrm rot="16200000" flipH="1">
            <a:off x="4720477" y="2750383"/>
            <a:ext cx="681225" cy="12700"/>
          </a:xfrm>
          <a:prstGeom prst="curvedConnector5">
            <a:avLst>
              <a:gd name="adj1" fmla="val -33557"/>
              <a:gd name="adj2" fmla="val 8273205"/>
              <a:gd name="adj3" fmla="val 13355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6" idx="0"/>
            <a:endCxn id="41" idx="2"/>
          </p:cNvCxnSpPr>
          <p:nvPr/>
        </p:nvCxnSpPr>
        <p:spPr>
          <a:xfrm rot="5400000" flipH="1" flipV="1">
            <a:off x="3327598" y="2636792"/>
            <a:ext cx="797803" cy="1024988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280873" y="2396557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0,1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873" y="2396557"/>
                <a:ext cx="65594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997696" y="471665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696" y="4716650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183767" y="267847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767" y="2678479"/>
                <a:ext cx="423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23"/>
          <p:cNvSpPr>
            <a:spLocks noChangeArrowheads="1"/>
          </p:cNvSpPr>
          <p:nvPr/>
        </p:nvSpPr>
        <p:spPr bwMode="auto">
          <a:xfrm>
            <a:off x="4238993" y="2268685"/>
            <a:ext cx="963146" cy="96339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1800" smtClean="0"/>
              <a:t>Some 0s</a:t>
            </a:r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4187316" y="4693515"/>
            <a:ext cx="1090367" cy="1090651"/>
            <a:chOff x="4187316" y="4693515"/>
            <a:chExt cx="1090367" cy="1090651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187316" y="4693515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35" name="Curved Connector 34"/>
            <p:cNvCxnSpPr>
              <a:stCxn id="33" idx="7"/>
              <a:endCxn id="33" idx="5"/>
            </p:cNvCxnSpPr>
            <p:nvPr/>
          </p:nvCxnSpPr>
          <p:spPr>
            <a:xfrm rot="16200000" flipH="1">
              <a:off x="4732398" y="5238840"/>
              <a:ext cx="771207" cy="12700"/>
            </a:xfrm>
            <a:prstGeom prst="curvedConnector5">
              <a:avLst>
                <a:gd name="adj1" fmla="val -29642"/>
                <a:gd name="adj2" fmla="val 9128236"/>
                <a:gd name="adj3" fmla="val 12964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250927" y="4757143"/>
              <a:ext cx="963146" cy="96339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1800" smtClean="0">
                  <a:solidFill>
                    <a:srgbClr val="FF0000"/>
                  </a:solidFill>
                </a:rPr>
                <a:t>No 0s</a:t>
              </a:r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305455" y="489991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5" y="4899912"/>
                <a:ext cx="432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3" idx="0"/>
            <a:endCxn id="41" idx="4"/>
          </p:cNvCxnSpPr>
          <p:nvPr/>
        </p:nvCxnSpPr>
        <p:spPr>
          <a:xfrm flipH="1" flipV="1">
            <a:off x="4720566" y="3232082"/>
            <a:ext cx="11934" cy="146143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299882" y="3713382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82" y="3713382"/>
                <a:ext cx="42351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2823184" y="3496719"/>
            <a:ext cx="781639" cy="78184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075612" y="2133600"/>
                <a:ext cx="4191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Goal: Return 1 if the input can be broken into chunks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returns 1 for every chunk</a:t>
                </a:r>
              </a:p>
              <a:p>
                <a:endParaRPr lang="en-US"/>
              </a:p>
              <a:p>
                <a:r>
                  <a:rPr lang="en-US" smtClean="0"/>
                  <a:t>Strategy: Every time we enter a final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non-deterministically “restart” the machine to run on the rest of the string, make sure we return 1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12" y="2133600"/>
                <a:ext cx="4191000" cy="3785652"/>
              </a:xfrm>
              <a:prstGeom prst="rect">
                <a:avLst/>
              </a:prstGeom>
              <a:blipFill rotWithShape="1">
                <a:blip r:embed="rId9"/>
                <a:stretch>
                  <a:fillRect l="-2329" t="-1288" r="-2329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422645" y="5118234"/>
            <a:ext cx="1090367" cy="1090651"/>
            <a:chOff x="4187316" y="4693515"/>
            <a:chExt cx="1090367" cy="109065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4187316" y="4693515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54" name="Oval 23"/>
            <p:cNvSpPr>
              <a:spLocks noChangeArrowheads="1"/>
            </p:cNvSpPr>
            <p:nvPr/>
          </p:nvSpPr>
          <p:spPr bwMode="auto">
            <a:xfrm>
              <a:off x="4250927" y="4757143"/>
              <a:ext cx="963146" cy="96339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1800" smtClean="0">
                  <a:solidFill>
                    <a:srgbClr val="FF0000"/>
                  </a:solidFill>
                </a:rPr>
                <a:t>empty</a:t>
              </a:r>
              <a:endParaRPr lang="en-US" sz="1800">
                <a:solidFill>
                  <a:srgbClr val="FF0000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1" idx="4"/>
            <a:endCxn id="52" idx="7"/>
          </p:cNvCxnSpPr>
          <p:nvPr/>
        </p:nvCxnSpPr>
        <p:spPr>
          <a:xfrm flipH="1">
            <a:off x="2353331" y="4278561"/>
            <a:ext cx="860673" cy="99939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1" idx="1"/>
            <a:endCxn id="31" idx="3"/>
          </p:cNvCxnSpPr>
          <p:nvPr/>
        </p:nvCxnSpPr>
        <p:spPr>
          <a:xfrm rot="16200000" flipH="1">
            <a:off x="2661229" y="3887640"/>
            <a:ext cx="552846" cy="12700"/>
          </a:xfrm>
          <a:prstGeom prst="curvedConnector5">
            <a:avLst>
              <a:gd name="adj1" fmla="val -41350"/>
              <a:gd name="adj2" fmla="val -7185244"/>
              <a:gd name="adj3" fmla="val 14135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3" idx="1"/>
            <a:endCxn id="31" idx="5"/>
          </p:cNvCxnSpPr>
          <p:nvPr/>
        </p:nvCxnSpPr>
        <p:spPr>
          <a:xfrm flipH="1" flipV="1">
            <a:off x="3490355" y="4164063"/>
            <a:ext cx="856642" cy="68917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754698" y="405864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98" y="4058640"/>
                <a:ext cx="402803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398734" y="454742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34" y="4547425"/>
                <a:ext cx="402803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805409" y="3265886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09" y="3265886"/>
                <a:ext cx="402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language expressible as a regular expression is computable by a NFA</a:t>
            </a:r>
          </a:p>
          <a:p>
            <a:r>
              <a:rPr lang="en-US" smtClean="0"/>
              <a:t>Any language computable by a NFA is computable by a DFA</a:t>
            </a:r>
          </a:p>
          <a:p>
            <a:r>
              <a:rPr lang="en-US" smtClean="0"/>
              <a:t>NFA = Regex = DFA</a:t>
            </a:r>
          </a:p>
          <a:p>
            <a:r>
              <a:rPr lang="en-US" smtClean="0"/>
              <a:t>Call any such language a “regular language”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Characterizing What’s 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Things that are computable by FSA:</a:t>
            </a:r>
          </a:p>
          <a:p>
            <a:pPr lvl="1"/>
            <a:r>
              <a:rPr lang="en-US" smtClean="0"/>
              <a:t>Functions that don’t need “memory”</a:t>
            </a:r>
          </a:p>
          <a:p>
            <a:pPr lvl="1"/>
            <a:r>
              <a:rPr lang="en-US" smtClean="0"/>
              <a:t>Languages expressible as Regular </a:t>
            </a:r>
            <a:r>
              <a:rPr lang="en-US" smtClean="0"/>
              <a:t>Expressions</a:t>
            </a:r>
            <a:endParaRPr lang="en-US" smtClean="0"/>
          </a:p>
          <a:p>
            <a:r>
              <a:rPr lang="en-US" smtClean="0"/>
              <a:t>Things that aren’t computable by FSA:</a:t>
            </a:r>
          </a:p>
          <a:p>
            <a:pPr lvl="1"/>
            <a:r>
              <a:rPr lang="en-US" smtClean="0"/>
              <a:t>Things that require more than finitely many states</a:t>
            </a:r>
          </a:p>
          <a:p>
            <a:pPr lvl="1"/>
            <a:r>
              <a:rPr lang="en-US" smtClean="0"/>
              <a:t>Intuitive example: Majority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8DCC0-301C-4B97-8BA6-7B39DC0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Majority </a:t>
            </a:r>
            <a:r>
              <a:rPr lang="en-US" dirty="0">
                <a:cs typeface="Calibri"/>
              </a:rPr>
              <a:t>with FSA?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4B8CE-C326-4F0F-8433-7C7E9235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Consider an inputs with lots of 0s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Recall: we read 1 bit at a time, no going back!</a:t>
            </a:r>
          </a:p>
          <a:p>
            <a:pPr marL="456565" indent="-456565"/>
            <a:r>
              <a:rPr lang="en-US" dirty="0">
                <a:cs typeface="Calibri"/>
              </a:rPr>
              <a:t>To count to 50,000, we'll need 50,000 states!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10D052-E9B9-4F06-852E-B23B7B1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D0270-90F9-449D-919D-1E4148AED73E}"/>
              </a:ext>
            </a:extLst>
          </p:cNvPr>
          <p:cNvSpPr txBox="1"/>
          <p:nvPr/>
        </p:nvSpPr>
        <p:spPr>
          <a:xfrm>
            <a:off x="3951778" y="250057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B95017-4D05-48C4-AAE5-72DC224FFEDC}"/>
              </a:ext>
            </a:extLst>
          </p:cNvPr>
          <p:cNvSpPr txBox="1"/>
          <p:nvPr/>
        </p:nvSpPr>
        <p:spPr>
          <a:xfrm>
            <a:off x="8407704" y="2487133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966F8F-B23D-4637-BDF3-A6EC09A30025}"/>
              </a:ext>
            </a:extLst>
          </p:cNvPr>
          <p:cNvSpPr txBox="1"/>
          <p:nvPr/>
        </p:nvSpPr>
        <p:spPr>
          <a:xfrm>
            <a:off x="4413162" y="287196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B730D7-742D-45FB-BF66-3BEE1425CC2E}"/>
              </a:ext>
            </a:extLst>
          </p:cNvPr>
          <p:cNvSpPr txBox="1"/>
          <p:nvPr/>
        </p:nvSpPr>
        <p:spPr>
          <a:xfrm>
            <a:off x="5942012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A31E8-F0F5-45C8-AF7A-A966AE73BE9A}"/>
              </a:ext>
            </a:extLst>
          </p:cNvPr>
          <p:cNvSpPr txBox="1"/>
          <p:nvPr/>
        </p:nvSpPr>
        <p:spPr>
          <a:xfrm>
            <a:off x="9064217" y="285936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44665B-69E3-4BB2-8E6B-0D17000A2986}"/>
              </a:ext>
            </a:extLst>
          </p:cNvPr>
          <p:cNvSpPr txBox="1"/>
          <p:nvPr/>
        </p:nvSpPr>
        <p:spPr>
          <a:xfrm>
            <a:off x="10437812" y="286020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C7F3A6-DCDA-44C3-9556-EE38AA3A0903}"/>
              </a:ext>
            </a:extLst>
          </p:cNvPr>
          <p:cNvSpPr txBox="1"/>
          <p:nvPr/>
        </p:nvSpPr>
        <p:spPr>
          <a:xfrm>
            <a:off x="155409" y="250141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273FDF-BDD0-4FD6-8D46-FDA3724B3525}"/>
              </a:ext>
            </a:extLst>
          </p:cNvPr>
          <p:cNvSpPr txBox="1"/>
          <p:nvPr/>
        </p:nvSpPr>
        <p:spPr>
          <a:xfrm>
            <a:off x="662907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×49,999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7BA608-B6AD-4D3E-8D93-6F430A2BCE89}"/>
              </a:ext>
            </a:extLst>
          </p:cNvPr>
          <p:cNvSpPr txBox="1"/>
          <p:nvPr/>
        </p:nvSpPr>
        <p:spPr>
          <a:xfrm>
            <a:off x="2206437" y="2859267"/>
            <a:ext cx="1449575" cy="471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</p:spTree>
    <p:extLst>
      <p:ext uri="{BB962C8B-B14F-4D97-AF65-F5344CB8AC3E}">
        <p14:creationId xmlns:p14="http://schemas.microsoft.com/office/powerpoint/2010/main" val="127991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Non-determinism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Showing Regex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FSA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how to convert any regex into a FSA for the same language</a:t>
            </a:r>
          </a:p>
          <a:p>
            <a:r>
              <a:rPr lang="en-US" smtClean="0"/>
              <a:t>Idea: show how to build each “piece” of a regex using FSA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“Storyboard”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2612" y="14478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FSA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6412" y="14478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27612" y="3352800"/>
                <a:ext cx="14478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, literal, union, concat, *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12" y="3352800"/>
                <a:ext cx="14478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l="-830" t="-5208" r="-373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6" idx="2"/>
          </p:cNvCxnSpPr>
          <p:nvPr/>
        </p:nvCxnSpPr>
        <p:spPr>
          <a:xfrm flipV="1">
            <a:off x="6475412" y="2590800"/>
            <a:ext cx="1104900" cy="13335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2612" y="3207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to build a Regex</a:t>
            </a:r>
            <a:endParaRPr lang="en-US"/>
          </a:p>
        </p:txBody>
      </p:sp>
      <p:cxnSp>
        <p:nvCxnSpPr>
          <p:cNvPr id="13" name="Straight Arrow Connector 12"/>
          <p:cNvCxnSpPr>
            <a:stCxn id="5" idx="2"/>
            <a:endCxn id="7" idx="1"/>
          </p:cNvCxnSpPr>
          <p:nvPr/>
        </p:nvCxnSpPr>
        <p:spPr>
          <a:xfrm>
            <a:off x="3846512" y="2590800"/>
            <a:ext cx="1181100" cy="13335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8212" y="3090923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Computability by FSA closed under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53328" y="166535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=</a:t>
            </a:r>
            <a:endParaRPr lang="en-US" sz="4000"/>
          </a:p>
        </p:txBody>
      </p:sp>
      <p:sp>
        <p:nvSpPr>
          <p:cNvPr id="20" name="Rectangle 19"/>
          <p:cNvSpPr/>
          <p:nvPr/>
        </p:nvSpPr>
        <p:spPr>
          <a:xfrm>
            <a:off x="1331912" y="4953000"/>
            <a:ext cx="21717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Non-determinism</a:t>
            </a:r>
            <a:endParaRPr lang="en-US"/>
          </a:p>
        </p:txBody>
      </p:sp>
      <p:cxnSp>
        <p:nvCxnSpPr>
          <p:cNvPr id="21" name="Straight Arrow Connector 20"/>
          <p:cNvCxnSpPr>
            <a:stCxn id="20" idx="0"/>
            <a:endCxn id="16" idx="2"/>
          </p:cNvCxnSpPr>
          <p:nvPr/>
        </p:nvCxnSpPr>
        <p:spPr>
          <a:xfrm flipV="1">
            <a:off x="2417762" y="3921920"/>
            <a:ext cx="1047750" cy="103108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037" y="43389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Makes that easy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6" grpId="0"/>
      <p:bldP spid="20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“Pieces” of a Regex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trike="sngStrike" smtClean="0"/>
                  <a:t>Empty String:</a:t>
                </a:r>
              </a:p>
              <a:p>
                <a:pPr lvl="1"/>
                <a:r>
                  <a:rPr lang="en-US" strike="sngStrike" smtClean="0"/>
                  <a:t>Matches just the string of length 0</a:t>
                </a:r>
              </a:p>
              <a:p>
                <a:pPr lvl="1"/>
                <a:r>
                  <a:rPr lang="en-US" strike="sngStrike" smtClean="0"/>
                  <a:t>Notation: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trike="sngStrike" smtClean="0"/>
                  <a:t> or “”</a:t>
                </a:r>
              </a:p>
              <a:p>
                <a:r>
                  <a:rPr lang="en-US" strike="sngStrike" smtClean="0"/>
                  <a:t>Literal Character</a:t>
                </a:r>
              </a:p>
              <a:p>
                <a:pPr lvl="1"/>
                <a:r>
                  <a:rPr lang="en-US" strike="sngStrike" smtClean="0"/>
                  <a:t>Matches a specific string of length 1</a:t>
                </a:r>
              </a:p>
              <a:p>
                <a:pPr lvl="1"/>
                <a:r>
                  <a:rPr lang="en-US" strike="sngStrike" smtClean="0"/>
                  <a:t>Example: the regex </a:t>
                </a:r>
                <a14:m>
                  <m:oMath xmlns:m="http://schemas.openxmlformats.org/officeDocument/2006/math">
                    <m:r>
                      <a:rPr lang="en-US" i="1" strike="sngStrike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trike="sngStrike" smtClean="0"/>
                  <a:t> will match just the string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/>
                      </a:rPr>
                      <m:t>𝑎</m:t>
                    </m:r>
                  </m:oMath>
                </a14:m>
                <a:endParaRPr lang="en-US" strike="sngStrike" smtClean="0"/>
              </a:p>
              <a:p>
                <a:r>
                  <a:rPr lang="en-US" strike="sngStrike"/>
                  <a:t>Alternation/Union</a:t>
                </a:r>
              </a:p>
              <a:p>
                <a:pPr lvl="1"/>
                <a:r>
                  <a:rPr lang="en-US" strike="sngStrike"/>
                  <a:t>Matches strings that match at least one of the two parts</a:t>
                </a:r>
              </a:p>
              <a:p>
                <a:pPr lvl="1"/>
                <a:r>
                  <a:rPr lang="en-US" strike="sngStrike"/>
                  <a:t>Example: the regex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/>
                      </a:rPr>
                      <m:t>𝑎</m:t>
                    </m:r>
                    <m:r>
                      <a:rPr lang="en-US" i="1" strike="sngStrike">
                        <a:latin typeface="Cambria Math"/>
                      </a:rPr>
                      <m:t>|</m:t>
                    </m:r>
                    <m:r>
                      <a:rPr lang="en-US" i="1" strike="sngStrike">
                        <a:latin typeface="Cambria Math"/>
                      </a:rPr>
                      <m:t>𝑏</m:t>
                    </m:r>
                  </m:oMath>
                </a14:m>
                <a:r>
                  <a:rPr lang="en-US" strike="sngStrike"/>
                  <a:t> will match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/>
                      </a:rPr>
                      <m:t>𝑎</m:t>
                    </m:r>
                  </m:oMath>
                </a14:m>
                <a:r>
                  <a:rPr lang="en-US" strike="sngStrike"/>
                  <a:t> and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/>
                      </a:rPr>
                      <m:t>𝑏</m:t>
                    </m:r>
                  </m:oMath>
                </a14:m>
                <a:endParaRPr lang="en-US" strike="sngStrike"/>
              </a:p>
              <a:p>
                <a:r>
                  <a:rPr lang="en-US"/>
                  <a:t>Concatenation</a:t>
                </a:r>
              </a:p>
              <a:p>
                <a:pPr lvl="1"/>
                <a:r>
                  <a:rPr lang="en-US"/>
                  <a:t>Matches strings that can be dividing into 2 parts to match the things concatenated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 will match the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𝑏𝑐</m:t>
                    </m:r>
                  </m:oMath>
                </a14:m>
                <a:endParaRPr lang="en-US"/>
              </a:p>
              <a:p>
                <a:r>
                  <a:rPr lang="en-US"/>
                  <a:t>Kleene Star</a:t>
                </a:r>
              </a:p>
              <a:p>
                <a:pPr lvl="1"/>
                <a:r>
                  <a:rPr lang="en-US"/>
                  <a:t>Matches strings that are 0 or more copies of the thing starred</a:t>
                </a:r>
              </a:p>
              <a:p>
                <a:pPr lvl="1"/>
                <a:r>
                  <a:rPr lang="en-US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or either followed by any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  <a:blipFill rotWithShape="1">
                <a:blip r:embed="rId2"/>
                <a:stretch>
                  <a:fillRect l="-667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Non-determinism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Things could get easier if we “relax” our automata</a:t>
            </a:r>
          </a:p>
          <a:p>
            <a:r>
              <a:rPr lang="en-US" smtClean="0"/>
              <a:t>So far:</a:t>
            </a:r>
          </a:p>
          <a:p>
            <a:pPr lvl="1"/>
            <a:r>
              <a:rPr lang="en-US" smtClean="0"/>
              <a:t>Must have exactly one transition per character per state</a:t>
            </a:r>
          </a:p>
          <a:p>
            <a:pPr lvl="1"/>
            <a:r>
              <a:rPr lang="en-US" smtClean="0"/>
              <a:t>Can only be in one state at a time</a:t>
            </a:r>
          </a:p>
          <a:p>
            <a:r>
              <a:rPr lang="en-US" smtClean="0"/>
              <a:t>Non-deterministic Finite Automata:</a:t>
            </a:r>
          </a:p>
          <a:p>
            <a:pPr lvl="1"/>
            <a:r>
              <a:rPr lang="en-US" smtClean="0"/>
              <a:t>Allowed to be in multiple (or zero) states!</a:t>
            </a:r>
          </a:p>
          <a:p>
            <a:pPr lvl="1"/>
            <a:r>
              <a:rPr lang="en-US" smtClean="0"/>
              <a:t>Can have multiple or zero transitions for a character</a:t>
            </a:r>
          </a:p>
          <a:p>
            <a:pPr lvl="1"/>
            <a:r>
              <a:rPr lang="en-US" smtClean="0"/>
              <a:t>Can take transitions without using a character</a:t>
            </a:r>
          </a:p>
          <a:p>
            <a:pPr lvl="1"/>
            <a:r>
              <a:rPr lang="en-US" smtClean="0"/>
              <a:t>Models 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2" descr="http://images.clipartpanda.com/suburb-clipart-cute_yellow_house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2" y="252094"/>
            <a:ext cx="1800867" cy="1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cdns2.freepik.com/free-photo/black-sedan-car-clip-art_412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558">
            <a:off x="730340" y="4696216"/>
            <a:ext cx="2143488" cy="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20257352">
            <a:off x="627018" y="5199017"/>
            <a:ext cx="3200400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6425350">
            <a:off x="4065218" y="3290652"/>
            <a:ext cx="1693105" cy="2308297"/>
          </a:xfrm>
          <a:prstGeom prst="leftUpArrow">
            <a:avLst>
              <a:gd name="adj1" fmla="val 25000"/>
              <a:gd name="adj2" fmla="val 21242"/>
              <a:gd name="adj3" fmla="val 3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086" y="4223255"/>
            <a:ext cx="64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432009">
            <a:off x="4169698" y="2059047"/>
            <a:ext cx="5381601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75733">
            <a:off x="6108314" y="5533157"/>
            <a:ext cx="2432174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7219" y="2893393"/>
            <a:ext cx="329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Why not both?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12" y="1314271"/>
            <a:ext cx="625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Driving to a friend’s house</a:t>
            </a:r>
          </a:p>
          <a:p>
            <a:r>
              <a:rPr lang="en-US" smtClean="0"/>
              <a:t>Friend forgets to mention a fork in the directions</a:t>
            </a:r>
          </a:p>
          <a:p>
            <a:r>
              <a:rPr lang="en-US" smtClean="0"/>
              <a:t>Which way do you go?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Non-deterministic Finite Automaton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2"/>
                <a:ext cx="10969943" cy="185769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𝑆𝑒𝑐𝑜𝑛𝑑</m:t>
                    </m:r>
                    <m:r>
                      <a:rPr lang="en-US" b="0" i="1" smtClean="0">
                        <a:latin typeface="Cambria Math"/>
                      </a:rPr>
                      <m:t>𝐿𝑎𝑠𝑡</m:t>
                    </m:r>
                    <m:r>
                      <a:rPr lang="en-US" b="0" i="1" smtClean="0">
                        <a:latin typeface="Cambria Math"/>
                      </a:rPr>
                      <m:t>1=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second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from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last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character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1}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2"/>
                <a:ext cx="10969943" cy="1857694"/>
              </a:xfrm>
              <a:blipFill rotWithShape="1">
                <a:blip r:embed="rId2"/>
                <a:stretch>
                  <a:fillRect r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928546" y="2971800"/>
            <a:ext cx="5447747" cy="1349417"/>
            <a:chOff x="1928546" y="2971800"/>
            <a:chExt cx="5447747" cy="13494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23"/>
                <p:cNvSpPr>
                  <a:spLocks noChangeArrowheads="1"/>
                </p:cNvSpPr>
                <p:nvPr/>
              </p:nvSpPr>
              <p:spPr bwMode="auto">
                <a:xfrm>
                  <a:off x="4245456" y="3288238"/>
                  <a:ext cx="981228" cy="981484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𝑜𝑛𝑒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45456" y="3288238"/>
                  <a:ext cx="981228" cy="98148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28546" y="2971800"/>
                  <a:ext cx="889266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546" y="2971800"/>
                  <a:ext cx="889266" cy="6258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159945" y="3329457"/>
              <a:ext cx="1233256" cy="920389"/>
              <a:chOff x="4692" y="1996"/>
              <a:chExt cx="386" cy="288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9" name="Curved Connector 8"/>
            <p:cNvCxnSpPr>
              <a:stCxn id="20" idx="1"/>
              <a:endCxn id="20" idx="7"/>
            </p:cNvCxnSpPr>
            <p:nvPr/>
          </p:nvCxnSpPr>
          <p:spPr>
            <a:xfrm rot="5400000" flipH="1" flipV="1">
              <a:off x="2933126" y="3138923"/>
              <a:ext cx="12700" cy="650644"/>
            </a:xfrm>
            <a:prstGeom prst="curvedConnector3">
              <a:avLst>
                <a:gd name="adj1" fmla="val 286132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6292100" y="3236742"/>
              <a:ext cx="1084193" cy="1084475"/>
              <a:chOff x="4824" y="2352"/>
              <a:chExt cx="288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𝑛𝑒𝑥𝑡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218801" y="3336524"/>
                  <a:ext cx="889266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801" y="3336524"/>
                  <a:ext cx="889266" cy="6258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22534" y="3332910"/>
                  <a:ext cx="574155" cy="625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534" y="3332910"/>
                  <a:ext cx="574155" cy="6258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stCxn id="20" idx="6"/>
              <a:endCxn id="6" idx="2"/>
            </p:cNvCxnSpPr>
            <p:nvPr/>
          </p:nvCxnSpPr>
          <p:spPr>
            <a:xfrm flipV="1">
              <a:off x="3393201" y="3778980"/>
              <a:ext cx="852255" cy="10672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  <a:endCxn id="18" idx="2"/>
            </p:cNvCxnSpPr>
            <p:nvPr/>
          </p:nvCxnSpPr>
          <p:spPr>
            <a:xfrm>
              <a:off x="5226684" y="3778980"/>
              <a:ext cx="1065416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7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1605</Words>
  <Application>Microsoft Office PowerPoint</Application>
  <PresentationFormat>Custom</PresentationFormat>
  <Paragraphs>326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Symbol</vt:lpstr>
      <vt:lpstr>Cambria Math</vt:lpstr>
      <vt:lpstr>Calibri</vt:lpstr>
      <vt:lpstr>Office Theme</vt:lpstr>
      <vt:lpstr>CS3102 Theory of Computation</vt:lpstr>
      <vt:lpstr>Logistics</vt:lpstr>
      <vt:lpstr>Last Time</vt:lpstr>
      <vt:lpstr>Showing Regex ≤ FSA</vt:lpstr>
      <vt:lpstr>Proof “Storyboard”</vt:lpstr>
      <vt:lpstr>“Pieces” of a Regex</vt:lpstr>
      <vt:lpstr>Non-determinism</vt:lpstr>
      <vt:lpstr>Nondeterminism</vt:lpstr>
      <vt:lpstr>Example Non-deterministic Finite Automaton</vt:lpstr>
      <vt:lpstr>Non-Deterministic Finite State Automaton</vt:lpstr>
      <vt:lpstr>NFA = DFA</vt:lpstr>
      <vt:lpstr>Powerset Construction</vt:lpstr>
      <vt:lpstr>Powerset Construction</vt:lpstr>
      <vt:lpstr>Powerset Construction (symbolic)</vt:lpstr>
      <vt:lpstr>Union Using Non-Determinism</vt:lpstr>
      <vt:lpstr>Union Using Non-Determinism</vt:lpstr>
      <vt:lpstr>Language Concatenation</vt:lpstr>
      <vt:lpstr>Concatenation using NFA</vt:lpstr>
      <vt:lpstr>Concatenation using NFA</vt:lpstr>
      <vt:lpstr>Kleene Star</vt:lpstr>
      <vt:lpstr>Kleene Star using NFA</vt:lpstr>
      <vt:lpstr>Kleene Star using NFA</vt:lpstr>
      <vt:lpstr>Conclusion</vt:lpstr>
      <vt:lpstr>Characterizing What’s computable</vt:lpstr>
      <vt:lpstr>Majority with FSA?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598</cp:revision>
  <dcterms:created xsi:type="dcterms:W3CDTF">2019-01-15T14:15:49Z</dcterms:created>
  <dcterms:modified xsi:type="dcterms:W3CDTF">2020-03-05T18:34:02Z</dcterms:modified>
</cp:coreProperties>
</file>