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98" r:id="rId3"/>
    <p:sldId id="267" r:id="rId4"/>
    <p:sldId id="268" r:id="rId5"/>
    <p:sldId id="269" r:id="rId6"/>
    <p:sldId id="270" r:id="rId7"/>
    <p:sldId id="275" r:id="rId8"/>
    <p:sldId id="281" r:id="rId9"/>
    <p:sldId id="284" r:id="rId10"/>
    <p:sldId id="293" r:id="rId11"/>
    <p:sldId id="292" r:id="rId12"/>
    <p:sldId id="285" r:id="rId13"/>
    <p:sldId id="287" r:id="rId14"/>
    <p:sldId id="286" r:id="rId15"/>
    <p:sldId id="288" r:id="rId16"/>
    <p:sldId id="290" r:id="rId17"/>
    <p:sldId id="289" r:id="rId18"/>
    <p:sldId id="291" r:id="rId19"/>
    <p:sldId id="294" r:id="rId20"/>
    <p:sldId id="295" r:id="rId21"/>
    <p:sldId id="296" r:id="rId22"/>
    <p:sldId id="297" r:id="rId23"/>
  </p:sldIdLst>
  <p:sldSz cx="12188825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1161" y="2480608"/>
            <a:ext cx="1902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Warm up: </a:t>
            </a:r>
          </a:p>
          <a:p>
            <a:endParaRPr lang="en-US"/>
          </a:p>
          <a:p>
            <a:r>
              <a:rPr lang="en-US" smtClean="0"/>
              <a:t>How are you?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6588" y="274637"/>
            <a:ext cx="10969943" cy="1143000"/>
          </a:xfrm>
        </p:spPr>
        <p:txBody>
          <a:bodyPr/>
          <a:lstStyle/>
          <a:p>
            <a:r>
              <a:rPr lang="en-US" smtClean="0"/>
              <a:t>Computing a Language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A </a:t>
                </a:r>
                <a:r>
                  <a:rPr lang="en-US" smtClean="0"/>
                  <a:t>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computable under a computing model if:</a:t>
                </a:r>
              </a:p>
              <a:p>
                <a:r>
                  <a:rPr lang="en-US" smtClean="0"/>
                  <a:t>That model allows for an implementation (way of filling in the black box) such that,</a:t>
                </a:r>
              </a:p>
              <a:p>
                <a:pPr lvl="1"/>
                <a:r>
                  <a:rPr lang="en-US" smtClean="0"/>
                  <a:t>For any </a:t>
                </a:r>
                <a:r>
                  <a:rPr lang="en-US" smtClean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The implementation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𝐿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5012" y="228600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4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vs Decision vs Language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1811243"/>
                  </p:ext>
                </p:extLst>
              </p:nvPr>
            </p:nvGraphicFramePr>
            <p:xfrm>
              <a:off x="29943" y="1600200"/>
              <a:ext cx="11883962" cy="388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516"/>
                    <a:gridCol w="2193925"/>
                    <a:gridCol w="3673285"/>
                    <a:gridCol w="43012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Name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Decision Problem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Function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Language</a:t>
                          </a:r>
                          <a:endParaRPr lang="en-US" sz="20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smtClean="0"/>
                            <a:t>XOR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Are there an odd number of 1’s?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0 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of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is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of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is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has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and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even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number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of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Majority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Are there</a:t>
                          </a:r>
                          <a:r>
                            <a:rPr lang="en-US" sz="2000" baseline="0" smtClean="0"/>
                            <a:t> more 1s than 0s?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u="none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u="none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b="0" i="1" u="none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u="none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u="none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u="none" smtClean="0">
                                            <a:latin typeface="Cambria Math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more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than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b="0" i="1" u="none" smtClean="0">
                                            <a:latin typeface="Cambria Math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more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than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has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more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than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  <a:p>
                          <a:endParaRPr lang="en-US" sz="2000"/>
                        </a:p>
                      </a:txBody>
                      <a:tcPr/>
                    </a:tc>
                  </a:tr>
                  <a:tr h="208788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1675256"/>
                  </p:ext>
                </p:extLst>
              </p:nvPr>
            </p:nvGraphicFramePr>
            <p:xfrm>
              <a:off x="29943" y="1600200"/>
              <a:ext cx="11883962" cy="388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516"/>
                    <a:gridCol w="2193925"/>
                    <a:gridCol w="3673285"/>
                    <a:gridCol w="4301236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Name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Decision Problem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Function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Language</a:t>
                          </a:r>
                          <a:endParaRPr lang="en-US" sz="200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baseline="0" smtClean="0"/>
                            <a:t>XOR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Are there an odd number of 1’s?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6468" t="-60870" r="-117081" b="-39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6596" t="-60870" r="-142" b="-397391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Majority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Are there</a:t>
                          </a:r>
                          <a:r>
                            <a:rPr lang="en-US" sz="2000" baseline="0" smtClean="0"/>
                            <a:t> more 1s than 0s?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6468" t="-160870" r="-117081" b="-29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6596" t="-160870" r="-142" b="-297391"/>
                          </a:stretch>
                        </a:blipFill>
                      </a:tcPr>
                    </a:tc>
                  </a:tr>
                  <a:tr h="208788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</p:spPr>
            <p:txBody>
              <a:bodyPr/>
              <a:lstStyle/>
              <a:p>
                <a:r>
                  <a:rPr lang="en-US" smtClean="0"/>
                  <a:t>Idea: </a:t>
                </a:r>
              </a:p>
              <a:p>
                <a:pPr lvl="1"/>
                <a:r>
                  <a:rPr lang="en-US" smtClean="0"/>
                  <a:t>show there is no way to “list” all finited binary strings</a:t>
                </a:r>
              </a:p>
              <a:p>
                <a:pPr lvl="1"/>
                <a:r>
                  <a:rPr lang="en-US" smtClean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  <a:blipFill rotWithShape="1">
                <a:blip r:embed="rId3"/>
                <a:stretch>
                  <a:fillRect l="-1610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4476750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Hardware (CPU)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Concrete</a:t>
            </a:r>
          </a:p>
          <a:p>
            <a:r>
              <a:rPr lang="en-US" dirty="0"/>
              <a:t>Fixed</a:t>
            </a:r>
          </a:p>
          <a:p>
            <a:r>
              <a:rPr lang="en-US" dirty="0"/>
              <a:t>Simpler (each unit of computation does “less”)</a:t>
            </a:r>
          </a:p>
          <a:p>
            <a:pPr lvl="1"/>
            <a:r>
              <a:rPr lang="en-US" dirty="0"/>
              <a:t>Computation has smaller steps</a:t>
            </a:r>
          </a:p>
          <a:p>
            <a:r>
              <a:rPr lang="en-US" dirty="0"/>
              <a:t>Doesn’t ever need to be software</a:t>
            </a:r>
          </a:p>
          <a:p>
            <a:r>
              <a:rPr lang="en-US" dirty="0"/>
              <a:t>Everything is always doing physics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Software (Java)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“idealized”, “abstract”</a:t>
            </a:r>
          </a:p>
          <a:p>
            <a:r>
              <a:rPr lang="en-US" dirty="0"/>
              <a:t>Reconfigurable</a:t>
            </a:r>
          </a:p>
          <a:p>
            <a:r>
              <a:rPr lang="en-US" dirty="0"/>
              <a:t>Transportable</a:t>
            </a:r>
          </a:p>
          <a:p>
            <a:r>
              <a:rPr lang="en-US" dirty="0"/>
              <a:t>Each “step” is bigger</a:t>
            </a:r>
          </a:p>
          <a:p>
            <a:r>
              <a:rPr lang="en-US" dirty="0"/>
              <a:t>Needs to “become” hardware</a:t>
            </a:r>
          </a:p>
          <a:p>
            <a:r>
              <a:rPr lang="en-US" dirty="0"/>
              <a:t>Needs to be translated</a:t>
            </a:r>
          </a:p>
          <a:p>
            <a:r>
              <a:rPr lang="en-US" dirty="0"/>
              <a:t>Sequential (limited parallel)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the AON circuit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Define how to represent a computation</a:t>
            </a:r>
          </a:p>
          <a:p>
            <a:pPr lvl="1"/>
            <a:r>
              <a:rPr lang="en-US" smtClean="0"/>
              <a:t>And/Or/Not circuit:</a:t>
            </a:r>
          </a:p>
          <a:p>
            <a:pPr lvl="2"/>
            <a:r>
              <a:rPr lang="en-US" smtClean="0"/>
              <a:t>Number of inputs</a:t>
            </a:r>
          </a:p>
          <a:p>
            <a:pPr lvl="2"/>
            <a:r>
              <a:rPr lang="en-US" smtClean="0"/>
              <a:t>Number of outputs</a:t>
            </a:r>
          </a:p>
          <a:p>
            <a:pPr lvl="2"/>
            <a:r>
              <a:rPr lang="en-US" smtClean="0"/>
              <a:t>Gates and their labels</a:t>
            </a:r>
          </a:p>
          <a:p>
            <a:pPr lvl="2"/>
            <a:r>
              <a:rPr lang="en-US" smtClean="0"/>
              <a:t>Wires connecting the above</a:t>
            </a:r>
          </a:p>
          <a:p>
            <a:r>
              <a:rPr lang="en-US" smtClean="0"/>
              <a:t>Define how to perform an execution</a:t>
            </a:r>
          </a:p>
          <a:p>
            <a:pPr lvl="1"/>
            <a:r>
              <a:rPr lang="en-US" smtClean="0"/>
              <a:t>For each component, find its value once all its inputs are defined</a:t>
            </a:r>
          </a:p>
          <a:p>
            <a:pPr lvl="1"/>
            <a:r>
              <a:rPr lang="en-US" smtClean="0"/>
              <a:t>Inputs start of with their value defined</a:t>
            </a:r>
          </a:p>
          <a:p>
            <a:pPr lvl="1"/>
            <a:r>
              <a:rPr lang="en-US" smtClean="0"/>
              <a:t>Things labelled as output are the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261506" y="2255798"/>
            <a:ext cx="4852706" cy="1782802"/>
            <a:chOff x="1772590" y="2125226"/>
            <a:chExt cx="8604791" cy="3161255"/>
          </a:xfrm>
        </p:grpSpPr>
        <p:grpSp>
          <p:nvGrpSpPr>
            <p:cNvPr id="5" name="Group 4"/>
            <p:cNvGrpSpPr/>
            <p:nvPr/>
          </p:nvGrpSpPr>
          <p:grpSpPr>
            <a:xfrm>
              <a:off x="5524675" y="2622661"/>
              <a:ext cx="2015843" cy="862013"/>
              <a:chOff x="9218612" y="3716337"/>
              <a:chExt cx="2015843" cy="862013"/>
            </a:xfrm>
          </p:grpSpPr>
          <p:sp>
            <p:nvSpPr>
              <p:cNvPr id="6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69955" y="3273472"/>
              <a:ext cx="1950823" cy="834954"/>
              <a:chOff x="9218612" y="2059437"/>
              <a:chExt cx="1950823" cy="834954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5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16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</p:grp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772592" y="2287667"/>
                  <a:ext cx="550862" cy="709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592" y="2287667"/>
                  <a:ext cx="550862" cy="70947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72592" y="4577008"/>
                  <a:ext cx="550862" cy="709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592" y="4577008"/>
                  <a:ext cx="550862" cy="70947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72590" y="3411468"/>
                  <a:ext cx="550862" cy="709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590" y="3411468"/>
                  <a:ext cx="550862" cy="7094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2323453" y="2333964"/>
              <a:ext cx="952268" cy="29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2323453" y="2751441"/>
              <a:ext cx="952268" cy="983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2323454" y="4900172"/>
              <a:ext cx="846502" cy="114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H="1" flipV="1">
              <a:off x="2323453" y="2625128"/>
              <a:ext cx="846503" cy="857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275721" y="2125226"/>
              <a:ext cx="1950823" cy="834954"/>
              <a:chOff x="9218612" y="2059437"/>
              <a:chExt cx="1950823" cy="834954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32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33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3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3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36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</p:grp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</p:grp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 flipV="1">
              <a:off x="2323452" y="3734633"/>
              <a:ext cx="846503" cy="862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2323454" y="3899687"/>
              <a:ext cx="846501" cy="1000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169955" y="4388385"/>
              <a:ext cx="1950823" cy="834954"/>
              <a:chOff x="9218612" y="2059437"/>
              <a:chExt cx="1950823" cy="834954"/>
            </a:xfrm>
          </p:grpSpPr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44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45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46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4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  <p:sp>
              <p:nvSpPr>
                <p:cNvPr id="48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200"/>
                </a:p>
              </p:txBody>
            </p:sp>
          </p:grp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</p:grp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5226542" y="2538460"/>
              <a:ext cx="301466" cy="330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5120778" y="3273472"/>
              <a:ext cx="403897" cy="413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810675" y="3394539"/>
              <a:ext cx="2015843" cy="862013"/>
              <a:chOff x="9218612" y="3716337"/>
              <a:chExt cx="2015843" cy="862013"/>
            </a:xfrm>
          </p:grpSpPr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200"/>
              </a:p>
            </p:txBody>
          </p:sp>
        </p:grp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V="1">
              <a:off x="5120779" y="4021602"/>
              <a:ext cx="2724538" cy="7800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 flipV="1">
              <a:off x="7540517" y="3053666"/>
              <a:ext cx="304799" cy="586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826519" y="3502379"/>
                  <a:ext cx="550862" cy="709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519" y="3502379"/>
                  <a:ext cx="550862" cy="70947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843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6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circuit-like programming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9675971" cy="4525963"/>
          </a:xfrm>
        </p:spPr>
        <p:txBody>
          <a:bodyPr>
            <a:noAutofit/>
          </a:bodyPr>
          <a:lstStyle/>
          <a:p>
            <a:r>
              <a:rPr lang="en-US" sz="3200"/>
              <a:t>Define how to represent a computation</a:t>
            </a:r>
          </a:p>
          <a:p>
            <a:pPr lvl="1"/>
            <a:r>
              <a:rPr lang="en-US" sz="2800" smtClean="0"/>
              <a:t>Inputs as positional arguments</a:t>
            </a:r>
          </a:p>
          <a:p>
            <a:pPr lvl="1"/>
            <a:r>
              <a:rPr lang="en-US" sz="2800" smtClean="0"/>
              <a:t>Outputs as return statements</a:t>
            </a:r>
          </a:p>
          <a:p>
            <a:pPr lvl="1"/>
            <a:r>
              <a:rPr lang="en-US" sz="2800" smtClean="0"/>
              <a:t>Variable assignments using boolean operators AND/OR/NOT</a:t>
            </a:r>
          </a:p>
          <a:p>
            <a:r>
              <a:rPr lang="en-US" sz="3200"/>
              <a:t>Define how to perform an execution</a:t>
            </a:r>
          </a:p>
          <a:p>
            <a:pPr lvl="1"/>
            <a:r>
              <a:rPr lang="en-US" sz="2800" smtClean="0"/>
              <a:t>Evaluate each variable assignment sequentially</a:t>
            </a:r>
          </a:p>
          <a:p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181600"/>
            <a:ext cx="332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AON-Straightline</a:t>
            </a:r>
            <a:endParaRPr lang="en-US" sz="3600">
              <a:solidFill>
                <a:srgbClr val="FF0000"/>
              </a:solidFill>
            </a:endParaRPr>
          </a:p>
        </p:txBody>
      </p:sp>
      <p:pic>
        <p:nvPicPr>
          <p:cNvPr id="6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AA61817-D6B7-4775-A605-757A7162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4666275"/>
            <a:ext cx="5933428" cy="21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and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What were the limitations of circuits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No loops: meaning only finite functions</a:t>
            </a:r>
          </a:p>
          <a:p>
            <a:pPr lvl="1"/>
            <a:r>
              <a:rPr lang="en-US" smtClean="0"/>
              <a:t>Fixed input sizes</a:t>
            </a:r>
            <a:endParaRPr lang="en-US" smtClean="0"/>
          </a:p>
          <a:p>
            <a:r>
              <a:rPr lang="en-US" smtClean="0"/>
              <a:t>How can we overcome those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Finite state automata (the execution definition allowed for infinite)</a:t>
            </a:r>
          </a:p>
          <a:p>
            <a:pPr lvl="1"/>
            <a:r>
              <a:rPr lang="en-US" smtClean="0"/>
              <a:t>Iterated: do some work, update “state”, do more work, until no more input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Automaton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Implementation: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Finite number of states</a:t>
            </a:r>
          </a:p>
          <a:p>
            <a:pPr lvl="1"/>
            <a:r>
              <a:rPr lang="en-US" smtClean="0">
                <a:solidFill>
                  <a:srgbClr val="FF6699"/>
                </a:solidFill>
              </a:rPr>
              <a:t>One start state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“Final” states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Transitions (function mapping state-character pairs to states)</a:t>
            </a:r>
          </a:p>
          <a:p>
            <a:r>
              <a:rPr lang="en-US"/>
              <a:t>E</a:t>
            </a:r>
            <a:r>
              <a:rPr lang="en-US" smtClean="0"/>
              <a:t>xecution: </a:t>
            </a:r>
            <a:endParaRPr lang="en-US"/>
          </a:p>
          <a:p>
            <a:pPr lvl="1"/>
            <a:r>
              <a:rPr lang="en-US" smtClean="0"/>
              <a:t>Start in the initial “state”</a:t>
            </a:r>
          </a:p>
          <a:p>
            <a:pPr lvl="1"/>
            <a:r>
              <a:rPr lang="en-US" smtClean="0"/>
              <a:t>Read each character once, in order (no looking back)</a:t>
            </a:r>
          </a:p>
          <a:p>
            <a:pPr lvl="1"/>
            <a:r>
              <a:rPr lang="en-US" smtClean="0"/>
              <a:t>Transition to a new state once per character (based on current state and character)</a:t>
            </a:r>
          </a:p>
          <a:p>
            <a:pPr lvl="1"/>
            <a:r>
              <a:rPr lang="en-US" smtClean="0"/>
              <a:t>Give output depending on which state you end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475412" y="990600"/>
            <a:ext cx="5029200" cy="2249524"/>
            <a:chOff x="1556098" y="1828800"/>
            <a:chExt cx="6824314" cy="3052465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2300892" y="3146777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8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2551479" y="3086259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11" name="Curved Connector 10"/>
            <p:cNvCxnSpPr>
              <a:stCxn id="10" idx="0"/>
              <a:endCxn id="12" idx="0"/>
            </p:cNvCxnSpPr>
            <p:nvPr/>
          </p:nvCxnSpPr>
          <p:spPr>
            <a:xfrm rot="5400000" flipH="1" flipV="1">
              <a:off x="5121796" y="885923"/>
              <a:ext cx="29887" cy="4370787"/>
            </a:xfrm>
            <a:prstGeom prst="curvedConnector3">
              <a:avLst>
                <a:gd name="adj1" fmla="val 245838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23"/>
                <p:cNvSpPr>
                  <a:spLocks noChangeArrowheads="1"/>
                </p:cNvSpPr>
                <p:nvPr/>
              </p:nvSpPr>
              <p:spPr bwMode="auto">
                <a:xfrm>
                  <a:off x="7005509" y="3056372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2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05509" y="3056372"/>
                  <a:ext cx="633248" cy="63341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1266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urved Connector 12"/>
            <p:cNvCxnSpPr>
              <a:stCxn id="12" idx="4"/>
              <a:endCxn id="10" idx="4"/>
            </p:cNvCxnSpPr>
            <p:nvPr/>
          </p:nvCxnSpPr>
          <p:spPr>
            <a:xfrm rot="5400000">
              <a:off x="5038533" y="1602599"/>
              <a:ext cx="196415" cy="4370787"/>
            </a:xfrm>
            <a:prstGeom prst="curvedConnector3">
              <a:avLst>
                <a:gd name="adj1" fmla="val 35217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2" idx="7"/>
              <a:endCxn id="12" idx="5"/>
            </p:cNvCxnSpPr>
            <p:nvPr/>
          </p:nvCxnSpPr>
          <p:spPr>
            <a:xfrm rot="16200000" flipH="1">
              <a:off x="7322074" y="3373078"/>
              <a:ext cx="447891" cy="12700"/>
            </a:xfrm>
            <a:prstGeom prst="curvedConnector5">
              <a:avLst>
                <a:gd name="adj1" fmla="val -51039"/>
                <a:gd name="adj2" fmla="val 6055992"/>
                <a:gd name="adj3" fmla="val 1510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1"/>
              <a:endCxn id="10" idx="3"/>
            </p:cNvCxnSpPr>
            <p:nvPr/>
          </p:nvCxnSpPr>
          <p:spPr>
            <a:xfrm rot="16200000" flipH="1">
              <a:off x="2385775" y="3486229"/>
              <a:ext cx="565643" cy="12700"/>
            </a:xfrm>
            <a:prstGeom prst="curvedConnector5">
              <a:avLst>
                <a:gd name="adj1" fmla="val -40414"/>
                <a:gd name="adj2" fmla="val -6727827"/>
                <a:gd name="adj3" fmla="val 1404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920430" y="18288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430" y="1828800"/>
                  <a:ext cx="43261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769" r="-15385" b="-2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39478" y="44196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478" y="4419600"/>
                  <a:ext cx="43261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774" r="-1509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556098" y="273873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098" y="2738735"/>
                  <a:ext cx="4235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922" r="-19608" b="-3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956898" y="258633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898" y="2586335"/>
                  <a:ext cx="4235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922" r="-19608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1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“Pieces” of a Regex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Empty String:</a:t>
                </a:r>
              </a:p>
              <a:p>
                <a:pPr lvl="1"/>
                <a:r>
                  <a:rPr lang="en-US" smtClean="0"/>
                  <a:t>Matches just the string of length 0</a:t>
                </a:r>
              </a:p>
              <a:p>
                <a:pPr lvl="1"/>
                <a:r>
                  <a:rPr lang="en-US" smtClean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 or “”</a:t>
                </a:r>
              </a:p>
              <a:p>
                <a:r>
                  <a:rPr lang="en-US" smtClean="0"/>
                  <a:t>Literal Character</a:t>
                </a:r>
              </a:p>
              <a:p>
                <a:pPr lvl="1"/>
                <a:r>
                  <a:rPr lang="en-US" smtClean="0"/>
                  <a:t>Matches a specific string of length 1</a:t>
                </a:r>
              </a:p>
              <a:p>
                <a:pPr lvl="1"/>
                <a:r>
                  <a:rPr lang="en-US" smtClean="0"/>
                  <a:t>Example: the regex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will match just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smtClean="0"/>
              </a:p>
              <a:p>
                <a:r>
                  <a:rPr lang="en-US"/>
                  <a:t>Alternation/Union</a:t>
                </a:r>
              </a:p>
              <a:p>
                <a:pPr lvl="1"/>
                <a:r>
                  <a:rPr lang="en-US"/>
                  <a:t>Matches strings that match at least one of the two parts</a:t>
                </a:r>
              </a:p>
              <a:p>
                <a:pPr lvl="1"/>
                <a:r>
                  <a:rPr lang="en-US"/>
                  <a:t>Example: the regex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will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endParaRPr lang="en-US"/>
              </a:p>
              <a:p>
                <a:r>
                  <a:rPr lang="en-US"/>
                  <a:t>Concatenation</a:t>
                </a:r>
              </a:p>
              <a:p>
                <a:pPr lvl="1"/>
                <a:r>
                  <a:rPr lang="en-US"/>
                  <a:t>Matches strings that can be dividing into 2 parts to match the things concatenated</a:t>
                </a:r>
              </a:p>
              <a:p>
                <a:pPr lvl="1"/>
                <a:r>
                  <a:rPr lang="en-US"/>
                  <a:t>Example: the regex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 will match the strings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𝑎𝑐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𝑏𝑐</m:t>
                    </m:r>
                  </m:oMath>
                </a14:m>
                <a:endParaRPr lang="en-US"/>
              </a:p>
              <a:p>
                <a:r>
                  <a:rPr lang="en-US"/>
                  <a:t>Kleene Star</a:t>
                </a:r>
              </a:p>
              <a:p>
                <a:pPr lvl="1"/>
                <a:r>
                  <a:rPr lang="en-US"/>
                  <a:t>Matches strings that are 0 or more copies of the thing starred</a:t>
                </a:r>
              </a:p>
              <a:p>
                <a:pPr lvl="1"/>
                <a:r>
                  <a:rPr lang="en-US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will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, or either followed by any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’s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  <a:blipFill rotWithShape="1">
                <a:blip r:embed="rId2"/>
                <a:stretch>
                  <a:fillRect l="-667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7012" y="13716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rgbClr val="FF0000"/>
                </a:solidFill>
              </a:rPr>
              <a:t>Note:  The compents here are the minimal necessary. In practice, regexes have other components as well, those are just “syntactic sugar”.</a:t>
            </a:r>
          </a:p>
        </p:txBody>
      </p:sp>
    </p:spTree>
    <p:extLst>
      <p:ext uri="{BB962C8B-B14F-4D97-AF65-F5344CB8AC3E}">
        <p14:creationId xmlns:p14="http://schemas.microsoft.com/office/powerpoint/2010/main" val="33769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2" descr="http://images.clipartpanda.com/suburb-clipart-cute_yellow_house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22" y="252094"/>
            <a:ext cx="1800867" cy="18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cdns2.freepik.com/free-photo/black-sedan-car-clip-art_4121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558">
            <a:off x="730340" y="4696216"/>
            <a:ext cx="2143488" cy="7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20257352">
            <a:off x="627018" y="5199017"/>
            <a:ext cx="3200400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6425350">
            <a:off x="4065218" y="3290652"/>
            <a:ext cx="1693105" cy="2308297"/>
          </a:xfrm>
          <a:prstGeom prst="leftUpArrow">
            <a:avLst>
              <a:gd name="adj1" fmla="val 25000"/>
              <a:gd name="adj2" fmla="val 21242"/>
              <a:gd name="adj3" fmla="val 32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2086" y="4223255"/>
            <a:ext cx="64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9" name="Right Arrow 18"/>
          <p:cNvSpPr/>
          <p:nvPr/>
        </p:nvSpPr>
        <p:spPr>
          <a:xfrm rot="20432009">
            <a:off x="4169698" y="2059047"/>
            <a:ext cx="5381601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75733">
            <a:off x="6108314" y="5533157"/>
            <a:ext cx="2432174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7219" y="2893393"/>
            <a:ext cx="329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Why not both?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612" y="1314271"/>
            <a:ext cx="625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Driving to a friend’s house</a:t>
            </a:r>
          </a:p>
          <a:p>
            <a:r>
              <a:rPr lang="en-US"/>
              <a:t>Friend forgets to mention a fork in the directions</a:t>
            </a:r>
          </a:p>
          <a:p>
            <a:r>
              <a:rPr lang="en-US"/>
              <a:t>Which way do you go?</a:t>
            </a:r>
          </a:p>
        </p:txBody>
      </p:sp>
    </p:spTree>
    <p:extLst>
      <p:ext uri="{BB962C8B-B14F-4D97-AF65-F5344CB8AC3E}">
        <p14:creationId xmlns:p14="http://schemas.microsoft.com/office/powerpoint/2010/main" val="673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Going Online 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Lecture</a:t>
            </a:r>
          </a:p>
          <a:p>
            <a:pPr lvl="1"/>
            <a:r>
              <a:rPr lang="en-US" smtClean="0"/>
              <a:t>Important Zoom features:</a:t>
            </a:r>
          </a:p>
          <a:p>
            <a:pPr lvl="2"/>
            <a:r>
              <a:rPr lang="en-US" smtClean="0"/>
              <a:t>Go faster</a:t>
            </a:r>
          </a:p>
          <a:p>
            <a:pPr lvl="2"/>
            <a:r>
              <a:rPr lang="en-US" smtClean="0"/>
              <a:t>Go slower</a:t>
            </a:r>
          </a:p>
          <a:p>
            <a:pPr lvl="2"/>
            <a:r>
              <a:rPr lang="en-US" smtClean="0"/>
              <a:t>Raise hand</a:t>
            </a:r>
          </a:p>
          <a:p>
            <a:pPr lvl="2"/>
            <a:r>
              <a:rPr lang="en-US" smtClean="0"/>
              <a:t>Yes/no</a:t>
            </a:r>
          </a:p>
          <a:p>
            <a:r>
              <a:rPr lang="en-US" smtClean="0"/>
              <a:t>Office Hours</a:t>
            </a:r>
          </a:p>
          <a:p>
            <a:pPr lvl="1"/>
            <a:r>
              <a:rPr lang="en-US" smtClean="0"/>
              <a:t>Office hours queue</a:t>
            </a:r>
          </a:p>
          <a:p>
            <a:pPr lvl="1"/>
            <a:r>
              <a:rPr lang="en-US" smtClean="0"/>
              <a:t>Services</a:t>
            </a:r>
          </a:p>
          <a:p>
            <a:r>
              <a:rPr lang="en-US" smtClean="0"/>
              <a:t>Exams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and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What were the limitations of circuits</a:t>
            </a:r>
            <a:r>
              <a:rPr lang="en-US" smtClean="0"/>
              <a:t>?</a:t>
            </a:r>
          </a:p>
          <a:p>
            <a:pPr lvl="1"/>
            <a:r>
              <a:rPr lang="en-US" strike="sngStrike" smtClean="0"/>
              <a:t>Actually infinite inputs (not relevant to us)</a:t>
            </a:r>
          </a:p>
          <a:p>
            <a:pPr lvl="1"/>
            <a:r>
              <a:rPr lang="en-US" smtClean="0"/>
              <a:t>No looking back!</a:t>
            </a:r>
          </a:p>
          <a:p>
            <a:pPr lvl="1"/>
            <a:r>
              <a:rPr lang="en-US" smtClean="0"/>
              <a:t>Change the machine mid-process</a:t>
            </a:r>
          </a:p>
          <a:p>
            <a:pPr lvl="1"/>
            <a:r>
              <a:rPr lang="en-US" smtClean="0"/>
              <a:t>Limited storage, bigger inputs require more memory for some functions</a:t>
            </a:r>
          </a:p>
          <a:p>
            <a:pPr lvl="1"/>
            <a:r>
              <a:rPr lang="en-US" smtClean="0"/>
              <a:t>Larger output space (only 0 or 1)</a:t>
            </a:r>
          </a:p>
          <a:p>
            <a:pPr lvl="1"/>
            <a:r>
              <a:rPr lang="en-US" smtClean="0"/>
              <a:t>Non-determinism: no communication among parallel paths</a:t>
            </a:r>
          </a:p>
          <a:p>
            <a:pPr lvl="2"/>
            <a:r>
              <a:rPr lang="en-US" smtClean="0"/>
              <a:t>Outside the scope of this semester</a:t>
            </a:r>
          </a:p>
          <a:p>
            <a:pPr lvl="2"/>
            <a:r>
              <a:rPr lang="en-US" smtClean="0"/>
              <a:t>Alternation</a:t>
            </a:r>
            <a:endParaRPr lang="en-US" smtClean="0"/>
          </a:p>
          <a:p>
            <a:r>
              <a:rPr lang="en-US" smtClean="0"/>
              <a:t>How can we overcome those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You can look backwards!</a:t>
            </a:r>
          </a:p>
          <a:p>
            <a:pPr lvl="1"/>
            <a:r>
              <a:rPr lang="en-US" smtClean="0"/>
              <a:t>Lots of / Plentiful / enough memory: infinite!</a:t>
            </a:r>
          </a:p>
          <a:p>
            <a:pPr lvl="1"/>
            <a:r>
              <a:rPr lang="en-US" smtClean="0"/>
              <a:t>Make machines that can play the roll of another machine, compute machines (macros)</a:t>
            </a:r>
          </a:p>
          <a:p>
            <a:pPr lvl="1"/>
            <a:r>
              <a:rPr lang="en-US" smtClean="0"/>
              <a:t>Execution model that allows for long strings to be outputs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Characterizing What’s computable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Things that are computable by FSA:</a:t>
            </a:r>
          </a:p>
          <a:p>
            <a:pPr lvl="1"/>
            <a:r>
              <a:rPr lang="en-US" smtClean="0"/>
              <a:t>Functions that don’t need “memory”</a:t>
            </a:r>
          </a:p>
          <a:p>
            <a:pPr lvl="1"/>
            <a:r>
              <a:rPr lang="en-US" smtClean="0"/>
              <a:t>Languages expressible as Regular Expressions</a:t>
            </a:r>
          </a:p>
          <a:p>
            <a:r>
              <a:rPr lang="en-US" smtClean="0"/>
              <a:t>Things that aren’t computable by FSA:</a:t>
            </a:r>
          </a:p>
          <a:p>
            <a:pPr lvl="1"/>
            <a:r>
              <a:rPr lang="en-US" smtClean="0"/>
              <a:t>Things that require more than finitely many states</a:t>
            </a:r>
          </a:p>
          <a:p>
            <a:pPr lvl="1"/>
            <a:r>
              <a:rPr lang="en-US" smtClean="0"/>
              <a:t>Intuitive example: Majority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8DCC0-301C-4B97-8BA6-7B39DC0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Majority </a:t>
            </a:r>
            <a:r>
              <a:rPr lang="en-US" dirty="0">
                <a:cs typeface="Calibri"/>
              </a:rPr>
              <a:t>with FSA?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E4B8CE-C326-4F0F-8433-7C7E9235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Consider an inputs with lots of 0s</a:t>
            </a: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Recall: we read 1 bit at a time, no going back!</a:t>
            </a:r>
          </a:p>
          <a:p>
            <a:pPr marL="456565" indent="-456565"/>
            <a:r>
              <a:rPr lang="en-US" dirty="0">
                <a:cs typeface="Calibri"/>
              </a:rPr>
              <a:t>To count to 50,000, we'll need 50,000 states!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10D052-E9B9-4F06-852E-B23B7B17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D0270-90F9-449D-919D-1E4148AED73E}"/>
              </a:ext>
            </a:extLst>
          </p:cNvPr>
          <p:cNvSpPr txBox="1"/>
          <p:nvPr/>
        </p:nvSpPr>
        <p:spPr>
          <a:xfrm>
            <a:off x="3951778" y="2500575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B95017-4D05-48C4-AAE5-72DC224FFEDC}"/>
              </a:ext>
            </a:extLst>
          </p:cNvPr>
          <p:cNvSpPr txBox="1"/>
          <p:nvPr/>
        </p:nvSpPr>
        <p:spPr>
          <a:xfrm>
            <a:off x="8407704" y="2487133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966F8F-B23D-4637-BDF3-A6EC09A30025}"/>
              </a:ext>
            </a:extLst>
          </p:cNvPr>
          <p:cNvSpPr txBox="1"/>
          <p:nvPr/>
        </p:nvSpPr>
        <p:spPr>
          <a:xfrm>
            <a:off x="4413162" y="287196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B730D7-742D-45FB-BF66-3BEE1425CC2E}"/>
              </a:ext>
            </a:extLst>
          </p:cNvPr>
          <p:cNvSpPr txBox="1"/>
          <p:nvPr/>
        </p:nvSpPr>
        <p:spPr>
          <a:xfrm>
            <a:off x="5942012" y="287280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4A31E8-F0F5-45C8-AF7A-A966AE73BE9A}"/>
              </a:ext>
            </a:extLst>
          </p:cNvPr>
          <p:cNvSpPr txBox="1"/>
          <p:nvPr/>
        </p:nvSpPr>
        <p:spPr>
          <a:xfrm>
            <a:off x="9064217" y="285936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44665B-69E3-4BB2-8E6B-0D17000A2986}"/>
              </a:ext>
            </a:extLst>
          </p:cNvPr>
          <p:cNvSpPr txBox="1"/>
          <p:nvPr/>
        </p:nvSpPr>
        <p:spPr>
          <a:xfrm>
            <a:off x="10437812" y="286020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C7F3A6-DCDA-44C3-9556-EE38AA3A0903}"/>
              </a:ext>
            </a:extLst>
          </p:cNvPr>
          <p:cNvSpPr txBox="1"/>
          <p:nvPr/>
        </p:nvSpPr>
        <p:spPr>
          <a:xfrm>
            <a:off x="155409" y="2501415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273FDF-BDD0-4FD6-8D46-FDA3724B3525}"/>
              </a:ext>
            </a:extLst>
          </p:cNvPr>
          <p:cNvSpPr txBox="1"/>
          <p:nvPr/>
        </p:nvSpPr>
        <p:spPr>
          <a:xfrm>
            <a:off x="662907" y="287280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×49,999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7BA608-B6AD-4D3E-8D93-6F430A2BCE89}"/>
              </a:ext>
            </a:extLst>
          </p:cNvPr>
          <p:cNvSpPr txBox="1"/>
          <p:nvPr/>
        </p:nvSpPr>
        <p:spPr>
          <a:xfrm>
            <a:off x="2206437" y="2859267"/>
            <a:ext cx="1449575" cy="471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</p:spTree>
    <p:extLst>
      <p:ext uri="{BB962C8B-B14F-4D97-AF65-F5344CB8AC3E}">
        <p14:creationId xmlns:p14="http://schemas.microsoft.com/office/powerpoint/2010/main" val="7276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85171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“Dissecting” a 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914400"/>
            <a:ext cx="7010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Most important parts (according to Nate)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CPU</a:t>
            </a:r>
          </a:p>
          <a:p>
            <a:pPr lvl="1"/>
            <a:r>
              <a:rPr lang="en-US" smtClean="0"/>
              <a:t>Circuits of transistors</a:t>
            </a:r>
          </a:p>
          <a:p>
            <a:r>
              <a:rPr lang="en-US" smtClean="0"/>
              <a:t>RAM</a:t>
            </a:r>
          </a:p>
          <a:p>
            <a:pPr lvl="1"/>
            <a:r>
              <a:rPr lang="en-US" smtClean="0"/>
              <a:t>Limited memory</a:t>
            </a:r>
            <a:endParaRPr lang="en-US" smtClean="0"/>
          </a:p>
          <a:p>
            <a:r>
              <a:rPr lang="en-US" smtClean="0"/>
              <a:t>HDD/SSD</a:t>
            </a:r>
          </a:p>
          <a:p>
            <a:pPr lvl="1"/>
            <a:r>
              <a:rPr lang="en-US" smtClean="0"/>
              <a:t>Large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mean to compute?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We’ll discuss several ideas this semester</a:t>
            </a:r>
          </a:p>
          <a:p>
            <a:r>
              <a:rPr lang="en-US" smtClean="0"/>
              <a:t>Several “models” of computing</a:t>
            </a:r>
          </a:p>
          <a:p>
            <a:r>
              <a:rPr lang="en-US" smtClean="0"/>
              <a:t>Vague idea: take and input and produce an output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52929" y="4038600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Our Input/Output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6812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0313" y="3781525"/>
            <a:ext cx="29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are the “types”?</a:t>
            </a:r>
            <a:endParaRPr lang="en-US"/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7245295" y="2903971"/>
            <a:ext cx="1662434" cy="1108387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5433" y="3095726"/>
            <a:ext cx="1304880" cy="916633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4201787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9411" y="5943600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What we compute on: representations of things (e.g. numbers)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we compute 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String</a:t>
            </a:r>
            <a:r>
              <a:rPr lang="en-US" smtClean="0"/>
              <a:t>: an ordered sequence of characters</a:t>
            </a:r>
          </a:p>
          <a:p>
            <a:r>
              <a:rPr lang="en-US" smtClean="0"/>
              <a:t>Is a representation of something</a:t>
            </a:r>
          </a:p>
          <a:p>
            <a:r>
              <a:rPr lang="en-US" smtClean="0"/>
              <a:t>Characters come from an alphabet</a:t>
            </a:r>
          </a:p>
          <a:p>
            <a:endParaRPr lang="en-US"/>
          </a:p>
          <a:p>
            <a:r>
              <a:rPr lang="en-US" smtClean="0"/>
              <a:t>Let’s formally define them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we compute, then?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21" y="2182938"/>
            <a:ext cx="10969943" cy="4525963"/>
          </a:xfrm>
        </p:spPr>
        <p:txBody>
          <a:bodyPr/>
          <a:lstStyle/>
          <a:p>
            <a:r>
              <a:rPr lang="en-US" smtClean="0"/>
              <a:t>Input and output are strings</a:t>
            </a:r>
          </a:p>
          <a:p>
            <a:r>
              <a:rPr lang="en-US" smtClean="0"/>
              <a:t>Black box is an implementation</a:t>
            </a:r>
          </a:p>
          <a:p>
            <a:r>
              <a:rPr lang="en-US" smtClean="0"/>
              <a:t>What are we implementing?</a:t>
            </a:r>
          </a:p>
          <a:p>
            <a:pPr lvl="1"/>
            <a:r>
              <a:rPr lang="en-US" smtClean="0"/>
              <a:t>Functions</a:t>
            </a:r>
          </a:p>
          <a:p>
            <a:pPr lvl="1"/>
            <a:r>
              <a:rPr lang="en-US" smtClean="0"/>
              <a:t>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35914" y="1298267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1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6588" y="274637"/>
            <a:ext cx="10969943" cy="1143000"/>
          </a:xfrm>
        </p:spPr>
        <p:txBody>
          <a:bodyPr/>
          <a:lstStyle/>
          <a:p>
            <a:r>
              <a:rPr lang="en-US" smtClean="0"/>
              <a:t>Computing a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 is computable under a computing model if:</a:t>
                </a:r>
              </a:p>
              <a:p>
                <a:r>
                  <a:rPr lang="en-US" smtClean="0"/>
                  <a:t>That model allows for an implementation (way of filling in the black box) such that,</a:t>
                </a:r>
              </a:p>
              <a:p>
                <a:pPr lvl="1"/>
                <a:r>
                  <a:rPr lang="en-US" smtClean="0"/>
                  <a:t>For any </a:t>
                </a:r>
                <a:r>
                  <a:rPr lang="en-US" smtClean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smtClean="0"/>
                  <a:t>The implementation “produces” the correct output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2156" r="-1444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5012" y="228600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4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1169</Words>
  <Application>Microsoft Office PowerPoint</Application>
  <PresentationFormat>Custom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Office Theme</vt:lpstr>
      <vt:lpstr>CS3102 Theory of Computation</vt:lpstr>
      <vt:lpstr>Going Online Logistics</vt:lpstr>
      <vt:lpstr>“Dissecting” a Computer</vt:lpstr>
      <vt:lpstr>Most important parts (according to Nate)</vt:lpstr>
      <vt:lpstr>What does it mean to compute?</vt:lpstr>
      <vt:lpstr>Defining Our Input/Output</vt:lpstr>
      <vt:lpstr>What do we compute on?</vt:lpstr>
      <vt:lpstr>What do we compute, then?</vt:lpstr>
      <vt:lpstr>Computing a Function</vt:lpstr>
      <vt:lpstr>Computing a Language</vt:lpstr>
      <vt:lpstr>Function vs Decision vs Language</vt:lpstr>
      <vt:lpstr>|{0,1}^∞ |&gt;|"N|"</vt:lpstr>
      <vt:lpstr>Differences</vt:lpstr>
      <vt:lpstr>Defining the AON circuit model</vt:lpstr>
      <vt:lpstr>A circuit-like programming language</vt:lpstr>
      <vt:lpstr>Issues and Solutions</vt:lpstr>
      <vt:lpstr>Finite State Automaton</vt:lpstr>
      <vt:lpstr>“Pieces” of a Regex</vt:lpstr>
      <vt:lpstr>Nondeterminism</vt:lpstr>
      <vt:lpstr>Issues and Solutions</vt:lpstr>
      <vt:lpstr>Characterizing What’s computable</vt:lpstr>
      <vt:lpstr>Majority with FSA?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180</cp:revision>
  <dcterms:created xsi:type="dcterms:W3CDTF">2019-01-15T14:15:49Z</dcterms:created>
  <dcterms:modified xsi:type="dcterms:W3CDTF">2020-03-19T21:05:55Z</dcterms:modified>
</cp:coreProperties>
</file>