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17" r:id="rId3"/>
    <p:sldId id="296" r:id="rId4"/>
    <p:sldId id="303" r:id="rId5"/>
    <p:sldId id="330" r:id="rId6"/>
    <p:sldId id="331" r:id="rId7"/>
    <p:sldId id="304" r:id="rId8"/>
    <p:sldId id="315" r:id="rId9"/>
    <p:sldId id="316" r:id="rId10"/>
    <p:sldId id="318" r:id="rId11"/>
    <p:sldId id="319" r:id="rId12"/>
    <p:sldId id="320" r:id="rId13"/>
    <p:sldId id="321" r:id="rId14"/>
    <p:sldId id="325" r:id="rId15"/>
    <p:sldId id="322" r:id="rId16"/>
    <p:sldId id="326" r:id="rId17"/>
    <p:sldId id="327" r:id="rId18"/>
    <p:sldId id="328" r:id="rId19"/>
    <p:sldId id="329" r:id="rId20"/>
    <p:sldId id="310" r:id="rId21"/>
    <p:sldId id="305" r:id="rId22"/>
    <p:sldId id="314" r:id="rId23"/>
    <p:sldId id="306" r:id="rId24"/>
  </p:sldIdLst>
  <p:sldSz cx="12188825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search?sxsrf=ACYBGNSS2QISCSnJ8kWaUOzEU7aBt3r2JA%3A1567980946665&amp;source=hp&amp;ei=kn11XY23JYel_QbpzYLwCw&amp;q=%28-80538738812075974%29+**+3+%2B+80435758145817515+**+3+%2B+12602123297335631+**+3&amp;oq=%28-80538738812075974%29+**+3+%2B+80435758145817515+**+3+%2B+12602123297335631+**+3&amp;gs_l=psy-ab.3...1409.1409..2745...0.0..0.239.239.2-1......0....2j1..gws-wiz.eq0jQWACrY4&amp;ved=0ahUKEwiNyNmaoMLkAhWHUt8KHemmAL4Q4dUDCAc&amp;uact=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6225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Why does math consider infinity?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Do infinite things exist</a:t>
            </a:r>
            <a:endParaRPr lang="en-US" sz="3200" smtClean="0"/>
          </a:p>
          <a:p>
            <a:endParaRPr lang="en-US" sz="3200"/>
          </a:p>
        </p:txBody>
      </p:sp>
      <p:pic>
        <p:nvPicPr>
          <p:cNvPr id="2050" name="Picture 2" descr="Image result for ibm 1301 disk storage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590800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3612" y="54483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IBM 1301 disk storage unit (1961) </a:t>
            </a:r>
          </a:p>
          <a:p>
            <a:r>
              <a:rPr lang="en-US" smtClean="0"/>
              <a:t>28MB capacity</a:t>
            </a:r>
          </a:p>
          <a:p>
            <a:r>
              <a:rPr lang="en-US" smtClean="0"/>
              <a:t>$2,100 per month</a:t>
            </a:r>
            <a:r>
              <a:rPr lang="en-US"/>
              <a:t> </a:t>
            </a:r>
            <a:r>
              <a:rPr lang="en-US" smtClean="0"/>
              <a:t>($18,000 today)</a:t>
            </a:r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Listing all strings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smtClean="0"/>
              </a:p>
              <a:p>
                <a:endParaRPr lang="en-US" b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2924" y="201988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8945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2856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8945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3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356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4212" y="457199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5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0012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995" y="5867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7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4356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878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9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812" y="581104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412" y="581104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11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7183" y="581104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5383" y="581104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13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3583" y="583133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14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Python/Java programs?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represent Java/Python programs?</a:t>
            </a:r>
          </a:p>
          <a:p>
            <a:r>
              <a:rPr lang="en-US" smtClean="0"/>
              <a:t>How many things can we represent using that method?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Short answer: Too many!</a:t>
                </a:r>
              </a:p>
              <a:p>
                <a:pPr lvl="1"/>
                <a:r>
                  <a:rPr lang="en-US" smtClean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Conclusion: Some functions cannot be computed by any java/python program</a:t>
                </a:r>
              </a:p>
              <a:p>
                <a:r>
                  <a:rPr lang="en-US" smtClean="0"/>
                  <a:t>How to prove this?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Uncountably many functions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3600" smtClean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3600" smtClean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600" smtClean="0"/>
                  <a:t> is uncountable too</a:t>
                </a:r>
              </a:p>
              <a:p>
                <a:r>
                  <a:rPr lang="en-US" sz="3600" smtClean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0" smtClean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{0,1}</m:t>
                    </m:r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endParaRPr lang="en-US" sz="3600" smtClean="0"/>
              </a:p>
              <a:p>
                <a:r>
                  <a:rPr lang="en-US" sz="3600" smtClean="0"/>
                  <a:t>The right-hand column is an infinite binary string that represents that function</a:t>
                </a:r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  <a:blipFill rotWithShape="1">
                <a:blip r:embed="rId2"/>
                <a:stretch>
                  <a:fillRect l="-1548" t="-1752" r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72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</p:spPr>
            <p:txBody>
              <a:bodyPr/>
              <a:lstStyle/>
              <a:p>
                <a:r>
                  <a:rPr lang="en-US" smtClean="0"/>
                  <a:t>Idea: </a:t>
                </a:r>
              </a:p>
              <a:p>
                <a:pPr lvl="1"/>
                <a:r>
                  <a:rPr lang="en-US" smtClean="0"/>
                  <a:t>show there is no way to “list” all finited binary strings</a:t>
                </a:r>
              </a:p>
              <a:p>
                <a:pPr lvl="1"/>
                <a:r>
                  <a:rPr lang="en-US" smtClean="0"/>
                  <a:t>Any list of binary strings we could ever try will be </a:t>
                </a:r>
                <a:r>
                  <a:rPr lang="en-US" smtClean="0"/>
                  <a:t>leaving out elements </a:t>
                </a:r>
                <a:r>
                  <a:rPr lang="en-US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  <a:blipFill rotWithShape="1">
                <a:blip r:embed="rId3"/>
                <a:stretch>
                  <a:fillRect l="-161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476750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76" t="-1333" r="-6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76" t="-1333" r="-5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658" t="-1333" r="-397315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333" r="-3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1333" r="-2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351"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1351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3212" y="1905000"/>
            <a:ext cx="4572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3333" t="-5839" r="-3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32012" y="5562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3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smtClean="0"/>
                  <a:t> proof summary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is countable</a:t>
                </a:r>
              </a:p>
              <a:p>
                <a:r>
                  <a:rPr lang="en-US" smtClean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This is missing from the range because it must be different from every output (at the position indexed by the input)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Countable sets:</a:t>
            </a:r>
          </a:p>
          <a:p>
            <a:pPr lvl="1"/>
            <a:r>
              <a:rPr lang="en-US" smtClean="0"/>
              <a:t>Integers</a:t>
            </a:r>
          </a:p>
          <a:p>
            <a:pPr lvl="1"/>
            <a:r>
              <a:rPr lang="en-US" smtClean="0"/>
              <a:t>Rational </a:t>
            </a:r>
            <a:r>
              <a:rPr lang="en-US" smtClean="0"/>
              <a:t>numbers</a:t>
            </a:r>
          </a:p>
          <a:p>
            <a:pPr lvl="1"/>
            <a:r>
              <a:rPr lang="en-US" smtClean="0"/>
              <a:t>Any finite set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Uncountable Sets:</a:t>
            </a:r>
          </a:p>
          <a:p>
            <a:pPr lvl="1"/>
            <a:r>
              <a:rPr lang="en-US" smtClean="0"/>
              <a:t>Real </a:t>
            </a:r>
            <a:r>
              <a:rPr lang="en-US" smtClean="0"/>
              <a:t>numbers</a:t>
            </a:r>
          </a:p>
          <a:p>
            <a:pPr lvl="1"/>
            <a:r>
              <a:rPr lang="en-US" smtClean="0"/>
              <a:t>The power set of any infinite set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Cantor’s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infinite!</a:t>
                </a:r>
              </a:p>
              <a:p>
                <a:r>
                  <a:rPr lang="en-US" smtClean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(why?)</a:t>
                </a:r>
              </a:p>
              <a:p>
                <a:pPr lvl="1"/>
                <a:r>
                  <a:rPr lang="en-US" smtClean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?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56" t="-3369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Course </a:t>
            </a:r>
            <a:r>
              <a:rPr lang="en-US" smtClean="0"/>
              <a:t>registration survey was due Thursday</a:t>
            </a:r>
          </a:p>
          <a:p>
            <a:pPr lvl="1"/>
            <a:r>
              <a:rPr lang="en-US" smtClean="0"/>
              <a:t>Didn’t complete it? No problem! Just do it soon</a:t>
            </a:r>
          </a:p>
          <a:p>
            <a:r>
              <a:rPr lang="en-US" smtClean="0"/>
              <a:t>Exercise 0_2 due </a:t>
            </a:r>
            <a:r>
              <a:rPr lang="en-US" smtClean="0"/>
              <a:t>Tuesday</a:t>
            </a:r>
            <a:endParaRPr lang="en-US" smtClean="0"/>
          </a:p>
          <a:p>
            <a:pPr lvl="1"/>
            <a:r>
              <a:rPr lang="en-US" smtClean="0"/>
              <a:t>Didn’t complete it? No problem (this time)! Just request an </a:t>
            </a:r>
            <a:r>
              <a:rPr lang="en-US" smtClean="0"/>
              <a:t>extension.</a:t>
            </a:r>
            <a:endParaRPr lang="en-US" smtClean="0"/>
          </a:p>
          <a:p>
            <a:r>
              <a:rPr lang="en-US" smtClean="0"/>
              <a:t>Exercise 0_3 due </a:t>
            </a:r>
            <a:r>
              <a:rPr lang="en-US" smtClean="0"/>
              <a:t>Today</a:t>
            </a:r>
            <a:endParaRPr lang="en-US" smtClean="0"/>
          </a:p>
          <a:p>
            <a:pPr lvl="1"/>
            <a:r>
              <a:rPr lang="en-US" smtClean="0"/>
              <a:t>Pick one of python/java</a:t>
            </a:r>
          </a:p>
          <a:p>
            <a:pPr lvl="1"/>
            <a:r>
              <a:rPr lang="en-US" smtClean="0"/>
              <a:t>Didn’t complete it? </a:t>
            </a:r>
            <a:r>
              <a:rPr lang="en-US" smtClean="0"/>
              <a:t>No </a:t>
            </a:r>
            <a:r>
              <a:rPr lang="en-US" smtClean="0"/>
              <a:t>problem(this time)! </a:t>
            </a:r>
            <a:r>
              <a:rPr lang="en-US" smtClean="0"/>
              <a:t>Just request an </a:t>
            </a:r>
            <a:r>
              <a:rPr lang="en-US" smtClean="0"/>
              <a:t>extension.</a:t>
            </a:r>
            <a:endParaRPr lang="en-US" smtClean="0"/>
          </a:p>
          <a:p>
            <a:r>
              <a:rPr lang="en-US" smtClean="0"/>
              <a:t>Exercise due/release dates will be more “batched” going forward, staggered this time to test out the submission system</a:t>
            </a:r>
          </a:p>
          <a:p>
            <a:r>
              <a:rPr lang="en-US" smtClean="0"/>
              <a:t>First Quiz</a:t>
            </a:r>
          </a:p>
          <a:p>
            <a:pPr lvl="1"/>
            <a:r>
              <a:rPr lang="en-US" smtClean="0"/>
              <a:t>Released </a:t>
            </a:r>
            <a:r>
              <a:rPr lang="en-US" smtClean="0"/>
              <a:t>Tomorrow, </a:t>
            </a:r>
            <a:r>
              <a:rPr lang="en-US" smtClean="0"/>
              <a:t>due </a:t>
            </a:r>
            <a:r>
              <a:rPr lang="en-US" smtClean="0"/>
              <a:t>Tuesday</a:t>
            </a:r>
          </a:p>
          <a:p>
            <a:r>
              <a:rPr lang="en-US" smtClean="0"/>
              <a:t>Exercises 1_x released tomorrow, see assignments page for deadlines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There are countably many strings</a:t>
            </a:r>
          </a:p>
          <a:p>
            <a:pPr lvl="1"/>
            <a:r>
              <a:rPr lang="en-US" smtClean="0"/>
              <a:t>And therefore binary strings, programs, etc.</a:t>
            </a:r>
          </a:p>
          <a:p>
            <a:r>
              <a:rPr lang="en-US" smtClean="0"/>
              <a:t>We can’t write down (or compute) all things from an uncountable set</a:t>
            </a:r>
          </a:p>
          <a:p>
            <a:r>
              <a:rPr lang="en-US" smtClean="0"/>
              <a:t>There are uncountably many functions</a:t>
            </a:r>
          </a:p>
          <a:p>
            <a:r>
              <a:rPr lang="en-US" smtClean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Representing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ℚ</m:t>
                    </m:r>
                  </m:oMath>
                </a14:m>
                <a:r>
                  <a:rPr lang="en-US" smtClean="0"/>
                  <a:t> with binary strings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9043" r="-2167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Idea: 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≥|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smtClean="0"/>
                  <a:t>,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  <m:r>
                      <a:rPr lang="en-US" i="1">
                        <a:latin typeface="Cambria Math"/>
                      </a:rPr>
                      <m:t>ℚ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Find a way to represent rationals with naturals</a:t>
                </a:r>
              </a:p>
              <a:p>
                <a:pPr lvl="1"/>
                <a:r>
                  <a:rPr lang="en-US" smtClean="0"/>
                  <a:t>We know how to represent naturals with strings</a:t>
                </a:r>
              </a:p>
              <a:p>
                <a:pPr lvl="1"/>
                <a:r>
                  <a:rPr lang="en-US" smtClean="0"/>
                  <a:t>A rational is represented by the string that represents the natural number that represents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/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0120" y="157509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10359817" y="26347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10370120" y="3701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10391348" y="47683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" name="TextBox 8"/>
          <p:cNvSpPr txBox="1"/>
          <p:nvPr/>
        </p:nvSpPr>
        <p:spPr>
          <a:xfrm>
            <a:off x="10391348" y="5832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" name="TextBox 9"/>
          <p:cNvSpPr txBox="1"/>
          <p:nvPr/>
        </p:nvSpPr>
        <p:spPr>
          <a:xfrm rot="5400000">
            <a:off x="2660546" y="6410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577660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784746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977074" y="6386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346346" y="6390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8519022" y="64162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9594746" y="6405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0" name="TextBox 19"/>
          <p:cNvSpPr txBox="1"/>
          <p:nvPr/>
        </p:nvSpPr>
        <p:spPr>
          <a:xfrm>
            <a:off x="3131120" y="1071265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	1	2	3	4	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290" y="16022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7290" y="2655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1051" y="3793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4391" y="4768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4391" y="5832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275939" y="840432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59767" y="1763762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85457" y="1907426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38162" y="22214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26260" y="297403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91767" y="32882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0597" y="4057649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53192" y="2129095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38386" y="189826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29990" y="2129095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89958" y="5031432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07926" y="53456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9406" y="6100465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447688" y="212909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35783" y="1925159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9627419" y="212551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1283" y="166743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0/0 	0/1 	0/2 	</a:t>
            </a:r>
            <a:r>
              <a:rPr lang="en-US" b="1"/>
              <a:t> </a:t>
            </a:r>
            <a:r>
              <a:rPr lang="en-US" b="1" smtClean="0"/>
              <a:t>0/3 	</a:t>
            </a:r>
            <a:r>
              <a:rPr lang="en-US" b="1"/>
              <a:t> </a:t>
            </a:r>
            <a:r>
              <a:rPr lang="en-US" b="1" smtClean="0"/>
              <a:t>0/4 	</a:t>
            </a:r>
            <a:r>
              <a:rPr lang="en-US" b="1"/>
              <a:t> </a:t>
            </a:r>
            <a:r>
              <a:rPr lang="en-US" b="1" smtClean="0"/>
              <a:t>0/5</a:t>
            </a:r>
            <a:endParaRPr 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3121283" y="27432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1/0	1/1	1/2	</a:t>
            </a:r>
            <a:r>
              <a:rPr lang="en-US" b="1"/>
              <a:t> </a:t>
            </a:r>
            <a:r>
              <a:rPr lang="en-US" b="1" smtClean="0"/>
              <a:t>1/3	</a:t>
            </a:r>
            <a:r>
              <a:rPr lang="en-US" b="1"/>
              <a:t> </a:t>
            </a:r>
            <a:r>
              <a:rPr lang="en-US" b="1" smtClean="0"/>
              <a:t>1/4	</a:t>
            </a:r>
            <a:r>
              <a:rPr lang="en-US" b="1"/>
              <a:t> </a:t>
            </a:r>
            <a:r>
              <a:rPr lang="en-US" b="1" smtClean="0"/>
              <a:t>1/5</a:t>
            </a:r>
            <a:endParaRPr lang="en-US" b="1"/>
          </a:p>
        </p:txBody>
      </p:sp>
      <p:sp>
        <p:nvSpPr>
          <p:cNvPr id="46" name="TextBox 45"/>
          <p:cNvSpPr txBox="1"/>
          <p:nvPr/>
        </p:nvSpPr>
        <p:spPr>
          <a:xfrm>
            <a:off x="3131120" y="38100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2/0	2/1	2/2	</a:t>
            </a:r>
            <a:r>
              <a:rPr lang="en-US" b="1"/>
              <a:t> </a:t>
            </a:r>
            <a:r>
              <a:rPr lang="en-US" b="1" smtClean="0"/>
              <a:t>2/3	</a:t>
            </a:r>
            <a:r>
              <a:rPr lang="en-US" b="1"/>
              <a:t> </a:t>
            </a:r>
            <a:r>
              <a:rPr lang="en-US" b="1" smtClean="0"/>
              <a:t>2/4	</a:t>
            </a:r>
            <a:r>
              <a:rPr lang="en-US" b="1"/>
              <a:t> </a:t>
            </a:r>
            <a:r>
              <a:rPr lang="en-US" b="1" smtClean="0"/>
              <a:t>2/5</a:t>
            </a:r>
            <a:endParaRPr 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3131120" y="48006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3/0	3/1	3/2	</a:t>
            </a:r>
            <a:r>
              <a:rPr lang="en-US" b="1"/>
              <a:t> </a:t>
            </a:r>
            <a:r>
              <a:rPr lang="en-US" b="1" smtClean="0"/>
              <a:t>3/3	</a:t>
            </a:r>
            <a:r>
              <a:rPr lang="en-US" b="1"/>
              <a:t> </a:t>
            </a:r>
            <a:r>
              <a:rPr lang="en-US" b="1" smtClean="0"/>
              <a:t>3/4	</a:t>
            </a:r>
            <a:r>
              <a:rPr lang="en-US" b="1"/>
              <a:t> </a:t>
            </a:r>
            <a:r>
              <a:rPr lang="en-US" b="1" smtClean="0"/>
              <a:t>3/5</a:t>
            </a:r>
            <a:endParaRPr 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3158518" y="58674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4/0	4/1	4/2	</a:t>
            </a:r>
            <a:r>
              <a:rPr lang="en-US" b="1"/>
              <a:t> </a:t>
            </a:r>
            <a:r>
              <a:rPr lang="en-US" b="1" smtClean="0"/>
              <a:t>4/3	</a:t>
            </a:r>
            <a:r>
              <a:rPr lang="en-US" b="1"/>
              <a:t> </a:t>
            </a:r>
            <a:r>
              <a:rPr lang="en-US" b="1" smtClean="0"/>
              <a:t>4/4	</a:t>
            </a:r>
            <a:r>
              <a:rPr lang="en-US" b="1"/>
              <a:t> </a:t>
            </a:r>
            <a:r>
              <a:rPr lang="en-US" b="1" smtClean="0"/>
              <a:t>4/5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827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smtClean="0"/>
                  <a:t> is uncountable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Show a subset of real numbers is uncountable</a:t>
            </a:r>
          </a:p>
          <a:p>
            <a:r>
              <a:rPr lang="en-US" smtClean="0"/>
              <a:t>Specifically, the set of all real numbers between 0 and 1 where the fractional portion is only 1s and 0s</a:t>
            </a:r>
          </a:p>
          <a:p>
            <a:pPr lvl="1"/>
            <a:r>
              <a:rPr lang="en-US" smtClean="0"/>
              <a:t>E.g. 0.00111101101111</a:t>
            </a:r>
          </a:p>
          <a:p>
            <a:r>
              <a:rPr lang="en-US" smtClean="0"/>
              <a:t>We get different reals for each different fractional part, there are the same number of fractional parts as there are infinite strings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678364"/>
          </a:xfrm>
        </p:spPr>
        <p:txBody>
          <a:bodyPr>
            <a:normAutofit/>
          </a:bodyPr>
          <a:lstStyle/>
          <a:p>
            <a:r>
              <a:rPr lang="en-US" smtClean="0"/>
              <a:t>What does it mean to “represent” things with strings?</a:t>
            </a:r>
          </a:p>
          <a:p>
            <a:r>
              <a:rPr lang="en-US" smtClean="0"/>
              <a:t>How can we represent natural numbers with binary strings?</a:t>
            </a:r>
          </a:p>
          <a:p>
            <a:r>
              <a:rPr lang="en-US" smtClean="0"/>
              <a:t>How can we count things?</a:t>
            </a:r>
          </a:p>
          <a:p>
            <a:r>
              <a:rPr lang="en-US" smtClean="0"/>
              <a:t>What does it mean for a set to be infinite?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many binary strings of any length?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If we don’t limit the length, how many strings are there?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What naturals can/can’t we represent</a:t>
                </a:r>
              </a:p>
              <a:p>
                <a:r>
                  <a:rPr lang="en-US" smtClean="0"/>
                  <a:t>What does it mean to “represent”?</a:t>
                </a:r>
              </a:p>
              <a:p>
                <a:pPr lvl="1"/>
                <a:r>
                  <a:rPr lang="en-US" smtClean="0"/>
                  <a:t>A surjective mapping from a set of strings onto a set</a:t>
                </a:r>
              </a:p>
              <a:p>
                <a:pPr lvl="1"/>
                <a:r>
                  <a:rPr lang="en-US" smtClean="0"/>
                  <a:t>Ideally a bijection, but not necessary</a:t>
                </a:r>
              </a:p>
              <a:p>
                <a:r>
                  <a:rPr lang="en-US" smtClean="0"/>
                  <a:t>Are there things we can’t represent?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  <a:blipFill rotWithShape="1">
                <a:blip r:embed="rId2"/>
                <a:stretch>
                  <a:fillRect l="-1440" t="-458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80538738812075974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80435758145817515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12602123297335631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>
                    <a:hlinkClick r:id="rId2"/>
                  </a:rPr>
                  <a:t>Answer</a:t>
                </a:r>
                <a:r>
                  <a:rPr lang="en-US" smtClean="0"/>
                  <a:t>?</a:t>
                </a:r>
              </a:p>
              <a:p>
                <a:r>
                  <a:rPr lang="en-US" smtClean="0"/>
                  <a:t>Nearly everything in math in </a:t>
                </a:r>
                <a:r>
                  <a:rPr lang="en-US" b="1" smtClean="0"/>
                  <a:t>infinite</a:t>
                </a:r>
              </a:p>
              <a:p>
                <a:r>
                  <a:rPr lang="en-US" smtClean="0"/>
                  <a:t>Everything in computing is finite</a:t>
                </a:r>
              </a:p>
              <a:p>
                <a:r>
                  <a:rPr lang="en-US" smtClean="0"/>
                  <a:t>If the numbers are large enough, computers will always start to do the math wrong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Differences Between “real” computing and Math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bother with infinity?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6170771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jeff bezos l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828800"/>
            <a:ext cx="47720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Representing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with binary strings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56" t="-9043" r="-2056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a binary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Leading zeros don’t change the value</a:t>
                </a:r>
              </a:p>
              <a:p>
                <a:pPr lvl="1"/>
                <a:r>
                  <a:rPr lang="en-US" smtClean="0"/>
                  <a:t>Our procedure above gives an onto mapping from binary strings to the natural numbers</a:t>
                </a:r>
              </a:p>
              <a:p>
                <a:pPr lvl="1"/>
                <a:r>
                  <a:rPr lang="en-US" smtClean="0"/>
                  <a:t>We can represent all natural numbers with binary strings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00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Countablility and Uncountability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“countably infinite”</a:t>
                </a:r>
              </a:p>
              <a:p>
                <a:r>
                  <a:rPr lang="en-US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countable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Need to “represent” </a:t>
                </a:r>
                <a:r>
                  <a:rPr lang="en-US" smtClean="0">
                    <a:solidFill>
                      <a:srgbClr val="0070C0"/>
                    </a:solidFill>
                  </a:rPr>
                  <a:t>strings</a:t>
                </a:r>
                <a:r>
                  <a:rPr lang="en-US" smtClean="0"/>
                  <a:t> with </a:t>
                </a:r>
                <a:r>
                  <a:rPr lang="en-US" smtClean="0">
                    <a:solidFill>
                      <a:srgbClr val="FF0000"/>
                    </a:solidFill>
                  </a:rPr>
                  <a:t>naturals</a:t>
                </a:r>
              </a:p>
              <a:p>
                <a:r>
                  <a:rPr lang="en-US" smtClean="0"/>
                  <a:t>Idea: build a </a:t>
                </a:r>
                <a:r>
                  <a:rPr lang="en-US" smtClean="0">
                    <a:solidFill>
                      <a:srgbClr val="0070C0"/>
                    </a:solidFill>
                  </a:rPr>
                  <a:t>“list” of all strings</a:t>
                </a:r>
                <a:r>
                  <a:rPr lang="en-US" smtClean="0"/>
                  <a:t>, represent each string by its </a:t>
                </a:r>
                <a:r>
                  <a:rPr lang="en-US" smtClean="0">
                    <a:solidFill>
                      <a:srgbClr val="FF0000"/>
                    </a:solidFill>
                  </a:rPr>
                  <a:t>index</a:t>
                </a:r>
                <a:r>
                  <a:rPr lang="en-US" smtClean="0"/>
                  <a:t> in that list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1344</Words>
  <Application>Microsoft Office PowerPoint</Application>
  <PresentationFormat>Custom</PresentationFormat>
  <Paragraphs>286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Calibri</vt:lpstr>
      <vt:lpstr>Office Theme</vt:lpstr>
      <vt:lpstr>CS3102 Theory of Computation</vt:lpstr>
      <vt:lpstr>Logistics</vt:lpstr>
      <vt:lpstr>Last Class</vt:lpstr>
      <vt:lpstr>How many binary strings of any length?</vt:lpstr>
      <vt:lpstr>Differences Between “real” computing and Math</vt:lpstr>
      <vt:lpstr>Why bother with infinity?</vt:lpstr>
      <vt:lpstr>Representing "N" with binary strings</vt:lpstr>
      <vt:lpstr>Countablility and Uncountability</vt:lpstr>
      <vt:lpstr>{0,1}^∗ is countable</vt:lpstr>
      <vt:lpstr>Listing all strings</vt:lpstr>
      <vt:lpstr>How Many Python/Java programs?</vt:lpstr>
      <vt:lpstr>How many functions Σ^∗→Σ^∗?</vt:lpstr>
      <vt:lpstr>Uncountably many functions</vt:lpstr>
      <vt:lpstr>|{0,1}^∞ |&gt;|"N|"</vt:lpstr>
      <vt:lpstr>|{0,1}^∞ |&gt;|"N|"</vt:lpstr>
      <vt:lpstr>|{0,1}^∞ |&gt;|"N|" proof summary</vt:lpstr>
      <vt:lpstr>Other countable/uncountable sets</vt:lpstr>
      <vt:lpstr>Cantor’s Theorem</vt:lpstr>
      <vt:lpstr>|S|≠|2^S |</vt:lpstr>
      <vt:lpstr>Conclusion</vt:lpstr>
      <vt:lpstr>Representing Q with binary strings</vt:lpstr>
      <vt:lpstr>Representing Q with "N"</vt:lpstr>
      <vt:lpstr>R is uncountable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294</cp:revision>
  <dcterms:created xsi:type="dcterms:W3CDTF">2019-01-15T14:15:49Z</dcterms:created>
  <dcterms:modified xsi:type="dcterms:W3CDTF">2020-01-23T16:32:24Z</dcterms:modified>
</cp:coreProperties>
</file>