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317" r:id="rId3"/>
    <p:sldId id="360" r:id="rId4"/>
    <p:sldId id="336" r:id="rId5"/>
    <p:sldId id="353" r:id="rId6"/>
    <p:sldId id="335" r:id="rId7"/>
    <p:sldId id="354" r:id="rId8"/>
    <p:sldId id="355" r:id="rId9"/>
    <p:sldId id="357" r:id="rId10"/>
    <p:sldId id="356" r:id="rId11"/>
    <p:sldId id="358" r:id="rId12"/>
    <p:sldId id="359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0" r:id="rId22"/>
    <p:sldId id="369" r:id="rId23"/>
    <p:sldId id="372" r:id="rId24"/>
    <p:sldId id="371" r:id="rId25"/>
    <p:sldId id="373" r:id="rId26"/>
  </p:sldIdLst>
  <p:sldSz cx="12188825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133600"/>
            <a:ext cx="109792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Warm up: </a:t>
            </a:r>
            <a:endParaRPr lang="en-US" sz="3200" smtClean="0"/>
          </a:p>
          <a:p>
            <a:r>
              <a:rPr lang="en-US" sz="3200" smtClean="0"/>
              <a:t>How might we compare models of computing?</a:t>
            </a:r>
          </a:p>
          <a:p>
            <a:r>
              <a:rPr lang="en-US" sz="3200" smtClean="0"/>
              <a:t>By what metrics might we say model A is “better” than model B?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= AON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7030A0"/>
                </a:solidFill>
              </a:rPr>
              <a:t>NAND to AON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FF6699"/>
                </a:solidFill>
              </a:rPr>
              <a:t>AON to NAND</a:t>
            </a:r>
            <a:endParaRPr lang="en-US">
              <a:solidFill>
                <a:srgbClr val="FF66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588" y="26670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Everywhere you see: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0412" y="26670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Everywhere you see: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588" y="5029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Instead put: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412" y="5029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Instead put: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1513601" y="3630338"/>
            <a:ext cx="2142411" cy="844997"/>
            <a:chOff x="9523412" y="304800"/>
            <a:chExt cx="2116950" cy="834954"/>
          </a:xfrm>
        </p:grpSpPr>
        <p:grpSp>
          <p:nvGrpSpPr>
            <p:cNvPr id="13" name="Group 12"/>
            <p:cNvGrpSpPr/>
            <p:nvPr/>
          </p:nvGrpSpPr>
          <p:grpSpPr>
            <a:xfrm>
              <a:off x="9523412" y="304800"/>
              <a:ext cx="2116950" cy="834954"/>
              <a:chOff x="9218612" y="2059437"/>
              <a:chExt cx="2116950" cy="834954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9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1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10814170" y="247267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10952843" y="634970"/>
              <a:ext cx="166127" cy="1661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V="1">
            <a:off x="2531465" y="5669723"/>
            <a:ext cx="1209627" cy="462597"/>
            <a:chOff x="9371012" y="5257800"/>
            <a:chExt cx="1880444" cy="719138"/>
          </a:xfrm>
        </p:grpSpPr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flipV="1">
            <a:off x="1598612" y="5629743"/>
            <a:ext cx="1254900" cy="537099"/>
            <a:chOff x="9218612" y="2059437"/>
            <a:chExt cx="1950823" cy="834954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38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flipV="1">
            <a:off x="6399212" y="3581400"/>
            <a:ext cx="1548674" cy="662243"/>
            <a:chOff x="9218612" y="3716337"/>
            <a:chExt cx="2015843" cy="862013"/>
          </a:xfrm>
        </p:grpSpPr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V="1">
            <a:off x="4722812" y="3761900"/>
            <a:ext cx="1111669" cy="425135"/>
            <a:chOff x="9371012" y="5257800"/>
            <a:chExt cx="1880444" cy="719138"/>
          </a:xfrm>
        </p:grpSpPr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flipV="1">
            <a:off x="9437658" y="3581400"/>
            <a:ext cx="1498722" cy="641455"/>
            <a:chOff x="9218612" y="2059437"/>
            <a:chExt cx="1950823" cy="834954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57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294366" y="5791601"/>
            <a:ext cx="1982195" cy="609199"/>
            <a:chOff x="5332412" y="5759345"/>
            <a:chExt cx="2087149" cy="641455"/>
          </a:xfrm>
        </p:grpSpPr>
        <p:grpSp>
          <p:nvGrpSpPr>
            <p:cNvPr id="62" name="Group 61"/>
            <p:cNvGrpSpPr/>
            <p:nvPr/>
          </p:nvGrpSpPr>
          <p:grpSpPr>
            <a:xfrm flipV="1">
              <a:off x="5793212" y="5759345"/>
              <a:ext cx="1626349" cy="641455"/>
              <a:chOff x="9523412" y="304800"/>
              <a:chExt cx="2116950" cy="834954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9523412" y="304800"/>
                <a:ext cx="2116950" cy="834954"/>
                <a:chOff x="9218612" y="2059437"/>
                <a:chExt cx="2116950" cy="834954"/>
              </a:xfrm>
            </p:grpSpPr>
            <p:grpSp>
              <p:nvGrpSpPr>
                <p:cNvPr id="65" name="Group 64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69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0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1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6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472670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4" name="Oval 63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Line 9"/>
            <p:cNvSpPr>
              <a:spLocks noChangeShapeType="1"/>
            </p:cNvSpPr>
            <p:nvPr/>
          </p:nvSpPr>
          <p:spPr bwMode="auto">
            <a:xfrm flipH="1">
              <a:off x="5793212" y="5919709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 flipV="1">
              <a:off x="5332412" y="6080073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170612" y="5609530"/>
            <a:ext cx="2088527" cy="867470"/>
            <a:chOff x="7506996" y="4849410"/>
            <a:chExt cx="3735135" cy="1551389"/>
          </a:xfrm>
        </p:grpSpPr>
        <p:grpSp>
          <p:nvGrpSpPr>
            <p:cNvPr id="76" name="Group 75"/>
            <p:cNvGrpSpPr/>
            <p:nvPr/>
          </p:nvGrpSpPr>
          <p:grpSpPr>
            <a:xfrm flipV="1">
              <a:off x="7967796" y="4849410"/>
              <a:ext cx="1647985" cy="641455"/>
              <a:chOff x="9523412" y="304800"/>
              <a:chExt cx="2145113" cy="83495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23412" y="304800"/>
                <a:ext cx="2145113" cy="834954"/>
                <a:chOff x="9218612" y="2059437"/>
                <a:chExt cx="2145113" cy="834954"/>
              </a:xfrm>
            </p:grpSpPr>
            <p:grpSp>
              <p:nvGrpSpPr>
                <p:cNvPr id="79" name="Group 78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83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4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5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6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8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127445"/>
                  <a:ext cx="549555" cy="3452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flipV="1">
              <a:off x="7984348" y="5759344"/>
              <a:ext cx="1631433" cy="641455"/>
              <a:chOff x="9523412" y="304800"/>
              <a:chExt cx="2123568" cy="834954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9523412" y="304800"/>
                <a:ext cx="2123568" cy="834954"/>
                <a:chOff x="9218612" y="2059437"/>
                <a:chExt cx="2123568" cy="834954"/>
              </a:xfrm>
            </p:grpSpPr>
            <p:grpSp>
              <p:nvGrpSpPr>
                <p:cNvPr id="91" name="Group 90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95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6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7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8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92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0814170" y="2472670"/>
                  <a:ext cx="528010" cy="4156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flipV="1">
              <a:off x="9615782" y="5278254"/>
              <a:ext cx="1626349" cy="641455"/>
              <a:chOff x="9523412" y="304800"/>
              <a:chExt cx="2116950" cy="83495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523412" y="304800"/>
                <a:ext cx="2116950" cy="834954"/>
                <a:chOff x="9218612" y="2059437"/>
                <a:chExt cx="2116950" cy="834954"/>
              </a:xfrm>
            </p:grpSpPr>
            <p:grpSp>
              <p:nvGrpSpPr>
                <p:cNvPr id="103" name="Group 102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107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8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9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1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1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0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472670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02" name="Oval 101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Line 9"/>
            <p:cNvSpPr>
              <a:spLocks noChangeShapeType="1"/>
            </p:cNvSpPr>
            <p:nvPr/>
          </p:nvSpPr>
          <p:spPr bwMode="auto">
            <a:xfrm flipH="1">
              <a:off x="7967796" y="5013034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Line 9"/>
            <p:cNvSpPr>
              <a:spLocks noChangeShapeType="1"/>
            </p:cNvSpPr>
            <p:nvPr/>
          </p:nvSpPr>
          <p:spPr bwMode="auto">
            <a:xfrm flipV="1">
              <a:off x="7506996" y="5173398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Line 9"/>
            <p:cNvSpPr>
              <a:spLocks noChangeShapeType="1"/>
            </p:cNvSpPr>
            <p:nvPr/>
          </p:nvSpPr>
          <p:spPr bwMode="auto">
            <a:xfrm flipH="1">
              <a:off x="7991385" y="5905699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 flipV="1">
              <a:off x="7530585" y="6066063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151812" y="5426704"/>
            <a:ext cx="4021256" cy="1355096"/>
            <a:chOff x="8574198" y="4343400"/>
            <a:chExt cx="4021256" cy="1355096"/>
          </a:xfrm>
        </p:grpSpPr>
        <p:grpSp>
          <p:nvGrpSpPr>
            <p:cNvPr id="118" name="Group 117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119" name="Group 118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150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54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55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56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57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5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5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5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5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49" name="Oval 148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139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43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44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45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46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47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40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4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4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38" name="Oval 137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28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32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33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34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35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36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2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4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160" name="Group 159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65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69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0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1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2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6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64" name="Oval 163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1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175" name="Group 174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80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84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5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6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7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8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8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8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79" name="Oval 178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190" name="Group 189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95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99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0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1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2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9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9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9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94" name="Oval 193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2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8574198" y="4343400"/>
              <a:ext cx="1039070" cy="667458"/>
              <a:chOff x="9029825" y="2228142"/>
              <a:chExt cx="1039070" cy="667458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9090295" y="2286504"/>
                <a:ext cx="978600" cy="6090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9029825" y="2228142"/>
                <a:ext cx="492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NOT</a:t>
                </a:r>
                <a:endParaRPr lang="en-US" sz="120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8574198" y="5012681"/>
              <a:ext cx="1039070" cy="674518"/>
              <a:chOff x="9029825" y="2286504"/>
              <a:chExt cx="1039070" cy="674518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9090295" y="2286504"/>
                <a:ext cx="978600" cy="6090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9029825" y="2684023"/>
                <a:ext cx="492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NOT</a:t>
                </a:r>
                <a:endParaRPr lang="en-US" sz="1200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9639095" y="4481899"/>
              <a:ext cx="1808223" cy="1216597"/>
              <a:chOff x="9052030" y="2286504"/>
              <a:chExt cx="1016865" cy="645457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9090295" y="2286504"/>
                <a:ext cx="978600" cy="6090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9052030" y="2785001"/>
                <a:ext cx="492014" cy="14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OR</a:t>
                </a:r>
                <a:endParaRPr lang="en-US" sz="120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1518477" y="4647005"/>
              <a:ext cx="1039070" cy="667458"/>
              <a:chOff x="9029825" y="2228142"/>
              <a:chExt cx="1039070" cy="667458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9090295" y="2286504"/>
                <a:ext cx="978600" cy="6090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9029825" y="2228142"/>
                <a:ext cx="492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NOT</a:t>
                </a:r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3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Majority using NAND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3018" y="1066800"/>
            <a:ext cx="7577794" cy="2728348"/>
            <a:chOff x="150812" y="1143000"/>
            <a:chExt cx="8604791" cy="3098113"/>
          </a:xfrm>
        </p:grpSpPr>
        <p:grpSp>
          <p:nvGrpSpPr>
            <p:cNvPr id="5" name="Group 4"/>
            <p:cNvGrpSpPr/>
            <p:nvPr/>
          </p:nvGrpSpPr>
          <p:grpSpPr>
            <a:xfrm>
              <a:off x="3902897" y="1640435"/>
              <a:ext cx="2015843" cy="862013"/>
              <a:chOff x="9218612" y="3716337"/>
              <a:chExt cx="2015843" cy="862013"/>
            </a:xfrm>
          </p:grpSpPr>
          <p:sp>
            <p:nvSpPr>
              <p:cNvPr id="6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48177" y="2291246"/>
              <a:ext cx="1950823" cy="834954"/>
              <a:chOff x="9218612" y="2059437"/>
              <a:chExt cx="1950823" cy="834954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5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0813" y="1305441"/>
                  <a:ext cx="550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360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3" y="1305441"/>
                  <a:ext cx="550863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0813" y="3594782"/>
                  <a:ext cx="550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360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3" y="3594782"/>
                  <a:ext cx="550863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50812" y="2429242"/>
                  <a:ext cx="550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360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2" y="2429242"/>
                  <a:ext cx="550863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>
              <a:off x="701675" y="1351738"/>
              <a:ext cx="952268" cy="29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>
              <a:off x="701675" y="1769215"/>
              <a:ext cx="952268" cy="983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701676" y="3917946"/>
              <a:ext cx="846502" cy="114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 flipV="1">
              <a:off x="701675" y="1642902"/>
              <a:ext cx="846503" cy="857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653943" y="1143000"/>
              <a:ext cx="1950823" cy="834954"/>
              <a:chOff x="9218612" y="2059437"/>
              <a:chExt cx="1950823" cy="834954"/>
            </a:xfrm>
          </p:grpSpPr>
          <p:grpSp>
            <p:nvGrpSpPr>
              <p:cNvPr id="51" name="Group 50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55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 flipV="1">
              <a:off x="701674" y="2752407"/>
              <a:ext cx="846503" cy="862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H="1">
              <a:off x="701676" y="2917461"/>
              <a:ext cx="846501" cy="1000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48177" y="3406159"/>
              <a:ext cx="1950823" cy="834954"/>
              <a:chOff x="9218612" y="2059437"/>
              <a:chExt cx="1950823" cy="834954"/>
            </a:xfrm>
          </p:grpSpPr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67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82" name="Line 9"/>
            <p:cNvSpPr>
              <a:spLocks noChangeShapeType="1"/>
            </p:cNvSpPr>
            <p:nvPr/>
          </p:nvSpPr>
          <p:spPr bwMode="auto">
            <a:xfrm>
              <a:off x="3604764" y="1556234"/>
              <a:ext cx="301466" cy="330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 flipV="1">
              <a:off x="3499000" y="2291246"/>
              <a:ext cx="403897" cy="413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6188897" y="2412313"/>
              <a:ext cx="2015843" cy="862013"/>
              <a:chOff x="9218612" y="3716337"/>
              <a:chExt cx="2015843" cy="862013"/>
            </a:xfrm>
          </p:grpSpPr>
          <p:sp>
            <p:nvSpPr>
              <p:cNvPr id="85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89" name="Line 9"/>
            <p:cNvSpPr>
              <a:spLocks noChangeShapeType="1"/>
            </p:cNvSpPr>
            <p:nvPr/>
          </p:nvSpPr>
          <p:spPr bwMode="auto">
            <a:xfrm flipV="1">
              <a:off x="3499001" y="3039376"/>
              <a:ext cx="2724538" cy="7800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 flipV="1">
              <a:off x="5918739" y="2071440"/>
              <a:ext cx="304799" cy="586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204740" y="2520153"/>
                  <a:ext cx="550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360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740" y="2520153"/>
                  <a:ext cx="550863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2860" y="4234605"/>
                <a:ext cx="485117" cy="56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0" y="4234605"/>
                <a:ext cx="485117" cy="5691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2860" y="6250710"/>
                <a:ext cx="485117" cy="56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0" y="6250710"/>
                <a:ext cx="485117" cy="5691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02859" y="5224279"/>
                <a:ext cx="485117" cy="56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9" y="5224279"/>
                <a:ext cx="485117" cy="5691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ine 9"/>
          <p:cNvSpPr>
            <a:spLocks noChangeShapeType="1"/>
          </p:cNvSpPr>
          <p:nvPr/>
        </p:nvSpPr>
        <p:spPr bwMode="auto">
          <a:xfrm flipH="1">
            <a:off x="587973" y="4141738"/>
            <a:ext cx="804890" cy="3900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 flipH="1">
            <a:off x="587975" y="4657060"/>
            <a:ext cx="804889" cy="85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Line 9"/>
          <p:cNvSpPr>
            <a:spLocks noChangeShapeType="1"/>
          </p:cNvSpPr>
          <p:nvPr/>
        </p:nvSpPr>
        <p:spPr bwMode="auto">
          <a:xfrm>
            <a:off x="587976" y="6535304"/>
            <a:ext cx="745470" cy="1007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H="1" flipV="1">
            <a:off x="587975" y="4531790"/>
            <a:ext cx="761776" cy="6245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 flipH="1" flipV="1">
            <a:off x="587974" y="5508874"/>
            <a:ext cx="774261" cy="6173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Line 9"/>
          <p:cNvSpPr>
            <a:spLocks noChangeShapeType="1"/>
          </p:cNvSpPr>
          <p:nvPr/>
        </p:nvSpPr>
        <p:spPr bwMode="auto">
          <a:xfrm flipH="1">
            <a:off x="587976" y="5644095"/>
            <a:ext cx="726623" cy="8912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0164139" y="5105400"/>
                <a:ext cx="485117" cy="56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139" y="5105400"/>
                <a:ext cx="485117" cy="5691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1362236" y="3962400"/>
            <a:ext cx="4010484" cy="868609"/>
            <a:chOff x="8584970" y="4595465"/>
            <a:chExt cx="4010484" cy="868609"/>
          </a:xfrm>
        </p:grpSpPr>
        <p:grpSp>
          <p:nvGrpSpPr>
            <p:cNvPr id="138" name="Group 137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196" name="Group 195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227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31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2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3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4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2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2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3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26" name="Oval 225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214" name="Group 213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216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20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1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2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3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17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15" name="Oval 214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05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09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0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1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2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0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04" name="Oval 203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9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0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1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2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182" name="Group 181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87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91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92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93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94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9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8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8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9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86" name="Oval 185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3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4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168" name="Group 167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73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77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8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9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0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7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7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7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72" name="Oval 171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0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154" name="Group 153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59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63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64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65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66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67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6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58" name="Oval 157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36" name="Group 235"/>
          <p:cNvGrpSpPr/>
          <p:nvPr/>
        </p:nvGrpSpPr>
        <p:grpSpPr>
          <a:xfrm>
            <a:off x="1290557" y="4953000"/>
            <a:ext cx="4010484" cy="868609"/>
            <a:chOff x="8584970" y="4595465"/>
            <a:chExt cx="4010484" cy="868609"/>
          </a:xfrm>
        </p:grpSpPr>
        <p:grpSp>
          <p:nvGrpSpPr>
            <p:cNvPr id="237" name="Group 236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283" name="Group 282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314" name="Group 313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18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19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20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21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22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1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13" name="Oval 312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301" name="Group 300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303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07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08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09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10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1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04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02" name="Oval 301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92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96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97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98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99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00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9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9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9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91" name="Oval 290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7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8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9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269" name="Group 268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7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78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79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80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81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82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7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7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7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73" name="Oval 272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0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1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255" name="Group 254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58" name="Group 257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60" name="Group 259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64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65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66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67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6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6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6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6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59" name="Oval 258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7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241" name="Group 240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44" name="Group 243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46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50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51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52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53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5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4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4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4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45" name="Oval 244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3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23" name="Group 322"/>
          <p:cNvGrpSpPr/>
          <p:nvPr/>
        </p:nvGrpSpPr>
        <p:grpSpPr>
          <a:xfrm>
            <a:off x="1325710" y="5946880"/>
            <a:ext cx="4010484" cy="868609"/>
            <a:chOff x="8584970" y="4595465"/>
            <a:chExt cx="4010484" cy="868609"/>
          </a:xfrm>
        </p:grpSpPr>
        <p:grpSp>
          <p:nvGrpSpPr>
            <p:cNvPr id="324" name="Group 323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370" name="Group 369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399" name="Group 398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401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405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06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07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08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09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40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00" name="Oval 399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388" name="Group 387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390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94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95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96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97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9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91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89" name="Oval 388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377" name="Group 376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379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83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84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85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86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87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8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78" name="Oval 377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3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4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5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6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356" name="Group 355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361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65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6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7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8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9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6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60" name="Oval 359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7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8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342" name="Group 341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347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51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2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3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4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4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46" name="Oval 345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3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4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328" name="Group 327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331" name="Group 330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333" name="Group 332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37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38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39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40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4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3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32" name="Oval 331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9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0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5722710" y="4471530"/>
            <a:ext cx="2088527" cy="867470"/>
            <a:chOff x="7506996" y="4849410"/>
            <a:chExt cx="3735135" cy="1551389"/>
          </a:xfrm>
        </p:grpSpPr>
        <p:grpSp>
          <p:nvGrpSpPr>
            <p:cNvPr id="411" name="Group 410"/>
            <p:cNvGrpSpPr/>
            <p:nvPr/>
          </p:nvGrpSpPr>
          <p:grpSpPr>
            <a:xfrm flipV="1">
              <a:off x="7967796" y="4849410"/>
              <a:ext cx="1647985" cy="641455"/>
              <a:chOff x="9523412" y="304800"/>
              <a:chExt cx="2145113" cy="834954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9523412" y="304800"/>
                <a:ext cx="2145113" cy="834954"/>
                <a:chOff x="9218612" y="2059437"/>
                <a:chExt cx="2145113" cy="834954"/>
              </a:xfrm>
            </p:grpSpPr>
            <p:grpSp>
              <p:nvGrpSpPr>
                <p:cNvPr id="442" name="Group 441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46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7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8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4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127445"/>
                  <a:ext cx="549555" cy="3452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41" name="Oval 440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2" name="Group 411"/>
            <p:cNvGrpSpPr/>
            <p:nvPr/>
          </p:nvGrpSpPr>
          <p:grpSpPr>
            <a:xfrm flipV="1">
              <a:off x="7984348" y="5759344"/>
              <a:ext cx="1631433" cy="641455"/>
              <a:chOff x="9523412" y="304800"/>
              <a:chExt cx="2123568" cy="834954"/>
            </a:xfrm>
          </p:grpSpPr>
          <p:grpSp>
            <p:nvGrpSpPr>
              <p:cNvPr id="429" name="Group 428"/>
              <p:cNvGrpSpPr/>
              <p:nvPr/>
            </p:nvGrpSpPr>
            <p:grpSpPr>
              <a:xfrm>
                <a:off x="9523412" y="304800"/>
                <a:ext cx="2123568" cy="834954"/>
                <a:chOff x="9218612" y="2059437"/>
                <a:chExt cx="2123568" cy="834954"/>
              </a:xfrm>
            </p:grpSpPr>
            <p:grpSp>
              <p:nvGrpSpPr>
                <p:cNvPr id="431" name="Group 430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35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6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7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8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32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0814170" y="2472670"/>
                  <a:ext cx="528010" cy="4156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0" name="Oval 429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 flipV="1">
              <a:off x="9615782" y="5278254"/>
              <a:ext cx="1626349" cy="641455"/>
              <a:chOff x="9523412" y="304800"/>
              <a:chExt cx="2116950" cy="834954"/>
            </a:xfrm>
          </p:grpSpPr>
          <p:grpSp>
            <p:nvGrpSpPr>
              <p:cNvPr id="418" name="Group 417"/>
              <p:cNvGrpSpPr/>
              <p:nvPr/>
            </p:nvGrpSpPr>
            <p:grpSpPr>
              <a:xfrm>
                <a:off x="9523412" y="304800"/>
                <a:ext cx="2116950" cy="834954"/>
                <a:chOff x="9218612" y="2059437"/>
                <a:chExt cx="2116950" cy="834954"/>
              </a:xfrm>
            </p:grpSpPr>
            <p:grpSp>
              <p:nvGrpSpPr>
                <p:cNvPr id="420" name="Group 419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24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5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6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7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2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472670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9" name="Oval 418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Line 9"/>
            <p:cNvSpPr>
              <a:spLocks noChangeShapeType="1"/>
            </p:cNvSpPr>
            <p:nvPr/>
          </p:nvSpPr>
          <p:spPr bwMode="auto">
            <a:xfrm flipH="1">
              <a:off x="7967796" y="5013034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5" name="Line 9"/>
            <p:cNvSpPr>
              <a:spLocks noChangeShapeType="1"/>
            </p:cNvSpPr>
            <p:nvPr/>
          </p:nvSpPr>
          <p:spPr bwMode="auto">
            <a:xfrm flipV="1">
              <a:off x="7506996" y="5173398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6" name="Line 9"/>
            <p:cNvSpPr>
              <a:spLocks noChangeShapeType="1"/>
            </p:cNvSpPr>
            <p:nvPr/>
          </p:nvSpPr>
          <p:spPr bwMode="auto">
            <a:xfrm flipH="1">
              <a:off x="7991385" y="5905699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7" name="Line 9"/>
            <p:cNvSpPr>
              <a:spLocks noChangeShapeType="1"/>
            </p:cNvSpPr>
            <p:nvPr/>
          </p:nvSpPr>
          <p:spPr bwMode="auto">
            <a:xfrm flipV="1">
              <a:off x="7530585" y="6066063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51" name="Line 9"/>
          <p:cNvSpPr>
            <a:spLocks noChangeShapeType="1"/>
          </p:cNvSpPr>
          <p:nvPr/>
        </p:nvSpPr>
        <p:spPr bwMode="auto">
          <a:xfrm>
            <a:off x="5372720" y="4381528"/>
            <a:ext cx="363180" cy="2629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2" name="Line 9"/>
          <p:cNvSpPr>
            <a:spLocks noChangeShapeType="1"/>
          </p:cNvSpPr>
          <p:nvPr/>
        </p:nvSpPr>
        <p:spPr bwMode="auto">
          <a:xfrm flipV="1">
            <a:off x="5301041" y="5151829"/>
            <a:ext cx="438987" cy="2221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53" name="Group 452"/>
          <p:cNvGrpSpPr/>
          <p:nvPr/>
        </p:nvGrpSpPr>
        <p:grpSpPr>
          <a:xfrm>
            <a:off x="8075612" y="5044881"/>
            <a:ext cx="2088527" cy="867470"/>
            <a:chOff x="7506996" y="4849410"/>
            <a:chExt cx="3735135" cy="1551389"/>
          </a:xfrm>
        </p:grpSpPr>
        <p:grpSp>
          <p:nvGrpSpPr>
            <p:cNvPr id="454" name="Group 453"/>
            <p:cNvGrpSpPr/>
            <p:nvPr/>
          </p:nvGrpSpPr>
          <p:grpSpPr>
            <a:xfrm flipV="1">
              <a:off x="7967796" y="4849410"/>
              <a:ext cx="1647985" cy="641455"/>
              <a:chOff x="9523412" y="304800"/>
              <a:chExt cx="2145113" cy="834954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9523412" y="304800"/>
                <a:ext cx="2145113" cy="834954"/>
                <a:chOff x="9218612" y="2059437"/>
                <a:chExt cx="2145113" cy="834954"/>
              </a:xfrm>
            </p:grpSpPr>
            <p:grpSp>
              <p:nvGrpSpPr>
                <p:cNvPr id="485" name="Group 484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89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0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1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8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127445"/>
                  <a:ext cx="549555" cy="3452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84" name="Oval 483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flipV="1">
              <a:off x="7984348" y="5759344"/>
              <a:ext cx="1631433" cy="641455"/>
              <a:chOff x="9523412" y="304800"/>
              <a:chExt cx="2123568" cy="834954"/>
            </a:xfrm>
          </p:grpSpPr>
          <p:grpSp>
            <p:nvGrpSpPr>
              <p:cNvPr id="472" name="Group 471"/>
              <p:cNvGrpSpPr/>
              <p:nvPr/>
            </p:nvGrpSpPr>
            <p:grpSpPr>
              <a:xfrm>
                <a:off x="9523412" y="304800"/>
                <a:ext cx="2123568" cy="834954"/>
                <a:chOff x="9218612" y="2059437"/>
                <a:chExt cx="2123568" cy="834954"/>
              </a:xfrm>
            </p:grpSpPr>
            <p:grpSp>
              <p:nvGrpSpPr>
                <p:cNvPr id="474" name="Group 473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78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9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0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1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7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0814170" y="2472670"/>
                  <a:ext cx="528010" cy="4156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73" name="Oval 472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 flipV="1">
              <a:off x="9615782" y="5278254"/>
              <a:ext cx="1626349" cy="641455"/>
              <a:chOff x="9523412" y="304800"/>
              <a:chExt cx="2116950" cy="834954"/>
            </a:xfrm>
          </p:grpSpPr>
          <p:grpSp>
            <p:nvGrpSpPr>
              <p:cNvPr id="461" name="Group 460"/>
              <p:cNvGrpSpPr/>
              <p:nvPr/>
            </p:nvGrpSpPr>
            <p:grpSpPr>
              <a:xfrm>
                <a:off x="9523412" y="304800"/>
                <a:ext cx="2116950" cy="834954"/>
                <a:chOff x="9218612" y="2059437"/>
                <a:chExt cx="2116950" cy="834954"/>
              </a:xfrm>
            </p:grpSpPr>
            <p:grpSp>
              <p:nvGrpSpPr>
                <p:cNvPr id="463" name="Group 462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67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8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9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6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472670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62" name="Oval 461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Line 9"/>
            <p:cNvSpPr>
              <a:spLocks noChangeShapeType="1"/>
            </p:cNvSpPr>
            <p:nvPr/>
          </p:nvSpPr>
          <p:spPr bwMode="auto">
            <a:xfrm flipH="1">
              <a:off x="7967796" y="5013034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8" name="Line 9"/>
            <p:cNvSpPr>
              <a:spLocks noChangeShapeType="1"/>
            </p:cNvSpPr>
            <p:nvPr/>
          </p:nvSpPr>
          <p:spPr bwMode="auto">
            <a:xfrm flipV="1">
              <a:off x="7506996" y="5173398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9" name="Line 9"/>
            <p:cNvSpPr>
              <a:spLocks noChangeShapeType="1"/>
            </p:cNvSpPr>
            <p:nvPr/>
          </p:nvSpPr>
          <p:spPr bwMode="auto">
            <a:xfrm flipH="1">
              <a:off x="7991385" y="5905699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0" name="Line 9"/>
            <p:cNvSpPr>
              <a:spLocks noChangeShapeType="1"/>
            </p:cNvSpPr>
            <p:nvPr/>
          </p:nvSpPr>
          <p:spPr bwMode="auto">
            <a:xfrm flipV="1">
              <a:off x="7530585" y="6066063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94" name="Line 9"/>
          <p:cNvSpPr>
            <a:spLocks noChangeShapeType="1"/>
          </p:cNvSpPr>
          <p:nvPr/>
        </p:nvSpPr>
        <p:spPr bwMode="auto">
          <a:xfrm flipV="1">
            <a:off x="5336194" y="5730801"/>
            <a:ext cx="2752607" cy="6370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5" name="Line 9"/>
          <p:cNvSpPr>
            <a:spLocks noChangeShapeType="1"/>
          </p:cNvSpPr>
          <p:nvPr/>
        </p:nvSpPr>
        <p:spPr bwMode="auto">
          <a:xfrm>
            <a:off x="7811237" y="4884852"/>
            <a:ext cx="277565" cy="3566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09645" y="1494448"/>
            <a:ext cx="1379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</a:rPr>
              <a:t>5 gates</a:t>
            </a:r>
            <a:endParaRPr lang="en-US" sz="3200" b="1">
              <a:solidFill>
                <a:srgbClr val="0070C0"/>
              </a:solidFill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0188805" y="4513836"/>
            <a:ext cx="158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24 gates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Takeaway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600201"/>
            <a:ext cx="11199972" cy="487679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We now have a hardware-based model of computing to work with</a:t>
            </a:r>
          </a:p>
          <a:p>
            <a:pPr lvl="1"/>
            <a:r>
              <a:rPr lang="en-US" smtClean="0"/>
              <a:t>Actually two!</a:t>
            </a:r>
          </a:p>
          <a:p>
            <a:r>
              <a:rPr lang="en-US" smtClean="0"/>
              <a:t>Meant to be similar to how CPUs operate</a:t>
            </a:r>
          </a:p>
          <a:p>
            <a:r>
              <a:rPr lang="en-US" smtClean="0"/>
              <a:t>We’ve already made proofs about models of computation!</a:t>
            </a:r>
          </a:p>
          <a:p>
            <a:r>
              <a:rPr lang="en-US" smtClean="0"/>
              <a:t>While some models are equivalent in what they can compute, they may not be in how efficiently they can do it</a:t>
            </a:r>
          </a:p>
          <a:p>
            <a:r>
              <a:rPr lang="en-US" b="1" smtClean="0"/>
              <a:t>Next time:</a:t>
            </a:r>
            <a:r>
              <a:rPr lang="en-US" smtClean="0"/>
              <a:t> a software-like model of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circuit-like programming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Define how to represent a computation</a:t>
            </a:r>
          </a:p>
          <a:p>
            <a:pPr lvl="1"/>
            <a:r>
              <a:rPr lang="en-US" smtClean="0"/>
              <a:t>Inputs as positional arguments</a:t>
            </a:r>
          </a:p>
          <a:p>
            <a:pPr lvl="1"/>
            <a:r>
              <a:rPr lang="en-US" smtClean="0"/>
              <a:t>Outputs as return statements</a:t>
            </a:r>
          </a:p>
          <a:p>
            <a:pPr lvl="1"/>
            <a:r>
              <a:rPr lang="en-US" smtClean="0"/>
              <a:t>Variable assignments using boolean operators AND/OR/NOT</a:t>
            </a:r>
          </a:p>
          <a:p>
            <a:r>
              <a:rPr lang="en-US"/>
              <a:t>Define how to perform an execution</a:t>
            </a:r>
          </a:p>
          <a:p>
            <a:pPr lvl="1"/>
            <a:r>
              <a:rPr lang="en-US" smtClean="0"/>
              <a:t>Evaluate each variable assignment sequentially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8012" y="6172200"/>
            <a:ext cx="332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AON-Straightline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9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 with our language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smtClean="0"/>
                  <a:t>English: </a:t>
                </a:r>
              </a:p>
              <a:p>
                <a:pPr lvl="1"/>
                <a:r>
                  <a:rPr lang="en-US" sz="3200" smtClean="0"/>
                  <a:t>Return 1 if at least 2 inputs are 1, 0 otherwise</a:t>
                </a:r>
              </a:p>
              <a:p>
                <a:r>
                  <a:rPr lang="en-US" sz="3600" smtClean="0"/>
                  <a:t>Math: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𝑀𝐴𝐽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∧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∧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∨(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∧</m:t>
                    </m:r>
                    <m:r>
                      <a:rPr lang="en-US" sz="3200" b="0" i="1" smtClean="0">
                        <a:latin typeface="Cambria Math"/>
                      </a:rPr>
                      <m:t>𝑐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smtClean="0"/>
              </a:p>
              <a:p>
                <a:r>
                  <a:rPr lang="en-US" sz="3600" smtClean="0"/>
                  <a:t>AON-CIRC:</a:t>
                </a:r>
                <a:endParaRPr lang="en-US" sz="36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AA61817-D6B7-4775-A605-757A7162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4742473"/>
            <a:ext cx="5933428" cy="21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your neighbors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Write </a:t>
                </a:r>
                <a:r>
                  <a:rPr lang="en-US"/>
                  <a:t>AON-straightline </a:t>
                </a:r>
                <a:r>
                  <a:rPr lang="en-US" smtClean="0"/>
                  <a:t>programs: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𝑁𝐴𝑁𝐷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smtClean="0">
                  <a:solidFill>
                    <a:srgbClr val="C00000"/>
                  </a:solidFill>
                </a:endParaRPr>
              </a:p>
              <a:p>
                <a:pPr marL="609494" lvl="1" indent="0">
                  <a:buNone/>
                </a:pPr>
                <a:endParaRPr lang="en-US" smtClean="0">
                  <a:solidFill>
                    <a:srgbClr val="C00000"/>
                  </a:solidFill>
                </a:endParaRPr>
              </a:p>
              <a:p>
                <a:pPr marL="609494" lvl="1" indent="0">
                  <a:buNone/>
                </a:pPr>
                <a:endParaRPr lang="en-US" smtClean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𝑋𝑂𝑅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63336"/>
              </p:ext>
            </p:extLst>
          </p:nvPr>
        </p:nvGraphicFramePr>
        <p:xfrm>
          <a:off x="9371012" y="1295400"/>
          <a:ext cx="2208214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4107"/>
                <a:gridCol w="1104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16669"/>
              </p:ext>
            </p:extLst>
          </p:nvPr>
        </p:nvGraphicFramePr>
        <p:xfrm>
          <a:off x="9371012" y="4267200"/>
          <a:ext cx="220821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07"/>
                <a:gridCol w="1104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294812" y="9144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𝑁𝐴𝑁𝐷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812" y="914400"/>
                <a:ext cx="114300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142412" y="3886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𝑋𝑂𝑅</m:t>
                      </m:r>
                    </m:oMath>
                  </m:oMathPara>
                </a14:m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12" y="3886200"/>
                <a:ext cx="11430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97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your neighbors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Write AON-straightline programs: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𝑁𝐴𝑁𝐷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smtClean="0">
                  <a:solidFill>
                    <a:srgbClr val="C00000"/>
                  </a:solidFill>
                </a:endParaRPr>
              </a:p>
              <a:p>
                <a:pPr marL="609494" lvl="1" indent="0">
                  <a:buNone/>
                </a:pPr>
                <a:endParaRPr lang="en-US" smtClean="0">
                  <a:solidFill>
                    <a:srgbClr val="C00000"/>
                  </a:solidFill>
                </a:endParaRPr>
              </a:p>
              <a:p>
                <a:pPr marL="609494" lvl="1" indent="0">
                  <a:buNone/>
                </a:pPr>
                <a:endParaRPr lang="en-US" smtClean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𝑋𝑂𝑅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96296"/>
              </p:ext>
            </p:extLst>
          </p:nvPr>
        </p:nvGraphicFramePr>
        <p:xfrm>
          <a:off x="9371012" y="1295400"/>
          <a:ext cx="2208214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4107"/>
                <a:gridCol w="1104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00448"/>
              </p:ext>
            </p:extLst>
          </p:nvPr>
        </p:nvGraphicFramePr>
        <p:xfrm>
          <a:off x="9371012" y="4267200"/>
          <a:ext cx="220821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07"/>
                <a:gridCol w="1104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294812" y="9144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𝑁𝐴𝑁𝐷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812" y="914400"/>
                <a:ext cx="114300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142412" y="3886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𝑋𝑂𝑅</m:t>
                      </m:r>
                    </m:oMath>
                  </m:oMathPara>
                </a14:m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12" y="3886200"/>
                <a:ext cx="11430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0442FAF7-8904-4794-9BEE-B14372D17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333" y="4679308"/>
            <a:ext cx="4654176" cy="2066543"/>
          </a:xfrm>
          <a:prstGeom prst="rect">
            <a:avLst/>
          </a:prstGeom>
        </p:spPr>
      </p:pic>
      <p:pic>
        <p:nvPicPr>
          <p:cNvPr id="10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D09C1F4-8CAD-43C6-B2C1-4A9D56D1A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412" y="2745729"/>
            <a:ext cx="3846019" cy="11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9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AON-Straightline = NAND-Straightline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any function I can implement in the AON-Straightline language can be implemented such that the only operation is NAND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4A948-597B-45CF-8EFC-7B02FC44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NAND Straightline = AON Straightline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5B6E2A-AF52-47D8-8652-2A588AB5E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NAND -&gt; AON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2FA14B-2B62-4FDA-AFFC-63C94BF87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AA06A1C-6F5C-4026-A941-AEF24904C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AON -&gt; NAND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76EB71-8DDA-47F9-8D5E-DFD1AEB1FE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CB743-19F7-4DCE-80AA-B2683977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4A948-597B-45CF-8EFC-7B02FC44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NAND Straightline = AON Straightline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5B6E2A-AF52-47D8-8652-2A588AB5E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NAND -&gt; AON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2FA14B-2B62-4FDA-AFFC-63C94BF87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NAND(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Becomes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temp = 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NOT(temp)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AA06A1C-6F5C-4026-A941-AEF24904C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AON -&gt; NAND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76EB71-8DDA-47F9-8D5E-DFD1AEB1FE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x = NOT(a)</a:t>
            </a:r>
          </a:p>
          <a:p>
            <a:pPr marL="0" indent="0">
              <a:buNone/>
            </a:pPr>
            <a:r>
              <a:rPr lang="en-US" sz="2400" i="1" dirty="0">
                <a:cs typeface="Calibri"/>
              </a:rPr>
              <a:t>Becomes</a:t>
            </a:r>
          </a:p>
          <a:p>
            <a:pPr marL="456565" indent="-456565">
              <a:buNone/>
            </a:pPr>
            <a:r>
              <a:rPr lang="en-US" dirty="0">
                <a:ea typeface="+mn-lt"/>
                <a:cs typeface="+mn-lt"/>
              </a:rPr>
              <a:t>x= NAND(</a:t>
            </a:r>
            <a:r>
              <a:rPr lang="en-US" dirty="0" err="1">
                <a:ea typeface="+mn-lt"/>
                <a:cs typeface="+mn-lt"/>
              </a:rPr>
              <a:t>a,a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Becomes</a:t>
            </a:r>
            <a:endParaRPr lang="en-US" sz="2400" dirty="0">
              <a:ea typeface="+mn-lt"/>
              <a:cs typeface="+mn-lt"/>
            </a:endParaRPr>
          </a:p>
          <a:p>
            <a:pPr marL="456565" indent="-456565">
              <a:buNone/>
            </a:pPr>
            <a:r>
              <a:rPr lang="en-US" dirty="0">
                <a:cs typeface="Calibri"/>
              </a:rPr>
              <a:t>temp= NAND(</a:t>
            </a:r>
            <a:r>
              <a:rPr lang="en-US" dirty="0" err="1">
                <a:cs typeface="Calibri"/>
              </a:rPr>
              <a:t>a,b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456565" indent="-456565">
              <a:buNone/>
            </a:pPr>
            <a:r>
              <a:rPr lang="en-US" dirty="0">
                <a:cs typeface="Calibri"/>
              </a:rPr>
              <a:t>x=NAND(</a:t>
            </a:r>
            <a:r>
              <a:rPr lang="en-US" dirty="0" err="1">
                <a:cs typeface="Calibri"/>
              </a:rPr>
              <a:t>temp,temp</a:t>
            </a:r>
            <a:r>
              <a:rPr lang="en-US" dirty="0">
                <a:cs typeface="Calibri"/>
              </a:rPr>
              <a:t>)</a:t>
            </a: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CB743-19F7-4DCE-80AA-B2683977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DE535D-A441-4BD5-A42E-71DB7DC09E2C}"/>
              </a:ext>
            </a:extLst>
          </p:cNvPr>
          <p:cNvSpPr txBox="1"/>
          <p:nvPr/>
        </p:nvSpPr>
        <p:spPr>
          <a:xfrm>
            <a:off x="9331792" y="2084488"/>
            <a:ext cx="318878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sz="3200" dirty="0">
                <a:cs typeface="Segoe UI"/>
              </a:rPr>
              <a:t>x = OR(</a:t>
            </a:r>
            <a:r>
              <a:rPr lang="en-US" sz="3200" err="1">
                <a:cs typeface="Segoe UI"/>
              </a:rPr>
              <a:t>a,b</a:t>
            </a:r>
            <a:r>
              <a:rPr lang="en-US" sz="3200" dirty="0">
                <a:cs typeface="Segoe UI"/>
              </a:rPr>
              <a:t>)​</a:t>
            </a:r>
          </a:p>
          <a:p>
            <a:r>
              <a:rPr lang="en-US" i="1" dirty="0">
                <a:cs typeface="Segoe UI"/>
              </a:rPr>
              <a:t>Becomes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sz="3200" dirty="0">
                <a:cs typeface="Segoe UI"/>
              </a:rPr>
              <a:t>t1 = NAND(</a:t>
            </a:r>
            <a:r>
              <a:rPr lang="en-US" sz="3200" dirty="0" err="1">
                <a:cs typeface="Segoe UI"/>
              </a:rPr>
              <a:t>a,a</a:t>
            </a:r>
            <a:r>
              <a:rPr lang="en-US" sz="3200" dirty="0">
                <a:cs typeface="Segoe UI"/>
              </a:rPr>
              <a:t>)</a:t>
            </a:r>
          </a:p>
          <a:p>
            <a:r>
              <a:rPr lang="en-US" sz="3200" dirty="0">
                <a:ea typeface="+mn-lt"/>
                <a:cs typeface="+mn-lt"/>
              </a:rPr>
              <a:t>t2 = NAND(</a:t>
            </a:r>
            <a:r>
              <a:rPr lang="en-US" sz="3200" dirty="0" err="1">
                <a:ea typeface="+mn-lt"/>
                <a:cs typeface="+mn-lt"/>
              </a:rPr>
              <a:t>b,b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r>
              <a:rPr lang="en-US" sz="3200" dirty="0">
                <a:cs typeface="Segoe UI"/>
              </a:rPr>
              <a:t>x= NAND(t1,t2)</a:t>
            </a: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6272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Exercise 0 was due last week</a:t>
            </a:r>
          </a:p>
          <a:p>
            <a:pPr lvl="1"/>
            <a:r>
              <a:rPr lang="en-US" smtClean="0"/>
              <a:t>Didn’t complete it? No problem (this time)! Just do it soon. Ask for an extension on the assignment page.</a:t>
            </a:r>
          </a:p>
          <a:p>
            <a:r>
              <a:rPr lang="en-US" smtClean="0"/>
              <a:t>First Quiz was due today</a:t>
            </a:r>
          </a:p>
          <a:p>
            <a:pPr lvl="1"/>
            <a:r>
              <a:rPr lang="en-US" smtClean="0"/>
              <a:t>Didn’t complete it? No problem (this time)! Ask for an extension on the assignment page.</a:t>
            </a:r>
          </a:p>
          <a:p>
            <a:r>
              <a:rPr lang="en-US" smtClean="0"/>
              <a:t>Exercise 1 is out.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D3C38-13AA-4659-983B-0142FF56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Circuits equivalent to AON Straightline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A0E95-06FB-4F7F-AFC5-85E52AE5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How do we show </a:t>
            </a:r>
            <a:r>
              <a:rPr lang="en-US">
                <a:cs typeface="Calibri"/>
              </a:rPr>
              <a:t>this</a:t>
            </a:r>
            <a:r>
              <a:rPr lang="en-US" smtClean="0">
                <a:cs typeface="Calibri"/>
              </a:rPr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521EF8-801D-426C-BAA7-54E49205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Convert Expression of each into the other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NAND-Straightline Components</a:t>
            </a:r>
            <a:endParaRPr lang="en-US"/>
          </a:p>
          <a:p>
            <a:pPr lvl="1"/>
            <a:r>
              <a:rPr lang="en-US"/>
              <a:t>Inputs as positional arguments</a:t>
            </a:r>
          </a:p>
          <a:p>
            <a:pPr lvl="1"/>
            <a:r>
              <a:rPr lang="en-US"/>
              <a:t>Outputs as return statements</a:t>
            </a:r>
          </a:p>
          <a:p>
            <a:pPr lvl="1"/>
            <a:r>
              <a:rPr lang="en-US"/>
              <a:t>Variable assignments using </a:t>
            </a:r>
            <a:r>
              <a:rPr lang="en-US"/>
              <a:t>boolean </a:t>
            </a:r>
            <a:r>
              <a:rPr lang="en-US" smtClean="0"/>
              <a:t>operator NAND</a:t>
            </a:r>
          </a:p>
          <a:p>
            <a:r>
              <a:rPr lang="en-US" smtClean="0"/>
              <a:t>NAND-Circuit Components</a:t>
            </a:r>
            <a:endParaRPr lang="en-US"/>
          </a:p>
          <a:p>
            <a:pPr lvl="1"/>
            <a:r>
              <a:rPr lang="en-US" smtClean="0"/>
              <a:t>Number </a:t>
            </a:r>
            <a:r>
              <a:rPr lang="en-US"/>
              <a:t>of inputs</a:t>
            </a:r>
          </a:p>
          <a:p>
            <a:pPr lvl="1"/>
            <a:r>
              <a:rPr lang="en-US"/>
              <a:t>Number of outputs</a:t>
            </a:r>
          </a:p>
          <a:p>
            <a:pPr lvl="1"/>
            <a:r>
              <a:rPr lang="en-US"/>
              <a:t>Gates and their labels</a:t>
            </a:r>
          </a:p>
          <a:p>
            <a:pPr lvl="1"/>
            <a:r>
              <a:rPr lang="en-US"/>
              <a:t>Wires connecting the above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B624E-56E8-43A7-8E79-393412E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Circuit to Straightline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A58CE8-DC53-4461-A36F-A3849AA2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r>
              <a:rPr lang="en-US"/>
              <a:t>Inputs as </a:t>
            </a:r>
            <a:r>
              <a:rPr lang="en-US"/>
              <a:t>positional </a:t>
            </a:r>
            <a:r>
              <a:rPr lang="en-US" smtClean="0"/>
              <a:t>arguments</a:t>
            </a:r>
          </a:p>
          <a:p>
            <a:pPr lvl="1"/>
            <a:r>
              <a:rPr lang="en-US" smtClean="0"/>
              <a:t>Come from:</a:t>
            </a:r>
            <a:endParaRPr lang="en-US"/>
          </a:p>
          <a:p>
            <a:r>
              <a:rPr lang="en-US"/>
              <a:t>Outputs as </a:t>
            </a:r>
            <a:r>
              <a:rPr lang="en-US"/>
              <a:t>return </a:t>
            </a:r>
            <a:r>
              <a:rPr lang="en-US" smtClean="0"/>
              <a:t>statements</a:t>
            </a:r>
          </a:p>
          <a:p>
            <a:pPr lvl="1"/>
            <a:r>
              <a:rPr lang="en-US"/>
              <a:t>Come </a:t>
            </a:r>
            <a:r>
              <a:rPr lang="en-US"/>
              <a:t>from</a:t>
            </a:r>
            <a:r>
              <a:rPr lang="en-US" smtClean="0"/>
              <a:t>:</a:t>
            </a:r>
            <a:endParaRPr lang="en-US"/>
          </a:p>
          <a:p>
            <a:r>
              <a:rPr lang="en-US"/>
              <a:t>Variable assignments using boolean </a:t>
            </a:r>
            <a:r>
              <a:rPr lang="en-US"/>
              <a:t>operator </a:t>
            </a:r>
            <a:r>
              <a:rPr lang="en-US" smtClean="0"/>
              <a:t>NAND</a:t>
            </a:r>
          </a:p>
          <a:p>
            <a:pPr lvl="1"/>
            <a:r>
              <a:rPr lang="en-US"/>
              <a:t>Come from:</a:t>
            </a:r>
          </a:p>
          <a:p>
            <a:pPr lvl="1"/>
            <a:endParaRPr lang="en-US"/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785EC7-CB56-451C-8086-1B3E6F90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9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Circuit to Straightline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2" y="1600201"/>
            <a:ext cx="5484972" cy="4525963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620" y="3581400"/>
            <a:ext cx="5926968" cy="1283690"/>
            <a:chOff x="8584970" y="4595465"/>
            <a:chExt cx="4010484" cy="868609"/>
          </a:xfrm>
        </p:grpSpPr>
        <p:grpSp>
          <p:nvGrpSpPr>
            <p:cNvPr id="6" name="Group 5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52" name="Group 51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83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87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88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89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90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9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8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82" name="Oval 81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72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76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77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78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79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80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73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71" name="Oval 70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6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65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66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67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68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69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6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60" name="Oval 59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38" name="Group 37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43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47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8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9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50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5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4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2" name="Oval 41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24" name="Group 23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9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3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4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7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8" name="Oval 27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10" name="Group 9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5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9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4" name="Oval 13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16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B624E-56E8-43A7-8E79-393412E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Straightline to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A58CE8-DC53-4461-A36F-A3849AA2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85000" lnSpcReduction="20000"/>
          </a:bodyPr>
          <a:lstStyle/>
          <a:p>
            <a:r>
              <a:rPr lang="en-US"/>
              <a:t>Number </a:t>
            </a:r>
            <a:r>
              <a:rPr lang="en-US"/>
              <a:t>of </a:t>
            </a:r>
            <a:r>
              <a:rPr lang="en-US" smtClean="0"/>
              <a:t>inputs</a:t>
            </a:r>
          </a:p>
          <a:p>
            <a:pPr lvl="1"/>
            <a:r>
              <a:rPr lang="en-US"/>
              <a:t>Come </a:t>
            </a:r>
            <a:r>
              <a:rPr lang="en-US"/>
              <a:t>from</a:t>
            </a:r>
            <a:r>
              <a:rPr lang="en-US" smtClean="0"/>
              <a:t>:</a:t>
            </a:r>
            <a:endParaRPr lang="en-US"/>
          </a:p>
          <a:p>
            <a:r>
              <a:rPr lang="en-US"/>
              <a:t>Number </a:t>
            </a:r>
            <a:r>
              <a:rPr lang="en-US"/>
              <a:t>of </a:t>
            </a:r>
            <a:r>
              <a:rPr lang="en-US" smtClean="0"/>
              <a:t>outputs</a:t>
            </a:r>
          </a:p>
          <a:p>
            <a:pPr lvl="1"/>
            <a:r>
              <a:rPr lang="en-US" smtClean="0"/>
              <a:t>Come from:</a:t>
            </a:r>
          </a:p>
          <a:p>
            <a:r>
              <a:rPr lang="en-US" smtClean="0"/>
              <a:t>Gates </a:t>
            </a:r>
            <a:r>
              <a:rPr lang="en-US"/>
              <a:t>and </a:t>
            </a:r>
            <a:r>
              <a:rPr lang="en-US"/>
              <a:t>their </a:t>
            </a:r>
            <a:r>
              <a:rPr lang="en-US" smtClean="0"/>
              <a:t>labels</a:t>
            </a:r>
          </a:p>
          <a:p>
            <a:pPr lvl="1"/>
            <a:r>
              <a:rPr lang="en-US"/>
              <a:t>Come </a:t>
            </a:r>
            <a:r>
              <a:rPr lang="en-US"/>
              <a:t>from</a:t>
            </a:r>
            <a:r>
              <a:rPr lang="en-US" smtClean="0"/>
              <a:t>:</a:t>
            </a:r>
            <a:endParaRPr lang="en-US"/>
          </a:p>
          <a:p>
            <a:r>
              <a:rPr lang="en-US"/>
              <a:t>Wires connecting </a:t>
            </a:r>
            <a:r>
              <a:rPr lang="en-US"/>
              <a:t>the </a:t>
            </a:r>
            <a:r>
              <a:rPr lang="en-US" smtClean="0"/>
              <a:t>above</a:t>
            </a:r>
          </a:p>
          <a:p>
            <a:pPr lvl="1"/>
            <a:r>
              <a:rPr lang="en-US"/>
              <a:t>Come from: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785EC7-CB56-451C-8086-1B3E6F90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B624E-56E8-43A7-8E79-393412E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Straightline to Circuit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785EC7-CB56-451C-8086-1B3E6F90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9" y="2057400"/>
            <a:ext cx="594632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80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Boolean Circuits as a model of computing</a:t>
                </a:r>
              </a:p>
              <a:p>
                <a:r>
                  <a:rPr lang="en-US" smtClean="0"/>
                  <a:t>Components:</a:t>
                </a:r>
              </a:p>
              <a:p>
                <a:pPr lvl="1"/>
                <a:r>
                  <a:rPr lang="en-US" smtClean="0"/>
                  <a:t>Inputs (how many?)</a:t>
                </a:r>
              </a:p>
              <a:p>
                <a:pPr lvl="1"/>
                <a:r>
                  <a:rPr lang="en-US" smtClean="0"/>
                  <a:t>Gates (how many?)</a:t>
                </a:r>
              </a:p>
              <a:p>
                <a:pPr lvl="1"/>
                <a:r>
                  <a:rPr lang="en-US" smtClean="0"/>
                  <a:t>Outputs (how many?)</a:t>
                </a:r>
              </a:p>
              <a:p>
                <a:r>
                  <a:rPr lang="en-US" smtClean="0"/>
                  <a:t>Important: Each circuit receives an input of a fixed size</a:t>
                </a:r>
              </a:p>
              <a:p>
                <a:pPr lvl="1"/>
                <a:r>
                  <a:rPr lang="en-US" smtClean="0"/>
                  <a:t>Function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inputs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mtClean="0"/>
                  <a:t> outputs</a:t>
                </a:r>
              </a:p>
              <a:p>
                <a:pPr lvl="1"/>
                <a:r>
                  <a:rPr lang="en-US" smtClean="0"/>
                  <a:t>What is the size of the domain?	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752012" y="2743200"/>
            <a:ext cx="1880444" cy="719138"/>
            <a:chOff x="9371012" y="5257800"/>
            <a:chExt cx="1880444" cy="719138"/>
          </a:xfrm>
        </p:grpSpPr>
        <p:sp>
          <p:nvSpPr>
            <p:cNvPr id="6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22581" y="2685292"/>
            <a:ext cx="1950823" cy="834954"/>
            <a:chOff x="9218612" y="2059437"/>
            <a:chExt cx="1950823" cy="834954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14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the AON circuit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Define how to represent a computation</a:t>
            </a:r>
          </a:p>
          <a:p>
            <a:pPr lvl="1"/>
            <a:r>
              <a:rPr lang="en-US" smtClean="0"/>
              <a:t>And/Or/Not circuit:</a:t>
            </a:r>
          </a:p>
          <a:p>
            <a:pPr lvl="2"/>
            <a:r>
              <a:rPr lang="en-US" smtClean="0"/>
              <a:t>Number of inputs</a:t>
            </a:r>
          </a:p>
          <a:p>
            <a:pPr lvl="2"/>
            <a:r>
              <a:rPr lang="en-US" smtClean="0"/>
              <a:t>Number of outputs</a:t>
            </a:r>
            <a:endParaRPr lang="en-US" smtClean="0"/>
          </a:p>
          <a:p>
            <a:pPr lvl="2"/>
            <a:r>
              <a:rPr lang="en-US" smtClean="0"/>
              <a:t>Gates and their labels</a:t>
            </a:r>
          </a:p>
          <a:p>
            <a:pPr lvl="2"/>
            <a:r>
              <a:rPr lang="en-US" smtClean="0"/>
              <a:t>Wires connecting the above</a:t>
            </a:r>
            <a:endParaRPr lang="en-US" smtClean="0"/>
          </a:p>
          <a:p>
            <a:r>
              <a:rPr lang="en-US" smtClean="0"/>
              <a:t>Define how to perform an </a:t>
            </a:r>
            <a:r>
              <a:rPr lang="en-US" smtClean="0"/>
              <a:t>execution</a:t>
            </a:r>
          </a:p>
          <a:p>
            <a:pPr lvl="1"/>
            <a:r>
              <a:rPr lang="en-US" smtClean="0"/>
              <a:t>For each component, find its value once all its inputs are defined</a:t>
            </a:r>
          </a:p>
          <a:p>
            <a:pPr lvl="1"/>
            <a:r>
              <a:rPr lang="en-US" smtClean="0"/>
              <a:t>Inputs start of with their value defined</a:t>
            </a:r>
          </a:p>
          <a:p>
            <a:pPr lvl="1"/>
            <a:r>
              <a:rPr lang="en-US" smtClean="0"/>
              <a:t>Things labelled as output are the result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with AON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Build a circuit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𝑁𝐴𝑁𝐷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𝑁𝐴𝑁𝐷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=¬(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81827"/>
              </p:ext>
            </p:extLst>
          </p:nvPr>
        </p:nvGraphicFramePr>
        <p:xfrm>
          <a:off x="8609012" y="1752600"/>
          <a:ext cx="30966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342"/>
                <a:gridCol w="1548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6399212" y="4307206"/>
            <a:ext cx="1880444" cy="719138"/>
            <a:chOff x="9371012" y="5257800"/>
            <a:chExt cx="1880444" cy="719138"/>
          </a:xfrm>
        </p:grpSpPr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69781" y="4249298"/>
            <a:ext cx="1950823" cy="834954"/>
            <a:chOff x="9218612" y="2059437"/>
            <a:chExt cx="1950823" cy="834954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29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flipV="1">
            <a:off x="360399" y="4307206"/>
            <a:ext cx="2177371" cy="858786"/>
            <a:chOff x="9523412" y="304800"/>
            <a:chExt cx="2116950" cy="834954"/>
          </a:xfrm>
        </p:grpSpPr>
        <p:grpSp>
          <p:nvGrpSpPr>
            <p:cNvPr id="35" name="Group 34"/>
            <p:cNvGrpSpPr/>
            <p:nvPr/>
          </p:nvGrpSpPr>
          <p:grpSpPr>
            <a:xfrm>
              <a:off x="9523412" y="304800"/>
              <a:ext cx="2116950" cy="834954"/>
              <a:chOff x="9218612" y="2059437"/>
              <a:chExt cx="2116950" cy="834954"/>
            </a:xfrm>
          </p:grpSpPr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41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 flipH="1">
                <a:off x="10814170" y="247267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0952843" y="634970"/>
              <a:ext cx="166127" cy="1661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54077" y="4226141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/>
              <a:t>=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810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Comparing models of computing</a:t>
            </a:r>
          </a:p>
          <a:p>
            <a:pPr lvl="1"/>
            <a:r>
              <a:rPr lang="en-US" smtClean="0"/>
              <a:t>And/Or/Not circuits vs NAND circuits</a:t>
            </a:r>
          </a:p>
          <a:p>
            <a:pPr lvl="1"/>
            <a:r>
              <a:rPr lang="en-US" smtClean="0"/>
              <a:t>Circuits vs languages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Circuits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The set of functions we can compute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𝑁𝐴𝑁𝐷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gates only is the same as the set of functions we can compute with circuits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𝐴𝑁𝐷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𝑂𝑅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𝑁𝑂𝑇</m:t>
                    </m:r>
                  </m:oMath>
                </a14:m>
                <a:r>
                  <a:rPr lang="en-US" smtClean="0"/>
                  <a:t> gates.</a:t>
                </a:r>
              </a:p>
              <a:p>
                <a:pPr lvl="1"/>
                <a:r>
                  <a:rPr lang="en-US" smtClean="0"/>
                  <a:t>These computing models are “equivalent”</a:t>
                </a:r>
              </a:p>
              <a:p>
                <a:r>
                  <a:rPr lang="en-US" smtClean="0"/>
                  <a:t>How do we show this?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9142412" y="541482"/>
            <a:ext cx="790025" cy="311597"/>
            <a:chOff x="9523412" y="304800"/>
            <a:chExt cx="2116950" cy="834954"/>
          </a:xfrm>
        </p:grpSpPr>
        <p:grpSp>
          <p:nvGrpSpPr>
            <p:cNvPr id="5" name="Group 4"/>
            <p:cNvGrpSpPr/>
            <p:nvPr/>
          </p:nvGrpSpPr>
          <p:grpSpPr>
            <a:xfrm>
              <a:off x="9523412" y="304800"/>
              <a:ext cx="2116950" cy="834954"/>
              <a:chOff x="9218612" y="2059437"/>
              <a:chExt cx="2116950" cy="83495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0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 flipH="1">
                <a:off x="10814170" y="247267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10952843" y="634970"/>
              <a:ext cx="166127" cy="1661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11181367" y="609600"/>
            <a:ext cx="752293" cy="321695"/>
            <a:chOff x="9218612" y="3716337"/>
            <a:chExt cx="2015843" cy="862013"/>
          </a:xfrm>
        </p:grpSpPr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V="1">
            <a:off x="11162607" y="1066800"/>
            <a:ext cx="701763" cy="268375"/>
            <a:chOff x="9371012" y="5257800"/>
            <a:chExt cx="1880444" cy="719138"/>
          </a:xfrm>
        </p:grpSpPr>
        <p:sp>
          <p:nvSpPr>
            <p:cNvPr id="23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flipV="1">
            <a:off x="11123612" y="152400"/>
            <a:ext cx="728028" cy="311597"/>
            <a:chOff x="9218612" y="2059437"/>
            <a:chExt cx="1950823" cy="834954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31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133012" y="485217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012" y="485217"/>
                <a:ext cx="83820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399761" y="4489592"/>
            <a:ext cx="1295400" cy="16159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Equivalence of Computing Models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2" y="1600201"/>
                <a:ext cx="9447371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Computing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and </a:t>
                </a:r>
                <a:r>
                  <a:rPr lang="en-US" smtClean="0">
                    <a:solidFill>
                      <a:srgbClr val="0070C0"/>
                    </a:solidFill>
                  </a:rPr>
                  <a:t>Computing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>
                    <a:solidFill>
                      <a:srgbClr val="0070C0"/>
                    </a:solidFill>
                  </a:rPr>
                  <a:t> </a:t>
                </a:r>
                <a:r>
                  <a:rPr lang="en-US" smtClean="0"/>
                  <a:t>are “equivalent” if they compute the same set of functions</a:t>
                </a:r>
              </a:p>
              <a:p>
                <a:pPr lvl="1"/>
                <a:r>
                  <a:rPr lang="en-US" smtClean="0"/>
                  <a:t>Any function that can be implemented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can also be implemented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, and vice-versa</a:t>
                </a:r>
              </a:p>
              <a:p>
                <a:r>
                  <a:rPr lang="en-US" smtClean="0"/>
                  <a:t>To show:</a:t>
                </a:r>
              </a:p>
              <a:p>
                <a:pPr lvl="1"/>
                <a:r>
                  <a:rPr lang="en-US" smtClean="0"/>
                  <a:t>How to take an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:r>
                  <a:rPr lang="en-US" b="1" smtClean="0">
                    <a:solidFill>
                      <a:srgbClr val="7030A0"/>
                    </a:solidFill>
                  </a:rPr>
                  <a:t>convert it into</a:t>
                </a:r>
                <a:r>
                  <a:rPr lang="en-US" smtClean="0">
                    <a:solidFill>
                      <a:srgbClr val="7030A0"/>
                    </a:solidFill>
                  </a:rPr>
                  <a:t> </a:t>
                </a:r>
                <a:r>
                  <a:rPr lang="en-US" smtClean="0"/>
                  <a:t>an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(which computes the same function)</a:t>
                </a:r>
              </a:p>
              <a:p>
                <a:pPr lvl="1"/>
                <a:r>
                  <a:rPr lang="en-US"/>
                  <a:t>How to take an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and </a:t>
                </a:r>
                <a:r>
                  <a:rPr lang="en-US" b="1">
                    <a:solidFill>
                      <a:srgbClr val="FF6699"/>
                    </a:solidFill>
                  </a:rPr>
                  <a:t>convert it into </a:t>
                </a:r>
                <a:r>
                  <a:rPr lang="en-US"/>
                  <a:t>an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(which computes the same function</a:t>
                </a:r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2" y="1600201"/>
                <a:ext cx="9447371" cy="4525963"/>
              </a:xfrm>
              <a:blipFill rotWithShape="1">
                <a:blip r:embed="rId2"/>
                <a:stretch>
                  <a:fillRect l="-968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flipV="1">
            <a:off x="10514012" y="2514600"/>
            <a:ext cx="790025" cy="311597"/>
            <a:chOff x="9523412" y="304800"/>
            <a:chExt cx="2116950" cy="834954"/>
          </a:xfrm>
        </p:grpSpPr>
        <p:grpSp>
          <p:nvGrpSpPr>
            <p:cNvPr id="6" name="Group 5"/>
            <p:cNvGrpSpPr/>
            <p:nvPr/>
          </p:nvGrpSpPr>
          <p:grpSpPr>
            <a:xfrm>
              <a:off x="9523412" y="304800"/>
              <a:ext cx="2116950" cy="834954"/>
              <a:chOff x="9218612" y="2059437"/>
              <a:chExt cx="2116950" cy="834954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2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10814170" y="247267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10952843" y="634970"/>
              <a:ext cx="166127" cy="1661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flipV="1">
            <a:off x="10697463" y="5251592"/>
            <a:ext cx="752293" cy="321695"/>
            <a:chOff x="9218612" y="3716337"/>
            <a:chExt cx="2015843" cy="862013"/>
          </a:xfrm>
        </p:grpSpPr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flipV="1">
            <a:off x="10678703" y="5708792"/>
            <a:ext cx="701763" cy="268375"/>
            <a:chOff x="9371012" y="5257800"/>
            <a:chExt cx="1880444" cy="719138"/>
          </a:xfrm>
        </p:grpSpPr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V="1">
            <a:off x="10639708" y="4794392"/>
            <a:ext cx="728028" cy="311597"/>
            <a:chOff x="9218612" y="2059437"/>
            <a:chExt cx="1950823" cy="834954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32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255272" y="2183784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007009" y="2108885"/>
                <a:ext cx="811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009" y="2108885"/>
                <a:ext cx="811803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128953" y="4413392"/>
                <a:ext cx="811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953" y="4413392"/>
                <a:ext cx="81180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stCxn id="37" idx="1"/>
            <a:endCxn id="17" idx="1"/>
          </p:cNvCxnSpPr>
          <p:nvPr/>
        </p:nvCxnSpPr>
        <p:spPr>
          <a:xfrm rot="10800000" flipH="1" flipV="1">
            <a:off x="10255271" y="2640983"/>
            <a:ext cx="144489" cy="2656591"/>
          </a:xfrm>
          <a:prstGeom prst="curvedConnector3">
            <a:avLst>
              <a:gd name="adj1" fmla="val -158213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7" idx="3"/>
            <a:endCxn id="37" idx="3"/>
          </p:cNvCxnSpPr>
          <p:nvPr/>
        </p:nvCxnSpPr>
        <p:spPr>
          <a:xfrm flipH="1" flipV="1">
            <a:off x="11550672" y="2640984"/>
            <a:ext cx="144489" cy="2656591"/>
          </a:xfrm>
          <a:prstGeom prst="curvedConnector3">
            <a:avLst>
              <a:gd name="adj1" fmla="val -158213"/>
            </a:avLst>
          </a:prstGeom>
          <a:ln w="76200">
            <a:solidFill>
              <a:srgbClr val="FF66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AND/OR/NOT using NAND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𝐴𝑁𝐷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𝑂𝑅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𝑁𝑂𝑇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906</Words>
  <Application>Microsoft Office PowerPoint</Application>
  <PresentationFormat>Custom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Times New Roman</vt:lpstr>
      <vt:lpstr>Calibri</vt:lpstr>
      <vt:lpstr>Segoe UI</vt:lpstr>
      <vt:lpstr>Office Theme</vt:lpstr>
      <vt:lpstr>CS3102 Theory of Computation</vt:lpstr>
      <vt:lpstr>Logistics</vt:lpstr>
      <vt:lpstr>Last Time</vt:lpstr>
      <vt:lpstr>Defining the AON circuit model</vt:lpstr>
      <vt:lpstr>NAND with AON</vt:lpstr>
      <vt:lpstr>Today</vt:lpstr>
      <vt:lpstr>NAND Circuits</vt:lpstr>
      <vt:lpstr>Equivalence of Computing Models</vt:lpstr>
      <vt:lpstr>AND/OR/NOT using NAND</vt:lpstr>
      <vt:lpstr>NAND = AON</vt:lpstr>
      <vt:lpstr>Majority using NAND</vt:lpstr>
      <vt:lpstr>Takeaway</vt:lpstr>
      <vt:lpstr>A circuit-like programming language</vt:lpstr>
      <vt:lpstr>MAJ with our language</vt:lpstr>
      <vt:lpstr>With your neighbors</vt:lpstr>
      <vt:lpstr>With your neighbors</vt:lpstr>
      <vt:lpstr>AON-Straightline = NAND-Straightline</vt:lpstr>
      <vt:lpstr>NAND Straightline = AON Straightline</vt:lpstr>
      <vt:lpstr>NAND Straightline = AON Straightline</vt:lpstr>
      <vt:lpstr>Circuits equivalent to AON Straightline</vt:lpstr>
      <vt:lpstr>Convert Expression of each into the other</vt:lpstr>
      <vt:lpstr>Circuit to Straightline</vt:lpstr>
      <vt:lpstr>Circuit to Straightline</vt:lpstr>
      <vt:lpstr>Straightline to Circuit</vt:lpstr>
      <vt:lpstr>Straightline to Circuit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362</cp:revision>
  <dcterms:created xsi:type="dcterms:W3CDTF">2019-01-15T14:15:49Z</dcterms:created>
  <dcterms:modified xsi:type="dcterms:W3CDTF">2020-01-30T16:17:24Z</dcterms:modified>
</cp:coreProperties>
</file>