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387" r:id="rId3"/>
    <p:sldId id="317" r:id="rId4"/>
    <p:sldId id="360" r:id="rId5"/>
    <p:sldId id="385" r:id="rId6"/>
    <p:sldId id="393" r:id="rId7"/>
    <p:sldId id="395" r:id="rId8"/>
    <p:sldId id="394" r:id="rId9"/>
    <p:sldId id="399" r:id="rId10"/>
    <p:sldId id="397" r:id="rId11"/>
    <p:sldId id="398" r:id="rId12"/>
    <p:sldId id="400" r:id="rId13"/>
    <p:sldId id="401" r:id="rId14"/>
    <p:sldId id="402" r:id="rId15"/>
    <p:sldId id="403" r:id="rId16"/>
    <p:sldId id="404" r:id="rId17"/>
    <p:sldId id="405" r:id="rId18"/>
    <p:sldId id="413" r:id="rId19"/>
    <p:sldId id="406" r:id="rId20"/>
    <p:sldId id="407" r:id="rId21"/>
    <p:sldId id="409" r:id="rId22"/>
    <p:sldId id="408" r:id="rId23"/>
    <p:sldId id="412" r:id="rId24"/>
    <p:sldId id="410" r:id="rId25"/>
    <p:sldId id="414" r:id="rId26"/>
    <p:sldId id="416" r:id="rId27"/>
    <p:sldId id="415" r:id="rId28"/>
  </p:sldIdLst>
  <p:sldSz cx="12188825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15.png"/><Relationship Id="rId4" Type="http://schemas.openxmlformats.org/officeDocument/2006/relationships/image" Target="../media/image3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1" Type="http://schemas.openxmlformats.org/officeDocument/2006/relationships/image" Target="../media/image34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9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7.png"/><Relationship Id="rId5" Type="http://schemas.openxmlformats.org/officeDocument/2006/relationships/image" Target="../media/image410.png"/><Relationship Id="rId10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7.png"/><Relationship Id="rId5" Type="http://schemas.openxmlformats.org/officeDocument/2006/relationships/image" Target="../media/image410.png"/><Relationship Id="rId10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30848" y="2362200"/>
                <a:ext cx="11149964" cy="2063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Warm up:</a:t>
                </a:r>
                <a:endParaRPr lang="en-US" sz="320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𝑋𝑂𝑅</m:t>
                      </m:r>
                      <m:r>
                        <a:rPr lang="en-US" sz="3200" i="1">
                          <a:latin typeface="Cambria Math"/>
                        </a:rPr>
                        <m:t>={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3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|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has</m:t>
                      </m:r>
                      <m:r>
                        <a:rPr lang="en-US" sz="3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an</m:t>
                      </m:r>
                      <m:r>
                        <a:rPr lang="en-US" sz="3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odd</m:t>
                      </m:r>
                      <m:r>
                        <a:rPr lang="en-US" sz="3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number</m:t>
                      </m:r>
                      <m:r>
                        <a:rPr lang="en-US" sz="3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of</m:t>
                      </m:r>
                      <m:r>
                        <a:rPr lang="en-US" sz="3200">
                          <a:latin typeface="Cambria Math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s</m:t>
                      </m:r>
                      <m:r>
                        <a:rPr lang="en-US" sz="320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3200" smtClean="0"/>
              </a:p>
              <a:p>
                <a:endParaRPr lang="en-US" sz="3200"/>
              </a:p>
              <a:p>
                <a:r>
                  <a:rPr lang="en-US" sz="3200" smtClean="0"/>
                  <a:t>Write a regex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𝑋𝑂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(i.e.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</a:rPr>
                          <m:t>𝑋𝑂𝑅</m:t>
                        </m:r>
                      </m:e>
                    </m:acc>
                  </m:oMath>
                </a14:m>
                <a:r>
                  <a:rPr lang="en-US" sz="3200" smtClean="0"/>
                  <a:t>, </a:t>
                </a:r>
                <a:r>
                  <a:rPr lang="en-US" sz="3200" smtClean="0"/>
                  <a:t>i.e. the complement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𝑋𝑂𝑅</m:t>
                    </m:r>
                  </m:oMath>
                </a14:m>
                <a:r>
                  <a:rPr lang="en-US" sz="3200" smtClean="0"/>
                  <a:t>)</a:t>
                </a:r>
                <a:endParaRPr lang="en-US" sz="320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8" y="2362200"/>
                <a:ext cx="11149964" cy="2063257"/>
              </a:xfrm>
              <a:prstGeom prst="rect">
                <a:avLst/>
              </a:prstGeom>
              <a:blipFill rotWithShape="1">
                <a:blip r:embed="rId2"/>
                <a:stretch>
                  <a:fillRect l="-1422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the empty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a literal character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Alternation/Union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Tricky…</a:t>
            </a:r>
          </a:p>
          <a:p>
            <a:r>
              <a:rPr lang="en-US" smtClean="0"/>
              <a:t>What does it need to do?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AND </a:t>
            </a:r>
            <a:r>
              <a:rPr lang="en-US" smtClean="0"/>
              <a:t>to NAND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2" y="1600201"/>
                <a:ext cx="7599315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AND: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𝑁𝑜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𝑆𝑜𝑚𝑒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𝑠𝑡𝑎𝑟𝑡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𝑠𝑡𝑎𝑟𝑡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𝑁𝑜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 defined as the arrows</a:t>
                </a:r>
              </a:p>
              <a:p>
                <a:r>
                  <a:rPr lang="en-US" smtClean="0"/>
                  <a:t>NAND: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 don’t change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In general, If we can compute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with a FSA,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mtClean="0"/>
                  <a:t>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2" y="1600201"/>
                <a:ext cx="7599315" cy="4525963"/>
              </a:xfrm>
              <a:blipFill rotWithShape="1">
                <a:blip r:embed="rId2"/>
                <a:stretch>
                  <a:fillRect l="-1283" t="-323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649820" y="2218441"/>
            <a:ext cx="4311992" cy="3572759"/>
            <a:chOff x="7649820" y="2218441"/>
            <a:chExt cx="4311992" cy="3572759"/>
          </a:xfrm>
        </p:grpSpPr>
        <p:grpSp>
          <p:nvGrpSpPr>
            <p:cNvPr id="24" name="Group 23"/>
            <p:cNvGrpSpPr/>
            <p:nvPr/>
          </p:nvGrpSpPr>
          <p:grpSpPr>
            <a:xfrm>
              <a:off x="7649820" y="2275719"/>
              <a:ext cx="4311992" cy="3515481"/>
              <a:chOff x="2362169" y="1867275"/>
              <a:chExt cx="4311992" cy="3515481"/>
            </a:xfrm>
          </p:grpSpPr>
          <p:grpSp>
            <p:nvGrpSpPr>
              <p:cNvPr id="26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39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0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4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" name="Oval 2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3200" baseline="-25000" smtClean="0"/>
                  <a:t>No 0s</a:t>
                </a:r>
                <a:endParaRPr lang="en-US" sz="3200" baseline="-25000"/>
              </a:p>
            </p:txBody>
          </p:sp>
          <p:cxnSp>
            <p:nvCxnSpPr>
              <p:cNvPr id="28" name="Curved Connector 27"/>
              <p:cNvCxnSpPr>
                <a:stCxn id="39" idx="4"/>
                <a:endCxn id="27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urved Connector 28"/>
              <p:cNvCxnSpPr>
                <a:stCxn id="27" idx="7"/>
                <a:endCxn id="27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35" idx="7"/>
                <a:endCxn id="35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/>
              <p:cNvCxnSpPr>
                <a:stCxn id="39" idx="0"/>
                <a:endCxn id="35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Some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>
                <a:stCxn id="27" idx="0"/>
                <a:endCxn id="35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9212306" y="2218441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9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Complement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If FSA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Then FSA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smtClean="0"/>
              </a:p>
              <a:p>
                <a:r>
                  <a:rPr lang="en-US" smtClean="0"/>
                  <a:t>Why?</a:t>
                </a:r>
              </a:p>
              <a:p>
                <a:pPr lvl="1"/>
                <a:r>
                  <a:rPr lang="en-US" smtClean="0"/>
                  <a:t>Consider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means it ends at some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mtClean="0"/>
                  <a:t>, which will be non-final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and therefore it will return False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means it ends at some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mtClean="0"/>
                  <a:t>, which will be final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and therefore it will return True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8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Union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Let </a:t>
                </a:r>
                <a:r>
                  <a:rPr lang="en-US" smtClean="0"/>
                  <a:t>FSA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Will there always be some 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</m:sub>
                    </m:sSub>
                  </m:oMath>
                </a14:m>
                <a:r>
                  <a:rPr lang="en-US" smtClean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What must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do?</a:t>
                </a:r>
              </a:p>
              <a:p>
                <a:pPr lvl="1"/>
                <a:r>
                  <a:rPr lang="en-US" smtClean="0"/>
                  <a:t>Somehow end up in a final state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did</a:t>
                </a:r>
              </a:p>
              <a:p>
                <a:pPr lvl="1"/>
                <a:r>
                  <a:rPr lang="en-US" smtClean="0"/>
                  <a:t>Idea: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“simulate”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mtClean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8" y="762000"/>
                <a:ext cx="10969943" cy="17391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𝐴𝑁𝐷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𝑋𝑂𝑅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What is the resulting language?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8" y="762000"/>
                <a:ext cx="10969943" cy="173915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3212" y="3138770"/>
            <a:ext cx="4311992" cy="3515481"/>
            <a:chOff x="7649820" y="990600"/>
            <a:chExt cx="4311992" cy="3515481"/>
          </a:xfrm>
        </p:grpSpPr>
        <p:grpSp>
          <p:nvGrpSpPr>
            <p:cNvPr id="26" name="Group 25"/>
            <p:cNvGrpSpPr/>
            <p:nvPr/>
          </p:nvGrpSpPr>
          <p:grpSpPr>
            <a:xfrm>
              <a:off x="7649820" y="990600"/>
              <a:ext cx="4311992" cy="3515481"/>
              <a:chOff x="2362169" y="1867275"/>
              <a:chExt cx="4311992" cy="3515481"/>
            </a:xfrm>
          </p:grpSpPr>
          <p:grpSp>
            <p:nvGrpSpPr>
              <p:cNvPr id="28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42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3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4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0" name="Curved Connector 29"/>
              <p:cNvCxnSpPr>
                <a:stCxn id="42" idx="4"/>
                <a:endCxn id="29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/>
              <p:cNvCxnSpPr>
                <a:stCxn id="29" idx="7"/>
                <a:endCxn id="29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stCxn id="37" idx="7"/>
                <a:endCxn id="37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urved Connector 32"/>
              <p:cNvCxnSpPr>
                <a:stCxn id="42" idx="0"/>
                <a:endCxn id="37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/>
                  <a:t>Some 0s</a:t>
                </a:r>
                <a:endParaRPr lang="en-US" sz="1800"/>
              </a:p>
            </p:txBody>
          </p:sp>
          <p:sp>
            <p:nvSpPr>
              <p:cNvPr id="38" name="Oval 23"/>
              <p:cNvSpPr>
                <a:spLocks noChangeArrowheads="1"/>
              </p:cNvSpPr>
              <p:nvPr/>
            </p:nvSpPr>
            <p:spPr bwMode="auto">
              <a:xfrm>
                <a:off x="3988266" y="4355733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No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>
                <a:stCxn id="29" idx="0"/>
                <a:endCxn id="37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7848174" y="2218634"/>
              <a:ext cx="781639" cy="78184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03211" y="2840940"/>
                <a:ext cx="979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𝐴𝑁𝐷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1" y="2840940"/>
                <a:ext cx="97905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235113" y="4088248"/>
            <a:ext cx="4573729" cy="2584080"/>
            <a:chOff x="6235113" y="4088248"/>
            <a:chExt cx="4573729" cy="2584080"/>
          </a:xfrm>
        </p:grpSpPr>
        <p:grpSp>
          <p:nvGrpSpPr>
            <p:cNvPr id="55" name="Group 54"/>
            <p:cNvGrpSpPr/>
            <p:nvPr/>
          </p:nvGrpSpPr>
          <p:grpSpPr>
            <a:xfrm>
              <a:off x="6508073" y="4203813"/>
              <a:ext cx="4300769" cy="2468515"/>
              <a:chOff x="6961745" y="3640502"/>
              <a:chExt cx="4300769" cy="2468515"/>
            </a:xfrm>
          </p:grpSpPr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7604272" y="4469621"/>
                <a:ext cx="928540" cy="678906"/>
                <a:chOff x="4718" y="1996"/>
                <a:chExt cx="394" cy="288"/>
              </a:xfrm>
            </p:grpSpPr>
            <p:sp>
              <p:nvSpPr>
                <p:cNvPr id="21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mtClean="0">
                      <a:solidFill>
                        <a:srgbClr val="FF00FF"/>
                      </a:solidFill>
                    </a:rPr>
                    <a:t>Even</a:t>
                  </a:r>
                  <a:endParaRPr lang="en-US" sz="24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2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2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0" name="Curved Connector 9"/>
              <p:cNvCxnSpPr>
                <a:stCxn id="21" idx="4"/>
                <a:endCxn id="7" idx="3"/>
              </p:cNvCxnSpPr>
              <p:nvPr/>
            </p:nvCxnSpPr>
            <p:spPr>
              <a:xfrm rot="16200000" flipH="1">
                <a:off x="8815477" y="4526496"/>
                <a:ext cx="46150" cy="1290211"/>
              </a:xfrm>
              <a:prstGeom prst="curvedConnector3">
                <a:avLst>
                  <a:gd name="adj1" fmla="val 941434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>
                <a:stCxn id="21" idx="1"/>
                <a:endCxn id="21" idx="3"/>
              </p:cNvCxnSpPr>
              <p:nvPr/>
            </p:nvCxnSpPr>
            <p:spPr>
              <a:xfrm rot="16200000" flipH="1">
                <a:off x="7713450" y="4809074"/>
                <a:ext cx="480060" cy="12700"/>
              </a:xfrm>
              <a:prstGeom prst="curvedConnector5">
                <a:avLst>
                  <a:gd name="adj1" fmla="val -47619"/>
                  <a:gd name="adj2" fmla="val -5362165"/>
                  <a:gd name="adj3" fmla="val 147619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21" idx="0"/>
                <a:endCxn id="17" idx="1"/>
              </p:cNvCxnSpPr>
              <p:nvPr/>
            </p:nvCxnSpPr>
            <p:spPr>
              <a:xfrm rot="5400000" flipH="1" flipV="1">
                <a:off x="8851321" y="3804239"/>
                <a:ext cx="7509" cy="1323256"/>
              </a:xfrm>
              <a:prstGeom prst="curvedConnector3">
                <a:avLst>
                  <a:gd name="adj1" fmla="val 5023239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454011" y="3640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4011" y="3640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961745" y="401022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1745" y="401022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454011" y="564735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4011" y="564735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839000" y="4521665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9000" y="4521665"/>
                    <a:ext cx="423514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/>
              <p:cNvGrpSpPr/>
              <p:nvPr/>
            </p:nvGrpSpPr>
            <p:grpSpPr>
              <a:xfrm>
                <a:off x="9323977" y="4263748"/>
                <a:ext cx="1090367" cy="1090651"/>
                <a:chOff x="8797248" y="3132841"/>
                <a:chExt cx="1090367" cy="1090651"/>
              </a:xfrm>
            </p:grpSpPr>
            <p:cxnSp>
              <p:nvCxnSpPr>
                <p:cNvPr id="12" name="Curved Connector 11"/>
                <p:cNvCxnSpPr>
                  <a:stCxn id="17" idx="7"/>
                  <a:endCxn id="17" idx="5"/>
                </p:cNvCxnSpPr>
                <p:nvPr/>
              </p:nvCxnSpPr>
              <p:spPr>
                <a:xfrm rot="16200000" flipH="1">
                  <a:off x="9330409" y="3671817"/>
                  <a:ext cx="681225" cy="12700"/>
                </a:xfrm>
                <a:prstGeom prst="curvedConnector5">
                  <a:avLst>
                    <a:gd name="adj1" fmla="val -33557"/>
                    <a:gd name="adj2" fmla="val 5169756"/>
                    <a:gd name="adj3" fmla="val 133557"/>
                  </a:avLst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23"/>
                <p:cNvSpPr>
                  <a:spLocks noChangeArrowheads="1"/>
                </p:cNvSpPr>
                <p:nvPr/>
              </p:nvSpPr>
              <p:spPr bwMode="auto">
                <a:xfrm>
                  <a:off x="8848925" y="3190119"/>
                  <a:ext cx="963146" cy="963397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800" smtClean="0">
                      <a:solidFill>
                        <a:srgbClr val="FF0000"/>
                      </a:solidFill>
                    </a:rPr>
                    <a:t>Odd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" name="Oval 28"/>
                <p:cNvSpPr>
                  <a:spLocks noChangeArrowheads="1"/>
                </p:cNvSpPr>
                <p:nvPr/>
              </p:nvSpPr>
              <p:spPr bwMode="auto">
                <a:xfrm>
                  <a:off x="8797248" y="3132841"/>
                  <a:ext cx="1090367" cy="109065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235113" y="4088248"/>
                  <a:ext cx="9694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𝑋𝑂𝑅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113" y="4088248"/>
                  <a:ext cx="969433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755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Cross-Product Construction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5484971" cy="1434153"/>
          </a:xfrm>
        </p:spPr>
        <p:txBody>
          <a:bodyPr/>
          <a:lstStyle/>
          <a:p>
            <a:r>
              <a:rPr lang="en-US" smtClean="0"/>
              <a:t>2 machines at once!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50812" y="2297582"/>
            <a:ext cx="2547473" cy="2404161"/>
            <a:chOff x="6236641" y="1557085"/>
            <a:chExt cx="2547473" cy="2404161"/>
          </a:xfrm>
        </p:grpSpPr>
        <p:grpSp>
          <p:nvGrpSpPr>
            <p:cNvPr id="5" name="Group 4"/>
            <p:cNvGrpSpPr/>
            <p:nvPr/>
          </p:nvGrpSpPr>
          <p:grpSpPr>
            <a:xfrm>
              <a:off x="6253537" y="1798428"/>
              <a:ext cx="2530577" cy="2162818"/>
              <a:chOff x="7649820" y="990600"/>
              <a:chExt cx="4113243" cy="351548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7649820" y="990600"/>
                <a:ext cx="4113243" cy="3515481"/>
                <a:chOff x="2362169" y="1867275"/>
                <a:chExt cx="4113243" cy="3515481"/>
              </a:xfrm>
            </p:grpSpPr>
            <p:grpSp>
              <p:nvGrpSpPr>
                <p:cNvPr id="8" name="Group 17"/>
                <p:cNvGrpSpPr>
                  <a:grpSpLocks/>
                </p:cNvGrpSpPr>
                <p:nvPr/>
              </p:nvGrpSpPr>
              <p:grpSpPr bwMode="auto">
                <a:xfrm>
                  <a:off x="2362169" y="3146777"/>
                  <a:ext cx="928540" cy="678906"/>
                  <a:chOff x="4718" y="1996"/>
                  <a:chExt cx="394" cy="288"/>
                </a:xfrm>
              </p:grpSpPr>
              <p:sp>
                <p:nvSpPr>
                  <p:cNvPr id="2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r>
                      <a:rPr lang="en-US" baseline="-25000" smtClean="0">
                        <a:solidFill>
                          <a:srgbClr val="FF00FF"/>
                        </a:solidFill>
                      </a:rPr>
                      <a:t>start</a:t>
                    </a:r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  <p:grpSp>
                <p:nvGrpSpPr>
                  <p:cNvPr id="2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4718" y="2092"/>
                    <a:ext cx="96" cy="96"/>
                    <a:chOff x="4746" y="2092"/>
                    <a:chExt cx="96" cy="96"/>
                  </a:xfrm>
                </p:grpSpPr>
                <p:sp>
                  <p:nvSpPr>
                    <p:cNvPr id="2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6" y="209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46" y="214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3924655" y="4292105"/>
                  <a:ext cx="1090367" cy="109065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" name="Curved Connector 9"/>
                <p:cNvCxnSpPr>
                  <a:stCxn id="22" idx="4"/>
                  <a:endCxn id="9" idx="2"/>
                </p:cNvCxnSpPr>
                <p:nvPr/>
              </p:nvCxnSpPr>
              <p:spPr>
                <a:xfrm rot="16200000" flipH="1">
                  <a:off x="2932125" y="3844901"/>
                  <a:ext cx="1011748" cy="973311"/>
                </a:xfrm>
                <a:prstGeom prst="curvedConnector2">
                  <a:avLst/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urved Connector 10"/>
                <p:cNvCxnSpPr>
                  <a:stCxn id="9" idx="7"/>
                  <a:endCxn id="9" idx="5"/>
                </p:cNvCxnSpPr>
                <p:nvPr/>
              </p:nvCxnSpPr>
              <p:spPr>
                <a:xfrm rot="16200000" flipH="1">
                  <a:off x="4469737" y="4837430"/>
                  <a:ext cx="771207" cy="12700"/>
                </a:xfrm>
                <a:prstGeom prst="curvedConnector5">
                  <a:avLst>
                    <a:gd name="adj1" fmla="val -29642"/>
                    <a:gd name="adj2" fmla="val 9128236"/>
                    <a:gd name="adj3" fmla="val 129642"/>
                  </a:avLst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urved Connector 11"/>
                <p:cNvCxnSpPr>
                  <a:stCxn id="17" idx="7"/>
                  <a:endCxn id="17" idx="5"/>
                </p:cNvCxnSpPr>
                <p:nvPr/>
              </p:nvCxnSpPr>
              <p:spPr>
                <a:xfrm rot="16200000" flipH="1">
                  <a:off x="4457816" y="2348973"/>
                  <a:ext cx="681225" cy="12700"/>
                </a:xfrm>
                <a:prstGeom prst="curvedConnector5">
                  <a:avLst>
                    <a:gd name="adj1" fmla="val -33557"/>
                    <a:gd name="adj2" fmla="val 8273205"/>
                    <a:gd name="adj3" fmla="val 133557"/>
                  </a:avLst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urved Connector 12"/>
                <p:cNvCxnSpPr>
                  <a:stCxn id="22" idx="0"/>
                  <a:endCxn id="17" idx="2"/>
                </p:cNvCxnSpPr>
                <p:nvPr/>
              </p:nvCxnSpPr>
              <p:spPr>
                <a:xfrm rot="5400000" flipH="1" flipV="1">
                  <a:off x="3064937" y="2235382"/>
                  <a:ext cx="797803" cy="1024988"/>
                </a:xfrm>
                <a:prstGeom prst="curvedConnector2">
                  <a:avLst/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695371" y="1995147"/>
                      <a:ext cx="655948" cy="461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5371" y="1995147"/>
                      <a:ext cx="655948" cy="46166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4545" r="-48485" b="-531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735035" y="4315240"/>
                      <a:ext cx="4326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5035" y="4315240"/>
                      <a:ext cx="432618" cy="461665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598950" y="2277069"/>
                      <a:ext cx="423514" cy="461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8950" y="2277069"/>
                      <a:ext cx="423514" cy="46166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4651" r="-41860" b="-5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23"/>
                <p:cNvSpPr>
                  <a:spLocks noChangeArrowheads="1"/>
                </p:cNvSpPr>
                <p:nvPr/>
              </p:nvSpPr>
              <p:spPr bwMode="auto">
                <a:xfrm>
                  <a:off x="3976332" y="1867275"/>
                  <a:ext cx="963146" cy="96339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400" smtClean="0"/>
                    <a:t>Some 0s</a:t>
                  </a:r>
                  <a:endParaRPr lang="en-US" sz="1400"/>
                </a:p>
              </p:txBody>
            </p:sp>
            <p:sp>
              <p:nvSpPr>
                <p:cNvPr id="18" name="Oval 23"/>
                <p:cNvSpPr>
                  <a:spLocks noChangeArrowheads="1"/>
                </p:cNvSpPr>
                <p:nvPr/>
              </p:nvSpPr>
              <p:spPr bwMode="auto">
                <a:xfrm>
                  <a:off x="3988266" y="4355733"/>
                  <a:ext cx="963146" cy="963397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800" smtClean="0">
                      <a:solidFill>
                        <a:srgbClr val="FF0000"/>
                      </a:solidFill>
                    </a:rPr>
                    <a:t>No 0s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042794" y="4498502"/>
                      <a:ext cx="4326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2794" y="4498502"/>
                      <a:ext cx="432618" cy="461665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Arrow Connector 19"/>
                <p:cNvCxnSpPr>
                  <a:stCxn id="9" idx="0"/>
                  <a:endCxn id="17" idx="4"/>
                </p:cNvCxnSpPr>
                <p:nvPr/>
              </p:nvCxnSpPr>
              <p:spPr>
                <a:xfrm flipH="1" flipV="1">
                  <a:off x="4457905" y="2830672"/>
                  <a:ext cx="11934" cy="1461433"/>
                </a:xfrm>
                <a:prstGeom prst="straightConnector1">
                  <a:avLst/>
                </a:prstGeom>
                <a:ln w="571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037221" y="3311972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7221" y="3311972"/>
                      <a:ext cx="423514" cy="461665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Oval 28"/>
              <p:cNvSpPr>
                <a:spLocks noChangeArrowheads="1"/>
              </p:cNvSpPr>
              <p:nvPr/>
            </p:nvSpPr>
            <p:spPr bwMode="auto">
              <a:xfrm>
                <a:off x="7848174" y="2218634"/>
                <a:ext cx="781639" cy="781842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236641" y="1557085"/>
                  <a:ext cx="6023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𝐴𝑁𝐷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641" y="1557085"/>
                  <a:ext cx="60233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30" r="-4444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74612" y="5029200"/>
            <a:ext cx="2808503" cy="1655086"/>
            <a:chOff x="6235113" y="3856189"/>
            <a:chExt cx="4573729" cy="2695356"/>
          </a:xfrm>
        </p:grpSpPr>
        <p:grpSp>
          <p:nvGrpSpPr>
            <p:cNvPr id="29" name="Group 28"/>
            <p:cNvGrpSpPr/>
            <p:nvPr/>
          </p:nvGrpSpPr>
          <p:grpSpPr>
            <a:xfrm>
              <a:off x="6508073" y="3980283"/>
              <a:ext cx="4300769" cy="2571262"/>
              <a:chOff x="6961745" y="3416972"/>
              <a:chExt cx="4300769" cy="2571262"/>
            </a:xfrm>
          </p:grpSpPr>
          <p:grpSp>
            <p:nvGrpSpPr>
              <p:cNvPr id="31" name="Group 17"/>
              <p:cNvGrpSpPr>
                <a:grpSpLocks/>
              </p:cNvGrpSpPr>
              <p:nvPr/>
            </p:nvGrpSpPr>
            <p:grpSpPr bwMode="auto">
              <a:xfrm>
                <a:off x="7604272" y="4469621"/>
                <a:ext cx="928540" cy="678906"/>
                <a:chOff x="4718" y="1996"/>
                <a:chExt cx="394" cy="288"/>
              </a:xfrm>
            </p:grpSpPr>
            <p:sp>
              <p:nvSpPr>
                <p:cNvPr id="43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600" smtClean="0">
                      <a:solidFill>
                        <a:srgbClr val="FF00FF"/>
                      </a:solidFill>
                    </a:rPr>
                    <a:t>Even</a:t>
                  </a:r>
                  <a:endParaRPr lang="en-US" sz="16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4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4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32" name="Curved Connector 31"/>
              <p:cNvCxnSpPr>
                <a:stCxn id="43" idx="4"/>
                <a:endCxn id="42" idx="3"/>
              </p:cNvCxnSpPr>
              <p:nvPr/>
            </p:nvCxnSpPr>
            <p:spPr>
              <a:xfrm rot="16200000" flipH="1">
                <a:off x="8815477" y="4526496"/>
                <a:ext cx="46150" cy="1290211"/>
              </a:xfrm>
              <a:prstGeom prst="curvedConnector3">
                <a:avLst>
                  <a:gd name="adj1" fmla="val 941434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urved Connector 32"/>
              <p:cNvCxnSpPr>
                <a:stCxn id="43" idx="1"/>
                <a:endCxn id="43" idx="3"/>
              </p:cNvCxnSpPr>
              <p:nvPr/>
            </p:nvCxnSpPr>
            <p:spPr>
              <a:xfrm rot="16200000" flipH="1">
                <a:off x="7713450" y="4809074"/>
                <a:ext cx="480060" cy="12700"/>
              </a:xfrm>
              <a:prstGeom prst="curvedConnector5">
                <a:avLst>
                  <a:gd name="adj1" fmla="val -47619"/>
                  <a:gd name="adj2" fmla="val -5362165"/>
                  <a:gd name="adj3" fmla="val 147619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43" idx="0"/>
                <a:endCxn id="41" idx="1"/>
              </p:cNvCxnSpPr>
              <p:nvPr/>
            </p:nvCxnSpPr>
            <p:spPr>
              <a:xfrm rot="5400000" flipH="1" flipV="1">
                <a:off x="8851321" y="3804239"/>
                <a:ext cx="7509" cy="1323256"/>
              </a:xfrm>
              <a:prstGeom prst="curvedConnector3">
                <a:avLst>
                  <a:gd name="adj1" fmla="val 5023239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454012" y="3416972"/>
                    <a:ext cx="4326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4012" y="3416972"/>
                    <a:ext cx="432619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4545" r="-38636" b="-5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961745" y="401022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1745" y="401022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7143" r="-42857" b="-531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454012" y="5526569"/>
                    <a:ext cx="4326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4012" y="5526569"/>
                    <a:ext cx="432619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545" r="-38636" b="-531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0839000" y="4521665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9000" y="4521665"/>
                    <a:ext cx="423514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4651" r="-41860" b="-5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/>
              <p:cNvGrpSpPr/>
              <p:nvPr/>
            </p:nvGrpSpPr>
            <p:grpSpPr>
              <a:xfrm>
                <a:off x="9323977" y="4263748"/>
                <a:ext cx="1090367" cy="1090651"/>
                <a:chOff x="8797248" y="3132841"/>
                <a:chExt cx="1090367" cy="1090651"/>
              </a:xfrm>
            </p:grpSpPr>
            <p:cxnSp>
              <p:nvCxnSpPr>
                <p:cNvPr id="40" name="Curved Connector 39"/>
                <p:cNvCxnSpPr>
                  <a:stCxn id="41" idx="7"/>
                  <a:endCxn id="41" idx="5"/>
                </p:cNvCxnSpPr>
                <p:nvPr/>
              </p:nvCxnSpPr>
              <p:spPr>
                <a:xfrm rot="16200000" flipH="1">
                  <a:off x="9330409" y="3671817"/>
                  <a:ext cx="681225" cy="12700"/>
                </a:xfrm>
                <a:prstGeom prst="curvedConnector5">
                  <a:avLst>
                    <a:gd name="adj1" fmla="val -33557"/>
                    <a:gd name="adj2" fmla="val 5169756"/>
                    <a:gd name="adj3" fmla="val 133557"/>
                  </a:avLst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23"/>
                <p:cNvSpPr>
                  <a:spLocks noChangeArrowheads="1"/>
                </p:cNvSpPr>
                <p:nvPr/>
              </p:nvSpPr>
              <p:spPr bwMode="auto">
                <a:xfrm>
                  <a:off x="8848925" y="3190119"/>
                  <a:ext cx="963146" cy="963397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800" smtClean="0">
                      <a:solidFill>
                        <a:srgbClr val="FF0000"/>
                      </a:solidFill>
                    </a:rPr>
                    <a:t>Odd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" name="Oval 28"/>
                <p:cNvSpPr>
                  <a:spLocks noChangeArrowheads="1"/>
                </p:cNvSpPr>
                <p:nvPr/>
              </p:nvSpPr>
              <p:spPr bwMode="auto">
                <a:xfrm>
                  <a:off x="8797248" y="3132841"/>
                  <a:ext cx="1090367" cy="109065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35113" y="3856189"/>
                  <a:ext cx="969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𝑋𝑂𝑅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113" y="3856189"/>
                  <a:ext cx="969432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041" r="-44898" b="-63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6704012" y="1763111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Start </a:t>
            </a:r>
          </a:p>
          <a:p>
            <a:pPr algn="ctr">
              <a:lnSpc>
                <a:spcPct val="50000"/>
              </a:lnSpc>
            </a:pPr>
            <a:endParaRPr lang="en-US" sz="2000"/>
          </a:p>
          <a:p>
            <a:pPr algn="ctr">
              <a:lnSpc>
                <a:spcPct val="50000"/>
              </a:lnSpc>
            </a:pPr>
            <a:r>
              <a:rPr lang="en-US" sz="2000" smtClean="0"/>
              <a:t>Even</a:t>
            </a:r>
            <a:endParaRPr lang="en-US" sz="2000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6704012" y="3441642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Some0s</a:t>
            </a:r>
          </a:p>
          <a:p>
            <a:pPr algn="ctr">
              <a:lnSpc>
                <a:spcPct val="50000"/>
              </a:lnSpc>
            </a:pPr>
            <a:endParaRPr lang="en-US" sz="2000"/>
          </a:p>
          <a:p>
            <a:pPr algn="ctr">
              <a:lnSpc>
                <a:spcPct val="50000"/>
              </a:lnSpc>
            </a:pPr>
            <a:r>
              <a:rPr lang="en-US" sz="2000" smtClean="0"/>
              <a:t>Even</a:t>
            </a:r>
            <a:endParaRPr lang="en-US" sz="2000"/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6704012" y="5102208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No0s</a:t>
            </a:r>
          </a:p>
          <a:p>
            <a:pPr algn="ctr">
              <a:lnSpc>
                <a:spcPct val="50000"/>
              </a:lnSpc>
            </a:pPr>
            <a:endParaRPr lang="en-US" sz="2000"/>
          </a:p>
          <a:p>
            <a:pPr algn="ctr">
              <a:lnSpc>
                <a:spcPct val="50000"/>
              </a:lnSpc>
            </a:pPr>
            <a:r>
              <a:rPr lang="en-US" sz="2000" smtClean="0"/>
              <a:t>Even</a:t>
            </a:r>
            <a:endParaRPr lang="en-US" sz="2000"/>
          </a:p>
        </p:txBody>
      </p:sp>
      <p:sp>
        <p:nvSpPr>
          <p:cNvPr id="50" name="Oval 23"/>
          <p:cNvSpPr>
            <a:spLocks noChangeArrowheads="1"/>
          </p:cNvSpPr>
          <p:nvPr/>
        </p:nvSpPr>
        <p:spPr bwMode="auto">
          <a:xfrm>
            <a:off x="9794937" y="1752600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Start </a:t>
            </a:r>
          </a:p>
          <a:p>
            <a:pPr algn="ctr">
              <a:lnSpc>
                <a:spcPct val="50000"/>
              </a:lnSpc>
            </a:pPr>
            <a:endParaRPr lang="en-US" sz="2000"/>
          </a:p>
          <a:p>
            <a:pPr algn="ctr">
              <a:lnSpc>
                <a:spcPct val="50000"/>
              </a:lnSpc>
            </a:pPr>
            <a:r>
              <a:rPr lang="en-US" sz="2000" smtClean="0"/>
              <a:t>Odd</a:t>
            </a:r>
            <a:endParaRPr lang="en-US" sz="2000"/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9788094" y="3411179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Some0s</a:t>
            </a:r>
          </a:p>
          <a:p>
            <a:pPr algn="ctr">
              <a:lnSpc>
                <a:spcPct val="50000"/>
              </a:lnSpc>
            </a:pPr>
            <a:endParaRPr lang="en-US" sz="2000"/>
          </a:p>
          <a:p>
            <a:pPr algn="ctr">
              <a:lnSpc>
                <a:spcPct val="50000"/>
              </a:lnSpc>
            </a:pPr>
            <a:r>
              <a:rPr lang="en-US" sz="2000" smtClean="0"/>
              <a:t>Odd</a:t>
            </a:r>
            <a:endParaRPr lang="en-US" sz="2000"/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9788094" y="5102207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No0s</a:t>
            </a:r>
          </a:p>
          <a:p>
            <a:pPr algn="ctr">
              <a:lnSpc>
                <a:spcPct val="50000"/>
              </a:lnSpc>
            </a:pPr>
            <a:endParaRPr lang="en-US" sz="2000"/>
          </a:p>
          <a:p>
            <a:pPr algn="ctr">
              <a:lnSpc>
                <a:spcPct val="50000"/>
              </a:lnSpc>
            </a:pPr>
            <a:r>
              <a:rPr lang="en-US" sz="2000" smtClean="0"/>
              <a:t>Odd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8925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Cross-Product Construction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5484971" cy="1434153"/>
          </a:xfrm>
        </p:spPr>
        <p:txBody>
          <a:bodyPr/>
          <a:lstStyle/>
          <a:p>
            <a:r>
              <a:rPr lang="en-US" smtClean="0"/>
              <a:t>2 machines at once!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50812" y="2297582"/>
            <a:ext cx="2547473" cy="2404161"/>
            <a:chOff x="6236641" y="1557085"/>
            <a:chExt cx="2547473" cy="2404161"/>
          </a:xfrm>
        </p:grpSpPr>
        <p:grpSp>
          <p:nvGrpSpPr>
            <p:cNvPr id="5" name="Group 4"/>
            <p:cNvGrpSpPr/>
            <p:nvPr/>
          </p:nvGrpSpPr>
          <p:grpSpPr>
            <a:xfrm>
              <a:off x="6253537" y="1798428"/>
              <a:ext cx="2530577" cy="2162818"/>
              <a:chOff x="7649820" y="990600"/>
              <a:chExt cx="4113243" cy="351548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7649820" y="990600"/>
                <a:ext cx="4113243" cy="3515481"/>
                <a:chOff x="2362169" y="1867275"/>
                <a:chExt cx="4113243" cy="3515481"/>
              </a:xfrm>
            </p:grpSpPr>
            <p:grpSp>
              <p:nvGrpSpPr>
                <p:cNvPr id="8" name="Group 17"/>
                <p:cNvGrpSpPr>
                  <a:grpSpLocks/>
                </p:cNvGrpSpPr>
                <p:nvPr/>
              </p:nvGrpSpPr>
              <p:grpSpPr bwMode="auto">
                <a:xfrm>
                  <a:off x="2362169" y="3146777"/>
                  <a:ext cx="928540" cy="678906"/>
                  <a:chOff x="4718" y="1996"/>
                  <a:chExt cx="394" cy="288"/>
                </a:xfrm>
              </p:grpSpPr>
              <p:sp>
                <p:nvSpPr>
                  <p:cNvPr id="2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r>
                      <a:rPr lang="en-US" baseline="-25000" smtClean="0">
                        <a:solidFill>
                          <a:srgbClr val="FF00FF"/>
                        </a:solidFill>
                      </a:rPr>
                      <a:t>start</a:t>
                    </a:r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  <p:grpSp>
                <p:nvGrpSpPr>
                  <p:cNvPr id="2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4718" y="2092"/>
                    <a:ext cx="96" cy="96"/>
                    <a:chOff x="4746" y="2092"/>
                    <a:chExt cx="96" cy="96"/>
                  </a:xfrm>
                </p:grpSpPr>
                <p:sp>
                  <p:nvSpPr>
                    <p:cNvPr id="2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6" y="209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46" y="214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3924655" y="4292105"/>
                  <a:ext cx="1090367" cy="109065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" name="Curved Connector 9"/>
                <p:cNvCxnSpPr>
                  <a:stCxn id="22" idx="4"/>
                  <a:endCxn id="9" idx="2"/>
                </p:cNvCxnSpPr>
                <p:nvPr/>
              </p:nvCxnSpPr>
              <p:spPr>
                <a:xfrm rot="16200000" flipH="1">
                  <a:off x="2932125" y="3844901"/>
                  <a:ext cx="1011748" cy="973311"/>
                </a:xfrm>
                <a:prstGeom prst="curvedConnector2">
                  <a:avLst/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urved Connector 10"/>
                <p:cNvCxnSpPr>
                  <a:stCxn id="9" idx="7"/>
                  <a:endCxn id="9" idx="5"/>
                </p:cNvCxnSpPr>
                <p:nvPr/>
              </p:nvCxnSpPr>
              <p:spPr>
                <a:xfrm rot="16200000" flipH="1">
                  <a:off x="4469737" y="4837430"/>
                  <a:ext cx="771207" cy="12700"/>
                </a:xfrm>
                <a:prstGeom prst="curvedConnector5">
                  <a:avLst>
                    <a:gd name="adj1" fmla="val -29642"/>
                    <a:gd name="adj2" fmla="val 9128236"/>
                    <a:gd name="adj3" fmla="val 129642"/>
                  </a:avLst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urved Connector 11"/>
                <p:cNvCxnSpPr>
                  <a:stCxn id="17" idx="7"/>
                  <a:endCxn id="17" idx="5"/>
                </p:cNvCxnSpPr>
                <p:nvPr/>
              </p:nvCxnSpPr>
              <p:spPr>
                <a:xfrm rot="16200000" flipH="1">
                  <a:off x="4457816" y="2348973"/>
                  <a:ext cx="681225" cy="12700"/>
                </a:xfrm>
                <a:prstGeom prst="curvedConnector5">
                  <a:avLst>
                    <a:gd name="adj1" fmla="val -33557"/>
                    <a:gd name="adj2" fmla="val 8273205"/>
                    <a:gd name="adj3" fmla="val 133557"/>
                  </a:avLst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urved Connector 12"/>
                <p:cNvCxnSpPr>
                  <a:stCxn id="22" idx="0"/>
                  <a:endCxn id="17" idx="2"/>
                </p:cNvCxnSpPr>
                <p:nvPr/>
              </p:nvCxnSpPr>
              <p:spPr>
                <a:xfrm rot="5400000" flipH="1" flipV="1">
                  <a:off x="3064937" y="2235382"/>
                  <a:ext cx="797803" cy="1024988"/>
                </a:xfrm>
                <a:prstGeom prst="curvedConnector2">
                  <a:avLst/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695371" y="1995147"/>
                      <a:ext cx="655948" cy="461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5371" y="1995147"/>
                      <a:ext cx="655948" cy="46166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4545" r="-48485" b="-531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735035" y="4315240"/>
                      <a:ext cx="4326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5035" y="4315240"/>
                      <a:ext cx="432618" cy="461665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598950" y="2277069"/>
                      <a:ext cx="423514" cy="461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8950" y="2277069"/>
                      <a:ext cx="423514" cy="46166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4651" r="-41860" b="-5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23"/>
                <p:cNvSpPr>
                  <a:spLocks noChangeArrowheads="1"/>
                </p:cNvSpPr>
                <p:nvPr/>
              </p:nvSpPr>
              <p:spPr bwMode="auto">
                <a:xfrm>
                  <a:off x="3976332" y="1867275"/>
                  <a:ext cx="963146" cy="96339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400" smtClean="0"/>
                    <a:t>Some 0s</a:t>
                  </a:r>
                  <a:endParaRPr lang="en-US" sz="1400"/>
                </a:p>
              </p:txBody>
            </p:sp>
            <p:sp>
              <p:nvSpPr>
                <p:cNvPr id="18" name="Oval 23"/>
                <p:cNvSpPr>
                  <a:spLocks noChangeArrowheads="1"/>
                </p:cNvSpPr>
                <p:nvPr/>
              </p:nvSpPr>
              <p:spPr bwMode="auto">
                <a:xfrm>
                  <a:off x="3988266" y="4355733"/>
                  <a:ext cx="963146" cy="963397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800" smtClean="0">
                      <a:solidFill>
                        <a:srgbClr val="FF0000"/>
                      </a:solidFill>
                    </a:rPr>
                    <a:t>No 0s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042794" y="4498502"/>
                      <a:ext cx="4326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2794" y="4498502"/>
                      <a:ext cx="432618" cy="461665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Arrow Connector 19"/>
                <p:cNvCxnSpPr>
                  <a:stCxn id="9" idx="0"/>
                  <a:endCxn id="17" idx="4"/>
                </p:cNvCxnSpPr>
                <p:nvPr/>
              </p:nvCxnSpPr>
              <p:spPr>
                <a:xfrm flipH="1" flipV="1">
                  <a:off x="4457905" y="2830672"/>
                  <a:ext cx="11934" cy="1461433"/>
                </a:xfrm>
                <a:prstGeom prst="straightConnector1">
                  <a:avLst/>
                </a:prstGeom>
                <a:ln w="571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037221" y="3311972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7221" y="3311972"/>
                      <a:ext cx="423514" cy="461665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Oval 28"/>
              <p:cNvSpPr>
                <a:spLocks noChangeArrowheads="1"/>
              </p:cNvSpPr>
              <p:nvPr/>
            </p:nvSpPr>
            <p:spPr bwMode="auto">
              <a:xfrm>
                <a:off x="7848174" y="2218634"/>
                <a:ext cx="781639" cy="781842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236641" y="1557085"/>
                  <a:ext cx="6023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𝐴𝑁𝐷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641" y="1557085"/>
                  <a:ext cx="60233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30" r="-4444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74612" y="5029200"/>
            <a:ext cx="2808503" cy="1655086"/>
            <a:chOff x="6235113" y="3856189"/>
            <a:chExt cx="4573729" cy="2695356"/>
          </a:xfrm>
        </p:grpSpPr>
        <p:grpSp>
          <p:nvGrpSpPr>
            <p:cNvPr id="29" name="Group 28"/>
            <p:cNvGrpSpPr/>
            <p:nvPr/>
          </p:nvGrpSpPr>
          <p:grpSpPr>
            <a:xfrm>
              <a:off x="6508073" y="3980283"/>
              <a:ext cx="4300769" cy="2571262"/>
              <a:chOff x="6961745" y="3416972"/>
              <a:chExt cx="4300769" cy="2571262"/>
            </a:xfrm>
          </p:grpSpPr>
          <p:grpSp>
            <p:nvGrpSpPr>
              <p:cNvPr id="31" name="Group 17"/>
              <p:cNvGrpSpPr>
                <a:grpSpLocks/>
              </p:cNvGrpSpPr>
              <p:nvPr/>
            </p:nvGrpSpPr>
            <p:grpSpPr bwMode="auto">
              <a:xfrm>
                <a:off x="7604272" y="4469621"/>
                <a:ext cx="928540" cy="678906"/>
                <a:chOff x="4718" y="1996"/>
                <a:chExt cx="394" cy="288"/>
              </a:xfrm>
            </p:grpSpPr>
            <p:sp>
              <p:nvSpPr>
                <p:cNvPr id="43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600" smtClean="0">
                      <a:solidFill>
                        <a:srgbClr val="FF00FF"/>
                      </a:solidFill>
                    </a:rPr>
                    <a:t>Even</a:t>
                  </a:r>
                  <a:endParaRPr lang="en-US" sz="16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4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4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32" name="Curved Connector 31"/>
              <p:cNvCxnSpPr>
                <a:stCxn id="43" idx="4"/>
                <a:endCxn id="42" idx="3"/>
              </p:cNvCxnSpPr>
              <p:nvPr/>
            </p:nvCxnSpPr>
            <p:spPr>
              <a:xfrm rot="16200000" flipH="1">
                <a:off x="8815477" y="4526496"/>
                <a:ext cx="46150" cy="1290211"/>
              </a:xfrm>
              <a:prstGeom prst="curvedConnector3">
                <a:avLst>
                  <a:gd name="adj1" fmla="val 941434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urved Connector 32"/>
              <p:cNvCxnSpPr>
                <a:stCxn id="43" idx="1"/>
                <a:endCxn id="43" idx="3"/>
              </p:cNvCxnSpPr>
              <p:nvPr/>
            </p:nvCxnSpPr>
            <p:spPr>
              <a:xfrm rot="16200000" flipH="1">
                <a:off x="7713450" y="4809074"/>
                <a:ext cx="480060" cy="12700"/>
              </a:xfrm>
              <a:prstGeom prst="curvedConnector5">
                <a:avLst>
                  <a:gd name="adj1" fmla="val -47619"/>
                  <a:gd name="adj2" fmla="val -5362165"/>
                  <a:gd name="adj3" fmla="val 147619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43" idx="0"/>
                <a:endCxn id="41" idx="1"/>
              </p:cNvCxnSpPr>
              <p:nvPr/>
            </p:nvCxnSpPr>
            <p:spPr>
              <a:xfrm rot="5400000" flipH="1" flipV="1">
                <a:off x="8851321" y="3804239"/>
                <a:ext cx="7509" cy="1323256"/>
              </a:xfrm>
              <a:prstGeom prst="curvedConnector3">
                <a:avLst>
                  <a:gd name="adj1" fmla="val 5023239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454012" y="3416972"/>
                    <a:ext cx="4326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4012" y="3416972"/>
                    <a:ext cx="432619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4545" r="-38636" b="-5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961745" y="401022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1745" y="401022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7143" r="-42857" b="-531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454012" y="5526569"/>
                    <a:ext cx="4326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4012" y="5526569"/>
                    <a:ext cx="432619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545" r="-38636" b="-531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0839000" y="4521665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9000" y="4521665"/>
                    <a:ext cx="423514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4651" r="-41860" b="-5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/>
              <p:cNvGrpSpPr/>
              <p:nvPr/>
            </p:nvGrpSpPr>
            <p:grpSpPr>
              <a:xfrm>
                <a:off x="9323977" y="4263748"/>
                <a:ext cx="1090367" cy="1090651"/>
                <a:chOff x="8797248" y="3132841"/>
                <a:chExt cx="1090367" cy="1090651"/>
              </a:xfrm>
            </p:grpSpPr>
            <p:cxnSp>
              <p:nvCxnSpPr>
                <p:cNvPr id="40" name="Curved Connector 39"/>
                <p:cNvCxnSpPr>
                  <a:stCxn id="41" idx="7"/>
                  <a:endCxn id="41" idx="5"/>
                </p:cNvCxnSpPr>
                <p:nvPr/>
              </p:nvCxnSpPr>
              <p:spPr>
                <a:xfrm rot="16200000" flipH="1">
                  <a:off x="9330409" y="3671817"/>
                  <a:ext cx="681225" cy="12700"/>
                </a:xfrm>
                <a:prstGeom prst="curvedConnector5">
                  <a:avLst>
                    <a:gd name="adj1" fmla="val -33557"/>
                    <a:gd name="adj2" fmla="val 5169756"/>
                    <a:gd name="adj3" fmla="val 133557"/>
                  </a:avLst>
                </a:prstGeom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23"/>
                <p:cNvSpPr>
                  <a:spLocks noChangeArrowheads="1"/>
                </p:cNvSpPr>
                <p:nvPr/>
              </p:nvSpPr>
              <p:spPr bwMode="auto">
                <a:xfrm>
                  <a:off x="8848925" y="3190119"/>
                  <a:ext cx="963146" cy="963397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sz="1800" smtClean="0">
                      <a:solidFill>
                        <a:srgbClr val="FF0000"/>
                      </a:solidFill>
                    </a:rPr>
                    <a:t>Odd</a:t>
                  </a:r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" name="Oval 28"/>
                <p:cNvSpPr>
                  <a:spLocks noChangeArrowheads="1"/>
                </p:cNvSpPr>
                <p:nvPr/>
              </p:nvSpPr>
              <p:spPr bwMode="auto">
                <a:xfrm>
                  <a:off x="8797248" y="3132841"/>
                  <a:ext cx="1090367" cy="1090651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35113" y="3856189"/>
                  <a:ext cx="969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𝑋𝑂𝑅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113" y="3856189"/>
                  <a:ext cx="969432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041" r="-44898" b="-63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6704012" y="1763111"/>
            <a:ext cx="990600" cy="990859"/>
          </a:xfrm>
          <a:prstGeom prst="ellipse">
            <a:avLst/>
          </a:prstGeom>
          <a:noFill/>
          <a:ln w="9525" algn="ctr">
            <a:solidFill>
              <a:srgbClr val="FF6699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6699"/>
                </a:solidFill>
              </a:rPr>
              <a:t>Start </a:t>
            </a:r>
          </a:p>
          <a:p>
            <a:pPr algn="ctr">
              <a:lnSpc>
                <a:spcPct val="50000"/>
              </a:lnSpc>
            </a:pPr>
            <a:endParaRPr lang="en-US" sz="2000">
              <a:solidFill>
                <a:srgbClr val="FF6699"/>
              </a:solidFill>
            </a:endParaRPr>
          </a:p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6699"/>
                </a:solidFill>
              </a:rPr>
              <a:t>Even</a:t>
            </a:r>
            <a:endParaRPr lang="en-US" sz="2000">
              <a:solidFill>
                <a:srgbClr val="FF6699"/>
              </a:solidFill>
            </a:endParaRPr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6704012" y="3441642"/>
            <a:ext cx="990600" cy="99085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/>
              <a:t>Some0s</a:t>
            </a:r>
          </a:p>
          <a:p>
            <a:pPr algn="ctr">
              <a:lnSpc>
                <a:spcPct val="50000"/>
              </a:lnSpc>
            </a:pPr>
            <a:endParaRPr lang="en-US" sz="2000"/>
          </a:p>
          <a:p>
            <a:pPr algn="ctr">
              <a:lnSpc>
                <a:spcPct val="50000"/>
              </a:lnSpc>
            </a:pPr>
            <a:r>
              <a:rPr lang="en-US" sz="2000" smtClean="0"/>
              <a:t>Even</a:t>
            </a:r>
            <a:endParaRPr lang="en-US" sz="2000"/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6704012" y="5102208"/>
            <a:ext cx="990600" cy="99085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No0s</a:t>
            </a:r>
          </a:p>
          <a:p>
            <a:pPr algn="ctr">
              <a:lnSpc>
                <a:spcPct val="50000"/>
              </a:lnSpc>
            </a:pPr>
            <a:endParaRPr lang="en-US" sz="2000">
              <a:solidFill>
                <a:srgbClr val="FF0000"/>
              </a:solidFill>
            </a:endParaRPr>
          </a:p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Even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9788094" y="3411179"/>
            <a:ext cx="990600" cy="99085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Some0s</a:t>
            </a:r>
          </a:p>
          <a:p>
            <a:pPr algn="ctr">
              <a:lnSpc>
                <a:spcPct val="50000"/>
              </a:lnSpc>
            </a:pPr>
            <a:endParaRPr lang="en-US" sz="2000">
              <a:solidFill>
                <a:srgbClr val="FF0000"/>
              </a:solidFill>
            </a:endParaRPr>
          </a:p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Odd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9788094" y="5102207"/>
            <a:ext cx="990600" cy="99085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No0s</a:t>
            </a:r>
          </a:p>
          <a:p>
            <a:pPr algn="ctr">
              <a:lnSpc>
                <a:spcPct val="50000"/>
              </a:lnSpc>
            </a:pPr>
            <a:endParaRPr lang="en-US" sz="2000">
              <a:solidFill>
                <a:srgbClr val="FF0000"/>
              </a:solidFill>
            </a:endParaRPr>
          </a:p>
          <a:p>
            <a:pPr algn="ctr">
              <a:lnSpc>
                <a:spcPct val="50000"/>
              </a:lnSpc>
            </a:pPr>
            <a:r>
              <a:rPr lang="en-US" sz="2000" smtClean="0">
                <a:solidFill>
                  <a:srgbClr val="FF0000"/>
                </a:solidFill>
              </a:rPr>
              <a:t>Odd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>
            <a:off x="6397296" y="2094631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 flipH="1">
            <a:off x="6397296" y="2248029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cxnSp>
        <p:nvCxnSpPr>
          <p:cNvPr id="55" name="Straight Arrow Connector 54"/>
          <p:cNvCxnSpPr>
            <a:stCxn id="47" idx="4"/>
            <a:endCxn id="48" idx="0"/>
          </p:cNvCxnSpPr>
          <p:nvPr/>
        </p:nvCxnSpPr>
        <p:spPr>
          <a:xfrm>
            <a:off x="7199312" y="2753970"/>
            <a:ext cx="0" cy="68767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856412" y="2857665"/>
                <a:ext cx="260557" cy="284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12" y="2857665"/>
                <a:ext cx="260557" cy="284029"/>
              </a:xfrm>
              <a:prstGeom prst="rect">
                <a:avLst/>
              </a:prstGeom>
              <a:blipFill rotWithShape="1">
                <a:blip r:embed="rId14"/>
                <a:stretch>
                  <a:fillRect l="-7143" r="-42857" b="-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47" idx="5"/>
            <a:endCxn id="52" idx="1"/>
          </p:cNvCxnSpPr>
          <p:nvPr/>
        </p:nvCxnSpPr>
        <p:spPr>
          <a:xfrm>
            <a:off x="7549542" y="2608862"/>
            <a:ext cx="2383622" cy="263845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615274" y="2345401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274" y="2345401"/>
                <a:ext cx="42351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7440341" y="3038478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41" y="3038478"/>
                <a:ext cx="423514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urved Connector 67"/>
          <p:cNvCxnSpPr>
            <a:stCxn id="48" idx="1"/>
            <a:endCxn id="48" idx="3"/>
          </p:cNvCxnSpPr>
          <p:nvPr/>
        </p:nvCxnSpPr>
        <p:spPr>
          <a:xfrm rot="16200000" flipH="1">
            <a:off x="6498760" y="3937071"/>
            <a:ext cx="700643" cy="12700"/>
          </a:xfrm>
          <a:prstGeom prst="curvedConnector5">
            <a:avLst>
              <a:gd name="adj1" fmla="val -32627"/>
              <a:gd name="adj2" fmla="val -4630126"/>
              <a:gd name="adj3" fmla="val 13262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5865812" y="3480202"/>
                <a:ext cx="260557" cy="284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12" y="3480202"/>
                <a:ext cx="260557" cy="284029"/>
              </a:xfrm>
              <a:prstGeom prst="rect">
                <a:avLst/>
              </a:prstGeom>
              <a:blipFill rotWithShape="1">
                <a:blip r:embed="rId17"/>
                <a:stretch>
                  <a:fillRect l="-4651" r="-41860" b="-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urved Connector 72"/>
          <p:cNvCxnSpPr>
            <a:stCxn id="51" idx="7"/>
            <a:endCxn id="51" idx="5"/>
          </p:cNvCxnSpPr>
          <p:nvPr/>
        </p:nvCxnSpPr>
        <p:spPr>
          <a:xfrm rot="16200000" flipH="1">
            <a:off x="10283302" y="3906608"/>
            <a:ext cx="700643" cy="12700"/>
          </a:xfrm>
          <a:prstGeom prst="curvedConnector5">
            <a:avLst>
              <a:gd name="adj1" fmla="val -32627"/>
              <a:gd name="adj2" fmla="val 3988756"/>
              <a:gd name="adj3" fmla="val 13262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11199812" y="3411179"/>
                <a:ext cx="260557" cy="284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812" y="3411179"/>
                <a:ext cx="260557" cy="284029"/>
              </a:xfrm>
              <a:prstGeom prst="rect">
                <a:avLst/>
              </a:prstGeom>
              <a:blipFill rotWithShape="1">
                <a:blip r:embed="rId18"/>
                <a:stretch>
                  <a:fillRect l="-4651" r="-41860" b="-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urved Connector 78"/>
          <p:cNvCxnSpPr>
            <a:stCxn id="51" idx="3"/>
            <a:endCxn id="48" idx="5"/>
          </p:cNvCxnSpPr>
          <p:nvPr/>
        </p:nvCxnSpPr>
        <p:spPr>
          <a:xfrm rot="5400000">
            <a:off x="8726122" y="3080350"/>
            <a:ext cx="30463" cy="2383622"/>
          </a:xfrm>
          <a:prstGeom prst="curvedConnector3">
            <a:avLst>
              <a:gd name="adj1" fmla="val 132676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8" idx="7"/>
            <a:endCxn id="51" idx="1"/>
          </p:cNvCxnSpPr>
          <p:nvPr/>
        </p:nvCxnSpPr>
        <p:spPr>
          <a:xfrm rot="5400000" flipH="1" flipV="1">
            <a:off x="8726122" y="2379708"/>
            <a:ext cx="30463" cy="2383622"/>
          </a:xfrm>
          <a:prstGeom prst="curvedConnector3">
            <a:avLst>
              <a:gd name="adj1" fmla="val 132676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9371423" y="4025688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423" y="4025688"/>
                <a:ext cx="423514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urved Connector 85"/>
          <p:cNvCxnSpPr>
            <a:stCxn id="52" idx="3"/>
            <a:endCxn id="49" idx="5"/>
          </p:cNvCxnSpPr>
          <p:nvPr/>
        </p:nvCxnSpPr>
        <p:spPr>
          <a:xfrm rot="5400000">
            <a:off x="8741353" y="4756147"/>
            <a:ext cx="1" cy="2383622"/>
          </a:xfrm>
          <a:prstGeom prst="curvedConnector3">
            <a:avLst>
              <a:gd name="adj1" fmla="val 3737090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9451139" y="5724261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139" y="5724261"/>
                <a:ext cx="423514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52" idx="0"/>
            <a:endCxn id="51" idx="4"/>
          </p:cNvCxnSpPr>
          <p:nvPr/>
        </p:nvCxnSpPr>
        <p:spPr>
          <a:xfrm flipV="1">
            <a:off x="10283394" y="4402038"/>
            <a:ext cx="0" cy="7001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10272822" y="4701743"/>
                <a:ext cx="260557" cy="284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22" y="4701743"/>
                <a:ext cx="260557" cy="284029"/>
              </a:xfrm>
              <a:prstGeom prst="rect">
                <a:avLst/>
              </a:prstGeom>
              <a:blipFill rotWithShape="1">
                <a:blip r:embed="rId21"/>
                <a:stretch>
                  <a:fillRect l="-4651" r="-41860" b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urved Connector 93"/>
          <p:cNvCxnSpPr>
            <a:stCxn id="49" idx="7"/>
            <a:endCxn id="52" idx="1"/>
          </p:cNvCxnSpPr>
          <p:nvPr/>
        </p:nvCxnSpPr>
        <p:spPr>
          <a:xfrm rot="5400000" flipH="1" flipV="1">
            <a:off x="8741353" y="4055505"/>
            <a:ext cx="1" cy="2383622"/>
          </a:xfrm>
          <a:prstGeom prst="curvedConnector3">
            <a:avLst>
              <a:gd name="adj1" fmla="val 3737090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7694612" y="502473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12" y="5024735"/>
                <a:ext cx="423514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49" idx="0"/>
            <a:endCxn id="48" idx="4"/>
          </p:cNvCxnSpPr>
          <p:nvPr/>
        </p:nvCxnSpPr>
        <p:spPr>
          <a:xfrm flipV="1">
            <a:off x="7199312" y="4432501"/>
            <a:ext cx="0" cy="66970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6856412" y="4724400"/>
                <a:ext cx="260557" cy="284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12" y="4724400"/>
                <a:ext cx="260557" cy="284029"/>
              </a:xfrm>
              <a:prstGeom prst="rect">
                <a:avLst/>
              </a:prstGeom>
              <a:blipFill rotWithShape="1">
                <a:blip r:embed="rId23"/>
                <a:stretch>
                  <a:fillRect l="-7143" r="-42857" b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9738188" y="1706347"/>
            <a:ext cx="1104097" cy="1104386"/>
            <a:chOff x="9738188" y="1706347"/>
            <a:chExt cx="1104097" cy="1104386"/>
          </a:xfrm>
        </p:grpSpPr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9794937" y="1752600"/>
              <a:ext cx="990600" cy="990859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000" smtClean="0">
                  <a:solidFill>
                    <a:srgbClr val="FF0000"/>
                  </a:solidFill>
                </a:rPr>
                <a:t>Start </a:t>
              </a:r>
            </a:p>
            <a:p>
              <a:pPr algn="ctr">
                <a:lnSpc>
                  <a:spcPct val="50000"/>
                </a:lnSpc>
              </a:pPr>
              <a:endParaRPr lang="en-US" sz="2000">
                <a:solidFill>
                  <a:srgbClr val="FF0000"/>
                </a:solidFill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2000" smtClean="0">
                  <a:solidFill>
                    <a:srgbClr val="FF0000"/>
                  </a:solidFill>
                </a:rPr>
                <a:t>Odd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102" name="Oval 23"/>
            <p:cNvSpPr>
              <a:spLocks noChangeArrowheads="1"/>
            </p:cNvSpPr>
            <p:nvPr/>
          </p:nvSpPr>
          <p:spPr bwMode="auto">
            <a:xfrm>
              <a:off x="9738188" y="1706347"/>
              <a:ext cx="1104097" cy="1104386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Oval 23"/>
          <p:cNvSpPr>
            <a:spLocks noChangeArrowheads="1"/>
          </p:cNvSpPr>
          <p:nvPr/>
        </p:nvSpPr>
        <p:spPr bwMode="auto">
          <a:xfrm>
            <a:off x="9731345" y="3326109"/>
            <a:ext cx="1104097" cy="1104386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05" name="Oval 23"/>
          <p:cNvSpPr>
            <a:spLocks noChangeArrowheads="1"/>
          </p:cNvSpPr>
          <p:nvPr/>
        </p:nvSpPr>
        <p:spPr bwMode="auto">
          <a:xfrm>
            <a:off x="9739502" y="5035090"/>
            <a:ext cx="1104097" cy="1104386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06" name="Oval 23"/>
          <p:cNvSpPr>
            <a:spLocks noChangeArrowheads="1"/>
          </p:cNvSpPr>
          <p:nvPr/>
        </p:nvSpPr>
        <p:spPr bwMode="auto">
          <a:xfrm>
            <a:off x="6647263" y="5045444"/>
            <a:ext cx="1104097" cy="1104386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07" name="Oval 23"/>
          <p:cNvSpPr>
            <a:spLocks noChangeArrowheads="1"/>
          </p:cNvSpPr>
          <p:nvPr/>
        </p:nvSpPr>
        <p:spPr bwMode="auto">
          <a:xfrm>
            <a:off x="6647262" y="1699291"/>
            <a:ext cx="1104097" cy="1104386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9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 Product Construction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Let FSA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∪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b="0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or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i="1" smtClean="0"/>
              </a:p>
              <a:p>
                <a:r>
                  <a:rPr lang="en-US" smtClean="0"/>
                  <a:t>How could we do intersection?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to NAND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2" y="1600201"/>
                <a:ext cx="7599315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AND: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𝑁𝑜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𝑆𝑜𝑚𝑒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𝑠𝑡𝑎𝑟𝑡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𝑠𝑡𝑎𝑟𝑡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𝑁𝑜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 defined as the arrows</a:t>
                </a:r>
              </a:p>
              <a:p>
                <a:r>
                  <a:rPr lang="en-US" smtClean="0"/>
                  <a:t>NAND: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 don’t change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In general, If we can compute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with a FSA,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mtClean="0"/>
                  <a:t>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2" y="1600201"/>
                <a:ext cx="7599315" cy="4525963"/>
              </a:xfrm>
              <a:blipFill rotWithShape="1">
                <a:blip r:embed="rId2"/>
                <a:stretch>
                  <a:fillRect l="-1283" t="-323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649820" y="2218441"/>
            <a:ext cx="4311992" cy="3572759"/>
            <a:chOff x="7649820" y="2218441"/>
            <a:chExt cx="4311992" cy="3572759"/>
          </a:xfrm>
        </p:grpSpPr>
        <p:grpSp>
          <p:nvGrpSpPr>
            <p:cNvPr id="24" name="Group 23"/>
            <p:cNvGrpSpPr/>
            <p:nvPr/>
          </p:nvGrpSpPr>
          <p:grpSpPr>
            <a:xfrm>
              <a:off x="7649820" y="2275719"/>
              <a:ext cx="4311992" cy="3515481"/>
              <a:chOff x="2362169" y="1867275"/>
              <a:chExt cx="4311992" cy="3515481"/>
            </a:xfrm>
          </p:grpSpPr>
          <p:grpSp>
            <p:nvGrpSpPr>
              <p:cNvPr id="26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39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40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4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" name="Oval 2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3200" baseline="-25000" smtClean="0"/>
                  <a:t>No 0s</a:t>
                </a:r>
                <a:endParaRPr lang="en-US" sz="3200" baseline="-25000"/>
              </a:p>
            </p:txBody>
          </p:sp>
          <p:cxnSp>
            <p:nvCxnSpPr>
              <p:cNvPr id="28" name="Curved Connector 27"/>
              <p:cNvCxnSpPr>
                <a:stCxn id="39" idx="4"/>
                <a:endCxn id="27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urved Connector 28"/>
              <p:cNvCxnSpPr>
                <a:stCxn id="27" idx="7"/>
                <a:endCxn id="27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35" idx="7"/>
                <a:endCxn id="35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/>
              <p:cNvCxnSpPr>
                <a:stCxn id="39" idx="0"/>
                <a:endCxn id="35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Some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>
                <a:stCxn id="27" idx="0"/>
                <a:endCxn id="35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9212306" y="2218441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Non-determinism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Things could get easier if we “relax” our automata</a:t>
            </a:r>
          </a:p>
          <a:p>
            <a:r>
              <a:rPr lang="en-US" smtClean="0"/>
              <a:t>So far:</a:t>
            </a:r>
          </a:p>
          <a:p>
            <a:pPr lvl="1"/>
            <a:r>
              <a:rPr lang="en-US" smtClean="0"/>
              <a:t>Must have exactly one transition per character per state</a:t>
            </a:r>
          </a:p>
          <a:p>
            <a:pPr lvl="1"/>
            <a:r>
              <a:rPr lang="en-US" smtClean="0"/>
              <a:t>Can only be in one state at a time</a:t>
            </a:r>
          </a:p>
          <a:p>
            <a:r>
              <a:rPr lang="en-US" smtClean="0"/>
              <a:t>Non-deterministic Finite Automata:</a:t>
            </a:r>
          </a:p>
          <a:p>
            <a:pPr lvl="1"/>
            <a:r>
              <a:rPr lang="en-US" smtClean="0"/>
              <a:t>Allowed to be in multiple (or zero) states!</a:t>
            </a:r>
          </a:p>
          <a:p>
            <a:pPr lvl="1"/>
            <a:r>
              <a:rPr lang="en-US" smtClean="0"/>
              <a:t>Can have multiple or zero transitions for a character</a:t>
            </a:r>
          </a:p>
          <a:p>
            <a:pPr lvl="1"/>
            <a:r>
              <a:rPr lang="en-US" smtClean="0"/>
              <a:t>Can take transitions without using a character</a:t>
            </a:r>
          </a:p>
          <a:p>
            <a:pPr lvl="1"/>
            <a:r>
              <a:rPr lang="en-US" smtClean="0"/>
              <a:t>Models parallel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1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pic>
        <p:nvPicPr>
          <p:cNvPr id="14" name="Picture 2" descr="http://images.clipartpanda.com/suburb-clipart-cute_yellow_house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22" y="252094"/>
            <a:ext cx="1800867" cy="18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cdns2.freepik.com/free-photo/black-sedan-car-clip-art_4121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558">
            <a:off x="730340" y="4696216"/>
            <a:ext cx="2143488" cy="7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20257352">
            <a:off x="627018" y="5199017"/>
            <a:ext cx="3200400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6425350">
            <a:off x="4065218" y="3290652"/>
            <a:ext cx="1693105" cy="2308297"/>
          </a:xfrm>
          <a:prstGeom prst="leftUpArrow">
            <a:avLst>
              <a:gd name="adj1" fmla="val 25000"/>
              <a:gd name="adj2" fmla="val 21242"/>
              <a:gd name="adj3" fmla="val 32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2086" y="4223255"/>
            <a:ext cx="64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432009">
            <a:off x="4169698" y="2059047"/>
            <a:ext cx="5381601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75733">
            <a:off x="6108314" y="5533157"/>
            <a:ext cx="2432174" cy="48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7219" y="2893393"/>
            <a:ext cx="329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Why not both?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612" y="1314271"/>
            <a:ext cx="625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Driving to a friend’s house</a:t>
            </a:r>
          </a:p>
          <a:p>
            <a:r>
              <a:rPr lang="en-US" smtClean="0"/>
              <a:t>Friend forgets to mention a fork in the directions</a:t>
            </a:r>
          </a:p>
          <a:p>
            <a:r>
              <a:rPr lang="en-US" smtClean="0"/>
              <a:t>Which way do you go?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Non-deterministic Finite Automaton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260002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𝑇h𝑖𝑟𝑑𝐿𝑎𝑠𝑡</m:t>
                    </m:r>
                    <m:r>
                      <a:rPr lang="en-US" b="0" i="1" smtClean="0">
                        <a:latin typeface="Cambria Math"/>
                      </a:rPr>
                      <m:t>1=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third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from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last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character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 1}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260002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59945" y="3688739"/>
            <a:ext cx="7540525" cy="2776702"/>
            <a:chOff x="2551229" y="4200222"/>
            <a:chExt cx="5562116" cy="20481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23"/>
                <p:cNvSpPr>
                  <a:spLocks noChangeArrowheads="1"/>
                </p:cNvSpPr>
                <p:nvPr/>
              </p:nvSpPr>
              <p:spPr bwMode="auto">
                <a:xfrm>
                  <a:off x="4075229" y="4882174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𝑜𝑛𝑒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75229" y="4882174"/>
                  <a:ext cx="723783" cy="72397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61611" y="4200222"/>
                  <a:ext cx="655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611" y="4200222"/>
                  <a:ext cx="65594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551229" y="4882174"/>
              <a:ext cx="909686" cy="678906"/>
              <a:chOff x="4692" y="1996"/>
              <a:chExt cx="386" cy="288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4790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2400" smtClean="0">
                    <a:solidFill>
                      <a:srgbClr val="FF00FF"/>
                    </a:solidFill>
                  </a:rPr>
                  <a:t>start</a:t>
                </a:r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21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9" name="Curved Connector 8"/>
            <p:cNvCxnSpPr>
              <a:stCxn id="20" idx="1"/>
              <a:endCxn id="20" idx="7"/>
            </p:cNvCxnSpPr>
            <p:nvPr/>
          </p:nvCxnSpPr>
          <p:spPr>
            <a:xfrm rot="5400000" flipH="1" flipV="1">
              <a:off x="3121550" y="4741631"/>
              <a:ext cx="12700" cy="479933"/>
            </a:xfrm>
            <a:prstGeom prst="curvedConnector3">
              <a:avLst>
                <a:gd name="adj1" fmla="val 258285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>
                  <a:off x="5599229" y="4876800"/>
                  <a:ext cx="723783" cy="7239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𝑛𝑒𝑥𝑡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10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99229" y="4876800"/>
                  <a:ext cx="723783" cy="723972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l="-3067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20" idx="5"/>
              <a:endCxn id="6" idx="3"/>
            </p:cNvCxnSpPr>
            <p:nvPr/>
          </p:nvCxnSpPr>
          <p:spPr>
            <a:xfrm rot="16200000" flipH="1">
              <a:off x="3752138" y="5071036"/>
              <a:ext cx="38466" cy="819708"/>
            </a:xfrm>
            <a:prstGeom prst="curvedConnector3">
              <a:avLst>
                <a:gd name="adj1" fmla="val 9699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6" idx="5"/>
              <a:endCxn id="10" idx="3"/>
            </p:cNvCxnSpPr>
            <p:nvPr/>
          </p:nvCxnSpPr>
          <p:spPr>
            <a:xfrm rot="5400000" flipH="1" flipV="1">
              <a:off x="5196433" y="4991331"/>
              <a:ext cx="5374" cy="1012209"/>
            </a:xfrm>
            <a:prstGeom prst="curvedConnector3">
              <a:avLst>
                <a:gd name="adj1" fmla="val -622670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0" idx="5"/>
              <a:endCxn id="18" idx="3"/>
            </p:cNvCxnSpPr>
            <p:nvPr/>
          </p:nvCxnSpPr>
          <p:spPr>
            <a:xfrm rot="5400000" flipH="1" flipV="1">
              <a:off x="6791559" y="4855578"/>
              <a:ext cx="64628" cy="1213714"/>
            </a:xfrm>
            <a:prstGeom prst="curvedConnector3">
              <a:avLst>
                <a:gd name="adj1" fmla="val -517768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7313612" y="4747329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𝑛𝑒𝑥𝑡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75212" y="5786735"/>
                  <a:ext cx="655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212" y="5786735"/>
                  <a:ext cx="65594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475412" y="5786735"/>
                  <a:ext cx="655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412" y="5786735"/>
                  <a:ext cx="65594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604393" y="578673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393" y="5786735"/>
                  <a:ext cx="42351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86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Non-Deterministic Finite </a:t>
            </a:r>
            <a:r>
              <a:rPr lang="en-US"/>
              <a:t>State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447801"/>
                <a:ext cx="11887199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Implementation:</a:t>
                </a:r>
              </a:p>
              <a:p>
                <a:pPr lvl="1"/>
                <a:r>
                  <a:rPr lang="en-US" smtClean="0">
                    <a:solidFill>
                      <a:srgbClr val="00B050"/>
                    </a:solidFill>
                  </a:rPr>
                  <a:t>Finite number of states</a:t>
                </a:r>
              </a:p>
              <a:p>
                <a:pPr lvl="1"/>
                <a:r>
                  <a:rPr lang="en-US" smtClean="0">
                    <a:solidFill>
                      <a:srgbClr val="FF6699"/>
                    </a:solidFill>
                  </a:rPr>
                  <a:t>One start state</a:t>
                </a:r>
              </a:p>
              <a:p>
                <a:pPr lvl="1"/>
                <a:r>
                  <a:rPr lang="en-US" smtClean="0">
                    <a:solidFill>
                      <a:srgbClr val="FF0000"/>
                    </a:solidFill>
                  </a:rPr>
                  <a:t>“Final” states</a:t>
                </a:r>
              </a:p>
              <a:p>
                <a:pPr lvl="1"/>
                <a:r>
                  <a:rPr lang="en-US" smtClean="0">
                    <a:solidFill>
                      <a:srgbClr val="0070C0"/>
                    </a:solidFill>
                  </a:rPr>
                  <a:t>Transitions: (partial) function </a:t>
                </a:r>
                <a:r>
                  <a:rPr lang="en-US" smtClean="0">
                    <a:solidFill>
                      <a:srgbClr val="0070C0"/>
                    </a:solidFill>
                  </a:rPr>
                  <a:t>mapping </a:t>
                </a:r>
                <a:r>
                  <a:rPr lang="en-US" b="1" smtClean="0">
                    <a:solidFill>
                      <a:srgbClr val="0070C0"/>
                    </a:solidFill>
                  </a:rPr>
                  <a:t>state-character (or epsilon) </a:t>
                </a:r>
                <a:r>
                  <a:rPr lang="en-US" b="1" smtClean="0">
                    <a:solidFill>
                      <a:srgbClr val="0070C0"/>
                    </a:solidFill>
                  </a:rPr>
                  <a:t>pairs to </a:t>
                </a:r>
                <a:r>
                  <a:rPr lang="en-US" b="1" smtClean="0">
                    <a:solidFill>
                      <a:srgbClr val="0070C0"/>
                    </a:solidFill>
                  </a:rPr>
                  <a:t>sets of states</a:t>
                </a:r>
                <a:endParaRPr lang="en-US" smtClean="0">
                  <a:solidFill>
                    <a:srgbClr val="0070C0"/>
                  </a:solidFill>
                </a:endParaRPr>
              </a:p>
              <a:p>
                <a:r>
                  <a:rPr lang="en-US"/>
                  <a:t>E</a:t>
                </a:r>
                <a:r>
                  <a:rPr lang="en-US" smtClean="0"/>
                  <a:t>xecution: </a:t>
                </a:r>
                <a:endParaRPr lang="en-US"/>
              </a:p>
              <a:p>
                <a:pPr lvl="1"/>
                <a:r>
                  <a:rPr lang="en-US" smtClean="0"/>
                  <a:t>Start in the initial “state</a:t>
                </a:r>
                <a:r>
                  <a:rPr lang="en-US" smtClean="0"/>
                  <a:t>”</a:t>
                </a:r>
              </a:p>
              <a:p>
                <a:pPr lvl="1"/>
                <a:r>
                  <a:rPr lang="en-US" b="1" smtClean="0"/>
                  <a:t>Enter every state reachable without consuming input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𝜺</m:t>
                    </m:r>
                  </m:oMath>
                </a14:m>
                <a:r>
                  <a:rPr lang="en-US" b="1" smtClean="0"/>
                  <a:t>-transitions)</a:t>
                </a:r>
                <a:endParaRPr lang="en-US" b="1" smtClean="0"/>
              </a:p>
              <a:p>
                <a:pPr lvl="1"/>
                <a:r>
                  <a:rPr lang="en-US" smtClean="0"/>
                  <a:t>Read each character once, in order (no looking back)</a:t>
                </a:r>
              </a:p>
              <a:p>
                <a:pPr lvl="1"/>
                <a:r>
                  <a:rPr lang="en-US" smtClean="0"/>
                  <a:t>Transition to </a:t>
                </a:r>
                <a:r>
                  <a:rPr lang="en-US" smtClean="0"/>
                  <a:t>new </a:t>
                </a:r>
                <a:r>
                  <a:rPr lang="en-US" b="1" smtClean="0"/>
                  <a:t>states</a:t>
                </a:r>
                <a:r>
                  <a:rPr lang="en-US" smtClean="0"/>
                  <a:t> </a:t>
                </a:r>
                <a:r>
                  <a:rPr lang="en-US" smtClean="0"/>
                  <a:t>once per character (based on current </a:t>
                </a:r>
                <a:r>
                  <a:rPr lang="en-US" smtClean="0"/>
                  <a:t>states </a:t>
                </a:r>
                <a:r>
                  <a:rPr lang="en-US" smtClean="0"/>
                  <a:t>and character</a:t>
                </a:r>
                <a:r>
                  <a:rPr lang="en-US" smtClean="0"/>
                  <a:t>)</a:t>
                </a:r>
              </a:p>
              <a:p>
                <a:pPr lvl="1"/>
                <a:r>
                  <a:rPr lang="en-US" b="1"/>
                  <a:t>Enter every state reachable without consuming input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𝜺</m:t>
                    </m:r>
                  </m:oMath>
                </a14:m>
                <a:r>
                  <a:rPr lang="en-US" b="1"/>
                  <a:t>-</a:t>
                </a:r>
                <a:r>
                  <a:rPr lang="en-US" b="1"/>
                  <a:t>transitions</a:t>
                </a:r>
                <a:r>
                  <a:rPr lang="en-US" b="1" smtClean="0"/>
                  <a:t>)</a:t>
                </a:r>
                <a:endParaRPr lang="en-US" b="1" smtClean="0"/>
              </a:p>
              <a:p>
                <a:pPr lvl="1"/>
                <a:r>
                  <a:rPr lang="en-US" smtClean="0"/>
                  <a:t>Return True if </a:t>
                </a:r>
                <a:r>
                  <a:rPr lang="en-US" b="1" smtClean="0"/>
                  <a:t>any</a:t>
                </a:r>
                <a:r>
                  <a:rPr lang="en-US" smtClean="0"/>
                  <a:t> state you end is final</a:t>
                </a:r>
              </a:p>
              <a:p>
                <a:pPr lvl="2"/>
                <a:r>
                  <a:rPr lang="en-US" smtClean="0"/>
                  <a:t>Return False if </a:t>
                </a:r>
                <a:r>
                  <a:rPr lang="en-US" b="1" smtClean="0"/>
                  <a:t>every </a:t>
                </a:r>
                <a:r>
                  <a:rPr lang="en-US" smtClean="0"/>
                  <a:t>state you end in is non-final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447801"/>
                <a:ext cx="11887199" cy="5410200"/>
              </a:xfrm>
              <a:blipFill rotWithShape="1">
                <a:blip r:embed="rId2"/>
                <a:stretch>
                  <a:fillRect l="-615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Using Non-Determinism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1620" y="1405642"/>
            <a:ext cx="4311992" cy="3515481"/>
            <a:chOff x="7649820" y="990600"/>
            <a:chExt cx="4311992" cy="3515481"/>
          </a:xfrm>
        </p:grpSpPr>
        <p:grpSp>
          <p:nvGrpSpPr>
            <p:cNvPr id="6" name="Group 5"/>
            <p:cNvGrpSpPr/>
            <p:nvPr/>
          </p:nvGrpSpPr>
          <p:grpSpPr>
            <a:xfrm>
              <a:off x="7649820" y="990600"/>
              <a:ext cx="4311992" cy="3515481"/>
              <a:chOff x="2362169" y="1867275"/>
              <a:chExt cx="4311992" cy="3515481"/>
            </a:xfrm>
          </p:grpSpPr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2362169" y="3146777"/>
                <a:ext cx="928540" cy="678906"/>
                <a:chOff x="4718" y="1996"/>
                <a:chExt cx="394" cy="288"/>
              </a:xfrm>
            </p:grpSpPr>
            <p:sp>
              <p:nvSpPr>
                <p:cNvPr id="22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r>
                    <a:rPr lang="en-US" baseline="-25000" smtClean="0">
                      <a:solidFill>
                        <a:srgbClr val="FF00FF"/>
                      </a:solidFill>
                    </a:rPr>
                    <a:t>start</a:t>
                  </a:r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23" name="Group 19"/>
                <p:cNvGrpSpPr>
                  <a:grpSpLocks/>
                </p:cNvGrpSpPr>
                <p:nvPr/>
              </p:nvGrpSpPr>
              <p:grpSpPr bwMode="auto">
                <a:xfrm>
                  <a:off x="4718" y="2092"/>
                  <a:ext cx="96" cy="96"/>
                  <a:chOff x="4746" y="2092"/>
                  <a:chExt cx="96" cy="96"/>
                </a:xfrm>
              </p:grpSpPr>
              <p:sp>
                <p:nvSpPr>
                  <p:cNvPr id="2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46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6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urved Connector 9"/>
              <p:cNvCxnSpPr>
                <a:stCxn id="22" idx="4"/>
                <a:endCxn id="9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>
                <a:stCxn id="9" idx="7"/>
                <a:endCxn id="9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17" idx="7"/>
                <a:endCxn id="17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22" idx="0"/>
                <a:endCxn id="17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/>
                  <a:t>Some 0s</a:t>
                </a:r>
                <a:endParaRPr lang="en-US" sz="1800"/>
              </a:p>
            </p:txBody>
          </p:sp>
          <p:sp>
            <p:nvSpPr>
              <p:cNvPr id="18" name="Oval 23"/>
              <p:cNvSpPr>
                <a:spLocks noChangeArrowheads="1"/>
              </p:cNvSpPr>
              <p:nvPr/>
            </p:nvSpPr>
            <p:spPr bwMode="auto">
              <a:xfrm>
                <a:off x="3988266" y="4355733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No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>
                <a:stCxn id="9" idx="0"/>
                <a:endCxn id="17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7848174" y="2218634"/>
              <a:ext cx="781639" cy="78184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733" y="4500654"/>
            <a:ext cx="4300769" cy="2468515"/>
            <a:chOff x="6961745" y="3640502"/>
            <a:chExt cx="4300769" cy="2468515"/>
          </a:xfrm>
        </p:grpSpPr>
        <p:grpSp>
          <p:nvGrpSpPr>
            <p:cNvPr id="29" name="Group 17"/>
            <p:cNvGrpSpPr>
              <a:grpSpLocks/>
            </p:cNvGrpSpPr>
            <p:nvPr/>
          </p:nvGrpSpPr>
          <p:grpSpPr bwMode="auto">
            <a:xfrm>
              <a:off x="7604272" y="4469621"/>
              <a:ext cx="928540" cy="678906"/>
              <a:chOff x="4718" y="1996"/>
              <a:chExt cx="394" cy="288"/>
            </a:xfrm>
          </p:grpSpPr>
          <p:sp>
            <p:nvSpPr>
              <p:cNvPr id="41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mtClean="0">
                    <a:solidFill>
                      <a:srgbClr val="FF00FF"/>
                    </a:solidFill>
                  </a:rPr>
                  <a:t>Even</a:t>
                </a:r>
                <a:endParaRPr lang="en-US" sz="24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42" name="Group 19"/>
              <p:cNvGrpSpPr>
                <a:grpSpLocks/>
              </p:cNvGrpSpPr>
              <p:nvPr/>
            </p:nvGrpSpPr>
            <p:grpSpPr bwMode="auto">
              <a:xfrm>
                <a:off x="4718" y="2092"/>
                <a:ext cx="96" cy="96"/>
                <a:chOff x="4746" y="2092"/>
                <a:chExt cx="96" cy="96"/>
              </a:xfrm>
            </p:grpSpPr>
            <p:sp>
              <p:nvSpPr>
                <p:cNvPr id="43" name="Line 20"/>
                <p:cNvSpPr>
                  <a:spLocks noChangeShapeType="1"/>
                </p:cNvSpPr>
                <p:nvPr/>
              </p:nvSpPr>
              <p:spPr bwMode="auto">
                <a:xfrm>
                  <a:off x="4746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4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46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0" name="Curved Connector 29"/>
            <p:cNvCxnSpPr>
              <a:stCxn id="41" idx="4"/>
              <a:endCxn id="40" idx="3"/>
            </p:cNvCxnSpPr>
            <p:nvPr/>
          </p:nvCxnSpPr>
          <p:spPr>
            <a:xfrm rot="16200000" flipH="1">
              <a:off x="8815477" y="4526496"/>
              <a:ext cx="46150" cy="1290211"/>
            </a:xfrm>
            <a:prstGeom prst="curvedConnector3">
              <a:avLst>
                <a:gd name="adj1" fmla="val 9414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1" idx="1"/>
              <a:endCxn id="41" idx="3"/>
            </p:cNvCxnSpPr>
            <p:nvPr/>
          </p:nvCxnSpPr>
          <p:spPr>
            <a:xfrm rot="16200000" flipH="1">
              <a:off x="7713450" y="4809074"/>
              <a:ext cx="480060" cy="12700"/>
            </a:xfrm>
            <a:prstGeom prst="curvedConnector5">
              <a:avLst>
                <a:gd name="adj1" fmla="val -47619"/>
                <a:gd name="adj2" fmla="val -5362165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1" idx="0"/>
              <a:endCxn id="39" idx="1"/>
            </p:cNvCxnSpPr>
            <p:nvPr/>
          </p:nvCxnSpPr>
          <p:spPr>
            <a:xfrm rot="5400000" flipH="1" flipV="1">
              <a:off x="8851321" y="3804239"/>
              <a:ext cx="7509" cy="1323256"/>
            </a:xfrm>
            <a:prstGeom prst="curvedConnector3">
              <a:avLst>
                <a:gd name="adj1" fmla="val 50232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9323977" y="4263748"/>
              <a:ext cx="1090367" cy="1090651"/>
              <a:chOff x="8797248" y="3132841"/>
              <a:chExt cx="1090367" cy="1090651"/>
            </a:xfrm>
          </p:grpSpPr>
          <p:cxnSp>
            <p:nvCxnSpPr>
              <p:cNvPr id="38" name="Curved Connector 37"/>
              <p:cNvCxnSpPr>
                <a:stCxn id="39" idx="7"/>
                <a:endCxn id="39" idx="5"/>
              </p:cNvCxnSpPr>
              <p:nvPr/>
            </p:nvCxnSpPr>
            <p:spPr>
              <a:xfrm rot="16200000" flipH="1">
                <a:off x="9330409" y="3671817"/>
                <a:ext cx="681225" cy="12700"/>
              </a:xfrm>
              <a:prstGeom prst="curvedConnector5">
                <a:avLst>
                  <a:gd name="adj1" fmla="val -33557"/>
                  <a:gd name="adj2" fmla="val 5169756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8848925" y="3190119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Odd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8797248" y="3132841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984070" y="2141795"/>
            <a:ext cx="920149" cy="920389"/>
          </a:xfrm>
          <a:prstGeom prst="ellipse">
            <a:avLst/>
          </a:prstGeom>
          <a:noFill/>
          <a:ln w="9525" algn="ctr">
            <a:solidFill>
              <a:srgbClr val="FF00FF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400" smtClean="0">
                <a:solidFill>
                  <a:srgbClr val="FF00FF"/>
                </a:solidFill>
              </a:rPr>
              <a:t>New </a:t>
            </a:r>
          </a:p>
          <a:p>
            <a:pPr algn="ctr">
              <a:lnSpc>
                <a:spcPct val="50000"/>
              </a:lnSpc>
            </a:pPr>
            <a:r>
              <a:rPr lang="en-US" sz="2400" smtClean="0">
                <a:solidFill>
                  <a:srgbClr val="FF00FF"/>
                </a:solidFill>
              </a:rPr>
              <a:t>start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670964" y="2448591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70964" y="2601989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Using Non-Determinism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99974" y="1405642"/>
            <a:ext cx="4113638" cy="3515481"/>
            <a:chOff x="7848174" y="990600"/>
            <a:chExt cx="4113638" cy="3515481"/>
          </a:xfrm>
        </p:grpSpPr>
        <p:grpSp>
          <p:nvGrpSpPr>
            <p:cNvPr id="6" name="Group 5"/>
            <p:cNvGrpSpPr/>
            <p:nvPr/>
          </p:nvGrpSpPr>
          <p:grpSpPr>
            <a:xfrm>
              <a:off x="7899635" y="990600"/>
              <a:ext cx="4062177" cy="3515481"/>
              <a:chOff x="2611984" y="1867275"/>
              <a:chExt cx="4062177" cy="3515481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2611984" y="3146777"/>
                <a:ext cx="678730" cy="678906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baseline="-25000" smtClean="0">
                    <a:solidFill>
                      <a:srgbClr val="FF00FF"/>
                    </a:solidFill>
                  </a:rPr>
                  <a:t>start</a:t>
                </a:r>
                <a:endParaRPr lang="en-US" sz="24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924655" y="4292105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urved Connector 9"/>
              <p:cNvCxnSpPr>
                <a:stCxn id="22" idx="4"/>
                <a:endCxn id="9" idx="2"/>
              </p:cNvCxnSpPr>
              <p:nvPr/>
            </p:nvCxnSpPr>
            <p:spPr>
              <a:xfrm rot="16200000" flipH="1">
                <a:off x="2932125" y="3844901"/>
                <a:ext cx="1011748" cy="973311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>
                <a:stCxn id="9" idx="7"/>
                <a:endCxn id="9" idx="5"/>
              </p:cNvCxnSpPr>
              <p:nvPr/>
            </p:nvCxnSpPr>
            <p:spPr>
              <a:xfrm rot="16200000" flipH="1">
                <a:off x="4469737" y="4837430"/>
                <a:ext cx="771207" cy="12700"/>
              </a:xfrm>
              <a:prstGeom prst="curvedConnector5">
                <a:avLst>
                  <a:gd name="adj1" fmla="val -29642"/>
                  <a:gd name="adj2" fmla="val 9128236"/>
                  <a:gd name="adj3" fmla="val 129642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17" idx="7"/>
                <a:endCxn id="17" idx="5"/>
              </p:cNvCxnSpPr>
              <p:nvPr/>
            </p:nvCxnSpPr>
            <p:spPr>
              <a:xfrm rot="16200000" flipH="1">
                <a:off x="4457816" y="2348973"/>
                <a:ext cx="681225" cy="12700"/>
              </a:xfrm>
              <a:prstGeom prst="curvedConnector5">
                <a:avLst>
                  <a:gd name="adj1" fmla="val -33557"/>
                  <a:gd name="adj2" fmla="val 8273205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22" idx="0"/>
                <a:endCxn id="17" idx="2"/>
              </p:cNvCxnSpPr>
              <p:nvPr/>
            </p:nvCxnSpPr>
            <p:spPr>
              <a:xfrm rot="5400000" flipH="1" flipV="1">
                <a:off x="3064937" y="2235382"/>
                <a:ext cx="797803" cy="1024988"/>
              </a:xfrm>
              <a:prstGeom prst="curvedConnector2">
                <a:avLst/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212" y="1995147"/>
                    <a:ext cx="655949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035" y="4315240"/>
                    <a:ext cx="4326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106" y="2277069"/>
                    <a:ext cx="423514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23"/>
              <p:cNvSpPr>
                <a:spLocks noChangeArrowheads="1"/>
              </p:cNvSpPr>
              <p:nvPr/>
            </p:nvSpPr>
            <p:spPr bwMode="auto">
              <a:xfrm>
                <a:off x="3976332" y="1867275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/>
                  <a:t>Some 0s</a:t>
                </a:r>
                <a:endParaRPr lang="en-US" sz="1800"/>
              </a:p>
            </p:txBody>
          </p:sp>
          <p:sp>
            <p:nvSpPr>
              <p:cNvPr id="18" name="Oval 23"/>
              <p:cNvSpPr>
                <a:spLocks noChangeArrowheads="1"/>
              </p:cNvSpPr>
              <p:nvPr/>
            </p:nvSpPr>
            <p:spPr bwMode="auto">
              <a:xfrm>
                <a:off x="3988266" y="4355733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No 0s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2794" y="4498502"/>
                    <a:ext cx="43261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>
                <a:stCxn id="9" idx="0"/>
                <a:endCxn id="17" idx="4"/>
              </p:cNvCxnSpPr>
              <p:nvPr/>
            </p:nvCxnSpPr>
            <p:spPr>
              <a:xfrm flipH="1" flipV="1">
                <a:off x="4457905" y="2830672"/>
                <a:ext cx="11934" cy="1461433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221" y="3311972"/>
                    <a:ext cx="423514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7848174" y="2218634"/>
              <a:ext cx="781639" cy="78184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733" y="4500654"/>
            <a:ext cx="4300769" cy="2468515"/>
            <a:chOff x="6961745" y="3640502"/>
            <a:chExt cx="4300769" cy="2468515"/>
          </a:xfrm>
        </p:grpSpPr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7854087" y="4469621"/>
              <a:ext cx="678730" cy="678906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>
                  <a:solidFill>
                    <a:srgbClr val="FF00FF"/>
                  </a:solidFill>
                </a:rPr>
                <a:t>Even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cxnSp>
          <p:nvCxnSpPr>
            <p:cNvPr id="30" name="Curved Connector 29"/>
            <p:cNvCxnSpPr>
              <a:stCxn id="41" idx="4"/>
              <a:endCxn id="40" idx="3"/>
            </p:cNvCxnSpPr>
            <p:nvPr/>
          </p:nvCxnSpPr>
          <p:spPr>
            <a:xfrm rot="16200000" flipH="1">
              <a:off x="8815477" y="4526496"/>
              <a:ext cx="46150" cy="1290211"/>
            </a:xfrm>
            <a:prstGeom prst="curvedConnector3">
              <a:avLst>
                <a:gd name="adj1" fmla="val 94143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1" idx="1"/>
              <a:endCxn id="41" idx="3"/>
            </p:cNvCxnSpPr>
            <p:nvPr/>
          </p:nvCxnSpPr>
          <p:spPr>
            <a:xfrm rot="16200000" flipH="1">
              <a:off x="7713450" y="4809074"/>
              <a:ext cx="480060" cy="12700"/>
            </a:xfrm>
            <a:prstGeom prst="curvedConnector5">
              <a:avLst>
                <a:gd name="adj1" fmla="val -47619"/>
                <a:gd name="adj2" fmla="val -5362165"/>
                <a:gd name="adj3" fmla="val 14761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1" idx="0"/>
              <a:endCxn id="39" idx="1"/>
            </p:cNvCxnSpPr>
            <p:nvPr/>
          </p:nvCxnSpPr>
          <p:spPr>
            <a:xfrm rot="5400000" flipH="1" flipV="1">
              <a:off x="8851321" y="3804239"/>
              <a:ext cx="7509" cy="1323256"/>
            </a:xfrm>
            <a:prstGeom prst="curvedConnector3">
              <a:avLst>
                <a:gd name="adj1" fmla="val 5023239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3640502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45" y="4010229"/>
                  <a:ext cx="42351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11" y="5647352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000" y="4521665"/>
                  <a:ext cx="4235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/>
            <p:cNvGrpSpPr/>
            <p:nvPr/>
          </p:nvGrpSpPr>
          <p:grpSpPr>
            <a:xfrm>
              <a:off x="9323977" y="4263748"/>
              <a:ext cx="1090367" cy="1090651"/>
              <a:chOff x="8797248" y="3132841"/>
              <a:chExt cx="1090367" cy="1090651"/>
            </a:xfrm>
          </p:grpSpPr>
          <p:cxnSp>
            <p:nvCxnSpPr>
              <p:cNvPr id="38" name="Curved Connector 37"/>
              <p:cNvCxnSpPr>
                <a:stCxn id="39" idx="7"/>
                <a:endCxn id="39" idx="5"/>
              </p:cNvCxnSpPr>
              <p:nvPr/>
            </p:nvCxnSpPr>
            <p:spPr>
              <a:xfrm rot="16200000" flipH="1">
                <a:off x="9330409" y="3671817"/>
                <a:ext cx="681225" cy="12700"/>
              </a:xfrm>
              <a:prstGeom prst="curvedConnector5">
                <a:avLst>
                  <a:gd name="adj1" fmla="val -33557"/>
                  <a:gd name="adj2" fmla="val 5169756"/>
                  <a:gd name="adj3" fmla="val 133557"/>
                </a:avLst>
              </a:prstGeom>
              <a:ln w="571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8848925" y="3190119"/>
                <a:ext cx="963146" cy="963397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r>
                  <a:rPr lang="en-US" sz="1800" smtClean="0">
                    <a:solidFill>
                      <a:srgbClr val="FF0000"/>
                    </a:solidFill>
                  </a:rPr>
                  <a:t>Odd</a:t>
                </a: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8797248" y="3132841"/>
                <a:ext cx="1090367" cy="1090651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984070" y="2141795"/>
            <a:ext cx="920149" cy="920389"/>
          </a:xfrm>
          <a:prstGeom prst="ellipse">
            <a:avLst/>
          </a:prstGeom>
          <a:noFill/>
          <a:ln w="9525" algn="ctr">
            <a:solidFill>
              <a:srgbClr val="FF00FF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z="2400" smtClean="0">
                <a:solidFill>
                  <a:srgbClr val="FF00FF"/>
                </a:solidFill>
              </a:rPr>
              <a:t>new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670964" y="2448591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70964" y="2601989"/>
            <a:ext cx="306716" cy="15339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</p:spPr>
        <p:txBody>
          <a:bodyPr tIns="0" bIns="0" anchor="ctr"/>
          <a:lstStyle/>
          <a:p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7" idx="2"/>
          </p:cNvCxnSpPr>
          <p:nvPr/>
        </p:nvCxnSpPr>
        <p:spPr>
          <a:xfrm>
            <a:off x="1904219" y="2601990"/>
            <a:ext cx="1295755" cy="42260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41" idx="0"/>
          </p:cNvCxnSpPr>
          <p:nvPr/>
        </p:nvCxnSpPr>
        <p:spPr>
          <a:xfrm flipH="1">
            <a:off x="1323435" y="3062184"/>
            <a:ext cx="120710" cy="22675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034009" y="228153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09" y="2281535"/>
                <a:ext cx="40280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382597" y="309975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97" y="3099755"/>
                <a:ext cx="402803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226830" y="5213911"/>
                <a:ext cx="5942014" cy="160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∪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}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∪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𝑠𝑡𝑎𝑟𝑡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𝑒𝑣𝑒𝑛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830" y="5213911"/>
                <a:ext cx="5942014" cy="1602490"/>
              </a:xfrm>
              <a:prstGeom prst="rect">
                <a:avLst/>
              </a:prstGeom>
              <a:blipFill rotWithShape="1">
                <a:blip r:embed="rId14"/>
                <a:stretch>
                  <a:fillRect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47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the language?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656012" y="3028025"/>
            <a:ext cx="3694415" cy="1090651"/>
            <a:chOff x="670964" y="2056663"/>
            <a:chExt cx="3694415" cy="1090651"/>
          </a:xfrm>
        </p:grpSpPr>
        <p:sp>
          <p:nvSpPr>
            <p:cNvPr id="5" name="Oval 18"/>
            <p:cNvSpPr>
              <a:spLocks noChangeArrowheads="1"/>
            </p:cNvSpPr>
            <p:nvPr/>
          </p:nvSpPr>
          <p:spPr bwMode="auto">
            <a:xfrm>
              <a:off x="984070" y="2141795"/>
              <a:ext cx="920149" cy="920389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smtClean="0">
                <a:solidFill>
                  <a:srgbClr val="FF00FF"/>
                </a:solidFill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start</a:t>
              </a:r>
              <a:endParaRPr lang="en-US" sz="2400" dirty="0">
                <a:solidFill>
                  <a:srgbClr val="FF00FF"/>
                </a:solidFill>
              </a:endParaRPr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670964" y="2448591"/>
              <a:ext cx="306716" cy="15339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H="1">
              <a:off x="670964" y="2601989"/>
              <a:ext cx="306716" cy="15339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75012" y="2056663"/>
              <a:ext cx="1090367" cy="109065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3338623" y="2120291"/>
              <a:ext cx="963146" cy="96339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1800" smtClean="0">
                  <a:solidFill>
                    <a:srgbClr val="FF0000"/>
                  </a:solidFill>
                </a:rPr>
                <a:t>final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6"/>
              <a:endCxn id="8" idx="2"/>
            </p:cNvCxnSpPr>
            <p:nvPr/>
          </p:nvCxnSpPr>
          <p:spPr>
            <a:xfrm flipV="1">
              <a:off x="1904219" y="2601989"/>
              <a:ext cx="1370793" cy="1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18030" y="2148373"/>
                  <a:ext cx="6865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030" y="2148373"/>
                  <a:ext cx="68653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964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contains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0101}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Homework released tomorrow</a:t>
            </a:r>
          </a:p>
          <a:p>
            <a:pPr lvl="1"/>
            <a:r>
              <a:rPr lang="en-US" smtClean="0"/>
              <a:t>See submission page for deadlines (I’m still processing your quiz 3)</a:t>
            </a:r>
          </a:p>
          <a:p>
            <a:r>
              <a:rPr lang="en-US" smtClean="0"/>
              <a:t>Quiz will be released Thursday, due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Languages and decision problems</a:t>
            </a:r>
          </a:p>
          <a:p>
            <a:pPr lvl="1"/>
            <a:r>
              <a:rPr lang="en-US" smtClean="0"/>
              <a:t>A different way of thinking about functions</a:t>
            </a:r>
          </a:p>
          <a:p>
            <a:r>
              <a:rPr lang="en-US" smtClean="0"/>
              <a:t>Introducing Finite State Automata</a:t>
            </a:r>
          </a:p>
          <a:p>
            <a:pPr lvl="1"/>
            <a:r>
              <a:rPr lang="en-US" smtClean="0"/>
              <a:t>DFA: </a:t>
            </a:r>
            <a:r>
              <a:rPr lang="en-US" i="1" smtClean="0"/>
              <a:t>Deterministic</a:t>
            </a:r>
            <a:r>
              <a:rPr lang="en-US" smtClean="0"/>
              <a:t> finite state automaton</a:t>
            </a:r>
          </a:p>
          <a:p>
            <a:pPr lvl="1"/>
            <a:r>
              <a:rPr lang="en-US" smtClean="0"/>
              <a:t>Language of a FSA: The set of strings for which that automaton returns 1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2743200"/>
                <a:ext cx="10969943" cy="3962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way of describing a language</a:t>
                </a:r>
              </a:p>
              <a:p>
                <a:r>
                  <a:rPr lang="en-US" smtClean="0"/>
                  <a:t>Give a “pattern” of the strings, every string matching that pattern is in the language</a:t>
                </a:r>
              </a:p>
              <a:p>
                <a:r>
                  <a:rPr lang="en-US" smtClean="0"/>
                  <a:t>Examples:</a:t>
                </a:r>
              </a:p>
              <a:p>
                <a:pPr lvl="1"/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matches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𝑎𝑐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𝑏𝑐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matches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𝑎𝑎𝑐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𝑎𝑏𝑐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𝑏𝑎𝑐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𝑏𝑏𝑐</m:t>
                    </m:r>
                  </m:oMath>
                </a14:m>
                <a:r>
                  <a:rPr lang="en-US" smtClean="0"/>
                  <a:t>, …</a:t>
                </a:r>
              </a:p>
              <a:p>
                <a:pPr lvl="1"/>
                <a:endParaRPr lang="en-US" smtClean="0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2743200"/>
                <a:ext cx="10969943" cy="3962400"/>
              </a:xfrm>
              <a:blipFill rotWithShape="1">
                <a:blip r:embed="rId2"/>
                <a:stretch>
                  <a:fillRect l="-1500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9969938"/>
                  </p:ext>
                </p:extLst>
              </p:nvPr>
            </p:nvGraphicFramePr>
            <p:xfrm>
              <a:off x="150812" y="1219200"/>
              <a:ext cx="11883962" cy="140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516"/>
                    <a:gridCol w="2193925"/>
                    <a:gridCol w="3673285"/>
                    <a:gridCol w="43012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Name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Decision Problem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Function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Language</a:t>
                          </a:r>
                          <a:endParaRPr lang="en-US" sz="20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smtClean="0"/>
                            <a:t>Regex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Does this string </a:t>
                          </a:r>
                          <a:r>
                            <a:rPr lang="en-US" sz="2000" baseline="0" smtClean="0"/>
                            <a:t>match this pattern?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0 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the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string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matches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1    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the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string</m:t>
                                        </m:r>
                                        <m:r>
                                          <a:rPr lang="en-US" sz="2000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does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 b="0" i="0" smtClean="0">
                                                <a:latin typeface="Cambria Math"/>
                                              </a:rPr>
                                              <m:t>n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0" smtClea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t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matches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the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pattern</m:t>
                                </m:r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9969938"/>
                  </p:ext>
                </p:extLst>
              </p:nvPr>
            </p:nvGraphicFramePr>
            <p:xfrm>
              <a:off x="150812" y="1219200"/>
              <a:ext cx="11883962" cy="140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516"/>
                    <a:gridCol w="2193925"/>
                    <a:gridCol w="3673285"/>
                    <a:gridCol w="4301236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Name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Decision Problem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Function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Language</a:t>
                          </a:r>
                          <a:endParaRPr lang="en-US" sz="2000"/>
                        </a:p>
                      </a:txBody>
                      <a:tcPr/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baseline="0" smtClean="0"/>
                            <a:t>Regex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Does this string </a:t>
                          </a:r>
                          <a:r>
                            <a:rPr lang="en-US" sz="2000" baseline="0" smtClean="0"/>
                            <a:t>match this pattern?</a:t>
                          </a:r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6468" t="-42424" r="-117081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6596" t="-42424" r="-142" b="-10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43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= Regex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Finite state Automata and Regular Expressions are equivalent models of computing</a:t>
            </a:r>
          </a:p>
          <a:p>
            <a:r>
              <a:rPr lang="en-US" smtClean="0"/>
              <a:t>Any language I can represent as a FSA I can also represent as a Regex (and vice versa)</a:t>
            </a:r>
          </a:p>
          <a:p>
            <a:r>
              <a:rPr lang="en-US" smtClean="0"/>
              <a:t>How would I show this?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Showing FSA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mtClean="0"/>
                  <a:t> Regex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how to convert any FSA into a Regex for the same language</a:t>
            </a:r>
          </a:p>
          <a:p>
            <a:r>
              <a:rPr lang="en-US" smtClean="0"/>
              <a:t>We’re going to skip this:</a:t>
            </a:r>
          </a:p>
          <a:p>
            <a:pPr lvl="1"/>
            <a:r>
              <a:rPr lang="en-US" smtClean="0"/>
              <a:t>It’s tedious, and people virtually never go this direction in practice, but you can do it (see textbook theorem 9.12)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Showing Regex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mtClean="0"/>
                  <a:t> FSA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how to convert any regex into a FSA for the same language</a:t>
            </a:r>
          </a:p>
          <a:p>
            <a:r>
              <a:rPr lang="en-US" smtClean="0"/>
              <a:t>Idea: show how to build each “piece” of a regex using FSA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“Pieces” of a Regex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Empty String:</a:t>
                </a:r>
              </a:p>
              <a:p>
                <a:pPr lvl="1"/>
                <a:r>
                  <a:rPr lang="en-US" smtClean="0"/>
                  <a:t>Matches just the string of length 0</a:t>
                </a:r>
              </a:p>
              <a:p>
                <a:pPr lvl="1"/>
                <a:r>
                  <a:rPr lang="en-US" smtClean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 or “”</a:t>
                </a:r>
              </a:p>
              <a:p>
                <a:r>
                  <a:rPr lang="en-US" smtClean="0"/>
                  <a:t>Literal Character</a:t>
                </a:r>
              </a:p>
              <a:p>
                <a:pPr lvl="1"/>
                <a:r>
                  <a:rPr lang="en-US" smtClean="0"/>
                  <a:t>Matches a specific string of length 1</a:t>
                </a:r>
              </a:p>
              <a:p>
                <a:pPr lvl="1"/>
                <a:r>
                  <a:rPr lang="en-US" smtClean="0"/>
                  <a:t>Example: the regex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will match just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smtClean="0"/>
              </a:p>
              <a:p>
                <a:r>
                  <a:rPr lang="en-US"/>
                  <a:t>Alternation/Union</a:t>
                </a:r>
              </a:p>
              <a:p>
                <a:pPr lvl="1"/>
                <a:r>
                  <a:rPr lang="en-US"/>
                  <a:t>Matches strings that match at least one of the two parts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endParaRPr lang="en-US"/>
              </a:p>
              <a:p>
                <a:r>
                  <a:rPr lang="en-US"/>
                  <a:t>Concatenation</a:t>
                </a:r>
              </a:p>
              <a:p>
                <a:pPr lvl="1"/>
                <a:r>
                  <a:rPr lang="en-US"/>
                  <a:t>Matches strings that can be dividing into 2 parts to match the things concatenated</a:t>
                </a:r>
              </a:p>
              <a:p>
                <a:pPr lvl="1"/>
                <a:r>
                  <a:rPr lang="en-US"/>
                  <a:t>Example: the regex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 will match the strings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𝑎𝑐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𝑏𝑐</m:t>
                    </m:r>
                  </m:oMath>
                </a14:m>
                <a:endParaRPr lang="en-US"/>
              </a:p>
              <a:p>
                <a:r>
                  <a:rPr lang="en-US"/>
                  <a:t>Kleene Star</a:t>
                </a:r>
              </a:p>
              <a:p>
                <a:pPr lvl="1"/>
                <a:r>
                  <a:rPr lang="en-US"/>
                  <a:t>Matches strings that are 0 or more copies of the thing starred</a:t>
                </a:r>
              </a:p>
              <a:p>
                <a:pPr lvl="1"/>
                <a:r>
                  <a:rPr lang="en-US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will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, or either followed by any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’s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838200"/>
                <a:ext cx="10969943" cy="6019801"/>
              </a:xfrm>
              <a:blipFill rotWithShape="1">
                <a:blip r:embed="rId2"/>
                <a:stretch>
                  <a:fillRect l="-667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1680</Words>
  <Application>Microsoft Office PowerPoint</Application>
  <PresentationFormat>Custom</PresentationFormat>
  <Paragraphs>332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 Math</vt:lpstr>
      <vt:lpstr>Calibri</vt:lpstr>
      <vt:lpstr>Office Theme</vt:lpstr>
      <vt:lpstr>CS3102 Theory of Computation</vt:lpstr>
      <vt:lpstr>AND to NAND</vt:lpstr>
      <vt:lpstr>Logistics</vt:lpstr>
      <vt:lpstr>Last Time</vt:lpstr>
      <vt:lpstr>Regular Expressions</vt:lpstr>
      <vt:lpstr>FSA = Regex</vt:lpstr>
      <vt:lpstr>Showing FSA ≤ Regex</vt:lpstr>
      <vt:lpstr>Showing Regex ≤ FSA</vt:lpstr>
      <vt:lpstr>“Pieces” of a Regex</vt:lpstr>
      <vt:lpstr>FSA for the empty string</vt:lpstr>
      <vt:lpstr>FSA for a literal character</vt:lpstr>
      <vt:lpstr>FSA for Alternation/Union</vt:lpstr>
      <vt:lpstr>Recall: AND to NAND</vt:lpstr>
      <vt:lpstr>Computing Complement</vt:lpstr>
      <vt:lpstr>Computing Union</vt:lpstr>
      <vt:lpstr>Example</vt:lpstr>
      <vt:lpstr>Cross-Product Construction</vt:lpstr>
      <vt:lpstr>Cross-Product Construction</vt:lpstr>
      <vt:lpstr>Cross Product Construction</vt:lpstr>
      <vt:lpstr>Non-determinism</vt:lpstr>
      <vt:lpstr>Nondeterminism</vt:lpstr>
      <vt:lpstr>Example Non-deterministic Finite Automaton</vt:lpstr>
      <vt:lpstr>Non-Deterministic Finite State Automaton</vt:lpstr>
      <vt:lpstr>Union Using Non-Determinism</vt:lpstr>
      <vt:lpstr>Union Using Non-Determinism</vt:lpstr>
      <vt:lpstr>What’s the language?</vt:lpstr>
      <vt:lpstr>NFA Example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546</cp:revision>
  <dcterms:created xsi:type="dcterms:W3CDTF">2019-01-15T14:15:49Z</dcterms:created>
  <dcterms:modified xsi:type="dcterms:W3CDTF">2020-03-03T17:26:42Z</dcterms:modified>
</cp:coreProperties>
</file>