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411" r:id="rId2"/>
    <p:sldId id="432" r:id="rId3"/>
    <p:sldId id="441" r:id="rId4"/>
    <p:sldId id="442" r:id="rId5"/>
    <p:sldId id="443" r:id="rId6"/>
    <p:sldId id="447" r:id="rId7"/>
    <p:sldId id="448" r:id="rId8"/>
    <p:sldId id="468" r:id="rId9"/>
    <p:sldId id="444" r:id="rId10"/>
    <p:sldId id="446" r:id="rId11"/>
    <p:sldId id="445" r:id="rId12"/>
    <p:sldId id="449" r:id="rId13"/>
    <p:sldId id="452" r:id="rId14"/>
    <p:sldId id="450" r:id="rId15"/>
    <p:sldId id="451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7" r:id="rId29"/>
    <p:sldId id="481" r:id="rId30"/>
    <p:sldId id="482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</p:sldIdLst>
  <p:sldSz cx="12188825" cy="685800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441" y="274642"/>
            <a:ext cx="10969943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8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3" Type="http://schemas.openxmlformats.org/officeDocument/2006/relationships/image" Target="../media/image40.png"/><Relationship Id="rId12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61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60.png"/><Relationship Id="rId2" Type="http://schemas.openxmlformats.org/officeDocument/2006/relationships/image" Target="../media/image26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59.png"/><Relationship Id="rId5" Type="http://schemas.openxmlformats.org/officeDocument/2006/relationships/image" Target="../media/image29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0.png"/><Relationship Id="rId3" Type="http://schemas.openxmlformats.org/officeDocument/2006/relationships/image" Target="../media/image800.png"/><Relationship Id="rId7" Type="http://schemas.openxmlformats.org/officeDocument/2006/relationships/image" Target="../media/image30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26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58.png"/><Relationship Id="rId5" Type="http://schemas.openxmlformats.org/officeDocument/2006/relationships/image" Target="../media/image280.png"/><Relationship Id="rId15" Type="http://schemas.openxmlformats.org/officeDocument/2006/relationships/image" Target="../media/image62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5812" y="3810000"/>
            <a:ext cx="633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Warm up:</a:t>
            </a:r>
          </a:p>
          <a:p>
            <a:r>
              <a:rPr lang="en-US" smtClean="0"/>
              <a:t>	Is it harder to TA a course, or to take it?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Longest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Longest Path: Given </a:t>
                </a:r>
                <a:r>
                  <a:rPr lang="en-US"/>
                  <a:t>a </a:t>
                </a:r>
                <a:r>
                  <a:rPr lang="en-US" smtClean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mtClean="0"/>
                  <a:t>, start </a:t>
                </a: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:r>
                  <a:rPr lang="en-US" smtClean="0"/>
                  <a:t> </a:t>
                </a:r>
                <a:r>
                  <a:rPr lang="en-US"/>
                  <a:t>end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,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is there a </a:t>
                </a:r>
                <a:r>
                  <a:rPr lang="en-US"/>
                  <a:t>simple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 of length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^ Decision problem</a:t>
                </a:r>
              </a:p>
              <a:p>
                <a:pPr lvl="1"/>
                <a:r>
                  <a:rPr lang="en-US" smtClean="0"/>
                  <a:t>Is there a path of length |V|?</a:t>
                </a:r>
                <a:endParaRPr lang="en-US" smtClean="0"/>
              </a:p>
              <a:p>
                <a:r>
                  <a:rPr lang="en-US" smtClean="0"/>
                  <a:t>Verifying a witness:</a:t>
                </a:r>
              </a:p>
              <a:p>
                <a:pPr lvl="1"/>
                <a:r>
                  <a:rPr lang="en-US" smtClean="0"/>
                  <a:t>Witness: an example path.</a:t>
                </a:r>
              </a:p>
              <a:p>
                <a:pPr lvl="1"/>
                <a:r>
                  <a:rPr lang="en-US" smtClean="0"/>
                  <a:t>To verify: check that the path is a valid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, check that it is at least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390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3-SAT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Given a 3-CNF formula (logical AND of </a:t>
                </a:r>
                <a:r>
                  <a:rPr lang="en-US">
                    <a:solidFill>
                      <a:srgbClr val="FF0000"/>
                    </a:solidFill>
                  </a:rPr>
                  <a:t>clauses</a:t>
                </a:r>
                <a:r>
                  <a:rPr lang="en-US"/>
                  <a:t>, each an OR of 3 </a:t>
                </a:r>
                <a:r>
                  <a:rPr lang="en-US">
                    <a:solidFill>
                      <a:srgbClr val="4F81BD"/>
                    </a:solidFill>
                  </a:rPr>
                  <a:t>variables</a:t>
                </a:r>
                <a:r>
                  <a:rPr lang="en-US"/>
                  <a:t>), Is there an </a:t>
                </a:r>
                <a:r>
                  <a:rPr lang="en-US">
                    <a:solidFill>
                      <a:srgbClr val="7030A0"/>
                    </a:solidFill>
                  </a:rPr>
                  <a:t>assignment </a:t>
                </a:r>
                <a:r>
                  <a:rPr lang="en-US"/>
                  <a:t>of true/false to each variable to make the formula true?</a:t>
                </a:r>
              </a:p>
              <a:p>
                <a:r>
                  <a:rPr lang="en-US"/>
                  <a:t>Solving with a non-deterministic Turing Machine:</a:t>
                </a:r>
              </a:p>
              <a:p>
                <a:pPr lvl="1"/>
                <a:r>
                  <a:rPr lang="en-US" smtClean="0"/>
                  <a:t>Try all assignments in parallel using non-determinism. Evaluate the formula for each assignment</a:t>
                </a:r>
              </a:p>
              <a:p>
                <a:pPr lvl="1"/>
                <a:r>
                  <a:rPr lang="en-US" smtClean="0"/>
                  <a:t>Time: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variables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00" t="-45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3-SAT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Given a 3-CNF formula (logical AND of </a:t>
                </a:r>
                <a:r>
                  <a:rPr lang="en-US">
                    <a:solidFill>
                      <a:srgbClr val="FF0000"/>
                    </a:solidFill>
                  </a:rPr>
                  <a:t>clauses</a:t>
                </a:r>
                <a:r>
                  <a:rPr lang="en-US"/>
                  <a:t>, each an OR of 3 </a:t>
                </a:r>
                <a:r>
                  <a:rPr lang="en-US">
                    <a:solidFill>
                      <a:srgbClr val="4F81BD"/>
                    </a:solidFill>
                  </a:rPr>
                  <a:t>variables</a:t>
                </a:r>
                <a:r>
                  <a:rPr lang="en-US"/>
                  <a:t>), Is there an </a:t>
                </a:r>
                <a:r>
                  <a:rPr lang="en-US">
                    <a:solidFill>
                      <a:srgbClr val="7030A0"/>
                    </a:solidFill>
                  </a:rPr>
                  <a:t>assignment </a:t>
                </a:r>
                <a:r>
                  <a:rPr lang="en-US"/>
                  <a:t>of true/false to each variable to make the formula true?</a:t>
                </a:r>
              </a:p>
              <a:p>
                <a:r>
                  <a:rPr lang="en-US" smtClean="0"/>
                  <a:t>Verifying a witness:</a:t>
                </a:r>
                <a:endParaRPr lang="en-US"/>
              </a:p>
              <a:p>
                <a:pPr lvl="1"/>
                <a:r>
                  <a:rPr lang="en-US" smtClean="0"/>
                  <a:t>Witness: an example assignment</a:t>
                </a:r>
              </a:p>
              <a:p>
                <a:pPr lvl="1"/>
                <a:r>
                  <a:rPr lang="en-US" smtClean="0"/>
                  <a:t>To verify: Check that all variables have a T/F value, check that the formula evaluates to True.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variables.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4812" y="2133600"/>
            <a:ext cx="8991600" cy="403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012" y="2835221"/>
            <a:ext cx="5867400" cy="26353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7212" y="2971800"/>
                <a:ext cx="2555508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360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smtClean="0">
                    <a:solidFill>
                      <a:schemeClr val="bg1"/>
                    </a:solidFill>
                  </a:rPr>
                  <a:t>Solve in </a:t>
                </a:r>
              </a:p>
              <a:p>
                <a:pPr algn="ctr"/>
                <a:r>
                  <a:rPr lang="en-US" sz="2800" smtClean="0">
                    <a:solidFill>
                      <a:schemeClr val="bg1"/>
                    </a:solidFill>
                  </a:rPr>
                  <a:t>polynomial time</a:t>
                </a:r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2971800"/>
                <a:ext cx="2555508" cy="1508105"/>
              </a:xfrm>
              <a:prstGeom prst="rect">
                <a:avLst/>
              </a:prstGeom>
              <a:blipFill rotWithShape="1">
                <a:blip r:embed="rId2"/>
                <a:stretch>
                  <a:fillRect l="-4535" r="-405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31749" y="2674947"/>
                <a:ext cx="2555508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𝑁𝑃</m:t>
                      </m:r>
                    </m:oMath>
                  </m:oMathPara>
                </a14:m>
                <a:endParaRPr lang="en-US" sz="360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smtClean="0">
                    <a:solidFill>
                      <a:schemeClr val="bg1"/>
                    </a:solidFill>
                  </a:rPr>
                  <a:t>Verify in </a:t>
                </a:r>
              </a:p>
              <a:p>
                <a:pPr algn="ctr"/>
                <a:r>
                  <a:rPr lang="en-US" sz="2800" smtClean="0">
                    <a:solidFill>
                      <a:schemeClr val="bg1"/>
                    </a:solidFill>
                  </a:rPr>
                  <a:t>polynomial time</a:t>
                </a:r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49" y="2674947"/>
                <a:ext cx="2555508" cy="1508105"/>
              </a:xfrm>
              <a:prstGeom prst="rect">
                <a:avLst/>
              </a:prstGeom>
              <a:blipFill rotWithShape="1">
                <a:blip r:embed="rId3"/>
                <a:stretch>
                  <a:fillRect l="-4296" r="-4296" b="-10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82720" y="3013500"/>
                <a:ext cx="2172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𝑆h𝑜𝑟𝑡𝑒𝑠𝑡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𝑃𝑎𝑡h</m:t>
                      </m:r>
                    </m:oMath>
                  </m:oMathPara>
                </a14:m>
                <a:endParaRPr lang="en-US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2−</m:t>
                      </m:r>
                      <m:r>
                        <a:rPr lang="en-US" b="0" i="1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20" y="3013500"/>
                <a:ext cx="217232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61011" y="4232847"/>
                <a:ext cx="20969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𝐿𝑜𝑛𝑔𝑒𝑠𝑡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𝑃𝑎𝑡h</m:t>
                      </m:r>
                    </m:oMath>
                  </m:oMathPara>
                </a14:m>
                <a:endParaRPr lang="en-US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3−</m:t>
                      </m:r>
                      <m:r>
                        <a:rPr lang="en-US" b="0" i="1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11" y="4232847"/>
                <a:ext cx="209698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018213" y="4648346"/>
            <a:ext cx="1842798" cy="15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246554">
            <a:off x="6186536" y="4736837"/>
            <a:ext cx="174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Might be there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697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Intuitive Restatement of P vs NP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Are the problems that are easy to verify also easy to solve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Cure cancer</a:t>
            </a:r>
          </a:p>
          <a:p>
            <a:pPr lvl="1"/>
            <a:r>
              <a:rPr lang="en-US" smtClean="0"/>
              <a:t>Manufacture antibodies for COVID-19</a:t>
            </a:r>
          </a:p>
          <a:p>
            <a:pPr lvl="2"/>
            <a:r>
              <a:rPr lang="en-US" smtClean="0"/>
              <a:t>Protein folding is in NP</a:t>
            </a:r>
            <a:endParaRPr lang="en-US" smtClean="0"/>
          </a:p>
          <a:p>
            <a:r>
              <a:rPr lang="en-US" smtClean="0"/>
              <a:t>Most people believe: No…</a:t>
            </a:r>
          </a:p>
          <a:p>
            <a:r>
              <a:rPr lang="en-US" smtClean="0"/>
              <a:t>Why do we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show it?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Show that there is 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 that has no polynomial time standard Turing machine</a:t>
                </a:r>
              </a:p>
              <a:p>
                <a:pPr lvl="1"/>
                <a:r>
                  <a:rPr lang="en-US" smtClean="0"/>
                  <a:t>Why is this hard?</a:t>
                </a:r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Show that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 will also have a polynomial time standard Turing machine</a:t>
                </a:r>
              </a:p>
              <a:p>
                <a:pPr lvl="1"/>
                <a:r>
                  <a:rPr lang="en-US" smtClean="0"/>
                  <a:t>Why is this hard?</a:t>
                </a:r>
              </a:p>
              <a:p>
                <a:r>
                  <a:rPr lang="en-US" smtClean="0"/>
                  <a:t>Solution: Reductions!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Reductions so far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722" y="1311534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1) If This is impossible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5595" y="1311533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2) And this is possible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2302" y="3352800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Then this is impossible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Reductions so far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722" y="1311534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Then this is possible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5595" y="1311533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2) And this is possible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2302" y="3352800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1) If this is </a:t>
            </a:r>
          </a:p>
          <a:p>
            <a:r>
              <a:rPr lang="en-US" b="1" smtClean="0">
                <a:solidFill>
                  <a:srgbClr val="FF0000"/>
                </a:solidFill>
              </a:rPr>
              <a:t>possible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Time Reductions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722" y="1311534"/>
            <a:ext cx="27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1) If this is slow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5595" y="1311533"/>
            <a:ext cx="27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2) And this is fast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2302" y="3352800"/>
            <a:ext cx="2244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Then this is slow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Time Reductions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722" y="1311534"/>
            <a:ext cx="27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Then this is fast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5595" y="1311533"/>
            <a:ext cx="27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2) And this is fast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2302" y="3352800"/>
            <a:ext cx="273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1) If this is </a:t>
            </a:r>
          </a:p>
          <a:p>
            <a:r>
              <a:rPr lang="en-US" b="1" smtClean="0">
                <a:solidFill>
                  <a:srgbClr val="FF0000"/>
                </a:solidFill>
              </a:rPr>
              <a:t>fast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Quiz and exercise </a:t>
            </a:r>
            <a:r>
              <a:rPr lang="en-US"/>
              <a:t>8</a:t>
            </a:r>
            <a:r>
              <a:rPr lang="en-US" smtClean="0"/>
              <a:t> released</a:t>
            </a:r>
          </a:p>
          <a:p>
            <a:r>
              <a:rPr lang="en-US" smtClean="0"/>
              <a:t>Quiz due Friday April 24 at 11:59pm</a:t>
            </a:r>
          </a:p>
          <a:p>
            <a:r>
              <a:rPr lang="en-US" smtClean="0"/>
              <a:t>Exercise due Tuesday April 28 11:59pm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this help?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If we can show that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is slow, then anything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“efficiently” reduces to is also slow</a:t>
                </a:r>
              </a:p>
              <a:p>
                <a:r>
                  <a:rPr lang="en-US" smtClean="0"/>
                  <a:t>If we can show that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is fast, then anything that “efficiently”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is also fast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“efficiently”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“efficiently”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, then they’re either both fast or both slow</a:t>
                </a:r>
              </a:p>
              <a:p>
                <a:r>
                  <a:rPr lang="en-US" smtClean="0"/>
                  <a:t>Idea: Find a group a problems, all of which efficiently reduce to the others. If you can answer “is this efficiently solvable” for any of them, the answer is the same for all of them.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 r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NP-Complete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This class of “all are efficient or else none of them are” problems</a:t>
                </a:r>
              </a:p>
              <a:p>
                <a:r>
                  <a:rPr lang="en-US" smtClean="0"/>
                  <a:t>Problems that are within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Are also within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</m:oMath>
                </a14:m>
                <a:r>
                  <a:rPr lang="en-US" smtClean="0"/>
                  <a:t>: class of problems such that you can “efficiently” reduce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 to them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vs NP, Formally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“Efficient” means “(deterministic)polynomial time”</a:t>
                </a:r>
              </a:p>
              <a:p>
                <a:r>
                  <a:rPr lang="en-US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polynomial-time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”</a:t>
                </a:r>
              </a:p>
              <a:p>
                <a:pPr lvl="1"/>
                <a:r>
                  <a:rPr lang="en-US" smtClean="0"/>
                  <a:t>A polynomial time solver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allows for a polynomial time solver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There is a polynomial time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(the pink box can be done in polynomial time)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Hard</m:t>
                    </m:r>
                  </m:oMath>
                </a14:m>
                <a:r>
                  <a:rPr lang="en-US" smtClean="0"/>
                  <a:t> = The set of all problems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such that for every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All problems that are “at least as hard as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𝐶𝑜𝑚𝑝𝑙𝑒𝑡𝑒</m:t>
                    </m:r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“The Hardest problems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”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NP-Hard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1588" y="1311534"/>
                <a:ext cx="35660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rgbClr val="FF0000"/>
                    </a:solidFill>
                  </a:rPr>
                  <a:t>2) And this is anything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𝑵𝑷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311534"/>
                <a:ext cx="3566075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273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454272" y="1309275"/>
                <a:ext cx="3202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rgbClr val="FF0000"/>
                    </a:solidFill>
                  </a:rPr>
                  <a:t>1) If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𝑵𝑷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𝑯𝒂𝒓𝒅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72" y="1309275"/>
                <a:ext cx="3202739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0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363718" y="1301700"/>
            <a:ext cx="356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There’s a way to do this in polynomial 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NP-Hard is helpful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1588" y="1226403"/>
                <a:ext cx="35660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rgbClr val="FF0000"/>
                    </a:solidFill>
                  </a:rPr>
                  <a:t>4) Anything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FF0000"/>
                    </a:solidFill>
                  </a:rPr>
                  <a:t>can be done in polynomial time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226403"/>
                <a:ext cx="3566075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273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454272" y="1309275"/>
                <a:ext cx="3202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rgbClr val="FF0000"/>
                    </a:solidFill>
                  </a:rPr>
                  <a:t>1) If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𝑵𝑷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𝑯𝒂𝒓𝒅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72" y="1309275"/>
                <a:ext cx="3202739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0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363718" y="1301700"/>
            <a:ext cx="356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3) Then since this is polynomial time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7171" y="3157682"/>
            <a:ext cx="278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2) And There’s a way to do this in polynomial 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  <p:bldP spid="29" grpId="0"/>
      <p:bldP spid="38" grpId="0"/>
      <p:bldP spid="39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NP-Completeness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𝑁𝑃</m:t>
                    </m:r>
                    <m:r>
                      <a:rPr lang="en-US" i="1" smtClean="0">
                        <a:latin typeface="Cambria Math"/>
                      </a:rPr>
                      <m:t>−</m:t>
                    </m:r>
                    <m:r>
                      <a:rPr lang="en-US" i="1" smtClean="0">
                        <a:latin typeface="Cambria Math"/>
                      </a:rPr>
                      <m:t>𝐶𝑜𝑚𝑝𝑙𝑒𝑡𝑒</m:t>
                    </m:r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𝐻𝑎𝑟𝑑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“The Hardest problems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𝑁𝑃</m:t>
                    </m:r>
                  </m:oMath>
                </a14:m>
                <a:r>
                  <a:rPr lang="en-US"/>
                  <a:t>”</a:t>
                </a:r>
              </a:p>
              <a:p>
                <a:r>
                  <a:rPr lang="en-US" smtClean="0"/>
                  <a:t>If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𝐶𝑜𝑚𝑝𝑙𝑒𝑡𝑒</m:t>
                    </m:r>
                  </m:oMath>
                </a14:m>
                <a:r>
                  <a:rPr lang="en-US" smtClean="0"/>
                  <a:t> problem 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Since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</m:oMath>
                </a14:m>
                <a:r>
                  <a:rPr lang="en-US" smtClean="0"/>
                  <a:t>, it is the only missing piece in a polynomial time solution to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If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𝐶𝑜𝑚𝑝𝑙𝑒𝑡𝑒</m:t>
                    </m:r>
                  </m:oMath>
                </a14:m>
                <a:r>
                  <a:rPr lang="en-US" smtClean="0"/>
                  <a:t> problem does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Since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, we have an example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(and none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𝐶𝑜𝑚𝑝𝑙𝑒𝑡𝑒</m:t>
                    </m:r>
                  </m:oMath>
                </a14:m>
                <a:r>
                  <a:rPr lang="en-US" smtClean="0"/>
                  <a:t> problems have polynomial time solutions)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𝐶𝑜𝑚𝑝𝑙𝑒𝑡𝑒𝑛𝑒𝑠𝑠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Show that the problem 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Give a polynomial time verifier</a:t>
                </a:r>
              </a:p>
              <a:p>
                <a:r>
                  <a:rPr lang="en-US" smtClean="0"/>
                  <a:t>Show that the problem 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Show that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 problem polynomial-time reduces to it</a:t>
                </a:r>
              </a:p>
              <a:p>
                <a:pPr lvl="1"/>
                <a:r>
                  <a:rPr lang="en-US" smtClean="0"/>
                  <a:t>Show that some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𝐻𝑎𝑟𝑑</m:t>
                    </m:r>
                  </m:oMath>
                </a14:m>
                <a:r>
                  <a:rPr lang="en-US" smtClean="0"/>
                  <a:t> problem reduces to it (why?)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00" t="-2156" r="-188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“Chaining”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640" y="1527739"/>
            <a:ext cx="10167410" cy="4067374"/>
            <a:chOff x="455612" y="1757117"/>
            <a:chExt cx="8779219" cy="2953518"/>
          </a:xfrm>
        </p:grpSpPr>
        <p:grpSp>
          <p:nvGrpSpPr>
            <p:cNvPr id="6" name="Group 5"/>
            <p:cNvGrpSpPr/>
            <p:nvPr/>
          </p:nvGrpSpPr>
          <p:grpSpPr>
            <a:xfrm>
              <a:off x="455612" y="1757117"/>
              <a:ext cx="5042546" cy="2938812"/>
              <a:chOff x="1888715" y="1773199"/>
              <a:chExt cx="8317282" cy="484733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51930" y="1773199"/>
                <a:ext cx="428622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275650" y="5106528"/>
                    <a:ext cx="1930347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for </a:t>
                    </a:r>
                    <a14:m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𝑩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650" y="5106528"/>
                    <a:ext cx="1930347" cy="4054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242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Flowchart: Magnetic Disk 15"/>
                  <p:cNvSpPr/>
                  <p:nvPr/>
                </p:nvSpPr>
                <p:spPr>
                  <a:xfrm>
                    <a:off x="2970212" y="1925377"/>
                    <a:ext cx="834348" cy="1184190"/>
                  </a:xfrm>
                  <a:prstGeom prst="flowChartMagneticDisk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Flowchart: Magnetic Dis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212" y="1925377"/>
                    <a:ext cx="834348" cy="1184190"/>
                  </a:xfrm>
                  <a:prstGeom prst="flowChartMagneticDisk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8408844" y="2063144"/>
                    <a:ext cx="834348" cy="100488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276" y="2063143"/>
                    <a:ext cx="625924" cy="100488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888715" y="5336874"/>
                    <a:ext cx="1912082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for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𝑨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8715" y="5336874"/>
                    <a:ext cx="1912082" cy="40549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727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AutoShape 5"/>
              <p:cNvSpPr>
                <a:spLocks noChangeArrowheads="1"/>
              </p:cNvSpPr>
              <p:nvPr/>
            </p:nvSpPr>
            <p:spPr bwMode="auto">
              <a:xfrm>
                <a:off x="4137004" y="2167378"/>
                <a:ext cx="3785730" cy="70018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400" dirty="0"/>
              </a:p>
            </p:txBody>
          </p:sp>
          <p:sp>
            <p:nvSpPr>
              <p:cNvPr id="20" name="AutoShape 5"/>
              <p:cNvSpPr>
                <a:spLocks noChangeArrowheads="1"/>
              </p:cNvSpPr>
              <p:nvPr/>
            </p:nvSpPr>
            <p:spPr bwMode="auto">
              <a:xfrm rot="10800000">
                <a:off x="4340152" y="4916761"/>
                <a:ext cx="3785730" cy="840223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72723" y="6215041"/>
                <a:ext cx="2662925" cy="40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Poly-time Reduction</a:t>
                </a:r>
                <a:endParaRPr lang="en-US" sz="16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461149" y="1771823"/>
              <a:ext cx="3773682" cy="2938812"/>
              <a:chOff x="3951930" y="1773199"/>
              <a:chExt cx="6224389" cy="484733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51930" y="1773199"/>
                <a:ext cx="428622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275651" y="5106528"/>
                    <a:ext cx="1900668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</a:t>
                    </a:r>
                    <a:r>
                      <a:rPr lang="en-US" sz="160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𝑪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651" y="5106528"/>
                    <a:ext cx="1900668" cy="40549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AutoShape 5"/>
              <p:cNvSpPr>
                <a:spLocks noChangeArrowheads="1"/>
              </p:cNvSpPr>
              <p:nvPr/>
            </p:nvSpPr>
            <p:spPr bwMode="auto">
              <a:xfrm>
                <a:off x="4137004" y="2167378"/>
                <a:ext cx="3785731" cy="70018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400" dirty="0"/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 rot="10800000">
                <a:off x="4340152" y="4916761"/>
                <a:ext cx="3785731" cy="840223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72723" y="6215041"/>
                <a:ext cx="2662924" cy="40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Poly-time Reduction</a:t>
                </a:r>
                <a:endParaRPr lang="en-US" sz="1600" dirty="0"/>
              </a:p>
            </p:txBody>
          </p:sp>
        </p:grpSp>
        <p:sp>
          <p:nvSpPr>
            <p:cNvPr id="8" name="Cube 7"/>
            <p:cNvSpPr/>
            <p:nvPr/>
          </p:nvSpPr>
          <p:spPr>
            <a:xfrm>
              <a:off x="8300681" y="1884598"/>
              <a:ext cx="611051" cy="61105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i="1" smtClean="0">
                  <a:solidFill>
                    <a:schemeClr val="tx1"/>
                  </a:solidFill>
                </a:rPr>
                <a:t>C</a:t>
              </a:r>
              <a:endParaRPr lang="en-US" sz="3200" i="1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70664" y="6243935"/>
                <a:ext cx="46708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64" y="6243935"/>
                <a:ext cx="467083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39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640" y="1952426"/>
            <a:ext cx="10167410" cy="4067374"/>
            <a:chOff x="455612" y="1757117"/>
            <a:chExt cx="8779219" cy="2953518"/>
          </a:xfrm>
        </p:grpSpPr>
        <p:grpSp>
          <p:nvGrpSpPr>
            <p:cNvPr id="6" name="Group 5"/>
            <p:cNvGrpSpPr/>
            <p:nvPr/>
          </p:nvGrpSpPr>
          <p:grpSpPr>
            <a:xfrm>
              <a:off x="455612" y="1757117"/>
              <a:ext cx="5042546" cy="2938812"/>
              <a:chOff x="1888715" y="1773199"/>
              <a:chExt cx="8317282" cy="484733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51930" y="1773199"/>
                <a:ext cx="428622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275650" y="5106528"/>
                    <a:ext cx="1930347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for </a:t>
                    </a:r>
                    <a14:m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𝑩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650" y="5106528"/>
                    <a:ext cx="1930347" cy="4054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242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Flowchart: Magnetic Disk 15"/>
                  <p:cNvSpPr/>
                  <p:nvPr/>
                </p:nvSpPr>
                <p:spPr>
                  <a:xfrm>
                    <a:off x="2970212" y="1925377"/>
                    <a:ext cx="834348" cy="1184190"/>
                  </a:xfrm>
                  <a:prstGeom prst="flowChartMagneticDisk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Flowchart: Magnetic Dis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212" y="1925377"/>
                    <a:ext cx="834348" cy="1184190"/>
                  </a:xfrm>
                  <a:prstGeom prst="flowChartMagneticDisk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8408844" y="2063144"/>
                    <a:ext cx="834348" cy="100488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276" y="2063143"/>
                    <a:ext cx="625924" cy="100488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888715" y="5336874"/>
                    <a:ext cx="1912082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for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𝑨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8715" y="5336874"/>
                    <a:ext cx="1912082" cy="40549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727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AutoShape 5"/>
              <p:cNvSpPr>
                <a:spLocks noChangeArrowheads="1"/>
              </p:cNvSpPr>
              <p:nvPr/>
            </p:nvSpPr>
            <p:spPr bwMode="auto">
              <a:xfrm>
                <a:off x="4137004" y="2167378"/>
                <a:ext cx="3785730" cy="70018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400" dirty="0"/>
              </a:p>
            </p:txBody>
          </p:sp>
          <p:sp>
            <p:nvSpPr>
              <p:cNvPr id="20" name="AutoShape 5"/>
              <p:cNvSpPr>
                <a:spLocks noChangeArrowheads="1"/>
              </p:cNvSpPr>
              <p:nvPr/>
            </p:nvSpPr>
            <p:spPr bwMode="auto">
              <a:xfrm rot="10800000">
                <a:off x="4340152" y="4916761"/>
                <a:ext cx="3785730" cy="840223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72723" y="6215041"/>
                <a:ext cx="2662925" cy="40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Poly-time Reduction</a:t>
                </a:r>
                <a:endParaRPr lang="en-US" sz="16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461149" y="1771823"/>
              <a:ext cx="3773682" cy="2938812"/>
              <a:chOff x="3951930" y="1773199"/>
              <a:chExt cx="6224389" cy="484733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51930" y="1773199"/>
                <a:ext cx="428622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275651" y="5106528"/>
                    <a:ext cx="1900668" cy="405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Solution </a:t>
                    </a:r>
                    <a:r>
                      <a:rPr lang="en-US" sz="160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𝑪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651" y="5106528"/>
                    <a:ext cx="1900668" cy="40549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AutoShape 5"/>
              <p:cNvSpPr>
                <a:spLocks noChangeArrowheads="1"/>
              </p:cNvSpPr>
              <p:nvPr/>
            </p:nvSpPr>
            <p:spPr bwMode="auto">
              <a:xfrm>
                <a:off x="4137004" y="2167378"/>
                <a:ext cx="3785731" cy="70018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400" dirty="0"/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 rot="10800000">
                <a:off x="4340152" y="4916761"/>
                <a:ext cx="3785731" cy="840223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1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72723" y="6215041"/>
                <a:ext cx="2662924" cy="40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Poly-time Reduction</a:t>
                </a:r>
                <a:endParaRPr lang="en-US" sz="1600" dirty="0"/>
              </a:p>
            </p:txBody>
          </p:sp>
        </p:grpSp>
        <p:sp>
          <p:nvSpPr>
            <p:cNvPr id="8" name="Cube 7"/>
            <p:cNvSpPr/>
            <p:nvPr/>
          </p:nvSpPr>
          <p:spPr>
            <a:xfrm>
              <a:off x="8300681" y="1884598"/>
              <a:ext cx="611051" cy="61105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i="1" smtClean="0">
                  <a:solidFill>
                    <a:schemeClr val="tx1"/>
                  </a:solidFill>
                </a:rPr>
                <a:t>C</a:t>
              </a:r>
              <a:endParaRPr lang="en-US" sz="3200" i="1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70664" y="6243935"/>
                <a:ext cx="46708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64" y="6243935"/>
                <a:ext cx="467083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39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32996" y="1302603"/>
            <a:ext cx="154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1) If This is NP-Hard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5612" y="1291052"/>
                <a:ext cx="19405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2) For any NP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" y="1291052"/>
                <a:ext cx="1940575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5031" t="-5882" r="-251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774889" y="1531203"/>
            <a:ext cx="232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3) This is polynomial time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8863" y="1523320"/>
            <a:ext cx="232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4) So if this is polynomial time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59901" y="1141681"/>
            <a:ext cx="232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 smtClean="0">
                <a:solidFill>
                  <a:srgbClr val="FF0000"/>
                </a:solidFill>
              </a:rPr>
              <a:t>) This is NP-Hard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8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Showing NP-Hardness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mtClean="0"/>
                  <a:t> is NP-Hard, reduce a known NP-Hard problem to it.</a:t>
                </a:r>
              </a:p>
              <a:p>
                <a:r>
                  <a:rPr lang="en-US" smtClean="0"/>
                  <a:t>The one thing missing?</a:t>
                </a:r>
              </a:p>
              <a:p>
                <a:r>
                  <a:rPr lang="en-US" smtClean="0"/>
                  <a:t>An already-known NP-Hard problem</a:t>
                </a:r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Polynomial Time vs Exponential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b="0" smtClean="0"/>
                  <a:t>Polynomial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∈{1,2,3,…}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</m:e>
                    </m:nary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Shortest Path: linear in the size of the graph, if the graph is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smtClean="0"/>
                  <a:t>, then shortest path took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2-SAT: if the formula is of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smtClean="0"/>
                  <a:t>, then 2-SAT takes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b="0" smtClean="0"/>
                  <a:t> is a complexity class that means “any problem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b="0" smtClean="0"/>
                  <a:t> for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b="0" smtClean="0"/>
                  <a:t>”</a:t>
                </a:r>
                <a:endParaRPr lang="en-US" b="0"/>
              </a:p>
              <a:p>
                <a:r>
                  <a:rPr lang="en-US"/>
                  <a:t>Exponential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𝐸𝑋𝑃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∈{1,2,3,…}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𝐸𝑋𝑃</m:t>
                    </m:r>
                  </m:oMath>
                </a14:m>
                <a:r>
                  <a:rPr lang="en-US" smtClean="0"/>
                  <a:t> is a complexity class that means “any problem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mtClean="0"/>
                  <a:t> for a constant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𝐸𝑋𝑃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3-SAT and longest path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𝐸𝑋𝑃</m:t>
                    </m:r>
                  </m:oMath>
                </a14:m>
                <a:r>
                  <a:rPr lang="en-US" smtClean="0"/>
                  <a:t>, but we don’t know if they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/>
              </a:p>
              <a:p>
                <a:r>
                  <a:rPr lang="en-US"/>
                  <a:t>A strange pattern:</a:t>
                </a:r>
              </a:p>
              <a:p>
                <a:pPr lvl="1"/>
                <a:r>
                  <a:rPr lang="en-US"/>
                  <a:t>Most “natural” problems are either done in small-degree polynomial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 or exponential time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0" t="-10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3-SAT is NP-Hard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Cook-Levin Theorem:</a:t>
            </a:r>
          </a:p>
          <a:p>
            <a:pPr lvl="1"/>
            <a:r>
              <a:rPr lang="en-US" smtClean="0"/>
              <a:t>Any non-deterministic polynomial time Turing machine, input pair can be converted to a 3-CNF formula such that the formula is satisfiable if and only if the Turing machine accepts the input</a:t>
            </a:r>
          </a:p>
          <a:p>
            <a:pPr lvl="1"/>
            <a:r>
              <a:rPr lang="en-US" smtClean="0"/>
              <a:t>You can use a 3-CNF formula to simulate a non-deterministic Turing machine in polynomial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300"/>
              <a:t>Another NP-Complete Problem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" y="-246222"/>
            <a:ext cx="246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/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01574" y="838200"/>
            <a:ext cx="120872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marL="457120" indent="-457120">
              <a:spcBef>
                <a:spcPct val="20000"/>
              </a:spcBef>
            </a:pPr>
            <a:r>
              <a:rPr lang="en-US" sz="4300">
                <a:solidFill>
                  <a:srgbClr val="FF00FF"/>
                </a:solidFill>
              </a:rPr>
              <a:t>4-SAT</a:t>
            </a:r>
            <a:r>
              <a:rPr lang="en-US" sz="4300"/>
              <a:t>: given a 4-CNF formula, is it satisfiable?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12" y="175260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 4-SAT belongs to NP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2-SAT: Is this 2-CNF formula satisfiable?</a:t>
            </a:r>
          </a:p>
          <a:p>
            <a:r>
              <a:rPr lang="en-US" smtClean="0"/>
              <a:t>3-SAT: Is this 3-CNF formula satisfiable?</a:t>
            </a:r>
          </a:p>
          <a:p>
            <a:r>
              <a:rPr lang="en-US" smtClean="0"/>
              <a:t>4-SAT: is this 4-CNF forumla satisfiable?</a:t>
            </a:r>
          </a:p>
          <a:p>
            <a:r>
              <a:rPr lang="en-US" smtClean="0"/>
              <a:t>Give a boolean formula in CNF with exactly 4 variables per clause, is that formula satisfiable?</a:t>
            </a:r>
          </a:p>
          <a:p>
            <a:endParaRPr lang="en-US"/>
          </a:p>
          <a:p>
            <a:r>
              <a:rPr lang="en-US" smtClean="0"/>
              <a:t>Verifying a solution in polynomial time:</a:t>
            </a:r>
          </a:p>
          <a:p>
            <a:r>
              <a:rPr lang="en-US" smtClean="0"/>
              <a:t>If I have some example assignment of T/F to each variable, determine whether that was a satisfying assignment.</a:t>
            </a:r>
          </a:p>
          <a:p>
            <a:r>
              <a:rPr lang="en-US" smtClean="0"/>
              <a:t>How: Plug in T/F for each variable, evaluate the formula, check if it’s True.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300"/>
              <a:t>Another NP-Complete Problem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" y="-246222"/>
            <a:ext cx="246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/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01574" y="838200"/>
            <a:ext cx="120872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marL="457120" indent="-457120">
              <a:spcBef>
                <a:spcPct val="20000"/>
              </a:spcBef>
            </a:pPr>
            <a:r>
              <a:rPr lang="en-US" sz="4300">
                <a:solidFill>
                  <a:srgbClr val="FF00FF"/>
                </a:solidFill>
              </a:rPr>
              <a:t>4-SAT</a:t>
            </a:r>
            <a:r>
              <a:rPr lang="en-US" sz="4300"/>
              <a:t>: given a 4-CNF formula, is it satisfiable?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012" y="1752600"/>
            <a:ext cx="967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 4-SAT belongs to NP-Hard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How do we show this? Show that some NP-Hard problem reduces to it (in polynomial time).</a:t>
            </a:r>
          </a:p>
          <a:p>
            <a:endParaRPr lang="en-US"/>
          </a:p>
          <a:p>
            <a:r>
              <a:rPr lang="en-US" smtClean="0"/>
              <a:t>Reduce 3-SAT to 4-SAT in polynomial time.</a:t>
            </a:r>
          </a:p>
          <a:p>
            <a:r>
              <a:rPr lang="en-US" smtClean="0"/>
              <a:t>We want to show that solving 4-SAT allows us to solve 3-SAT, use a 4-SAT solver to solve 3-SAT</a:t>
            </a:r>
          </a:p>
          <a:p>
            <a:endParaRPr lang="en-US"/>
          </a:p>
          <a:p>
            <a:r>
              <a:rPr lang="en-US" smtClean="0"/>
              <a:t>Add a variable that can’t be true to each clause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2901" y="5595648"/>
                <a:ext cx="10996728" cy="407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4F81BD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4F81BD"/>
                        </a:solidFill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4F81BD"/>
                        </a:solidFill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4F81BD"/>
                        </a:solidFill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1" y="5595648"/>
                <a:ext cx="10996728" cy="407740"/>
              </a:xfrm>
              <a:prstGeom prst="rect">
                <a:avLst/>
              </a:prstGeom>
              <a:blipFill rotWithShape="1">
                <a:blip r:embed="rId2"/>
                <a:stretch>
                  <a:fillRect t="-4478" r="-1109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300"/>
              <a:t>CAUTION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" y="-246222"/>
            <a:ext cx="246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/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01574" y="838200"/>
            <a:ext cx="120872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marL="457120" indent="-457120">
              <a:spcBef>
                <a:spcPct val="20000"/>
              </a:spcBef>
            </a:pPr>
            <a:endParaRPr lang="en-US" sz="4300"/>
          </a:p>
        </p:txBody>
      </p:sp>
      <p:sp>
        <p:nvSpPr>
          <p:cNvPr id="2" name="TextBox 1"/>
          <p:cNvSpPr txBox="1"/>
          <p:nvPr/>
        </p:nvSpPr>
        <p:spPr>
          <a:xfrm>
            <a:off x="531812" y="1219200"/>
            <a:ext cx="1104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Tempting (but incorrect) argument: We know 2-SAT is P, 3-SAT is NP-Hard. More variables per clause makes the problem more difficult (since we need to solve 3-SAT in order to solve 4-SAT), so 4-SAT must also be NP-Hard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479" y="3047999"/>
            <a:ext cx="11047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Problem? “we need to solve 3-SAT in order to solve 4-SAT” is hard to defend.</a:t>
            </a:r>
          </a:p>
          <a:p>
            <a:endParaRPr lang="en-US"/>
          </a:p>
          <a:p>
            <a:r>
              <a:rPr lang="en-US"/>
              <a:t>Instead use a reduction. “In the time it takes to solve 4-SAT, we could have solved 3-SAT” </a:t>
            </a:r>
          </a:p>
        </p:txBody>
      </p:sp>
    </p:spTree>
    <p:extLst>
      <p:ext uri="{BB962C8B-B14F-4D97-AF65-F5344CB8AC3E}">
        <p14:creationId xmlns:p14="http://schemas.microsoft.com/office/powerpoint/2010/main" val="1508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300"/>
              <a:t>Why “A is necessary for B” is dangerous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" y="-246222"/>
            <a:ext cx="246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/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01574" y="838200"/>
            <a:ext cx="120872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marL="457120" indent="-457120">
              <a:spcBef>
                <a:spcPct val="20000"/>
              </a:spcBef>
            </a:pPr>
            <a:endParaRPr lang="en-US" sz="4300"/>
          </a:p>
        </p:txBody>
      </p:sp>
      <p:pic>
        <p:nvPicPr>
          <p:cNvPr id="1026" name="Picture 2" descr="https://upload.wikimedia.org/wikipedia/commons/a/a9/Map_of_United_States_vivid_colors_sh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948463"/>
            <a:ext cx="4724400" cy="29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146" y="1753612"/>
            <a:ext cx="1061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Map Coloring: Given a geographical map of states/countries, can I give each region a color so that no bordering regions share their colors?</a:t>
            </a:r>
          </a:p>
          <a:p>
            <a:endParaRPr lang="en-US"/>
          </a:p>
          <a:p>
            <a:r>
              <a:rPr lang="en-US"/>
              <a:t>1-colorable? </a:t>
            </a:r>
            <a:r>
              <a:rPr lang="en-US" b="1"/>
              <a:t>Trivial (yes iff no bordering regions)</a:t>
            </a:r>
          </a:p>
          <a:p>
            <a:r>
              <a:rPr lang="en-US"/>
              <a:t>2-colorable? </a:t>
            </a:r>
            <a:r>
              <a:rPr lang="en-US" b="1"/>
              <a:t>Easy (BFS works)</a:t>
            </a:r>
          </a:p>
          <a:p>
            <a:r>
              <a:rPr lang="en-US"/>
              <a:t>3-colorable? </a:t>
            </a:r>
            <a:r>
              <a:rPr lang="en-US" b="1"/>
              <a:t>NP-Hard</a:t>
            </a:r>
          </a:p>
          <a:p>
            <a:r>
              <a:rPr lang="en-US"/>
              <a:t>4-colorable? </a:t>
            </a:r>
            <a:r>
              <a:rPr lang="en-US" b="1"/>
              <a:t>Trivial (answer is always yes)</a:t>
            </a:r>
          </a:p>
        </p:txBody>
      </p:sp>
    </p:spTree>
    <p:extLst>
      <p:ext uri="{BB962C8B-B14F-4D97-AF65-F5344CB8AC3E}">
        <p14:creationId xmlns:p14="http://schemas.microsoft.com/office/powerpoint/2010/main" val="21452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Procedure for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Start with an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/>
                  <a:t> of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Find an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/>
                  <a:t> to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/>
                  <a:t> and instance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/>
                  <a:t> takes polynomial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/>
                  <a:t>More often: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/>
                  <a:t> (i.e. contrapositive)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4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9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/>
                  <a:t> Longest Path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6307" y="1901866"/>
            <a:ext cx="16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3-SAT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1644" y="967636"/>
            <a:ext cx="2430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long is the longest simple path?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42239" y="5438507"/>
            <a:ext cx="371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 the length of the longest path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04504" y="4113167"/>
            <a:ext cx="240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Solution for 3-SAT</a:t>
            </a:r>
            <a:endParaRPr lang="en-US" sz="2400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079026"/>
            <a:ext cx="2839298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400"/>
              <a:t>Create a graph</a:t>
            </a:r>
            <a:endParaRPr lang="en-US" altLang="en-US" sz="24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45101" y="4309575"/>
            <a:ext cx="1380972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Left Arrow 2"/>
          <p:cNvSpPr/>
          <p:nvPr/>
        </p:nvSpPr>
        <p:spPr>
          <a:xfrm>
            <a:off x="4610172" y="4252076"/>
            <a:ext cx="2736170" cy="2004812"/>
          </a:xfrm>
          <a:prstGeom prst="leftArrow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Is that length long enough?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7983" y="5124272"/>
            <a:ext cx="312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Solution exists if and only if there is a “long enough” path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7268" y="2421525"/>
                <a:ext cx="4259010" cy="15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1" y="2421524"/>
                <a:ext cx="4260119" cy="639983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247270" y="2126346"/>
            <a:ext cx="3703385" cy="1836919"/>
            <a:chOff x="3276600" y="1981200"/>
            <a:chExt cx="8839200" cy="4383197"/>
          </a:xfrm>
        </p:grpSpPr>
        <p:grpSp>
          <p:nvGrpSpPr>
            <p:cNvPr id="58" name="Group 57"/>
            <p:cNvGrpSpPr/>
            <p:nvPr/>
          </p:nvGrpSpPr>
          <p:grpSpPr>
            <a:xfrm>
              <a:off x="4495800" y="1981200"/>
              <a:ext cx="6433404" cy="1536118"/>
              <a:chOff x="228600" y="3983325"/>
              <a:chExt cx="6433404" cy="15361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/>
                  <p:cNvSpPr/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59" name="Oval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0" name="Oval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/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1" name="Oval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/>
                  <p:cNvSpPr/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2" name="Oval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5" name="Oval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/>
                      <a:t>Assign </a:t>
                    </a:r>
                    <a14:m>
                      <m:oMath xmlns:m="http://schemas.openxmlformats.org/officeDocument/2006/math">
                        <m:r>
                          <a:rPr lang="en-US" sz="1050" b="0" i="1" smtClean="0">
                            <a:latin typeface="Cambria Math"/>
                          </a:rPr>
                          <m:t>𝑥</m:t>
                        </m:r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 t="-8772" b="-19298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/>
              <p:cNvCxnSpPr>
                <a:stCxn id="69" idx="7"/>
                <a:endCxn id="59" idx="2"/>
              </p:cNvCxnSpPr>
              <p:nvPr/>
            </p:nvCxnSpPr>
            <p:spPr>
              <a:xfrm flipV="1">
                <a:off x="1529415" y="4228448"/>
                <a:ext cx="1137585" cy="362387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9" idx="5"/>
                <a:endCxn id="60" idx="2"/>
              </p:cNvCxnSpPr>
              <p:nvPr/>
            </p:nvCxnSpPr>
            <p:spPr>
              <a:xfrm>
                <a:off x="1529415" y="5157052"/>
                <a:ext cx="1137585" cy="11727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59" idx="6"/>
                <a:endCxn id="61" idx="2"/>
              </p:cNvCxnSpPr>
              <p:nvPr/>
            </p:nvCxnSpPr>
            <p:spPr>
              <a:xfrm>
                <a:off x="31568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1" idx="6"/>
                <a:endCxn id="63" idx="2"/>
              </p:cNvCxnSpPr>
              <p:nvPr/>
            </p:nvCxnSpPr>
            <p:spPr>
              <a:xfrm>
                <a:off x="39950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48332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5" idx="6"/>
                <a:endCxn id="67" idx="2"/>
              </p:cNvCxnSpPr>
              <p:nvPr/>
            </p:nvCxnSpPr>
            <p:spPr>
              <a:xfrm>
                <a:off x="57476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62" idx="2"/>
              </p:cNvCxnSpPr>
              <p:nvPr/>
            </p:nvCxnSpPr>
            <p:spPr>
              <a:xfrm>
                <a:off x="3156804" y="5274320"/>
                <a:ext cx="348396" cy="2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2" idx="6"/>
                <a:endCxn id="64" idx="2"/>
              </p:cNvCxnSpPr>
              <p:nvPr/>
            </p:nvCxnSpPr>
            <p:spPr>
              <a:xfrm>
                <a:off x="3995004" y="5274322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48332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66" idx="6"/>
                <a:endCxn id="68" idx="2"/>
              </p:cNvCxnSpPr>
              <p:nvPr/>
            </p:nvCxnSpPr>
            <p:spPr>
              <a:xfrm>
                <a:off x="57476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4991100" y="4331282"/>
              <a:ext cx="6433404" cy="1536118"/>
              <a:chOff x="228600" y="3983325"/>
              <a:chExt cx="6433404" cy="15361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/>
                  <p:cNvSpPr/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Oval 81"/>
                  <p:cNvSpPr/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2" name="Oval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Oval 82"/>
                  <p:cNvSpPr/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3" name="Oval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/>
                  <p:cNvSpPr/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Oval 85"/>
                  <p:cNvSpPr/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6" name="Oval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/>
                      <a:t>Assign </a:t>
                    </a:r>
                    <a14:m>
                      <m:oMath xmlns:m="http://schemas.openxmlformats.org/officeDocument/2006/math">
                        <m:r>
                          <a:rPr lang="en-US" sz="1050" b="0" i="1" smtClean="0">
                            <a:latin typeface="Cambria Math"/>
                          </a:rPr>
                          <m:t>𝑦</m:t>
                        </m:r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 t="-7018" b="-2105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/>
              <p:cNvCxnSpPr>
                <a:stCxn id="91" idx="7"/>
                <a:endCxn id="81" idx="2"/>
              </p:cNvCxnSpPr>
              <p:nvPr/>
            </p:nvCxnSpPr>
            <p:spPr>
              <a:xfrm flipV="1">
                <a:off x="1529415" y="4228448"/>
                <a:ext cx="1137585" cy="362387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  <a:endCxn id="82" idx="2"/>
              </p:cNvCxnSpPr>
              <p:nvPr/>
            </p:nvCxnSpPr>
            <p:spPr>
              <a:xfrm>
                <a:off x="1529415" y="5157052"/>
                <a:ext cx="1137585" cy="11727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1" idx="6"/>
                <a:endCxn id="83" idx="2"/>
              </p:cNvCxnSpPr>
              <p:nvPr/>
            </p:nvCxnSpPr>
            <p:spPr>
              <a:xfrm>
                <a:off x="31568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6"/>
                <a:endCxn id="85" idx="2"/>
              </p:cNvCxnSpPr>
              <p:nvPr/>
            </p:nvCxnSpPr>
            <p:spPr>
              <a:xfrm>
                <a:off x="39950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5" idx="6"/>
                <a:endCxn id="87" idx="2"/>
              </p:cNvCxnSpPr>
              <p:nvPr/>
            </p:nvCxnSpPr>
            <p:spPr>
              <a:xfrm flipV="1">
                <a:off x="48332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6"/>
                <a:endCxn id="89" idx="2"/>
              </p:cNvCxnSpPr>
              <p:nvPr/>
            </p:nvCxnSpPr>
            <p:spPr>
              <a:xfrm>
                <a:off x="57476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84" idx="2"/>
              </p:cNvCxnSpPr>
              <p:nvPr/>
            </p:nvCxnSpPr>
            <p:spPr>
              <a:xfrm>
                <a:off x="3156804" y="5274320"/>
                <a:ext cx="348396" cy="2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4" idx="6"/>
                <a:endCxn id="86" idx="2"/>
              </p:cNvCxnSpPr>
              <p:nvPr/>
            </p:nvCxnSpPr>
            <p:spPr>
              <a:xfrm>
                <a:off x="3995004" y="5274322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332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8" idx="6"/>
                <a:endCxn id="90" idx="2"/>
              </p:cNvCxnSpPr>
              <p:nvPr/>
            </p:nvCxnSpPr>
            <p:spPr>
              <a:xfrm>
                <a:off x="57476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urved Connector 101"/>
            <p:cNvCxnSpPr>
              <a:stCxn id="67" idx="6"/>
              <a:endCxn id="91" idx="0"/>
            </p:cNvCxnSpPr>
            <p:nvPr/>
          </p:nvCxnSpPr>
          <p:spPr>
            <a:xfrm flipH="1">
              <a:off x="5753100" y="2226323"/>
              <a:ext cx="5176104" cy="2595201"/>
            </a:xfrm>
            <a:prstGeom prst="curvedConnector4">
              <a:avLst>
                <a:gd name="adj1" fmla="val -18990"/>
                <a:gd name="adj2" fmla="val 80268"/>
              </a:avLst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>
              <a:stCxn id="68" idx="6"/>
              <a:endCxn id="91" idx="1"/>
            </p:cNvCxnSpPr>
            <p:nvPr/>
          </p:nvCxnSpPr>
          <p:spPr>
            <a:xfrm flipH="1">
              <a:off x="5214285" y="3272197"/>
              <a:ext cx="5714919" cy="1666595"/>
            </a:xfrm>
            <a:prstGeom prst="curvedConnector4">
              <a:avLst>
                <a:gd name="adj1" fmla="val -4000"/>
                <a:gd name="adj2" fmla="val 53836"/>
              </a:avLst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>
              <a:stCxn id="89" idx="6"/>
            </p:cNvCxnSpPr>
            <p:nvPr/>
          </p:nvCxnSpPr>
          <p:spPr>
            <a:xfrm>
              <a:off x="11424504" y="4576405"/>
              <a:ext cx="691296" cy="800752"/>
            </a:xfrm>
            <a:prstGeom prst="curvedConnector2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90" idx="6"/>
            </p:cNvCxnSpPr>
            <p:nvPr/>
          </p:nvCxnSpPr>
          <p:spPr>
            <a:xfrm>
              <a:off x="11424504" y="5622279"/>
              <a:ext cx="421848" cy="473721"/>
            </a:xfrm>
            <a:prstGeom prst="curvedConnector2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429000" y="3252053"/>
              <a:ext cx="1524000" cy="80075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Clause 2</a:t>
              </a:r>
              <a:endParaRPr lang="en-US" sz="1050" dirty="0"/>
            </a:p>
          </p:txBody>
        </p:sp>
        <p:cxnSp>
          <p:nvCxnSpPr>
            <p:cNvPr id="107" name="Curved Connector 106"/>
            <p:cNvCxnSpPr>
              <a:stCxn id="106" idx="1"/>
              <a:endCxn id="61" idx="1"/>
            </p:cNvCxnSpPr>
            <p:nvPr/>
          </p:nvCxnSpPr>
          <p:spPr>
            <a:xfrm rot="5400000" flipH="1" flipV="1">
              <a:off x="5089994" y="615186"/>
              <a:ext cx="1316326" cy="4191945"/>
            </a:xfrm>
            <a:prstGeom prst="curvedConnector3">
              <a:avLst>
                <a:gd name="adj1" fmla="val 122821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>
              <a:stCxn id="61" idx="4"/>
              <a:endCxn id="110" idx="0"/>
            </p:cNvCxnSpPr>
            <p:nvPr/>
          </p:nvCxnSpPr>
          <p:spPr>
            <a:xfrm rot="5400000">
              <a:off x="4481851" y="2028193"/>
              <a:ext cx="3092200" cy="3978702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106" idx="6"/>
              <a:endCxn id="81" idx="0"/>
            </p:cNvCxnSpPr>
            <p:nvPr/>
          </p:nvCxnSpPr>
          <p:spPr>
            <a:xfrm>
              <a:off x="4953000" y="3652430"/>
              <a:ext cx="2721402" cy="678853"/>
            </a:xfrm>
            <a:prstGeom prst="curvedConnector2">
              <a:avLst/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3276600" y="5563644"/>
              <a:ext cx="1524000" cy="80075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Clause 2 done</a:t>
              </a:r>
              <a:endParaRPr lang="en-US" sz="1050" dirty="0"/>
            </a:p>
          </p:txBody>
        </p:sp>
        <p:cxnSp>
          <p:nvCxnSpPr>
            <p:cNvPr id="111" name="Curved Connector 110"/>
            <p:cNvCxnSpPr>
              <a:stCxn id="81" idx="4"/>
              <a:endCxn id="110" idx="6"/>
            </p:cNvCxnSpPr>
            <p:nvPr/>
          </p:nvCxnSpPr>
          <p:spPr>
            <a:xfrm rot="5400000">
              <a:off x="5666254" y="3955872"/>
              <a:ext cx="1142495" cy="2873802"/>
            </a:xfrm>
            <a:prstGeom prst="curvedConnector2">
              <a:avLst/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>
              <a:stCxn id="82" idx="4"/>
              <a:endCxn id="110" idx="5"/>
            </p:cNvCxnSpPr>
            <p:nvPr/>
          </p:nvCxnSpPr>
          <p:spPr>
            <a:xfrm rot="5400000">
              <a:off x="5936045" y="4508771"/>
              <a:ext cx="379729" cy="3096987"/>
            </a:xfrm>
            <a:prstGeom prst="curvedConnector3">
              <a:avLst>
                <a:gd name="adj1" fmla="val 191083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106" idx="5"/>
              <a:endCxn id="82" idx="0"/>
            </p:cNvCxnSpPr>
            <p:nvPr/>
          </p:nvCxnSpPr>
          <p:spPr>
            <a:xfrm rot="16200000" flipH="1">
              <a:off x="5481299" y="3184053"/>
              <a:ext cx="1441619" cy="294458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9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1" grpId="0"/>
      <p:bldP spid="28" grpId="0"/>
      <p:bldP spid="30" grpId="0" animBg="1"/>
      <p:bldP spid="31" grpId="0" animBg="1"/>
      <p:bldP spid="35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Procedure for showing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Longest Path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444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Start with a 3-CNF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b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Find an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/>
                  <a:t> to 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/>
                  <a:t> into a </a:t>
                </a:r>
                <a:r>
                  <a:rPr lang="en-US" smtClean="0"/>
                  <a:t>graph, start node, end node,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/>
                  <a:t> takes polynomial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if 3SAT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/>
                  <a:t> then LP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+3⋅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Show that if LP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+3⋅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 then 3SAT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4717" r="-1611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1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3-SAT to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43000"/>
                <a:ext cx="12188824" cy="990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43000"/>
                <a:ext cx="12191999" cy="99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416676"/>
            <a:ext cx="2844059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494629" y="1981200"/>
            <a:ext cx="6431729" cy="1536118"/>
            <a:chOff x="228600" y="3983325"/>
            <a:chExt cx="6433404" cy="1536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Assign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t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7"/>
              <a:endCxn id="7" idx="2"/>
            </p:cNvCxnSpPr>
            <p:nvPr/>
          </p:nvCxnSpPr>
          <p:spPr>
            <a:xfrm flipV="1">
              <a:off x="1529415" y="4228448"/>
              <a:ext cx="1137585" cy="362387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5"/>
              <a:endCxn id="9" idx="2"/>
            </p:cNvCxnSpPr>
            <p:nvPr/>
          </p:nvCxnSpPr>
          <p:spPr>
            <a:xfrm>
              <a:off x="1529415" y="5157052"/>
              <a:ext cx="1137585" cy="11727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6"/>
              <a:endCxn id="24" idx="2"/>
            </p:cNvCxnSpPr>
            <p:nvPr/>
          </p:nvCxnSpPr>
          <p:spPr>
            <a:xfrm>
              <a:off x="31568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4" idx="6"/>
              <a:endCxn id="26" idx="2"/>
            </p:cNvCxnSpPr>
            <p:nvPr/>
          </p:nvCxnSpPr>
          <p:spPr>
            <a:xfrm>
              <a:off x="39950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6"/>
              <a:endCxn id="28" idx="2"/>
            </p:cNvCxnSpPr>
            <p:nvPr/>
          </p:nvCxnSpPr>
          <p:spPr>
            <a:xfrm flipV="1">
              <a:off x="48332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8" idx="6"/>
              <a:endCxn id="30" idx="2"/>
            </p:cNvCxnSpPr>
            <p:nvPr/>
          </p:nvCxnSpPr>
          <p:spPr>
            <a:xfrm>
              <a:off x="57476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25" idx="2"/>
            </p:cNvCxnSpPr>
            <p:nvPr/>
          </p:nvCxnSpPr>
          <p:spPr>
            <a:xfrm>
              <a:off x="3156804" y="5274320"/>
              <a:ext cx="348396" cy="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5" idx="6"/>
              <a:endCxn id="27" idx="2"/>
            </p:cNvCxnSpPr>
            <p:nvPr/>
          </p:nvCxnSpPr>
          <p:spPr>
            <a:xfrm>
              <a:off x="3995004" y="5274322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7" idx="6"/>
              <a:endCxn id="29" idx="2"/>
            </p:cNvCxnSpPr>
            <p:nvPr/>
          </p:nvCxnSpPr>
          <p:spPr>
            <a:xfrm flipV="1">
              <a:off x="48332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9" idx="6"/>
              <a:endCxn id="31" idx="2"/>
            </p:cNvCxnSpPr>
            <p:nvPr/>
          </p:nvCxnSpPr>
          <p:spPr>
            <a:xfrm>
              <a:off x="57476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989800" y="4331282"/>
            <a:ext cx="6431729" cy="1536118"/>
            <a:chOff x="228600" y="3983325"/>
            <a:chExt cx="6433404" cy="1536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/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/>
                <p:cNvSpPr/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Oval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Assign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t="-5926" b="-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>
              <a:stCxn id="76" idx="7"/>
              <a:endCxn id="66" idx="2"/>
            </p:cNvCxnSpPr>
            <p:nvPr/>
          </p:nvCxnSpPr>
          <p:spPr>
            <a:xfrm flipV="1">
              <a:off x="1529415" y="4228448"/>
              <a:ext cx="1137585" cy="362387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5"/>
              <a:endCxn id="67" idx="2"/>
            </p:cNvCxnSpPr>
            <p:nvPr/>
          </p:nvCxnSpPr>
          <p:spPr>
            <a:xfrm>
              <a:off x="1529415" y="5157052"/>
              <a:ext cx="1137585" cy="11727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6"/>
              <a:endCxn id="68" idx="2"/>
            </p:cNvCxnSpPr>
            <p:nvPr/>
          </p:nvCxnSpPr>
          <p:spPr>
            <a:xfrm>
              <a:off x="31568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6"/>
              <a:endCxn id="70" idx="2"/>
            </p:cNvCxnSpPr>
            <p:nvPr/>
          </p:nvCxnSpPr>
          <p:spPr>
            <a:xfrm>
              <a:off x="39950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0" idx="6"/>
              <a:endCxn id="72" idx="2"/>
            </p:cNvCxnSpPr>
            <p:nvPr/>
          </p:nvCxnSpPr>
          <p:spPr>
            <a:xfrm flipV="1">
              <a:off x="48332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2" idx="6"/>
              <a:endCxn id="74" idx="2"/>
            </p:cNvCxnSpPr>
            <p:nvPr/>
          </p:nvCxnSpPr>
          <p:spPr>
            <a:xfrm>
              <a:off x="57476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69" idx="2"/>
            </p:cNvCxnSpPr>
            <p:nvPr/>
          </p:nvCxnSpPr>
          <p:spPr>
            <a:xfrm>
              <a:off x="3156804" y="5274320"/>
              <a:ext cx="348396" cy="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9" idx="6"/>
              <a:endCxn id="71" idx="2"/>
            </p:cNvCxnSpPr>
            <p:nvPr/>
          </p:nvCxnSpPr>
          <p:spPr>
            <a:xfrm>
              <a:off x="3995004" y="5274322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1" idx="6"/>
              <a:endCxn id="73" idx="2"/>
            </p:cNvCxnSpPr>
            <p:nvPr/>
          </p:nvCxnSpPr>
          <p:spPr>
            <a:xfrm flipV="1">
              <a:off x="48332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3" idx="6"/>
              <a:endCxn id="75" idx="2"/>
            </p:cNvCxnSpPr>
            <p:nvPr/>
          </p:nvCxnSpPr>
          <p:spPr>
            <a:xfrm>
              <a:off x="57476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Curved Connector 87"/>
          <p:cNvCxnSpPr>
            <a:stCxn id="30" idx="6"/>
            <a:endCxn id="76" idx="0"/>
          </p:cNvCxnSpPr>
          <p:nvPr/>
        </p:nvCxnSpPr>
        <p:spPr>
          <a:xfrm flipH="1">
            <a:off x="5751602" y="2226323"/>
            <a:ext cx="5174756" cy="2595201"/>
          </a:xfrm>
          <a:prstGeom prst="curvedConnector4">
            <a:avLst>
              <a:gd name="adj1" fmla="val -18990"/>
              <a:gd name="adj2" fmla="val 80268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31" idx="6"/>
            <a:endCxn id="76" idx="1"/>
          </p:cNvCxnSpPr>
          <p:nvPr/>
        </p:nvCxnSpPr>
        <p:spPr>
          <a:xfrm flipH="1">
            <a:off x="5212927" y="3272198"/>
            <a:ext cx="5713431" cy="1666595"/>
          </a:xfrm>
          <a:prstGeom prst="curvedConnector4">
            <a:avLst>
              <a:gd name="adj1" fmla="val -4000"/>
              <a:gd name="adj2" fmla="val 53836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2854" y="1752601"/>
                <a:ext cx="47003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Make one “red chain” for each variable and negation, chain length is number of clauses</a:t>
                </a:r>
              </a:p>
              <a:p>
                <a:endParaRPr lang="en-US" sz="2800"/>
              </a:p>
              <a:p>
                <a:r>
                  <a:rPr lang="en-US" sz="2800"/>
                  <a:t>Idea: To assign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𝑇𝑟𝑢𝑒</m:t>
                    </m:r>
                  </m:oMath>
                </a14:m>
                <a:r>
                  <a:rPr lang="en-US" sz="2800"/>
                  <a:t>, take the low path</a:t>
                </a:r>
              </a:p>
              <a:p>
                <a:endParaRPr lang="en-US" sz="2800"/>
              </a:p>
              <a:p>
                <a:r>
                  <a:rPr lang="en-US" sz="2800"/>
                  <a:t>Now we’ve visited each “False” node once</a:t>
                </a:r>
              </a:p>
              <a:p>
                <a:endParaRPr lang="en-US" sz="2800"/>
              </a:p>
              <a:p>
                <a:r>
                  <a:rPr lang="en-US" sz="2800"/>
                  <a:t>We can’t visit those again and have a simple path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" y="1752600"/>
                <a:ext cx="4701540" cy="5262979"/>
              </a:xfrm>
              <a:prstGeom prst="rect">
                <a:avLst/>
              </a:prstGeom>
              <a:blipFill rotWithShape="1">
                <a:blip r:embed="rId14"/>
                <a:stretch>
                  <a:fillRect l="-2724" t="-1043" r="-3632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74" idx="6"/>
          </p:cNvCxnSpPr>
          <p:nvPr/>
        </p:nvCxnSpPr>
        <p:spPr>
          <a:xfrm>
            <a:off x="11421529" y="4576405"/>
            <a:ext cx="691116" cy="800752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75" idx="6"/>
          </p:cNvCxnSpPr>
          <p:nvPr/>
        </p:nvCxnSpPr>
        <p:spPr>
          <a:xfrm>
            <a:off x="11421529" y="5622280"/>
            <a:ext cx="421738" cy="473721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3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3-SAT to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43000"/>
                <a:ext cx="12188824" cy="990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43000"/>
                <a:ext cx="12191999" cy="99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416676"/>
            <a:ext cx="2844059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494629" y="1981200"/>
            <a:ext cx="6431729" cy="1536118"/>
            <a:chOff x="228600" y="3983325"/>
            <a:chExt cx="6433404" cy="1536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Assign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t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7"/>
              <a:endCxn id="7" idx="2"/>
            </p:cNvCxnSpPr>
            <p:nvPr/>
          </p:nvCxnSpPr>
          <p:spPr>
            <a:xfrm flipV="1">
              <a:off x="1529415" y="4228448"/>
              <a:ext cx="1137585" cy="362387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5"/>
              <a:endCxn id="9" idx="2"/>
            </p:cNvCxnSpPr>
            <p:nvPr/>
          </p:nvCxnSpPr>
          <p:spPr>
            <a:xfrm>
              <a:off x="1529415" y="5157052"/>
              <a:ext cx="1137585" cy="11727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6"/>
              <a:endCxn id="24" idx="2"/>
            </p:cNvCxnSpPr>
            <p:nvPr/>
          </p:nvCxnSpPr>
          <p:spPr>
            <a:xfrm>
              <a:off x="31568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4" idx="6"/>
              <a:endCxn id="26" idx="2"/>
            </p:cNvCxnSpPr>
            <p:nvPr/>
          </p:nvCxnSpPr>
          <p:spPr>
            <a:xfrm>
              <a:off x="39950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6"/>
              <a:endCxn id="28" idx="2"/>
            </p:cNvCxnSpPr>
            <p:nvPr/>
          </p:nvCxnSpPr>
          <p:spPr>
            <a:xfrm flipV="1">
              <a:off x="48332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8" idx="6"/>
              <a:endCxn id="30" idx="2"/>
            </p:cNvCxnSpPr>
            <p:nvPr/>
          </p:nvCxnSpPr>
          <p:spPr>
            <a:xfrm>
              <a:off x="57476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25" idx="2"/>
            </p:cNvCxnSpPr>
            <p:nvPr/>
          </p:nvCxnSpPr>
          <p:spPr>
            <a:xfrm>
              <a:off x="3156804" y="5274320"/>
              <a:ext cx="348396" cy="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5" idx="6"/>
              <a:endCxn id="27" idx="2"/>
            </p:cNvCxnSpPr>
            <p:nvPr/>
          </p:nvCxnSpPr>
          <p:spPr>
            <a:xfrm>
              <a:off x="3995004" y="5274322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7" idx="6"/>
              <a:endCxn id="29" idx="2"/>
            </p:cNvCxnSpPr>
            <p:nvPr/>
          </p:nvCxnSpPr>
          <p:spPr>
            <a:xfrm flipV="1">
              <a:off x="48332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9" idx="6"/>
              <a:endCxn id="31" idx="2"/>
            </p:cNvCxnSpPr>
            <p:nvPr/>
          </p:nvCxnSpPr>
          <p:spPr>
            <a:xfrm>
              <a:off x="57476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989800" y="4331282"/>
            <a:ext cx="6431729" cy="1536118"/>
            <a:chOff x="228600" y="3983325"/>
            <a:chExt cx="6433404" cy="1536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/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983325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5029199"/>
                  <a:ext cx="489804" cy="490243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983326"/>
                  <a:ext cx="489804" cy="49024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/>
                <p:cNvSpPr/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Oval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5029200"/>
                  <a:ext cx="489804" cy="49024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Assign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473567"/>
                  <a:ext cx="1524000" cy="800753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t="-5926" b="-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>
              <a:stCxn id="76" idx="7"/>
              <a:endCxn id="66" idx="2"/>
            </p:cNvCxnSpPr>
            <p:nvPr/>
          </p:nvCxnSpPr>
          <p:spPr>
            <a:xfrm flipV="1">
              <a:off x="1529415" y="4228448"/>
              <a:ext cx="1137585" cy="362387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5"/>
              <a:endCxn id="67" idx="2"/>
            </p:cNvCxnSpPr>
            <p:nvPr/>
          </p:nvCxnSpPr>
          <p:spPr>
            <a:xfrm>
              <a:off x="1529415" y="5157052"/>
              <a:ext cx="1137585" cy="11727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6"/>
              <a:endCxn id="68" idx="2"/>
            </p:cNvCxnSpPr>
            <p:nvPr/>
          </p:nvCxnSpPr>
          <p:spPr>
            <a:xfrm>
              <a:off x="31568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6"/>
              <a:endCxn id="70" idx="2"/>
            </p:cNvCxnSpPr>
            <p:nvPr/>
          </p:nvCxnSpPr>
          <p:spPr>
            <a:xfrm>
              <a:off x="3995004" y="4228448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0" idx="6"/>
              <a:endCxn id="72" idx="2"/>
            </p:cNvCxnSpPr>
            <p:nvPr/>
          </p:nvCxnSpPr>
          <p:spPr>
            <a:xfrm flipV="1">
              <a:off x="48332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2" idx="6"/>
              <a:endCxn id="74" idx="2"/>
            </p:cNvCxnSpPr>
            <p:nvPr/>
          </p:nvCxnSpPr>
          <p:spPr>
            <a:xfrm>
              <a:off x="5747604" y="4228447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69" idx="2"/>
            </p:cNvCxnSpPr>
            <p:nvPr/>
          </p:nvCxnSpPr>
          <p:spPr>
            <a:xfrm>
              <a:off x="3156804" y="5274320"/>
              <a:ext cx="348396" cy="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9" idx="6"/>
              <a:endCxn id="71" idx="2"/>
            </p:cNvCxnSpPr>
            <p:nvPr/>
          </p:nvCxnSpPr>
          <p:spPr>
            <a:xfrm>
              <a:off x="3995004" y="5274322"/>
              <a:ext cx="34839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1" idx="6"/>
              <a:endCxn id="73" idx="2"/>
            </p:cNvCxnSpPr>
            <p:nvPr/>
          </p:nvCxnSpPr>
          <p:spPr>
            <a:xfrm flipV="1">
              <a:off x="48332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3" idx="6"/>
              <a:endCxn id="75" idx="2"/>
            </p:cNvCxnSpPr>
            <p:nvPr/>
          </p:nvCxnSpPr>
          <p:spPr>
            <a:xfrm>
              <a:off x="5747604" y="5274321"/>
              <a:ext cx="424596" cy="1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Curved Connector 87"/>
          <p:cNvCxnSpPr>
            <a:stCxn id="30" idx="6"/>
            <a:endCxn id="76" idx="0"/>
          </p:cNvCxnSpPr>
          <p:nvPr/>
        </p:nvCxnSpPr>
        <p:spPr>
          <a:xfrm flipH="1">
            <a:off x="5751602" y="2226323"/>
            <a:ext cx="5174756" cy="2595201"/>
          </a:xfrm>
          <a:prstGeom prst="curvedConnector4">
            <a:avLst>
              <a:gd name="adj1" fmla="val -18990"/>
              <a:gd name="adj2" fmla="val 80268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31" idx="6"/>
            <a:endCxn id="76" idx="1"/>
          </p:cNvCxnSpPr>
          <p:nvPr/>
        </p:nvCxnSpPr>
        <p:spPr>
          <a:xfrm flipH="1">
            <a:off x="5212927" y="3272198"/>
            <a:ext cx="5713431" cy="1666595"/>
          </a:xfrm>
          <a:prstGeom prst="curvedConnector4">
            <a:avLst>
              <a:gd name="adj1" fmla="val -4000"/>
              <a:gd name="adj2" fmla="val 53836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4" idx="6"/>
          </p:cNvCxnSpPr>
          <p:nvPr/>
        </p:nvCxnSpPr>
        <p:spPr>
          <a:xfrm>
            <a:off x="11421529" y="4576405"/>
            <a:ext cx="691116" cy="800752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75" idx="6"/>
          </p:cNvCxnSpPr>
          <p:nvPr/>
        </p:nvCxnSpPr>
        <p:spPr>
          <a:xfrm>
            <a:off x="11421529" y="5622280"/>
            <a:ext cx="421738" cy="473721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28107" y="3252054"/>
            <a:ext cx="1523603" cy="80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Clause 2</a:t>
            </a:r>
            <a:endParaRPr lang="en-US" sz="2400" dirty="0"/>
          </a:p>
        </p:txBody>
      </p:sp>
      <p:cxnSp>
        <p:nvCxnSpPr>
          <p:cNvPr id="56" name="Curved Connector 55"/>
          <p:cNvCxnSpPr>
            <a:stCxn id="54" idx="1"/>
            <a:endCxn id="24" idx="1"/>
          </p:cNvCxnSpPr>
          <p:nvPr/>
        </p:nvCxnSpPr>
        <p:spPr>
          <a:xfrm rot="5400000" flipH="1" flipV="1">
            <a:off x="5088497" y="615733"/>
            <a:ext cx="1316326" cy="4190853"/>
          </a:xfrm>
          <a:prstGeom prst="curvedConnector3">
            <a:avLst>
              <a:gd name="adj1" fmla="val 122821"/>
            </a:avLst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4" idx="4"/>
            <a:endCxn id="87" idx="0"/>
          </p:cNvCxnSpPr>
          <p:nvPr/>
        </p:nvCxnSpPr>
        <p:spPr>
          <a:xfrm rot="5400000">
            <a:off x="4480281" y="2028711"/>
            <a:ext cx="3092200" cy="3977666"/>
          </a:xfrm>
          <a:prstGeom prst="curvedConnector3">
            <a:avLst>
              <a:gd name="adj1" fmla="val 50000"/>
            </a:avLst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4" idx="6"/>
            <a:endCxn id="66" idx="0"/>
          </p:cNvCxnSpPr>
          <p:nvPr/>
        </p:nvCxnSpPr>
        <p:spPr>
          <a:xfrm>
            <a:off x="4951710" y="3652431"/>
            <a:ext cx="2720693" cy="678853"/>
          </a:xfrm>
          <a:prstGeom prst="curvedConnector2">
            <a:avLst/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275747" y="5563645"/>
            <a:ext cx="1523603" cy="80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Clause 2 done</a:t>
            </a:r>
            <a:endParaRPr lang="en-US" sz="2400" dirty="0"/>
          </a:p>
        </p:txBody>
      </p:sp>
      <p:cxnSp>
        <p:nvCxnSpPr>
          <p:cNvPr id="89" name="Curved Connector 88"/>
          <p:cNvCxnSpPr>
            <a:stCxn id="66" idx="4"/>
            <a:endCxn id="87" idx="6"/>
          </p:cNvCxnSpPr>
          <p:nvPr/>
        </p:nvCxnSpPr>
        <p:spPr>
          <a:xfrm rot="5400000">
            <a:off x="5664630" y="3956246"/>
            <a:ext cx="1142495" cy="2873054"/>
          </a:xfrm>
          <a:prstGeom prst="curvedConnector2">
            <a:avLst/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7" idx="4"/>
            <a:endCxn id="87" idx="5"/>
          </p:cNvCxnSpPr>
          <p:nvPr/>
        </p:nvCxnSpPr>
        <p:spPr>
          <a:xfrm rot="5400000">
            <a:off x="5934450" y="4509175"/>
            <a:ext cx="379729" cy="3096180"/>
          </a:xfrm>
          <a:prstGeom prst="curvedConnector3">
            <a:avLst>
              <a:gd name="adj1" fmla="val 191083"/>
            </a:avLst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54" idx="5"/>
            <a:endCxn id="67" idx="0"/>
          </p:cNvCxnSpPr>
          <p:nvPr/>
        </p:nvCxnSpPr>
        <p:spPr>
          <a:xfrm rot="16200000" flipH="1">
            <a:off x="5479684" y="3184437"/>
            <a:ext cx="1441619" cy="2943820"/>
          </a:xfrm>
          <a:prstGeom prst="curvedConnector3">
            <a:avLst>
              <a:gd name="adj1" fmla="val 50000"/>
            </a:avLst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-32673" y="2113357"/>
            <a:ext cx="3841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Make 2 nodes per clause. You can only get from the first to the second via a satisfying variable’s node</a:t>
            </a:r>
          </a:p>
          <a:p>
            <a:endParaRPr lang="en-US" sz="2800"/>
          </a:p>
          <a:p>
            <a:r>
              <a:rPr lang="en-US" sz="2800"/>
              <a:t>That path will only be simple if that variable was True</a:t>
            </a:r>
          </a:p>
        </p:txBody>
      </p:sp>
      <p:cxnSp>
        <p:nvCxnSpPr>
          <p:cNvPr id="111" name="Curved Connector 110"/>
          <p:cNvCxnSpPr/>
          <p:nvPr/>
        </p:nvCxnSpPr>
        <p:spPr>
          <a:xfrm rot="5400000">
            <a:off x="2551938" y="5905592"/>
            <a:ext cx="762000" cy="685617"/>
          </a:xfrm>
          <a:prstGeom prst="curvedConnector3">
            <a:avLst>
              <a:gd name="adj1" fmla="val 50000"/>
            </a:avLst>
          </a:prstGeom>
          <a:ln w="57150">
            <a:solidFill>
              <a:srgbClr val="00CC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Tractable:</a:t>
            </a:r>
          </a:p>
          <a:p>
            <a:pPr lvl="1"/>
            <a:r>
              <a:rPr lang="en-US"/>
              <a:t>Feasible to solve in the “real world”</a:t>
            </a:r>
          </a:p>
          <a:p>
            <a:r>
              <a:rPr lang="en-US"/>
              <a:t>Intractable:</a:t>
            </a:r>
          </a:p>
          <a:p>
            <a:pPr lvl="1"/>
            <a:r>
              <a:rPr lang="en-US"/>
              <a:t>Infeasible to solve in the “real world”</a:t>
            </a:r>
          </a:p>
          <a:p>
            <a:r>
              <a:rPr lang="en-US"/>
              <a:t>Whether a problem is considered “tractable” or “intractable” depends on the use case</a:t>
            </a:r>
          </a:p>
          <a:p>
            <a:pPr lvl="1"/>
            <a:r>
              <a:rPr lang="en-US"/>
              <a:t>For theory: Tractable = polynomial time, Intractable = Exponential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1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0"/>
            <a:ext cx="10969943" cy="1143000"/>
          </a:xfrm>
        </p:spPr>
        <p:txBody>
          <a:bodyPr/>
          <a:lstStyle/>
          <a:p>
            <a:r>
              <a:rPr lang="en-US"/>
              <a:t>How Long Is the Longest Path?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541" y="1600202"/>
                <a:ext cx="11731744" cy="52577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Start from the “assign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” node, end with “clause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/>
                  <a:t> done”</a:t>
                </a:r>
              </a:p>
              <a:p>
                <a:r>
                  <a:rPr lang="en-US"/>
                  <a:t>If the formula is satisfiable: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Pick the chains to assign true/false to each variable in accordance with a satisfying assignment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i="1">
                    <a:latin typeface="Cambria Math"/>
                  </a:rPr>
                  <a:t> </a:t>
                </a:r>
                <a:r>
                  <a:rPr lang="en-US">
                    <a:latin typeface="Cambria Math"/>
                  </a:rPr>
                  <a:t>variables per chain,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>
                    <a:latin typeface="Cambria Math"/>
                  </a:rPr>
                  <a:t> chains, plus one more node per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nodes total</a:t>
                </a:r>
              </a:p>
              <a:p>
                <a:pPr lvl="1"/>
                <a:r>
                  <a:rPr lang="en-US">
                    <a:solidFill>
                      <a:srgbClr val="0070C0"/>
                    </a:solidFill>
                  </a:rPr>
                  <a:t>Traverse through each clause, picking an unvisited node (meaning that variable was true)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clauses, each with 3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3⋅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nodes total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1"/>
                <a:ext cx="11734800" cy="5257799"/>
              </a:xfrm>
              <a:blipFill rotWithShape="1">
                <a:blip r:embed="rId2"/>
                <a:stretch>
                  <a:fillRect l="-1195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36" y="0"/>
                <a:ext cx="2361585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/>
                  <a:t> #variables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/>
                  <a:t> #clauses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0"/>
                <a:ext cx="2362200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5031" r="-1799" b="-163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240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/>
                  <a:t> Longest Path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6307" y="1901866"/>
            <a:ext cx="162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3-SAT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1644" y="967636"/>
            <a:ext cx="2430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long is the longest simple path?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42239" y="5438507"/>
            <a:ext cx="371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 the length of the longest path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04504" y="4113167"/>
            <a:ext cx="240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Solution for 3-SAT</a:t>
            </a:r>
            <a:endParaRPr lang="en-US" sz="2400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079026"/>
            <a:ext cx="2839298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400"/>
              <a:t>Create a graph</a:t>
            </a:r>
            <a:endParaRPr lang="en-US" altLang="en-US" sz="24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45101" y="4309575"/>
            <a:ext cx="1380972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Left Arrow 2"/>
              <p:cNvSpPr/>
              <p:nvPr/>
            </p:nvSpPr>
            <p:spPr>
              <a:xfrm>
                <a:off x="4610172" y="4252076"/>
                <a:ext cx="2736170" cy="2004812"/>
              </a:xfrm>
              <a:prstGeom prst="leftArrow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en-US" sz="2400">
                    <a:solidFill>
                      <a:schemeClr val="tx1"/>
                    </a:solidFill>
                  </a:rPr>
                  <a:t>Is that length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+3⋅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en-US" sz="2400">
                    <a:solidFill>
                      <a:schemeClr val="tx1"/>
                    </a:solidFill>
                  </a:rPr>
                  <a:t>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72" y="4252076"/>
                <a:ext cx="2736883" cy="200481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837983" y="5124272"/>
            <a:ext cx="312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it is, the formula was satisfiable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7268" y="2421525"/>
                <a:ext cx="4259010" cy="15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∨</m:t>
                          </m:r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1" y="2421524"/>
                <a:ext cx="4260119" cy="639983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247270" y="2126346"/>
            <a:ext cx="3703385" cy="1836919"/>
            <a:chOff x="3276600" y="1981200"/>
            <a:chExt cx="8839200" cy="4383197"/>
          </a:xfrm>
        </p:grpSpPr>
        <p:grpSp>
          <p:nvGrpSpPr>
            <p:cNvPr id="58" name="Group 57"/>
            <p:cNvGrpSpPr/>
            <p:nvPr/>
          </p:nvGrpSpPr>
          <p:grpSpPr>
            <a:xfrm>
              <a:off x="4495800" y="1981200"/>
              <a:ext cx="6433404" cy="1536118"/>
              <a:chOff x="228600" y="3983325"/>
              <a:chExt cx="6433404" cy="15361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/>
                  <p:cNvSpPr/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59" name="Oval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0" name="Oval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/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1" name="Oval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/>
                  <p:cNvSpPr/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2" name="Oval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5" name="Oval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/>
                      <a:t>Assign </a:t>
                    </a:r>
                    <a14:m>
                      <m:oMath xmlns:m="http://schemas.openxmlformats.org/officeDocument/2006/math">
                        <m:r>
                          <a:rPr lang="en-US" sz="1050" b="0" i="1" smtClean="0">
                            <a:latin typeface="Cambria Math"/>
                          </a:rPr>
                          <m:t>𝑥</m:t>
                        </m:r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blipFill rotWithShape="1">
                    <a:blip r:embed="rId10"/>
                    <a:stretch>
                      <a:fillRect t="-8772" b="-19298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/>
              <p:cNvCxnSpPr>
                <a:stCxn id="69" idx="7"/>
                <a:endCxn id="59" idx="2"/>
              </p:cNvCxnSpPr>
              <p:nvPr/>
            </p:nvCxnSpPr>
            <p:spPr>
              <a:xfrm flipV="1">
                <a:off x="1529415" y="4228448"/>
                <a:ext cx="1137585" cy="362387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9" idx="5"/>
                <a:endCxn id="60" idx="2"/>
              </p:cNvCxnSpPr>
              <p:nvPr/>
            </p:nvCxnSpPr>
            <p:spPr>
              <a:xfrm>
                <a:off x="1529415" y="5157052"/>
                <a:ext cx="1137585" cy="11727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59" idx="6"/>
                <a:endCxn id="61" idx="2"/>
              </p:cNvCxnSpPr>
              <p:nvPr/>
            </p:nvCxnSpPr>
            <p:spPr>
              <a:xfrm>
                <a:off x="31568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1" idx="6"/>
                <a:endCxn id="63" idx="2"/>
              </p:cNvCxnSpPr>
              <p:nvPr/>
            </p:nvCxnSpPr>
            <p:spPr>
              <a:xfrm>
                <a:off x="39950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48332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5" idx="6"/>
                <a:endCxn id="67" idx="2"/>
              </p:cNvCxnSpPr>
              <p:nvPr/>
            </p:nvCxnSpPr>
            <p:spPr>
              <a:xfrm>
                <a:off x="57476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62" idx="2"/>
              </p:cNvCxnSpPr>
              <p:nvPr/>
            </p:nvCxnSpPr>
            <p:spPr>
              <a:xfrm>
                <a:off x="3156804" y="5274320"/>
                <a:ext cx="348396" cy="2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2" idx="6"/>
                <a:endCxn id="64" idx="2"/>
              </p:cNvCxnSpPr>
              <p:nvPr/>
            </p:nvCxnSpPr>
            <p:spPr>
              <a:xfrm>
                <a:off x="3995004" y="5274322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48332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66" idx="6"/>
                <a:endCxn id="68" idx="2"/>
              </p:cNvCxnSpPr>
              <p:nvPr/>
            </p:nvCxnSpPr>
            <p:spPr>
              <a:xfrm>
                <a:off x="57476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4991100" y="4331282"/>
              <a:ext cx="6433404" cy="1536118"/>
              <a:chOff x="228600" y="3983325"/>
              <a:chExt cx="6433404" cy="15361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/>
                  <p:cNvSpPr/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Oval 81"/>
                  <p:cNvSpPr/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2" name="Oval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Oval 82"/>
                  <p:cNvSpPr/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3" name="Oval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/>
                  <p:cNvSpPr/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Oval 85"/>
                  <p:cNvSpPr/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6" name="Oval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3983325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800" y="5029199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3983326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5029200"/>
                    <a:ext cx="489804" cy="490243"/>
                  </a:xfrm>
                  <a:prstGeom prst="ellipse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/>
                      <a:t>Assign </a:t>
                    </a:r>
                    <a14:m>
                      <m:oMath xmlns:m="http://schemas.openxmlformats.org/officeDocument/2006/math">
                        <m:r>
                          <a:rPr lang="en-US" sz="1050" b="0" i="1" smtClean="0">
                            <a:latin typeface="Cambria Math"/>
                          </a:rPr>
                          <m:t>𝑦</m:t>
                        </m:r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" y="4473567"/>
                    <a:ext cx="1524000" cy="800753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 t="-7018" b="-2105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/>
              <p:cNvCxnSpPr>
                <a:stCxn id="91" idx="7"/>
                <a:endCxn id="81" idx="2"/>
              </p:cNvCxnSpPr>
              <p:nvPr/>
            </p:nvCxnSpPr>
            <p:spPr>
              <a:xfrm flipV="1">
                <a:off x="1529415" y="4228448"/>
                <a:ext cx="1137585" cy="362387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  <a:endCxn id="82" idx="2"/>
              </p:cNvCxnSpPr>
              <p:nvPr/>
            </p:nvCxnSpPr>
            <p:spPr>
              <a:xfrm>
                <a:off x="1529415" y="5157052"/>
                <a:ext cx="1137585" cy="11727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1" idx="6"/>
                <a:endCxn id="83" idx="2"/>
              </p:cNvCxnSpPr>
              <p:nvPr/>
            </p:nvCxnSpPr>
            <p:spPr>
              <a:xfrm>
                <a:off x="31568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6"/>
                <a:endCxn id="85" idx="2"/>
              </p:cNvCxnSpPr>
              <p:nvPr/>
            </p:nvCxnSpPr>
            <p:spPr>
              <a:xfrm>
                <a:off x="3995004" y="4228448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5" idx="6"/>
                <a:endCxn id="87" idx="2"/>
              </p:cNvCxnSpPr>
              <p:nvPr/>
            </p:nvCxnSpPr>
            <p:spPr>
              <a:xfrm flipV="1">
                <a:off x="48332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6"/>
                <a:endCxn id="89" idx="2"/>
              </p:cNvCxnSpPr>
              <p:nvPr/>
            </p:nvCxnSpPr>
            <p:spPr>
              <a:xfrm>
                <a:off x="5747604" y="4228447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84" idx="2"/>
              </p:cNvCxnSpPr>
              <p:nvPr/>
            </p:nvCxnSpPr>
            <p:spPr>
              <a:xfrm>
                <a:off x="3156804" y="5274320"/>
                <a:ext cx="348396" cy="2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4" idx="6"/>
                <a:endCxn id="86" idx="2"/>
              </p:cNvCxnSpPr>
              <p:nvPr/>
            </p:nvCxnSpPr>
            <p:spPr>
              <a:xfrm>
                <a:off x="3995004" y="5274322"/>
                <a:ext cx="34839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332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8" idx="6"/>
                <a:endCxn id="90" idx="2"/>
              </p:cNvCxnSpPr>
              <p:nvPr/>
            </p:nvCxnSpPr>
            <p:spPr>
              <a:xfrm>
                <a:off x="5747604" y="5274321"/>
                <a:ext cx="424596" cy="1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urved Connector 101"/>
            <p:cNvCxnSpPr>
              <a:stCxn id="67" idx="6"/>
              <a:endCxn id="91" idx="0"/>
            </p:cNvCxnSpPr>
            <p:nvPr/>
          </p:nvCxnSpPr>
          <p:spPr>
            <a:xfrm flipH="1">
              <a:off x="5753100" y="2226323"/>
              <a:ext cx="5176104" cy="2595201"/>
            </a:xfrm>
            <a:prstGeom prst="curvedConnector4">
              <a:avLst>
                <a:gd name="adj1" fmla="val -18990"/>
                <a:gd name="adj2" fmla="val 80268"/>
              </a:avLst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>
              <a:stCxn id="68" idx="6"/>
              <a:endCxn id="91" idx="1"/>
            </p:cNvCxnSpPr>
            <p:nvPr/>
          </p:nvCxnSpPr>
          <p:spPr>
            <a:xfrm flipH="1">
              <a:off x="5214285" y="3272197"/>
              <a:ext cx="5714919" cy="1666595"/>
            </a:xfrm>
            <a:prstGeom prst="curvedConnector4">
              <a:avLst>
                <a:gd name="adj1" fmla="val -4000"/>
                <a:gd name="adj2" fmla="val 53836"/>
              </a:avLst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>
              <a:stCxn id="89" idx="6"/>
            </p:cNvCxnSpPr>
            <p:nvPr/>
          </p:nvCxnSpPr>
          <p:spPr>
            <a:xfrm>
              <a:off x="11424504" y="4576405"/>
              <a:ext cx="691296" cy="800752"/>
            </a:xfrm>
            <a:prstGeom prst="curvedConnector2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90" idx="6"/>
            </p:cNvCxnSpPr>
            <p:nvPr/>
          </p:nvCxnSpPr>
          <p:spPr>
            <a:xfrm>
              <a:off x="11424504" y="5622279"/>
              <a:ext cx="421848" cy="473721"/>
            </a:xfrm>
            <a:prstGeom prst="curvedConnector2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429000" y="3252053"/>
              <a:ext cx="1524000" cy="80075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Clause 2</a:t>
              </a:r>
              <a:endParaRPr lang="en-US" sz="1050" dirty="0"/>
            </a:p>
          </p:txBody>
        </p:sp>
        <p:cxnSp>
          <p:nvCxnSpPr>
            <p:cNvPr id="107" name="Curved Connector 106"/>
            <p:cNvCxnSpPr>
              <a:stCxn id="106" idx="1"/>
              <a:endCxn id="61" idx="1"/>
            </p:cNvCxnSpPr>
            <p:nvPr/>
          </p:nvCxnSpPr>
          <p:spPr>
            <a:xfrm rot="5400000" flipH="1" flipV="1">
              <a:off x="5089994" y="615186"/>
              <a:ext cx="1316326" cy="4191945"/>
            </a:xfrm>
            <a:prstGeom prst="curvedConnector3">
              <a:avLst>
                <a:gd name="adj1" fmla="val 122821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>
              <a:stCxn id="61" idx="4"/>
              <a:endCxn id="110" idx="0"/>
            </p:cNvCxnSpPr>
            <p:nvPr/>
          </p:nvCxnSpPr>
          <p:spPr>
            <a:xfrm rot="5400000">
              <a:off x="4481851" y="2028193"/>
              <a:ext cx="3092200" cy="3978702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106" idx="6"/>
              <a:endCxn id="81" idx="0"/>
            </p:cNvCxnSpPr>
            <p:nvPr/>
          </p:nvCxnSpPr>
          <p:spPr>
            <a:xfrm>
              <a:off x="4953000" y="3652430"/>
              <a:ext cx="2721402" cy="678853"/>
            </a:xfrm>
            <a:prstGeom prst="curvedConnector2">
              <a:avLst/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3276600" y="5563644"/>
              <a:ext cx="1524000" cy="80075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Clause 2 done</a:t>
              </a:r>
              <a:endParaRPr lang="en-US" sz="1050" dirty="0"/>
            </a:p>
          </p:txBody>
        </p:sp>
        <p:cxnSp>
          <p:nvCxnSpPr>
            <p:cNvPr id="111" name="Curved Connector 110"/>
            <p:cNvCxnSpPr>
              <a:stCxn id="81" idx="4"/>
              <a:endCxn id="110" idx="6"/>
            </p:cNvCxnSpPr>
            <p:nvPr/>
          </p:nvCxnSpPr>
          <p:spPr>
            <a:xfrm rot="5400000">
              <a:off x="5666254" y="3955872"/>
              <a:ext cx="1142495" cy="2873802"/>
            </a:xfrm>
            <a:prstGeom prst="curvedConnector2">
              <a:avLst/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>
              <a:stCxn id="82" idx="4"/>
              <a:endCxn id="110" idx="5"/>
            </p:cNvCxnSpPr>
            <p:nvPr/>
          </p:nvCxnSpPr>
          <p:spPr>
            <a:xfrm rot="5400000">
              <a:off x="5936045" y="4508771"/>
              <a:ext cx="379729" cy="3096987"/>
            </a:xfrm>
            <a:prstGeom prst="curvedConnector3">
              <a:avLst>
                <a:gd name="adj1" fmla="val 191083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106" idx="5"/>
              <a:endCxn id="82" idx="0"/>
            </p:cNvCxnSpPr>
            <p:nvPr/>
          </p:nvCxnSpPr>
          <p:spPr>
            <a:xfrm rot="16200000" flipH="1">
              <a:off x="5481299" y="3184053"/>
              <a:ext cx="1441619" cy="294458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00CC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1" grpId="0"/>
      <p:bldP spid="28" grpId="0"/>
      <p:bldP spid="30" grpId="0" animBg="1"/>
      <p:bldP spid="31" grpId="0" animBg="1"/>
      <p:bldP spid="3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we conclude?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52577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If we found a polynomial time solution for Longest Path:</a:t>
            </a:r>
          </a:p>
          <a:p>
            <a:pPr lvl="1"/>
            <a:r>
              <a:rPr lang="en-US"/>
              <a:t>This procedure is a polynomial time solution for 3SAT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If we somehow knew that it was impossible to find a polynomial time solution for 3SAT</a:t>
            </a:r>
          </a:p>
          <a:p>
            <a:pPr lvl="1"/>
            <a:r>
              <a:rPr lang="en-US"/>
              <a:t>We could never find a polynomial time solution for Longest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0256" y="2819400"/>
            <a:ext cx="1978878" cy="1968618"/>
            <a:chOff x="6982212" y="3115852"/>
            <a:chExt cx="1979393" cy="1968618"/>
          </a:xfrm>
        </p:grpSpPr>
        <p:sp>
          <p:nvSpPr>
            <p:cNvPr id="5" name="Rectangle 4"/>
            <p:cNvSpPr/>
            <p:nvPr/>
          </p:nvSpPr>
          <p:spPr>
            <a:xfrm>
              <a:off x="7295806" y="3115852"/>
              <a:ext cx="1352206" cy="1968618"/>
            </a:xfrm>
            <a:prstGeom prst="rect">
              <a:avLst/>
            </a:prstGeom>
            <a:solidFill>
              <a:srgbClr val="FFA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U-Turn Arrow 5"/>
            <p:cNvSpPr/>
            <p:nvPr/>
          </p:nvSpPr>
          <p:spPr>
            <a:xfrm rot="5400000">
              <a:off x="7148254" y="3196328"/>
              <a:ext cx="1647309" cy="1979393"/>
            </a:xfrm>
            <a:prstGeom prst="uturnArrow">
              <a:avLst>
                <a:gd name="adj1" fmla="val 2638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FFA7FF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vs NP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The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Problems that can be solved in polynomial time by a </a:t>
                </a:r>
                <a:r>
                  <a:rPr lang="en-US" smtClean="0"/>
                  <a:t>“standard” </a:t>
                </a:r>
                <a:r>
                  <a:rPr lang="en-US" smtClean="0"/>
                  <a:t>Turing machine: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∈{1,2,3,…}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𝑇𝐼𝑀𝐸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r>
                  <a:rPr lang="en-US" smtClean="0"/>
                  <a:t>The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Problems that can be solved in polynomial time by a non-deterministic Turing machine:</a:t>
                </a:r>
              </a:p>
              <a:p>
                <a:pPr lvl="2"/>
                <a:r>
                  <a:rPr lang="en-US" smtClean="0"/>
                  <a:t>Correctness of a solution can be </a:t>
                </a:r>
                <a:r>
                  <a:rPr lang="en-US" i="1" smtClean="0"/>
                  <a:t>verified </a:t>
                </a:r>
                <a:r>
                  <a:rPr lang="en-US" smtClean="0"/>
                  <a:t> in polynomial time given a “witness”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965" r="-88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Driving to a friend’s house</a:t>
            </a:r>
          </a:p>
          <a:p>
            <a:r>
              <a:rPr lang="en-US" smtClean="0"/>
              <a:t>Friend forgets to mention a fork in the directions</a:t>
            </a:r>
          </a:p>
          <a:p>
            <a:r>
              <a:rPr lang="en-US" smtClean="0"/>
              <a:t>Which way do you go?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𝑁𝑃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Deterministic machines are a “special case” of non-deterministic machines that don’t use their “power”</a:t>
            </a:r>
          </a:p>
          <a:p>
            <a:pPr lvl="1"/>
            <a:r>
              <a:rPr lang="en-US" smtClean="0"/>
              <a:t>Any Turing machine that is a polynomial-time deterministic machine is also a polynomial-time non-determinstic machine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class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Shortest Path = “Linear time 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Longest Path = “exponential time”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Belongs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3-SAT = “exponential time”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2-SAT = “polynomial time”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:r>
                  <a:rPr lang="en-US"/>
                  <a:t>Belongs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Belongs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𝑁𝑃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Longest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Longest Path: Given </a:t>
                </a:r>
                <a:r>
                  <a:rPr lang="en-US"/>
                  <a:t>a </a:t>
                </a:r>
                <a:r>
                  <a:rPr lang="en-US" smtClean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mtClean="0"/>
                  <a:t>, start </a:t>
                </a: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:r>
                  <a:rPr lang="en-US" smtClean="0"/>
                  <a:t> </a:t>
                </a:r>
                <a:r>
                  <a:rPr lang="en-US"/>
                  <a:t>end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,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is there a </a:t>
                </a:r>
                <a:r>
                  <a:rPr lang="en-US"/>
                  <a:t>simple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 of length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Solving with a non-deterministic Turing Machine:</a:t>
                </a:r>
              </a:p>
              <a:p>
                <a:pPr lvl="1"/>
                <a:r>
                  <a:rPr lang="en-US" smtClean="0"/>
                  <a:t>At each node, non-deterministically go to each of its neighbors. If a path (explored in parallel using mon-determinism) reaches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 and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return True.</a:t>
                </a:r>
              </a:p>
              <a:p>
                <a:pPr lvl="1"/>
                <a:r>
                  <a:rPr lang="en-US" smtClean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00" t="-4582" r="-55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3288</Words>
  <Application>Microsoft Office PowerPoint</Application>
  <PresentationFormat>Custom</PresentationFormat>
  <Paragraphs>506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Logistics</vt:lpstr>
      <vt:lpstr>Polynomial Time vs Exponential Time</vt:lpstr>
      <vt:lpstr>Tractability</vt:lpstr>
      <vt:lpstr>P vs NP</vt:lpstr>
      <vt:lpstr>Nondeterminism</vt:lpstr>
      <vt:lpstr>P⊆NP</vt:lpstr>
      <vt:lpstr>Last class</vt:lpstr>
      <vt:lpstr>Longest Path ∈NP?</vt:lpstr>
      <vt:lpstr>Longest Path ∈NP?</vt:lpstr>
      <vt:lpstr>3-SAT ∈NP?</vt:lpstr>
      <vt:lpstr>3-SAT ∈NP?</vt:lpstr>
      <vt:lpstr>Overview</vt:lpstr>
      <vt:lpstr>Intuitive Restatement of P vs NP</vt:lpstr>
      <vt:lpstr>How do we show it?</vt:lpstr>
      <vt:lpstr>Reductions so far</vt:lpstr>
      <vt:lpstr>Reductions so far</vt:lpstr>
      <vt:lpstr>Polynomial Time Reductions</vt:lpstr>
      <vt:lpstr>Polynomial Time Reductions</vt:lpstr>
      <vt:lpstr>How does this help?</vt:lpstr>
      <vt:lpstr>NP-Complete</vt:lpstr>
      <vt:lpstr>P vs NP, Formally</vt:lpstr>
      <vt:lpstr>NP-Hard</vt:lpstr>
      <vt:lpstr>Why NP-Hard is helpful</vt:lpstr>
      <vt:lpstr>NP-Completeness</vt:lpstr>
      <vt:lpstr>Showing NP-Completeness</vt:lpstr>
      <vt:lpstr>“Chaining” Reductions</vt:lpstr>
      <vt:lpstr>Showing NP-Hard</vt:lpstr>
      <vt:lpstr>Showing NP-Hardness</vt:lpstr>
      <vt:lpstr>3-SAT is NP-Hard</vt:lpstr>
      <vt:lpstr>PowerPoint Presentation</vt:lpstr>
      <vt:lpstr>PowerPoint Presentation</vt:lpstr>
      <vt:lpstr>PowerPoint Presentation</vt:lpstr>
      <vt:lpstr>PowerPoint Presentation</vt:lpstr>
      <vt:lpstr>Procedure for showing A≤_p B</vt:lpstr>
      <vt:lpstr>3-SAT ≤_P Longest Path</vt:lpstr>
      <vt:lpstr>Procedure for showing 3-SAT ≤_p Longest Path</vt:lpstr>
      <vt:lpstr>Converting 3-SAT to longest path</vt:lpstr>
      <vt:lpstr>Converting 3-SAT to longest path</vt:lpstr>
      <vt:lpstr>How Long Is the Longest Path?</vt:lpstr>
      <vt:lpstr>3-SAT ≤_P Longest Path</vt:lpstr>
      <vt:lpstr>What can we conclude?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490</cp:revision>
  <dcterms:created xsi:type="dcterms:W3CDTF">2019-01-15T14:15:49Z</dcterms:created>
  <dcterms:modified xsi:type="dcterms:W3CDTF">2020-04-24T00:22:46Z</dcterms:modified>
</cp:coreProperties>
</file>