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349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8" r:id="rId13"/>
    <p:sldId id="365" r:id="rId14"/>
    <p:sldId id="366" r:id="rId15"/>
    <p:sldId id="367" r:id="rId16"/>
    <p:sldId id="369" r:id="rId17"/>
    <p:sldId id="371" r:id="rId18"/>
    <p:sldId id="372" r:id="rId19"/>
    <p:sldId id="373" r:id="rId20"/>
    <p:sldId id="370" r:id="rId21"/>
    <p:sldId id="374" r:id="rId22"/>
    <p:sldId id="375" r:id="rId23"/>
    <p:sldId id="376" r:id="rId24"/>
    <p:sldId id="377" r:id="rId25"/>
    <p:sldId id="378" r:id="rId26"/>
  </p:sldIdLst>
  <p:sldSz cx="12188825" cy="6858000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avie" panose="04040805050809020602" pitchFamily="82" charset="0"/>
      <p:regular r:id="rId33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1545B-1E61-4532-8A7F-F5F71BA301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390.png"/><Relationship Id="rId7" Type="http://schemas.openxmlformats.org/officeDocument/2006/relationships/image" Target="../media/image3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460.png"/><Relationship Id="rId5" Type="http://schemas.openxmlformats.org/officeDocument/2006/relationships/image" Target="../media/image29.jpeg"/><Relationship Id="rId10" Type="http://schemas.openxmlformats.org/officeDocument/2006/relationships/image" Target="../media/image36.png"/><Relationship Id="rId4" Type="http://schemas.openxmlformats.org/officeDocument/2006/relationships/image" Target="../media/image400.png"/><Relationship Id="rId9" Type="http://schemas.openxmlformats.org/officeDocument/2006/relationships/image" Target="../media/image3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8.png"/><Relationship Id="rId7" Type="http://schemas.openxmlformats.org/officeDocument/2006/relationships/image" Target="../media/image39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8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26.png"/><Relationship Id="rId5" Type="http://schemas.openxmlformats.org/officeDocument/2006/relationships/image" Target="../media/image42.jpeg"/><Relationship Id="rId10" Type="http://schemas.openxmlformats.org/officeDocument/2006/relationships/image" Target="../media/image25.jpeg"/><Relationship Id="rId4" Type="http://schemas.openxmlformats.org/officeDocument/2006/relationships/image" Target="../media/image29.jpe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47.png"/><Relationship Id="rId7" Type="http://schemas.openxmlformats.org/officeDocument/2006/relationships/image" Target="../media/image200.png"/><Relationship Id="rId12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41.png"/><Relationship Id="rId5" Type="http://schemas.openxmlformats.org/officeDocument/2006/relationships/image" Target="../media/image501.png"/><Relationship Id="rId10" Type="http://schemas.openxmlformats.org/officeDocument/2006/relationships/image" Target="../media/image48.jpeg"/><Relationship Id="rId4" Type="http://schemas.openxmlformats.org/officeDocument/2006/relationships/image" Target="../media/image490.png"/><Relationship Id="rId9" Type="http://schemas.openxmlformats.org/officeDocument/2006/relationships/image" Target="../media/image5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52.png"/><Relationship Id="rId12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7.png"/><Relationship Id="rId5" Type="http://schemas.openxmlformats.org/officeDocument/2006/relationships/image" Target="../media/image55.png"/><Relationship Id="rId10" Type="http://schemas.openxmlformats.org/officeDocument/2006/relationships/image" Target="../media/image56.png"/><Relationship Id="rId4" Type="http://schemas.openxmlformats.org/officeDocument/2006/relationships/image" Target="../media/image54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9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66.png"/><Relationship Id="rId5" Type="http://schemas.openxmlformats.org/officeDocument/2006/relationships/image" Target="../media/image8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58.png"/><Relationship Id="rId3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73.png"/><Relationship Id="rId4" Type="http://schemas.openxmlformats.org/officeDocument/2006/relationships/image" Target="../media/image54.png"/><Relationship Id="rId9" Type="http://schemas.openxmlformats.org/officeDocument/2006/relationships/image" Target="../media/image24.png"/><Relationship Id="rId1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3.png"/><Relationship Id="rId5" Type="http://schemas.openxmlformats.org/officeDocument/2006/relationships/image" Target="../media/image81.png"/><Relationship Id="rId10" Type="http://schemas.openxmlformats.org/officeDocument/2006/relationships/image" Target="../media/image82.png"/><Relationship Id="rId4" Type="http://schemas.openxmlformats.org/officeDocument/2006/relationships/image" Target="../media/image80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1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70.png"/><Relationship Id="rId2" Type="http://schemas.openxmlformats.org/officeDocument/2006/relationships/image" Target="../media/image59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2.png"/><Relationship Id="rId5" Type="http://schemas.openxmlformats.org/officeDocument/2006/relationships/image" Target="../media/image87.png"/><Relationship Id="rId15" Type="http://schemas.openxmlformats.org/officeDocument/2006/relationships/image" Target="../media/image94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90.png"/><Relationship Id="rId14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84.png"/><Relationship Id="rId3" Type="http://schemas.openxmlformats.org/officeDocument/2006/relationships/image" Target="../media/image79.png"/><Relationship Id="rId12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99.png"/><Relationship Id="rId4" Type="http://schemas.openxmlformats.org/officeDocument/2006/relationships/image" Target="../media/image80.png"/><Relationship Id="rId9" Type="http://schemas.openxmlformats.org/officeDocument/2006/relationships/image" Target="../media/image24.png"/><Relationship Id="rId1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360.png"/><Relationship Id="rId12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28.png"/><Relationship Id="rId5" Type="http://schemas.openxmlformats.org/officeDocument/2006/relationships/image" Target="../media/image340.png"/><Relationship Id="rId10" Type="http://schemas.openxmlformats.org/officeDocument/2006/relationships/image" Target="../media/image27.jpeg"/><Relationship Id="rId4" Type="http://schemas.openxmlformats.org/officeDocument/2006/relationships/image" Target="../media/image26.png"/><Relationship Id="rId9" Type="http://schemas.openxmlformats.org/officeDocument/2006/relationships/image" Target="../media/image381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smtClean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411160" y="2895600"/>
                <a:ext cx="772185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Warm up: </a:t>
                </a:r>
              </a:p>
              <a:p>
                <a:endParaRPr lang="en-US" smtClean="0"/>
              </a:p>
              <a:p>
                <a:pPr marL="0" lvl="1"/>
                <a:r>
                  <a:rPr lang="en-US" smtClean="0"/>
                  <a:t>Recall: </a:t>
                </a:r>
              </a:p>
              <a:p>
                <a:pPr marL="952394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𝐴𝐶𝐶𝐸𝑃𝑇𝑆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/>
                  <a:t> 1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</m:oMath>
                </a14:m>
                <a:r>
                  <a:rPr lang="en-US"/>
                  <a:t> (as a TM description, call 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/>
                  <a:t>) accepts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/>
                  <a:t>, </a:t>
                </a:r>
                <a:r>
                  <a:rPr lang="en-US"/>
                  <a:t>0 </a:t>
                </a:r>
                <a:r>
                  <a:rPr lang="en-US" smtClean="0"/>
                  <a:t>otherwise</a:t>
                </a:r>
              </a:p>
              <a:p>
                <a:pPr marL="0" lvl="1"/>
                <a:endParaRPr lang="en-US" smtClean="0"/>
              </a:p>
              <a:p>
                <a:pPr marL="0" lvl="1"/>
                <a:r>
                  <a:rPr lang="en-US" smtClean="0"/>
                  <a:t>Why would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be a useful function to implement?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160" y="2895600"/>
                <a:ext cx="7721852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1264" t="-1600" r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of Impossibility by Reduction</a:t>
            </a:r>
          </a:p>
        </p:txBody>
      </p:sp>
      <p:sp>
        <p:nvSpPr>
          <p:cNvPr id="1435653" name="Text Box 5"/>
          <p:cNvSpPr txBox="1">
            <a:spLocks noChangeArrowheads="1"/>
          </p:cNvSpPr>
          <p:nvPr/>
        </p:nvSpPr>
        <p:spPr bwMode="auto">
          <a:xfrm>
            <a:off x="4307870" y="1527179"/>
            <a:ext cx="587308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1. </a:t>
            </a:r>
            <a:r>
              <a:rPr lang="en-US" altLang="en-US" sz="2800" i="1" dirty="0">
                <a:latin typeface="Times New Roman" pitchFamily="18" charset="0"/>
              </a:rPr>
              <a:t>X</a:t>
            </a:r>
            <a:r>
              <a:rPr lang="en-US" altLang="en-US" sz="2800" dirty="0"/>
              <a:t>  isn’t possible</a:t>
            </a:r>
          </a:p>
          <a:p>
            <a:r>
              <a:rPr lang="en-US" altLang="en-US" sz="2800" dirty="0"/>
              <a:t>(e.g., </a:t>
            </a:r>
            <a:r>
              <a:rPr lang="en-US" altLang="en-US" sz="2800" i="1" dirty="0">
                <a:latin typeface="Times New Roman" pitchFamily="18" charset="0"/>
              </a:rPr>
              <a:t>X</a:t>
            </a:r>
            <a:r>
              <a:rPr lang="en-US" altLang="en-US" sz="2800" dirty="0"/>
              <a:t> = some way to open the door)</a:t>
            </a:r>
          </a:p>
        </p:txBody>
      </p:sp>
      <p:sp>
        <p:nvSpPr>
          <p:cNvPr id="1435655" name="Text Box 7"/>
          <p:cNvSpPr txBox="1">
            <a:spLocks noChangeArrowheads="1"/>
          </p:cNvSpPr>
          <p:nvPr/>
        </p:nvSpPr>
        <p:spPr bwMode="auto">
          <a:xfrm>
            <a:off x="4307870" y="2949892"/>
            <a:ext cx="44343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2. Assume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is possible</a:t>
            </a:r>
          </a:p>
          <a:p>
            <a:r>
              <a:rPr lang="en-US" altLang="en-US" sz="2800" dirty="0"/>
              <a:t>(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= some way to light a fire)</a:t>
            </a:r>
          </a:p>
        </p:txBody>
      </p:sp>
      <p:sp>
        <p:nvSpPr>
          <p:cNvPr id="1435657" name="Text Box 9"/>
          <p:cNvSpPr txBox="1">
            <a:spLocks noChangeArrowheads="1"/>
          </p:cNvSpPr>
          <p:nvPr/>
        </p:nvSpPr>
        <p:spPr bwMode="auto">
          <a:xfrm>
            <a:off x="4307870" y="4622999"/>
            <a:ext cx="53705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3. Show how to use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to perform </a:t>
            </a:r>
            <a:r>
              <a:rPr lang="en-US" altLang="en-US" sz="2800" i="1" dirty="0">
                <a:latin typeface="Times New Roman" pitchFamily="18" charset="0"/>
              </a:rPr>
              <a:t>X</a:t>
            </a:r>
            <a:r>
              <a:rPr lang="en-US" altLang="en-US" sz="2800" dirty="0"/>
              <a:t>.</a:t>
            </a:r>
          </a:p>
        </p:txBody>
      </p:sp>
      <p:sp>
        <p:nvSpPr>
          <p:cNvPr id="1435661" name="Rectangle 13"/>
          <p:cNvSpPr>
            <a:spLocks noChangeArrowheads="1"/>
          </p:cNvSpPr>
          <p:nvPr/>
        </p:nvSpPr>
        <p:spPr bwMode="auto">
          <a:xfrm>
            <a:off x="9110080" y="56446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663" name="Text Box 15"/>
          <p:cNvSpPr txBox="1">
            <a:spLocks noChangeArrowheads="1"/>
          </p:cNvSpPr>
          <p:nvPr/>
        </p:nvSpPr>
        <p:spPr bwMode="auto">
          <a:xfrm>
            <a:off x="4307870" y="5644634"/>
            <a:ext cx="97891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/>
              <a:t>4. </a:t>
            </a:r>
            <a:r>
              <a:rPr lang="en-US" altLang="en-US" sz="2800" i="1" dirty="0">
                <a:latin typeface="Times New Roman" pitchFamily="18" charset="0"/>
              </a:rPr>
              <a:t>X</a:t>
            </a:r>
            <a:r>
              <a:rPr lang="en-US" altLang="en-US" sz="2800" dirty="0"/>
              <a:t> isn’t possible, but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could be used to perform </a:t>
            </a:r>
            <a:r>
              <a:rPr lang="en-US" altLang="en-US" sz="2800" i="1" dirty="0">
                <a:latin typeface="Times New Roman" pitchFamily="18" charset="0"/>
              </a:rPr>
              <a:t>X</a:t>
            </a:r>
            <a:endParaRPr lang="en-US" altLang="en-US" sz="2800" dirty="0"/>
          </a:p>
          <a:p>
            <a:r>
              <a:rPr lang="en-US" altLang="en-US" sz="2800" dirty="0"/>
              <a:t>	conclusion: 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must not be possible either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Magnetic Disk 1"/>
              <p:cNvSpPr/>
              <p:nvPr/>
            </p:nvSpPr>
            <p:spPr>
              <a:xfrm>
                <a:off x="2502871" y="1412138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Flowchart: Magnetic Dis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1" y="1412138"/>
                <a:ext cx="834348" cy="1184190"/>
              </a:xfrm>
              <a:prstGeom prst="flowChartMagneticDisk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41647" y="4398550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47" y="4398550"/>
                <a:ext cx="834348" cy="1004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Magnetic Disk 14"/>
              <p:cNvSpPr/>
              <p:nvPr/>
            </p:nvSpPr>
            <p:spPr>
              <a:xfrm>
                <a:off x="2441647" y="4308898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Magnetic Dis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47" y="4308898"/>
                <a:ext cx="834348" cy="1184190"/>
              </a:xfrm>
              <a:prstGeom prst="flowChartMagneticDisk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08162" y="2725734"/>
            <a:ext cx="1117397" cy="1415107"/>
            <a:chOff x="5064344" y="2824799"/>
            <a:chExt cx="1236492" cy="1565933"/>
          </a:xfrm>
        </p:grpSpPr>
        <p:pic>
          <p:nvPicPr>
            <p:cNvPr id="11" name="Picture 6" descr="Image result for whiskey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02" r="31074"/>
            <a:stretch/>
          </p:blipFill>
          <p:spPr bwMode="auto">
            <a:xfrm rot="1117477">
              <a:off x="5064344" y="2824799"/>
              <a:ext cx="525004" cy="1298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Image result for wood plank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40" r="39638"/>
            <a:stretch/>
          </p:blipFill>
          <p:spPr bwMode="auto">
            <a:xfrm rot="19068828">
              <a:off x="6081329" y="2998750"/>
              <a:ext cx="219507" cy="111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2" descr="Image result for matche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2810" y="3567772"/>
              <a:ext cx="838931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 descr="Image result for door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1056708" y="1417638"/>
            <a:ext cx="776880" cy="11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991264" y="4459289"/>
            <a:ext cx="907768" cy="1229823"/>
            <a:chOff x="10089716" y="3533059"/>
            <a:chExt cx="1539459" cy="1722597"/>
          </a:xfrm>
        </p:grpSpPr>
        <p:pic>
          <p:nvPicPr>
            <p:cNvPr id="17" name="Picture 24" descr="Image result for ke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37694" y="3533059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6" descr="Image result for flam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089716" y="4344810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502871" y="2924503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1" y="2924503"/>
                <a:ext cx="834348" cy="100488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31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3" grpId="0"/>
      <p:bldP spid="1435655" grpId="0"/>
      <p:bldP spid="1435657" grpId="0"/>
      <p:bldP spid="2" grpId="0" animBg="1"/>
      <p:bldP spid="3" grpId="0" animBg="1"/>
      <p:bldP spid="3" grpId="1" animBg="1"/>
      <p:bldP spid="3" grpId="2" animBg="1"/>
      <p:bldP spid="15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of Impossibility by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5653" name="Text Box 5"/>
              <p:cNvSpPr txBox="1">
                <a:spLocks noChangeArrowheads="1"/>
              </p:cNvSpPr>
              <p:nvPr/>
            </p:nvSpPr>
            <p:spPr bwMode="auto">
              <a:xfrm>
                <a:off x="4307870" y="1527179"/>
                <a:ext cx="6758838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 smtClean="0"/>
                  <a:t>1</a:t>
                </a:r>
                <a:r>
                  <a:rPr lang="en-US" altLang="en-US" sz="2800" smtClean="0"/>
                  <a:t>. Take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sz="2800" smtClean="0"/>
                  <a:t> that </a:t>
                </a:r>
                <a:r>
                  <a:rPr lang="en-US" altLang="en-US" sz="2800" dirty="0" smtClean="0"/>
                  <a:t>does </a:t>
                </a:r>
                <a:r>
                  <a:rPr lang="en-US" altLang="en-US" sz="2800" dirty="0"/>
                  <a:t>not exist.</a:t>
                </a:r>
              </a:p>
              <a:p>
                <a:r>
                  <a:rPr lang="en-US" altLang="en-US" sz="2800" smtClean="0"/>
                  <a:t>e.g</a:t>
                </a:r>
                <a:r>
                  <a:rPr lang="en-US" altLang="en-US" sz="2800"/>
                  <a:t>.,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/>
                      </a:rPr>
                      <m:t>𝑋</m:t>
                    </m:r>
                    <m:r>
                      <a:rPr lang="en-US" alt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en-US" sz="2800" dirty="0" smtClean="0"/>
                  <a:t> </a:t>
                </a:r>
                <a:r>
                  <a:rPr lang="en-US" altLang="en-US" sz="2800" smtClean="0"/>
                  <a:t>Some</a:t>
                </a:r>
                <a:r>
                  <a:rPr lang="en-US" altLang="en-US" sz="2800" smtClean="0"/>
                  <a:t> TM that computes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endParaRPr lang="en-US" altLang="en-US" sz="2800" dirty="0"/>
              </a:p>
            </p:txBody>
          </p:sp>
        </mc:Choice>
        <mc:Fallback>
          <p:sp>
            <p:nvSpPr>
              <p:cNvPr id="143565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7870" y="1527179"/>
                <a:ext cx="6758838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895" t="-5769"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5655" name="Text Box 7"/>
              <p:cNvSpPr txBox="1">
                <a:spLocks noChangeArrowheads="1"/>
              </p:cNvSpPr>
              <p:nvPr/>
            </p:nvSpPr>
            <p:spPr bwMode="auto">
              <a:xfrm>
                <a:off x="4307870" y="2949892"/>
                <a:ext cx="4769896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 smtClean="0"/>
                  <a:t>2. </a:t>
                </a:r>
                <a:r>
                  <a:rPr lang="en-US" altLang="en-US" sz="2800"/>
                  <a:t>Assume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en-US" sz="2800" smtClean="0"/>
                  <a:t> exists</a:t>
                </a:r>
                <a:r>
                  <a:rPr lang="en-US" altLang="en-US" sz="28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/>
                      </a:rPr>
                      <m:t>𝑌</m:t>
                    </m:r>
                    <m:r>
                      <a:rPr lang="en-US" alt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en-US" sz="2800" smtClean="0"/>
                  <a:t> Some TM that computes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altLang="en-US" sz="2800" smtClean="0"/>
              </a:p>
            </p:txBody>
          </p:sp>
        </mc:Choice>
        <mc:Fallback>
          <p:sp>
            <p:nvSpPr>
              <p:cNvPr id="143565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7870" y="2949892"/>
                <a:ext cx="4769896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2685" t="-5769"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5657" name="Text Box 9"/>
              <p:cNvSpPr txBox="1">
                <a:spLocks noChangeArrowheads="1"/>
              </p:cNvSpPr>
              <p:nvPr/>
            </p:nvSpPr>
            <p:spPr bwMode="auto">
              <a:xfrm>
                <a:off x="4307870" y="4622999"/>
                <a:ext cx="537057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/>
                  <a:t>3. Show how to use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en-US" sz="2800" dirty="0"/>
                  <a:t> to perform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sz="2800" dirty="0"/>
                  <a:t>.</a:t>
                </a:r>
              </a:p>
            </p:txBody>
          </p:sp>
        </mc:Choice>
        <mc:Fallback>
          <p:sp>
            <p:nvSpPr>
              <p:cNvPr id="143565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7870" y="4622999"/>
                <a:ext cx="5370573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384" t="-10465" r="-2157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661" name="Rectangle 13"/>
          <p:cNvSpPr>
            <a:spLocks noChangeArrowheads="1"/>
          </p:cNvSpPr>
          <p:nvPr/>
        </p:nvSpPr>
        <p:spPr bwMode="auto">
          <a:xfrm>
            <a:off x="9110080" y="56446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5663" name="Text Box 15"/>
              <p:cNvSpPr txBox="1">
                <a:spLocks noChangeArrowheads="1"/>
              </p:cNvSpPr>
              <p:nvPr/>
            </p:nvSpPr>
            <p:spPr bwMode="auto">
              <a:xfrm>
                <a:off x="4307870" y="5486400"/>
                <a:ext cx="7730142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800" dirty="0" smtClean="0"/>
                  <a:t>4.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sz="2800" dirty="0"/>
                  <a:t> doesn’t exist, but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en-US" sz="2800" dirty="0"/>
                  <a:t> could be used to make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endParaRPr lang="en-US" altLang="en-US" sz="2800" dirty="0"/>
              </a:p>
              <a:p>
                <a:pPr marL="1066693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800" smtClean="0"/>
                  <a:t>conclusion</a:t>
                </a:r>
                <a:r>
                  <a:rPr lang="en-US" altLang="en-US" sz="2800"/>
                  <a:t>: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en-US" sz="2800" smtClean="0"/>
                  <a:t> </a:t>
                </a:r>
                <a:r>
                  <a:rPr lang="en-US" altLang="en-US" sz="2800" dirty="0"/>
                  <a:t>must not </a:t>
                </a:r>
                <a:r>
                  <a:rPr lang="en-US" altLang="en-US" sz="2800"/>
                  <a:t>exist </a:t>
                </a:r>
                <a:r>
                  <a:rPr lang="en-US" altLang="en-US" sz="2800" smtClean="0"/>
                  <a:t>either, so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en-US" sz="2800" dirty="0" smtClean="0"/>
                  <a:t> </a:t>
                </a:r>
                <a:r>
                  <a:rPr lang="en-US" altLang="en-US" sz="2800" smtClean="0"/>
                  <a:t>is impossible</a:t>
                </a:r>
                <a:endParaRPr lang="en-US" altLang="en-US" sz="2800" dirty="0"/>
              </a:p>
            </p:txBody>
          </p:sp>
        </mc:Choice>
        <mc:Fallback>
          <p:sp>
            <p:nvSpPr>
              <p:cNvPr id="1435663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7870" y="5486400"/>
                <a:ext cx="7730142" cy="1384995"/>
              </a:xfrm>
              <a:prstGeom prst="rect">
                <a:avLst/>
              </a:prstGeom>
              <a:blipFill rotWithShape="1">
                <a:blip r:embed="rId5"/>
                <a:stretch>
                  <a:fillRect l="-1656" t="-3965" b="-118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Magnetic Disk 1"/>
              <p:cNvSpPr/>
              <p:nvPr/>
            </p:nvSpPr>
            <p:spPr>
              <a:xfrm>
                <a:off x="2502871" y="1412138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Flowchart: Magnetic Dis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1" y="1412138"/>
                <a:ext cx="834348" cy="1184190"/>
              </a:xfrm>
              <a:prstGeom prst="flowChartMagneticDisk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41647" y="4398550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47" y="4398550"/>
                <a:ext cx="834348" cy="10048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Magnetic Disk 14"/>
              <p:cNvSpPr/>
              <p:nvPr/>
            </p:nvSpPr>
            <p:spPr>
              <a:xfrm>
                <a:off x="2441647" y="4308898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Magnetic Dis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47" y="4308898"/>
                <a:ext cx="834348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502871" y="2924503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1" y="2924503"/>
                <a:ext cx="834348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2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3" grpId="0"/>
      <p:bldP spid="1435655" grpId="0"/>
      <p:bldP spid="1435657" grpId="0"/>
      <p:bldP spid="2" grpId="0" animBg="1"/>
      <p:bldP spid="3" grpId="0" animBg="1"/>
      <p:bldP spid="3" grpId="1" animBg="1"/>
      <p:bldP spid="3" grpId="2" animBg="1"/>
      <p:bldP spid="1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MacGyver’s </a:t>
            </a:r>
            <a:r>
              <a:rPr lang="en-US" dirty="0" smtClean="0">
                <a:solidFill>
                  <a:srgbClr val="FF33CC"/>
                </a:solidFill>
              </a:rPr>
              <a:t>Reduction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3604" y="1901865"/>
            <a:ext cx="217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a door</a:t>
            </a:r>
            <a:endParaRPr lang="en-US" dirty="0"/>
          </a:p>
        </p:txBody>
      </p:sp>
      <p:pic>
        <p:nvPicPr>
          <p:cNvPr id="8" name="Picture 2" descr="Image result for do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2083033" y="2307490"/>
            <a:ext cx="789868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2235" y="1403866"/>
            <a:ext cx="365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Problem </a:t>
            </a:r>
            <a:r>
              <a:rPr lang="en-US" b="1" smtClean="0"/>
              <a:t>know</a:t>
            </a:r>
            <a:r>
              <a:rPr lang="en-US" smtClean="0"/>
              <a:t> is impossible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55798" y="1828800"/>
            <a:ext cx="204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Lighting a fire</a:t>
            </a:r>
            <a:endParaRPr lang="en-US" dirty="0"/>
          </a:p>
        </p:txBody>
      </p:sp>
      <p:pic>
        <p:nvPicPr>
          <p:cNvPr id="15" name="Picture 4" descr="Image result for fi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9116673" y="2009500"/>
            <a:ext cx="3110651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618016" y="1371600"/>
            <a:ext cx="404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</a:t>
            </a:r>
            <a:r>
              <a:rPr lang="en-US" smtClean="0"/>
              <a:t>we </a:t>
            </a:r>
            <a:r>
              <a:rPr lang="en-US" b="1" smtClean="0"/>
              <a:t>think</a:t>
            </a:r>
            <a:r>
              <a:rPr lang="en-US" smtClean="0"/>
              <a:t> is impossible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85212" y="4796135"/>
            <a:ext cx="332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Alcohol, wood, matches</a:t>
            </a:r>
            <a:endParaRPr lang="en-US" dirty="0"/>
          </a:p>
        </p:txBody>
      </p:sp>
      <p:pic>
        <p:nvPicPr>
          <p:cNvPr id="18" name="Picture 6" descr="Image result for whiske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9545260" y="5289197"/>
            <a:ext cx="525005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10562247" y="5463148"/>
            <a:ext cx="219507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match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728" y="6032170"/>
            <a:ext cx="838931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50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293812" y="5041695"/>
            <a:ext cx="1508776" cy="1813435"/>
            <a:chOff x="10154328" y="3522270"/>
            <a:chExt cx="1508777" cy="1813435"/>
          </a:xfrm>
        </p:grpSpPr>
        <p:pic>
          <p:nvPicPr>
            <p:cNvPr id="25" name="Picture 24" descr="Image result for ke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71624" y="3522270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Image result for flam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455612" y="4493096"/>
            <a:ext cx="358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Keg cannon battering ram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9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37005" y="2137484"/>
            <a:ext cx="3785731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/>
              <a:t>Aim duct at door, insert keg</a:t>
            </a:r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653340" y="3384653"/>
            <a:ext cx="133998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If</a:t>
            </a:r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340152" y="4839965"/>
            <a:ext cx="3785731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773957" y="5139426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smtClean="0"/>
              <a:t>Put fire under the Keg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17" grpId="0"/>
      <p:bldP spid="21" grpId="0"/>
      <p:bldP spid="22" grpId="0" animBg="1"/>
      <p:bldP spid="23" grpId="0" animBg="1"/>
      <p:bldP spid="27" grpId="0"/>
      <p:bldP spid="28" grpId="0"/>
      <p:bldP spid="30" grpId="0" animBg="1"/>
      <p:bldP spid="31" grpId="0" animBg="1"/>
      <p:bldP spid="32" grpId="0" animBg="1"/>
      <p:bldP spid="33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Converse?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3846" name="Text Box 6"/>
              <p:cNvSpPr txBox="1">
                <a:spLocks noChangeArrowheads="1"/>
              </p:cNvSpPr>
              <p:nvPr/>
            </p:nvSpPr>
            <p:spPr bwMode="auto">
              <a:xfrm>
                <a:off x="1370012" y="2985355"/>
                <a:ext cx="2205604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that can solve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b="1" dirty="0"/>
              </a:p>
              <a:p>
                <a:r>
                  <a:rPr lang="en-US" altLang="en-US" b="1" dirty="0"/>
                  <a:t>(</a:t>
                </a:r>
                <a:r>
                  <a:rPr lang="en-US" b="1" dirty="0"/>
                  <a:t>Lighting a fire</a:t>
                </a:r>
                <a:r>
                  <a:rPr lang="en-US" altLang="en-US" b="1" dirty="0"/>
                  <a:t>)</a:t>
                </a:r>
              </a:p>
            </p:txBody>
          </p:sp>
        </mc:Choice>
        <mc:Fallback>
          <p:sp>
            <p:nvSpPr>
              <p:cNvPr id="144384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0012" y="2985355"/>
                <a:ext cx="220560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4420" t="-5882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3847" name="AutoShape 7"/>
          <p:cNvSpPr>
            <a:spLocks noChangeArrowheads="1"/>
          </p:cNvSpPr>
          <p:nvPr/>
        </p:nvSpPr>
        <p:spPr bwMode="auto">
          <a:xfrm>
            <a:off x="4011821" y="1928794"/>
            <a:ext cx="4704124" cy="993815"/>
          </a:xfrm>
          <a:prstGeom prst="rightArrow">
            <a:avLst>
              <a:gd name="adj1" fmla="val 52315"/>
              <a:gd name="adj2" fmla="val 7677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dirty="0"/>
              <a:t>    can be used to make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3849" name="Text Box 9"/>
              <p:cNvSpPr txBox="1">
                <a:spLocks noChangeArrowheads="1"/>
              </p:cNvSpPr>
              <p:nvPr/>
            </p:nvSpPr>
            <p:spPr bwMode="auto">
              <a:xfrm>
                <a:off x="8854973" y="2985356"/>
                <a:ext cx="2308645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that can solve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/>
                      </a:rPr>
                      <m:t>𝑨</m:t>
                    </m:r>
                  </m:oMath>
                </a14:m>
                <a:endParaRPr lang="en-US" altLang="en-US" b="1" dirty="0"/>
              </a:p>
              <a:p>
                <a:r>
                  <a:rPr lang="en-US" altLang="en-US" b="1" dirty="0"/>
                  <a:t>(opening a door)</a:t>
                </a:r>
              </a:p>
            </p:txBody>
          </p:sp>
        </mc:Choice>
        <mc:Fallback>
          <p:sp>
            <p:nvSpPr>
              <p:cNvPr id="144384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4973" y="2985356"/>
                <a:ext cx="2308645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4233" t="-5882" r="-3439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850" name="Text Box 10"/>
              <p:cNvSpPr txBox="1">
                <a:spLocks noChangeArrowheads="1"/>
              </p:cNvSpPr>
              <p:nvPr/>
            </p:nvSpPr>
            <p:spPr bwMode="auto">
              <a:xfrm>
                <a:off x="3956026" y="3111783"/>
                <a:ext cx="4815714" cy="52322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b="1" dirty="0"/>
                  <a:t> is not harder to solve than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4385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6026" y="3111783"/>
                <a:ext cx="4815714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851" name="Text Box 11"/>
              <p:cNvSpPr txBox="1">
                <a:spLocks noChangeArrowheads="1"/>
              </p:cNvSpPr>
              <p:nvPr/>
            </p:nvSpPr>
            <p:spPr bwMode="auto">
              <a:xfrm>
                <a:off x="4814811" y="1405574"/>
                <a:ext cx="2405274" cy="52322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b="1" dirty="0"/>
                  <a:t> reduces to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4385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4811" y="1405574"/>
                <a:ext cx="2405274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0588" b="-34118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852" name="Text Box 12"/>
              <p:cNvSpPr txBox="1">
                <a:spLocks noChangeArrowheads="1"/>
              </p:cNvSpPr>
              <p:nvPr/>
            </p:nvSpPr>
            <p:spPr bwMode="auto">
              <a:xfrm>
                <a:off x="76710" y="4317129"/>
                <a:ext cx="624228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/>
                  <a:t>Does this mean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en-US" sz="2800" dirty="0"/>
                  <a:t> is equally as hard as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dirty="0"/>
                  <a:t>?</a:t>
                </a:r>
              </a:p>
            </p:txBody>
          </p:sp>
        </mc:Choice>
        <mc:Fallback xmlns="">
          <p:sp>
            <p:nvSpPr>
              <p:cNvPr id="144385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10" y="4317129"/>
                <a:ext cx="624228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2051" t="-10465" r="-977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853" name="Text Box 13"/>
              <p:cNvSpPr txBox="1">
                <a:spLocks noChangeArrowheads="1"/>
              </p:cNvSpPr>
              <p:nvPr/>
            </p:nvSpPr>
            <p:spPr bwMode="auto">
              <a:xfrm>
                <a:off x="1771190" y="4886326"/>
                <a:ext cx="5374998" cy="1384995"/>
              </a:xfrm>
              <a:prstGeom prst="rect">
                <a:avLst/>
              </a:prstGeom>
              <a:noFill/>
              <a:ln w="317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b="1" dirty="0"/>
                  <a:t>No! </a:t>
                </a:r>
                <a:r>
                  <a:rPr lang="en-US" altLang="en-US" sz="2800" dirty="0"/>
                  <a:t> </a:t>
                </a:r>
              </a:p>
              <a:p>
                <a:r>
                  <a:rPr lang="en-US" altLang="en-US" sz="2800" dirty="0"/>
                  <a:t>Solving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en-US" sz="2800" dirty="0"/>
                  <a:t> is only one way to solve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endParaRPr lang="en-US" altLang="en-US" sz="2800" dirty="0"/>
              </a:p>
              <a:p>
                <a:r>
                  <a:rPr lang="en-US" altLang="en-US" sz="2800" dirty="0"/>
                  <a:t>There may be an easier way</a:t>
                </a:r>
              </a:p>
            </p:txBody>
          </p:sp>
        </mc:Choice>
        <mc:Fallback xmlns="">
          <p:sp>
            <p:nvSpPr>
              <p:cNvPr id="144385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1190" y="4886326"/>
                <a:ext cx="5374998" cy="1384995"/>
              </a:xfrm>
              <a:prstGeom prst="rect">
                <a:avLst/>
              </a:prstGeom>
              <a:blipFill rotWithShape="1">
                <a:blip r:embed="rId7"/>
                <a:stretch>
                  <a:fillRect l="-2144" t="-3017" b="-10345"/>
                </a:stretch>
              </a:blipFill>
              <a:ln w="317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86624" y="1893085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24" y="1893085"/>
                <a:ext cx="834348" cy="100488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Magnetic Disk 12"/>
              <p:cNvSpPr/>
              <p:nvPr/>
            </p:nvSpPr>
            <p:spPr>
              <a:xfrm>
                <a:off x="9276394" y="1695535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owchart: Magnetic Dis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394" y="1695535"/>
                <a:ext cx="834348" cy="1184190"/>
              </a:xfrm>
              <a:prstGeom prst="flowChartMagneticDisk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the shining door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07"/>
          <a:stretch/>
        </p:blipFill>
        <p:spPr bwMode="auto">
          <a:xfrm>
            <a:off x="8132927" y="4578739"/>
            <a:ext cx="3924300" cy="21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5747784" y="3631686"/>
                <a:ext cx="1232197" cy="52322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1" i="1" dirty="0" smtClean="0">
                          <a:latin typeface="Cambria Math"/>
                        </a:rPr>
                        <m:t>𝑨</m:t>
                      </m:r>
                      <m:r>
                        <a:rPr lang="en-US" altLang="en-US" sz="2800" b="1" i="1" dirty="0" smtClean="0">
                          <a:latin typeface="Cambria Math"/>
                        </a:rPr>
                        <m:t>≤</m:t>
                      </m:r>
                      <m:r>
                        <a:rPr lang="en-US" altLang="en-US" sz="2800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7784" y="3631686"/>
                <a:ext cx="1232197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6472155" y="4322644"/>
                <a:ext cx="1230593" cy="52322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1" i="1" dirty="0" smtClean="0">
                          <a:latin typeface="Cambria Math"/>
                        </a:rPr>
                        <m:t>𝑨</m:t>
                      </m:r>
                      <m:r>
                        <a:rPr lang="en-US" altLang="en-US" sz="2800" b="1" i="1" dirty="0" smtClean="0">
                          <a:latin typeface="Cambria Math"/>
                        </a:rPr>
                        <m:t>=</m:t>
                      </m:r>
                      <m:r>
                        <a:rPr lang="en-US" altLang="en-US" sz="2800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2155" y="4322644"/>
                <a:ext cx="123059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217612" y="1236663"/>
            <a:ext cx="9982200" cy="2918243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1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4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441" y="76200"/>
            <a:ext cx="10969943" cy="1143000"/>
          </a:xfrm>
        </p:spPr>
        <p:txBody>
          <a:bodyPr/>
          <a:lstStyle/>
          <a:p>
            <a:r>
              <a:rPr lang="en-US" altLang="en-US" dirty="0"/>
              <a:t>Common Reduction Traps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6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32719" y="1192048"/>
                <a:ext cx="10969943" cy="5513552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Be careful: the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direction</a:t>
                </a:r>
                <a:r>
                  <a:rPr lang="en-US" altLang="en-US" dirty="0"/>
                  <a:t> matters a great deal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Using a solver for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en-US" dirty="0"/>
                  <a:t> to solve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en-US" dirty="0"/>
                  <a:t> shows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en-US" dirty="0"/>
                  <a:t> is not harder than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𝐵</m:t>
                    </m:r>
                  </m:oMath>
                </a14:m>
                <a:endParaRPr lang="en-US" altLang="en-US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endParaRPr lang="en-US" altLang="en-US"/>
              </a:p>
              <a:p>
                <a:pPr>
                  <a:lnSpc>
                    <a:spcPct val="90000"/>
                  </a:lnSpc>
                </a:pPr>
                <a:r>
                  <a:rPr lang="en-US" altLang="en-US"/>
                  <a:t>The </a:t>
                </a:r>
                <a:r>
                  <a:rPr lang="en-US" altLang="en-US" dirty="0"/>
                  <a:t>transformation must use only things you </a:t>
                </a:r>
                <a:r>
                  <a:rPr lang="en-US" altLang="en-US" b="1" i="1" dirty="0">
                    <a:solidFill>
                      <a:srgbClr val="00B0F0"/>
                    </a:solidFill>
                  </a:rPr>
                  <a:t>can do</a:t>
                </a:r>
                <a:r>
                  <a:rPr lang="en-US" altLang="en-US" dirty="0"/>
                  <a:t>: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Otherwise it may be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en-US" dirty="0"/>
                  <a:t> exists, but some other step doesn’t</a:t>
                </a:r>
                <a:r>
                  <a:rPr lang="en-US" altLang="en-US"/>
                  <a:t>! </a:t>
                </a:r>
                <a:endParaRPr lang="en-US" altLang="en-US" smtClean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smtClean="0"/>
                  <a:t>Example: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smtClean="0"/>
                  <a:t>A witch/wizard could open the door by waving a wand and casting a magic spell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smtClean="0"/>
                  <a:t>MacGyver can’t do magic, and is in a room that cannot be opened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smtClean="0"/>
                  <a:t>Can we conclude that MacGyver can’t wave a wand? </a:t>
                </a:r>
                <a:endParaRPr lang="en-US" altLang="en-US" dirty="0"/>
              </a:p>
            </p:txBody>
          </p:sp>
        </mc:Choice>
        <mc:Fallback>
          <p:sp>
            <p:nvSpPr>
              <p:cNvPr id="1436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2719" y="1192048"/>
                <a:ext cx="10969943" cy="5513552"/>
              </a:xfrm>
              <a:blipFill rotWithShape="1">
                <a:blip r:embed="rId2"/>
                <a:stretch>
                  <a:fillRect l="-1334" t="-3982" r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727162" y="2510135"/>
            <a:ext cx="2619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___ Reduces to ___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65956" y="2460047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956" y="2460047"/>
                <a:ext cx="46384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94063" y="2460048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63" y="2460048"/>
                <a:ext cx="45217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34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“Can Do” Means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600201"/>
            <a:ext cx="10969943" cy="47053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Tools used in a reduction are limited by what you are proving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Undecidability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You are proving something about all TMs: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transformation “can do” things a terminating TM “can do”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0000"/>
                </a:solidFill>
              </a:rPr>
              <a:t>Spoiler alert!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Complexity: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You are proving something about time required: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The time it takes to do the transformation </a:t>
            </a:r>
            <a:r>
              <a:rPr lang="en-US" altLang="en-US">
                <a:solidFill>
                  <a:srgbClr val="FF0000"/>
                </a:solidFill>
              </a:rPr>
              <a:t>is limited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ℳ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halts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       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ℳ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runs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forever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Does the machine halt on this input?</a:t>
                </a:r>
              </a:p>
              <a:p>
                <a:r>
                  <a:rPr lang="en-US" smtClean="0"/>
                  <a:t>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is uncomputable:</a:t>
                </a:r>
              </a:p>
              <a:p>
                <a:pPr lvl="1"/>
                <a:r>
                  <a:rPr lang="en-US" smtClean="0"/>
                  <a:t>Show how to use a TM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to solve an uncomputable problem</a:t>
                </a:r>
              </a:p>
              <a:p>
                <a:pPr lvl="2"/>
                <a:r>
                  <a:rPr lang="en-US" smtClean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endParaRPr lang="en-US" smtClean="0"/>
              </a:p>
              <a:p>
                <a:pPr lvl="2"/>
                <a:r>
                  <a:rPr lang="en-US" smtClean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r>
                  <a:rPr lang="en-US" smtClean="0"/>
                  <a:t>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dirty="0" smtClean="0">
                    <a:solidFill>
                      <a:srgbClr val="FF33CC"/>
                    </a:solidFill>
                  </a:rPr>
                  <a:t>Reduction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𝐴𝐶𝐶𝐸𝑃𝑇𝑆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2235" y="1403866"/>
            <a:ext cx="365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Problem </a:t>
            </a:r>
            <a:r>
              <a:rPr lang="en-US" b="1" smtClean="0"/>
              <a:t>know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𝐻𝐴𝐿𝑇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618016" y="1371600"/>
            <a:ext cx="404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</a:t>
            </a:r>
            <a:r>
              <a:rPr lang="en-US" smtClean="0"/>
              <a:t>we </a:t>
            </a:r>
            <a:r>
              <a:rPr lang="en-US" b="1" smtClean="0"/>
              <a:t>think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609012" y="5106040"/>
                <a:ext cx="30476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h𝑎𝑙𝑡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12" y="5106040"/>
                <a:ext cx="304762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0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37005" y="2137484"/>
            <a:ext cx="3785731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479905" y="3558090"/>
            <a:ext cx="168685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Assume</a:t>
            </a:r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340152" y="4839965"/>
            <a:ext cx="3785731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accept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4494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9389944" y="2293203"/>
                <a:ext cx="21731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halt on input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944" y="2293203"/>
                <a:ext cx="2173193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4202" t="-5839" r="-3361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04721" y="5119817"/>
                <a:ext cx="33228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" y="5119817"/>
                <a:ext cx="3322833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5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39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21" grpId="0"/>
      <p:bldP spid="22" grpId="0" animBg="1"/>
      <p:bldP spid="23" grpId="0" animBg="1"/>
      <p:bldP spid="30" grpId="0" animBg="1"/>
      <p:bldP spid="31" grpId="0" animBg="1"/>
      <p:bldP spid="32" grpId="0" animBg="1"/>
      <p:bldP spid="35" grpId="0"/>
      <p:bldP spid="29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24000"/>
            <a:ext cx="7586709" cy="1343745"/>
            <a:chOff x="2866148" y="1843121"/>
            <a:chExt cx="7586709" cy="1343745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Does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a14:m>
                    <a:r>
                      <a:rPr lang="en-US" smtClean="0"/>
                      <a:t> halt?</a:t>
                    </a:r>
                    <a:endParaRPr lang="en-US"/>
                  </a:p>
                </p:txBody>
              </p:sp>
            </mc:Choice>
            <mc:Fallback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105" r="-168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1138389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𝑯𝑨𝑳𝑻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1138389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1843121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1843121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930011" y="2725201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b="0" smtClean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011" y="2725201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>
              <a:off x="3356410" y="2073954"/>
              <a:ext cx="770980" cy="230832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V="1">
              <a:off x="3356410" y="2725201"/>
              <a:ext cx="756802" cy="23083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1" cy="137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3" y="2125037"/>
                  <a:ext cx="291064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ℳ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mtClean="0"/>
                    <a:t> </a:t>
                  </a:r>
                  <a:r>
                    <a:rPr lang="en-US" smtClean="0"/>
                    <a:t>does/doesn’t halt</a:t>
                  </a:r>
                  <a:endParaRPr lang="en-US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3" y="2125037"/>
                  <a:ext cx="2910644" cy="83099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145" b="-15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690579" y="3963601"/>
            <a:ext cx="7543800" cy="2894399"/>
            <a:chOff x="2589212" y="1676400"/>
            <a:chExt cx="28956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2589212" y="1676400"/>
              <a:ext cx="2895600" cy="1295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03390" y="1676400"/>
                  <a:ext cx="501208" cy="2531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𝒂𝒄𝒄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90" y="1676400"/>
                  <a:ext cx="501208" cy="25317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859433" y="4123452"/>
                <a:ext cx="2914837" cy="565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33" y="4123452"/>
                <a:ext cx="2914837" cy="565677"/>
              </a:xfrm>
              <a:prstGeom prst="rect">
                <a:avLst/>
              </a:prstGeom>
              <a:blipFill rotWithShape="1">
                <a:blip r:embed="rId9"/>
                <a:stretch>
                  <a:fillRect l="-3138" t="-8602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36" idx="3"/>
            <a:endCxn id="51" idx="1"/>
          </p:cNvCxnSpPr>
          <p:nvPr/>
        </p:nvCxnSpPr>
        <p:spPr>
          <a:xfrm flipV="1">
            <a:off x="5652979" y="4605424"/>
            <a:ext cx="1075721" cy="89825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9893838" y="5190784"/>
                <a:ext cx="2322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ℳ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==1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838" y="5190784"/>
                <a:ext cx="2322302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26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0" y="3048000"/>
                <a:ext cx="37367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r>
                  <a:rPr lang="en-US" smtClean="0"/>
                  <a:t> like this:</a:t>
                </a:r>
                <a:endParaRPr lang="en-US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0"/>
                <a:ext cx="3736762" cy="1200329"/>
              </a:xfrm>
              <a:prstGeom prst="rect">
                <a:avLst/>
              </a:prstGeom>
              <a:blipFill rotWithShape="1">
                <a:blip r:embed="rId12"/>
                <a:stretch>
                  <a:fillRect l="-244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2757379" y="4855982"/>
            <a:ext cx="2895600" cy="1295400"/>
            <a:chOff x="4723244" y="4855982"/>
            <a:chExt cx="2895600" cy="12954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4723244" y="4855982"/>
                  <a:ext cx="2895600" cy="1295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Does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ℳ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mtClean="0"/>
                    <a:t> halt?</a:t>
                  </a:r>
                  <a:endParaRPr lang="en-US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3244" y="4855982"/>
                  <a:ext cx="2895600" cy="12954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895" r="-1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748234" y="4855982"/>
                  <a:ext cx="1138389" cy="4616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𝑯𝑨𝑳𝑻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34" y="4855982"/>
                  <a:ext cx="1138389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b="0" smtClean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869674" y="4944849"/>
            <a:ext cx="770980" cy="23083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</p:cNvCxnSpPr>
          <p:nvPr/>
        </p:nvCxnSpPr>
        <p:spPr>
          <a:xfrm flipV="1">
            <a:off x="869674" y="5596096"/>
            <a:ext cx="756802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90579" y="5175681"/>
            <a:ext cx="1066800" cy="14196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0579" y="5596096"/>
            <a:ext cx="1066800" cy="19042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6728700" y="4114800"/>
                <a:ext cx="1972279" cy="98124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>
                    <a:solidFill>
                      <a:schemeClr val="tx1"/>
                    </a:solidFill>
                  </a:rPr>
                  <a:t>If it halts:</a:t>
                </a:r>
              </a:p>
              <a:p>
                <a:pPr algn="ctr"/>
                <a:r>
                  <a:rPr lang="en-US" sz="2000" smtClean="0">
                    <a:solidFill>
                      <a:schemeClr val="tx1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700" y="4114800"/>
                <a:ext cx="1972279" cy="98124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6491179" y="5715000"/>
            <a:ext cx="2382636" cy="981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If it doesn’t halt: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</a:rPr>
              <a:t>Return 0</a:t>
            </a:r>
          </a:p>
        </p:txBody>
      </p:sp>
      <p:cxnSp>
        <p:nvCxnSpPr>
          <p:cNvPr id="55" name="Straight Arrow Connector 54"/>
          <p:cNvCxnSpPr>
            <a:stCxn id="36" idx="3"/>
            <a:endCxn id="52" idx="1"/>
          </p:cNvCxnSpPr>
          <p:nvPr/>
        </p:nvCxnSpPr>
        <p:spPr>
          <a:xfrm>
            <a:off x="5652979" y="5503682"/>
            <a:ext cx="838200" cy="70194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3"/>
            <a:endCxn id="20" idx="3"/>
          </p:cNvCxnSpPr>
          <p:nvPr/>
        </p:nvCxnSpPr>
        <p:spPr>
          <a:xfrm>
            <a:off x="8700979" y="4605424"/>
            <a:ext cx="533400" cy="805377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3"/>
            <a:endCxn id="20" idx="3"/>
          </p:cNvCxnSpPr>
          <p:nvPr/>
        </p:nvCxnSpPr>
        <p:spPr>
          <a:xfrm flipV="1">
            <a:off x="8873815" y="5410801"/>
            <a:ext cx="360564" cy="79482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3"/>
            <a:endCxn id="48" idx="1"/>
          </p:cNvCxnSpPr>
          <p:nvPr/>
        </p:nvCxnSpPr>
        <p:spPr>
          <a:xfrm>
            <a:off x="9234379" y="5410801"/>
            <a:ext cx="659459" cy="1081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9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dirty="0" smtClean="0">
                    <a:solidFill>
                      <a:srgbClr val="FF33CC"/>
                    </a:solidFill>
                  </a:rPr>
                  <a:t>Reduction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𝐴𝐶𝐶𝐸𝑃𝑇𝑆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2235" y="1403866"/>
            <a:ext cx="365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Problem </a:t>
            </a:r>
            <a:r>
              <a:rPr lang="en-US" b="1" smtClean="0"/>
              <a:t>know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𝐻𝐴𝐿𝑇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618016" y="1371600"/>
            <a:ext cx="404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</a:t>
            </a:r>
            <a:r>
              <a:rPr lang="en-US" smtClean="0"/>
              <a:t>we </a:t>
            </a:r>
            <a:r>
              <a:rPr lang="en-US" b="1" smtClean="0"/>
              <a:t>think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609012" y="5106040"/>
                <a:ext cx="30476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h𝑎𝑙𝑡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12" y="5106040"/>
                <a:ext cx="304762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0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AutoShape 5"/>
              <p:cNvSpPr>
                <a:spLocks noChangeArrowheads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en-US" sz="2000" smtClean="0"/>
                  <a:t>Give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/>
                      </a:rPr>
                      <m:t>𝑤</m:t>
                    </m:r>
                    <m:r>
                      <a:rPr lang="en-US" altLang="en-US" sz="2000" b="0" i="1" smtClean="0">
                        <a:latin typeface="Cambria Math"/>
                      </a:rPr>
                      <m:t>,</m:t>
                    </m:r>
                    <m:r>
                      <a:rPr lang="en-US" altLang="en-US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en-US" sz="2000" dirty="0" smtClean="0"/>
                  <a:t> </a:t>
                </a:r>
                <a:r>
                  <a:rPr lang="en-US" altLang="en-US" sz="2000" smtClean="0"/>
                  <a:t>as inputs to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altLang="en-US" sz="2000" dirty="0"/>
              </a:p>
            </p:txBody>
          </p:sp>
        </mc:Choice>
        <mc:Fallback>
          <p:sp>
            <p:nvSpPr>
              <p:cNvPr id="30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479905" y="3558090"/>
            <a:ext cx="168685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Assume</a:t>
            </a:r>
            <a:endParaRPr lang="en-US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accept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4494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9389944" y="2293203"/>
                <a:ext cx="21731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halt on input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944" y="2293203"/>
                <a:ext cx="2173193" cy="830997"/>
              </a:xfrm>
              <a:prstGeom prst="rect">
                <a:avLst/>
              </a:prstGeom>
              <a:blipFill rotWithShape="1">
                <a:blip r:embed="rId12"/>
                <a:stretch>
                  <a:fillRect l="-4202" t="-5839" r="-3361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04721" y="5119817"/>
                <a:ext cx="33228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" y="5119817"/>
                <a:ext cx="3322833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55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Left Arrow 2"/>
              <p:cNvSpPr/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halts,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Else return 0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Left Arrow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blipFill rotWithShape="1">
                <a:blip r:embed="rId14"/>
                <a:stretch>
                  <a:fillRect r="-400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2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21" grpId="0"/>
      <p:bldP spid="22" grpId="0" animBg="1"/>
      <p:bldP spid="23" grpId="0" animBg="1"/>
      <p:bldP spid="30" grpId="0" animBg="1"/>
      <p:bldP spid="31" grpId="0" animBg="1"/>
      <p:bldP spid="35" grpId="0"/>
      <p:bldP spid="29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Time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An uncomputable 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mtClean="0"/>
                  <a:t> 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 (as a TM description, call 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mtClean="0"/>
                  <a:t>)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mtClean="0"/>
                  <a:t>, 0 otherwise</a:t>
                </a:r>
              </a:p>
              <a:p>
                <a:pPr lvl="1"/>
                <a:r>
                  <a:rPr lang="en-US" smtClean="0"/>
                  <a:t>First attempt to solve:</a:t>
                </a:r>
              </a:p>
              <a:p>
                <a:pPr lvl="2"/>
                <a:r>
                  <a:rPr lang="en-US" smtClean="0"/>
                  <a:t>Try running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, see what happens</a:t>
                </a:r>
              </a:p>
              <a:p>
                <a:pPr lvl="1"/>
                <a:r>
                  <a:rPr lang="en-US" smtClean="0"/>
                  <a:t>Challenge: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could not accept for two reasons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mtClean="0"/>
                  <a:t> halts and returns 0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mtClean="0"/>
                  <a:t> runs forever (how long do we wait to see?)</a:t>
                </a:r>
              </a:p>
              <a:p>
                <a:pPr lvl="1"/>
                <a:endParaRPr lang="en-US" smtClean="0"/>
              </a:p>
              <a:p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not computable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was computable, an implementation could be used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So it must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not computable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ℳ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is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finite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if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ℳ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is</m:t>
                            </m:r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in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finite</m:t>
                            </m:r>
                          </m:e>
                        </m:eqArr>
                      </m:e>
                    </m:d>
                  </m:oMath>
                </a14:m>
                <a:endParaRPr lang="en-US" smtClean="0"/>
              </a:p>
              <a:p>
                <a:r>
                  <a:rPr lang="en-US" smtClean="0"/>
                  <a:t>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uncomputable</a:t>
                </a:r>
              </a:p>
              <a:p>
                <a:pPr lvl="1"/>
                <a:r>
                  <a:rPr lang="en-US" smtClean="0"/>
                  <a:t>Show how to use a TM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dirty="0" smtClean="0">
                    <a:solidFill>
                      <a:srgbClr val="FF33CC"/>
                    </a:solidFill>
                  </a:rPr>
                  <a:t> </a:t>
                </a:r>
                <a:r>
                  <a:rPr lang="en-US" dirty="0" smtClean="0">
                    <a:solidFill>
                      <a:srgbClr val="FF33CC"/>
                    </a:solidFill>
                  </a:rPr>
                  <a:t>Reduction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𝐻𝐴𝐿𝑇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2235" y="1403866"/>
            <a:ext cx="365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Problem </a:t>
            </a:r>
            <a:r>
              <a:rPr lang="en-US" b="1" smtClean="0"/>
              <a:t>know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𝐹𝐼𝑁𝐼𝑇𝐸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618016" y="1371600"/>
            <a:ext cx="404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</a:t>
            </a:r>
            <a:r>
              <a:rPr lang="en-US" smtClean="0"/>
              <a:t>we </a:t>
            </a:r>
            <a:r>
              <a:rPr lang="en-US" b="1" smtClean="0"/>
              <a:t>think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609012" y="5106040"/>
                <a:ext cx="3491918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𝑓𝑖𝑛𝑖𝑡𝑒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12" y="5106040"/>
                <a:ext cx="3491918" cy="491288"/>
              </a:xfrm>
              <a:prstGeom prst="rect">
                <a:avLst/>
              </a:prstGeom>
              <a:blipFill rotWithShape="1">
                <a:blip r:embed="rId5"/>
                <a:stretch>
                  <a:fillRect l="-349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37005" y="2137484"/>
            <a:ext cx="3785731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479905" y="3558090"/>
            <a:ext cx="168685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Assume</a:t>
            </a:r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340152" y="4839965"/>
            <a:ext cx="3785731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halt on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4494" t="-5882" r="-337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9389943" y="2293203"/>
                <a:ext cx="2798881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Is 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finite?</a:t>
                </a:r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943" y="2293203"/>
                <a:ext cx="2798881" cy="509178"/>
              </a:xfrm>
              <a:prstGeom prst="rect">
                <a:avLst/>
              </a:prstGeom>
              <a:blipFill rotWithShape="1">
                <a:blip r:embed="rId11"/>
                <a:stretch>
                  <a:fillRect l="-326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04721" y="5119817"/>
                <a:ext cx="3168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" y="5119817"/>
                <a:ext cx="3168624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7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8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21" grpId="0"/>
      <p:bldP spid="22" grpId="0" animBg="1"/>
      <p:bldP spid="23" grpId="0" animBg="1"/>
      <p:bldP spid="30" grpId="0" animBg="1"/>
      <p:bldP spid="31" grpId="0" animBg="1"/>
      <p:bldP spid="32" grpId="0" animBg="1"/>
      <p:bldP spid="35" grpId="0"/>
      <p:bldP spid="29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72345"/>
            <a:ext cx="7586709" cy="1295400"/>
            <a:chOff x="2866148" y="1891466"/>
            <a:chExt cx="7586709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I</a:t>
                    </a:r>
                    <a:r>
                      <a:rPr lang="en-US" smtClean="0"/>
                      <a:t>s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</m:t>
                        </m:r>
                        <m:d>
                          <m:d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ℳ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oMath>
                    </a14:m>
                    <a:r>
                      <a:rPr lang="en-US" smtClean="0"/>
                      <a:t> finite?</a:t>
                    </a:r>
                    <a:endParaRPr lang="en-US"/>
                  </a:p>
                </p:txBody>
              </p:sp>
            </mc:Choice>
            <mc:Fallback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1343573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𝑭𝑰𝑵𝑰𝑻𝑬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1343573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  <a:endCxn id="5" idx="1"/>
            </p:cNvCxnSpPr>
            <p:nvPr/>
          </p:nvCxnSpPr>
          <p:spPr>
            <a:xfrm>
              <a:off x="3356410" y="2539166"/>
              <a:ext cx="75680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1" cy="2512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mtClean="0"/>
                    <a:t> is/isn’t finite</a:t>
                  </a:r>
                  <a:endParaRPr lang="en-US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45" t="-2083" b="-152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690579" y="3410129"/>
            <a:ext cx="7543800" cy="3447871"/>
            <a:chOff x="2589212" y="1676400"/>
            <a:chExt cx="28956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2589212" y="1676400"/>
              <a:ext cx="2895600" cy="1295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𝑯𝑨𝑳𝑻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859433" y="4123452"/>
                <a:ext cx="2914837" cy="565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33" y="4123452"/>
                <a:ext cx="2914837" cy="565677"/>
              </a:xfrm>
              <a:prstGeom prst="rect">
                <a:avLst/>
              </a:prstGeom>
              <a:blipFill rotWithShape="1">
                <a:blip r:embed="rId8"/>
                <a:stretch>
                  <a:fillRect l="-3138" t="-8602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9879475" y="4909646"/>
                <a:ext cx="2322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ℳ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==1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5" y="4909646"/>
                <a:ext cx="232230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𝐹𝐼𝑁𝐼𝑇𝐸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26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0" y="2209800"/>
                <a:ext cx="37367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like this:</a:t>
                </a:r>
                <a:endParaRPr lang="en-US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3736762" cy="1200329"/>
              </a:xfrm>
              <a:prstGeom prst="rect">
                <a:avLst/>
              </a:prstGeom>
              <a:blipFill rotWithShape="1">
                <a:blip r:embed="rId11"/>
                <a:stretch>
                  <a:fillRect l="-2447" t="-4082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b="0" smtClean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869674" y="4944849"/>
            <a:ext cx="770980" cy="23083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</p:cNvCxnSpPr>
          <p:nvPr/>
        </p:nvCxnSpPr>
        <p:spPr>
          <a:xfrm flipV="1">
            <a:off x="869674" y="5596096"/>
            <a:ext cx="756802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90579" y="5175681"/>
            <a:ext cx="1066800" cy="14196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0579" y="5596096"/>
            <a:ext cx="1066800" cy="19042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2757379" y="4871984"/>
                <a:ext cx="2335000" cy="1448223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>
                    <a:solidFill>
                      <a:schemeClr val="tx1"/>
                    </a:solidFill>
                  </a:rPr>
                  <a:t> </a:t>
                </a:r>
                <a:r>
                  <a:rPr lang="en-US" sz="2000" smtClean="0">
                    <a:solidFill>
                      <a:schemeClr val="tx1"/>
                    </a:solidFill>
                  </a:rPr>
                  <a:t>   1) 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smtClean="0">
                  <a:solidFill>
                    <a:schemeClr val="tx1"/>
                  </a:solidFill>
                </a:endParaRPr>
              </a:p>
              <a:p>
                <a:r>
                  <a:rPr lang="en-US" sz="2000" smtClean="0">
                    <a:solidFill>
                      <a:schemeClr val="tx1"/>
                    </a:solidFill>
                  </a:rPr>
                  <a:t>    2) return 1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379" y="4871984"/>
                <a:ext cx="2335000" cy="1448223"/>
              </a:xfrm>
              <a:prstGeom prst="rect">
                <a:avLst/>
              </a:prstGeom>
              <a:blipFill rotWithShape="1">
                <a:blip r:embed="rId14"/>
                <a:stretch>
                  <a:fillRect l="-1010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41" idx="3"/>
            <a:endCxn id="20" idx="3"/>
          </p:cNvCxnSpPr>
          <p:nvPr/>
        </p:nvCxnSpPr>
        <p:spPr>
          <a:xfrm flipV="1">
            <a:off x="8807132" y="5134065"/>
            <a:ext cx="427247" cy="466635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911532" y="4948535"/>
            <a:ext cx="2895600" cy="1299865"/>
            <a:chOff x="5911532" y="4948535"/>
            <a:chExt cx="2895600" cy="12998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I</a:t>
                  </a:r>
                  <a:r>
                    <a:rPr lang="en-US" smtClean="0"/>
                    <a:t>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</m:t>
                      </m:r>
                      <m:d>
                        <m:dPr>
                          <m:ctrlPr>
                            <a:rPr lang="en-US" b="0" i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𝑤𝑥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mtClean="0"/>
                    <a:t> finite?</a:t>
                  </a:r>
                  <a:endParaRPr lang="en-US"/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925710" y="4948535"/>
                  <a:ext cx="1343573" cy="4616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𝑭𝑰𝑵𝑰𝑻𝑬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10" y="4948535"/>
                  <a:ext cx="1343573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Arrow Connector 42"/>
          <p:cNvCxnSpPr>
            <a:stCxn id="51" idx="3"/>
            <a:endCxn id="41" idx="1"/>
          </p:cNvCxnSpPr>
          <p:nvPr/>
        </p:nvCxnSpPr>
        <p:spPr>
          <a:xfrm>
            <a:off x="5092379" y="5596096"/>
            <a:ext cx="819153" cy="460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3"/>
            <a:endCxn id="48" idx="1"/>
          </p:cNvCxnSpPr>
          <p:nvPr/>
        </p:nvCxnSpPr>
        <p:spPr>
          <a:xfrm>
            <a:off x="9234379" y="5134065"/>
            <a:ext cx="645096" cy="641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What’s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?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halts: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 always returns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is infinite</a:t>
                </a:r>
              </a:p>
              <a:p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doesn’t halt: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 gets “stuck” in step 1 and never returns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=∅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𝑤𝑥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990012" y="1600200"/>
                <a:ext cx="2667000" cy="1753023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   1) run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    2) return 1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012" y="1600200"/>
                <a:ext cx="2667000" cy="1753023"/>
              </a:xfrm>
              <a:prstGeom prst="rect">
                <a:avLst/>
              </a:prstGeom>
              <a:blipFill rotWithShape="1">
                <a:blip r:embed="rId4"/>
                <a:stretch>
                  <a:fillRect l="-2222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6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dirty="0" smtClean="0">
                    <a:solidFill>
                      <a:srgbClr val="FF33CC"/>
                    </a:solidFill>
                  </a:rPr>
                  <a:t> </a:t>
                </a:r>
                <a:r>
                  <a:rPr lang="en-US" dirty="0" smtClean="0">
                    <a:solidFill>
                      <a:srgbClr val="FF33CC"/>
                    </a:solidFill>
                  </a:rPr>
                  <a:t>Reduction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𝐻𝐴𝐿𝑇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2235" y="1403866"/>
            <a:ext cx="365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Problem </a:t>
            </a:r>
            <a:r>
              <a:rPr lang="en-US" b="1" smtClean="0"/>
              <a:t>know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𝐹𝐼𝑁𝐼𝑇𝐸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618016" y="1371600"/>
            <a:ext cx="404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</a:t>
            </a:r>
            <a:r>
              <a:rPr lang="en-US" smtClean="0"/>
              <a:t>we </a:t>
            </a:r>
            <a:r>
              <a:rPr lang="en-US" b="1" smtClean="0"/>
              <a:t>think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609012" y="5106040"/>
                <a:ext cx="3491918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𝑓𝑖𝑛𝑖𝑡𝑒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12" y="5106040"/>
                <a:ext cx="3491918" cy="491288"/>
              </a:xfrm>
              <a:prstGeom prst="rect">
                <a:avLst/>
              </a:prstGeom>
              <a:blipFill rotWithShape="1">
                <a:blip r:embed="rId5"/>
                <a:stretch>
                  <a:fillRect l="-349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AutoShape 5"/>
              <p:cNvSpPr>
                <a:spLocks noChangeArrowheads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en-US" sz="2000" smtClean="0"/>
                  <a:t>Build (but don’t run)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endParaRPr lang="en-US" altLang="en-US" sz="2000" dirty="0"/>
              </a:p>
            </p:txBody>
          </p:sp>
        </mc:Choice>
        <mc:Fallback>
          <p:sp>
            <p:nvSpPr>
              <p:cNvPr id="30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479905" y="3558090"/>
            <a:ext cx="168685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Assume</a:t>
            </a:r>
            <a:endParaRPr lang="en-US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halt on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4494" t="-5882" r="-337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9389943" y="2293203"/>
                <a:ext cx="2798881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Is 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finite?</a:t>
                </a:r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943" y="2293203"/>
                <a:ext cx="2798881" cy="509178"/>
              </a:xfrm>
              <a:prstGeom prst="rect">
                <a:avLst/>
              </a:prstGeom>
              <a:blipFill rotWithShape="1">
                <a:blip r:embed="rId12"/>
                <a:stretch>
                  <a:fillRect l="-326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04721" y="5119817"/>
                <a:ext cx="3168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" y="5119817"/>
                <a:ext cx="3168624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57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eft Arrow 19"/>
              <p:cNvSpPr/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as input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𝑓𝑖𝑛𝑖𝑡𝑒</m:t>
                        </m:r>
                      </m:sub>
                    </m:sSub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Left Arrow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6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21" grpId="0"/>
      <p:bldP spid="22" grpId="0" animBg="1"/>
      <p:bldP spid="23" grpId="0" animBg="1"/>
      <p:bldP spid="30" grpId="0" animBg="1"/>
      <p:bldP spid="31" grpId="0" animBg="1"/>
      <p:bldP spid="35" grpId="0"/>
      <p:bldP spid="29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mtClean="0"/>
                  <a:t>Proving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uncomputable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20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Proof by contradiction:</a:t>
                </a:r>
              </a:p>
              <a:p>
                <a:pPr lvl="1"/>
                <a:r>
                  <a:rPr lang="en-US" smtClean="0"/>
                  <a:t>Assume (toward contradiction) that there is an always-halting Turing machine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Show that we could use that Turing machine to build an impossible Turing machine</a:t>
                </a:r>
              </a:p>
              <a:p>
                <a:r>
                  <a:rPr lang="en-US" smtClean="0"/>
                  <a:t>What’s the impossible machine?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</m:oMath>
                </a14:m>
                <a:r>
                  <a:rPr lang="en-US" smtClean="0"/>
                  <a:t>= The set of all Turing machine descriptions that don’t accept themselves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if and only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20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24000"/>
            <a:ext cx="7131095" cy="1343745"/>
            <a:chOff x="2866148" y="1843121"/>
            <a:chExt cx="7131095" cy="1343745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Does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=1?</m:t>
                        </m:r>
                      </m:oMath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10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913968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𝒂𝒄𝒄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913968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1843121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1843121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930011" y="2725201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b="0" smtClean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011" y="2725201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>
              <a:off x="3356410" y="2073954"/>
              <a:ext cx="770980" cy="230832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V="1">
              <a:off x="3356410" y="2725201"/>
              <a:ext cx="756802" cy="23083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0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2" y="2308333"/>
                  <a:ext cx="24550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==1?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2" y="2308333"/>
                  <a:ext cx="2455031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2052850" y="4189799"/>
            <a:ext cx="9985162" cy="2362200"/>
            <a:chOff x="1990396" y="3581400"/>
            <a:chExt cx="9985162" cy="2362200"/>
          </a:xfrm>
        </p:grpSpPr>
        <p:grpSp>
          <p:nvGrpSpPr>
            <p:cNvPr id="19" name="Group 18"/>
            <p:cNvGrpSpPr/>
            <p:nvPr/>
          </p:nvGrpSpPr>
          <p:grpSpPr>
            <a:xfrm>
              <a:off x="3745958" y="3581400"/>
              <a:ext cx="5280212" cy="2362200"/>
              <a:chOff x="2589212" y="1676400"/>
              <a:chExt cx="2895600" cy="1295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89212" y="1676400"/>
                <a:ext cx="2895600" cy="1295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603390" y="1676400"/>
                    <a:ext cx="427367" cy="2531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𝒔𝒓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427367" cy="25317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771812" y="3961595"/>
                  <a:ext cx="29148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mtClean="0">
                      <a:solidFill>
                        <a:schemeClr val="bg1"/>
                      </a:solidFill>
                    </a:rPr>
                    <a:t>Does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ℳ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=0?</m:t>
                      </m:r>
                    </m:oMath>
                  </a14:m>
                  <a:endParaRPr lang="en-US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812" y="3961595"/>
                  <a:ext cx="2914837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347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/>
            <p:cNvGrpSpPr/>
            <p:nvPr/>
          </p:nvGrpSpPr>
          <p:grpSpPr>
            <a:xfrm>
              <a:off x="4646612" y="4440339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Does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=1?</m:t>
                        </m:r>
                      </m:oMath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18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03390" y="1676400"/>
                    <a:ext cx="913968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𝒂𝒄𝒄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913968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990396" y="4531667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396" y="4531667"/>
                  <a:ext cx="490262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>
              <a:stCxn id="26" idx="3"/>
              <a:endCxn id="20" idx="1"/>
            </p:cNvCxnSpPr>
            <p:nvPr/>
          </p:nvCxnSpPr>
          <p:spPr>
            <a:xfrm>
              <a:off x="2480658" y="4762500"/>
              <a:ext cx="1265300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0" idx="1"/>
            </p:cNvCxnSpPr>
            <p:nvPr/>
          </p:nvCxnSpPr>
          <p:spPr>
            <a:xfrm>
              <a:off x="3745958" y="4762500"/>
              <a:ext cx="900654" cy="69752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0" idx="1"/>
            </p:cNvCxnSpPr>
            <p:nvPr/>
          </p:nvCxnSpPr>
          <p:spPr>
            <a:xfrm>
              <a:off x="3745958" y="4762500"/>
              <a:ext cx="914832" cy="72390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7542212" y="4872900"/>
              <a:ext cx="1125114" cy="430277"/>
              <a:chOff x="9371012" y="5257800"/>
              <a:chExt cx="1880444" cy="719138"/>
            </a:xfrm>
          </p:grpSpPr>
          <p:sp>
            <p:nvSpPr>
              <p:cNvPr id="42" name="Freeform 30"/>
              <p:cNvSpPr>
                <a:spLocks noEditPoints="1"/>
              </p:cNvSpPr>
              <p:nvPr/>
            </p:nvSpPr>
            <p:spPr bwMode="auto">
              <a:xfrm>
                <a:off x="9884388" y="5257800"/>
                <a:ext cx="828675" cy="719138"/>
              </a:xfrm>
              <a:custGeom>
                <a:avLst/>
                <a:gdLst>
                  <a:gd name="T0" fmla="*/ 303 w 348"/>
                  <a:gd name="T1" fmla="*/ 151 h 302"/>
                  <a:gd name="T2" fmla="*/ 325 w 348"/>
                  <a:gd name="T3" fmla="*/ 174 h 302"/>
                  <a:gd name="T4" fmla="*/ 348 w 348"/>
                  <a:gd name="T5" fmla="*/ 151 h 302"/>
                  <a:gd name="T6" fmla="*/ 348 w 348"/>
                  <a:gd name="T7" fmla="*/ 151 h 302"/>
                  <a:gd name="T8" fmla="*/ 325 w 348"/>
                  <a:gd name="T9" fmla="*/ 128 h 302"/>
                  <a:gd name="T10" fmla="*/ 303 w 348"/>
                  <a:gd name="T11" fmla="*/ 151 h 302"/>
                  <a:gd name="T12" fmla="*/ 0 w 348"/>
                  <a:gd name="T13" fmla="*/ 0 h 302"/>
                  <a:gd name="T14" fmla="*/ 303 w 348"/>
                  <a:gd name="T15" fmla="*/ 151 h 302"/>
                  <a:gd name="T16" fmla="*/ 0 w 348"/>
                  <a:gd name="T17" fmla="*/ 302 h 302"/>
                  <a:gd name="T18" fmla="*/ 0 w 348"/>
                  <a:gd name="T1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8" h="302">
                    <a:moveTo>
                      <a:pt x="303" y="151"/>
                    </a:moveTo>
                    <a:cubicBezTo>
                      <a:pt x="303" y="163"/>
                      <a:pt x="313" y="174"/>
                      <a:pt x="325" y="174"/>
                    </a:cubicBezTo>
                    <a:cubicBezTo>
                      <a:pt x="338" y="174"/>
                      <a:pt x="348" y="163"/>
                      <a:pt x="348" y="151"/>
                    </a:cubicBezTo>
                    <a:cubicBezTo>
                      <a:pt x="348" y="151"/>
                      <a:pt x="348" y="151"/>
                      <a:pt x="348" y="151"/>
                    </a:cubicBezTo>
                    <a:cubicBezTo>
                      <a:pt x="348" y="138"/>
                      <a:pt x="338" y="128"/>
                      <a:pt x="325" y="128"/>
                    </a:cubicBezTo>
                    <a:cubicBezTo>
                      <a:pt x="313" y="128"/>
                      <a:pt x="303" y="138"/>
                      <a:pt x="303" y="151"/>
                    </a:cubicBezTo>
                    <a:close/>
                    <a:moveTo>
                      <a:pt x="0" y="0"/>
                    </a:moveTo>
                    <a:lnTo>
                      <a:pt x="303" y="151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9"/>
              <p:cNvSpPr>
                <a:spLocks noChangeShapeType="1"/>
              </p:cNvSpPr>
              <p:nvPr/>
            </p:nvSpPr>
            <p:spPr bwMode="auto">
              <a:xfrm flipH="1">
                <a:off x="9371012" y="5617369"/>
                <a:ext cx="521392" cy="0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10730064" y="5617369"/>
                <a:ext cx="521392" cy="0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4" idx="0"/>
              <a:endCxn id="48" idx="1"/>
            </p:cNvCxnSpPr>
            <p:nvPr/>
          </p:nvCxnSpPr>
          <p:spPr>
            <a:xfrm>
              <a:off x="8667326" y="5088039"/>
              <a:ext cx="856086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523412" y="4857206"/>
                  <a:ext cx="2452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==0?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3412" y="4857206"/>
                  <a:ext cx="2452146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blipFill rotWithShape="1">
                <a:blip r:embed="rId14"/>
                <a:stretch>
                  <a:fillRect l="-26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0" y="3200400"/>
                <a:ext cx="37367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𝑠𝑟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like this:</a:t>
                </a:r>
                <a:endParaRPr lang="en-US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0400"/>
                <a:ext cx="3736762" cy="1200329"/>
              </a:xfrm>
              <a:prstGeom prst="rect">
                <a:avLst/>
              </a:prstGeom>
              <a:blipFill rotWithShape="1">
                <a:blip r:embed="rId15"/>
                <a:stretch>
                  <a:fillRect l="-2447" t="-4061" r="-81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4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 exist?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7012" y="1295400"/>
                <a:ext cx="11658599" cy="54102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be the description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endParaRPr lang="en-US" smtClean="0"/>
              </a:p>
              <a:p>
                <a:r>
                  <a:rPr lang="en-US" smtClean="0"/>
                  <a:t>What should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𝑆𝑅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?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𝑆𝑅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mtClean="0"/>
                  <a:t>:</a:t>
                </a:r>
              </a:p>
              <a:p>
                <a:pPr lvl="2"/>
                <a:r>
                  <a:rPr lang="en-US"/>
                  <a:t>S</a:t>
                </a:r>
                <a:r>
                  <a:rPr lang="en-US" smtClean="0"/>
                  <a:t>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we conclude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rejected by whatever machine it describes. </a:t>
                </a:r>
              </a:p>
              <a:p>
                <a:pPr lvl="2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describes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:r>
                  <a:rPr lang="en-US" smtClean="0"/>
                  <a:t>it must have been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mtClean="0"/>
                  <a:t>:</a:t>
                </a:r>
              </a:p>
              <a:p>
                <a:pPr lvl="2"/>
                <a:r>
                  <a:rPr lang="en-US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/>
                  <a:t> computes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𝑆𝑒𝑙𝑓𝑅𝑒𝑗𝑒𝑐𝑡</m:t>
                    </m:r>
                  </m:oMath>
                </a14:m>
                <a:r>
                  <a:rPr lang="en-US"/>
                  <a:t> we conclude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/>
                  <a:t>is </a:t>
                </a:r>
                <a:r>
                  <a:rPr lang="en-US" smtClean="0"/>
                  <a:t>accepted by </a:t>
                </a:r>
                <a:r>
                  <a:rPr lang="en-US"/>
                  <a:t>whatever machine it describes</a:t>
                </a:r>
                <a:r>
                  <a:rPr lang="en-US"/>
                  <a:t>.</a:t>
                </a:r>
                <a:r>
                  <a:rPr lang="en-US" smtClean="0"/>
                  <a:t> </a:t>
                </a:r>
              </a:p>
              <a:p>
                <a:pPr lvl="2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𝑠𝑟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describes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:r>
                  <a:rPr lang="en-US" smtClean="0"/>
                  <a:t>it must have been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There’s no answer that makes sense!</a:t>
                </a:r>
              </a:p>
              <a:p>
                <a:r>
                  <a:rPr lang="en-US" smtClean="0"/>
                  <a:t>Conclusion: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can’t be an always-halting Turing machine,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can’t exist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2" y="1295400"/>
                <a:ext cx="11658599" cy="5410201"/>
              </a:xfrm>
              <a:blipFill rotWithShape="1">
                <a:blip r:embed="rId3"/>
                <a:stretch>
                  <a:fillRect l="-784" t="-2706" b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to show things aren’t computable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Ask “can I have an always-halting Turing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for language/function/problem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?”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Show that,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exists, it can be used to make an impossible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𝑖𝑚𝑝</m:t>
                        </m:r>
                      </m:sub>
                    </m:sSub>
                  </m:oMath>
                </a14:m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69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0012" y="4495800"/>
            <a:ext cx="8077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71900" y="4648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How do we know a machine is impossible?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8912" y="5699234"/>
                <a:ext cx="90297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rgbClr val="FF0000"/>
                    </a:solidFill>
                  </a:rPr>
                  <a:t>Option 1: It contradicts itself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smtClean="0">
                    <a:solidFill>
                      <a:srgbClr val="FF0000"/>
                    </a:solidFill>
                  </a:rPr>
                  <a:t>Option 2: Someone has done this before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)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2" y="5699234"/>
                <a:ext cx="902970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08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7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Proving Other </a:t>
            </a:r>
            <a:r>
              <a:rPr lang="en-US" smtClean="0"/>
              <a:t>Problems are Uncomputable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Reduction</a:t>
            </a:r>
          </a:p>
          <a:p>
            <a:pPr lvl="1"/>
            <a:r>
              <a:rPr lang="en-US"/>
              <a:t>Convert some problem into a known </a:t>
            </a:r>
            <a:r>
              <a:rPr lang="en-US" smtClean="0"/>
              <a:t>uncomputable one (using only computable steps)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by Reduction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09441" y="1417639"/>
            <a:ext cx="10969943" cy="9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dirty="0"/>
              <a:t> Shows how two different problems relate to each other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1026" name="Picture 2" descr="Image result for popco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36" y="3391123"/>
            <a:ext cx="269109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45" y="2092514"/>
            <a:ext cx="4456528" cy="44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20597852">
            <a:off x="429922" y="2864054"/>
            <a:ext cx="5819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Ravie" panose="04040805050809020602" pitchFamily="82" charset="0"/>
              </a:rPr>
              <a:t>MOVIE TIME!</a:t>
            </a:r>
          </a:p>
        </p:txBody>
      </p:sp>
    </p:spTree>
    <p:extLst>
      <p:ext uri="{BB962C8B-B14F-4D97-AF65-F5344CB8AC3E}">
        <p14:creationId xmlns:p14="http://schemas.microsoft.com/office/powerpoint/2010/main" val="317113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2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563165" y="3531189"/>
            <a:ext cx="1474847" cy="1802646"/>
            <a:chOff x="10154328" y="3533059"/>
            <a:chExt cx="1474847" cy="1802646"/>
          </a:xfrm>
        </p:grpSpPr>
        <p:pic>
          <p:nvPicPr>
            <p:cNvPr id="3096" name="Picture 24" descr="Image result for k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37694" y="3533059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Image result for flam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Reduction Proofs</a:t>
            </a:r>
          </a:p>
        </p:txBody>
      </p:sp>
      <p:sp>
        <p:nvSpPr>
          <p:cNvPr id="1442821" name="AutoShape 5"/>
          <p:cNvSpPr>
            <a:spLocks noChangeArrowheads="1"/>
          </p:cNvSpPr>
          <p:nvPr/>
        </p:nvSpPr>
        <p:spPr bwMode="auto">
          <a:xfrm>
            <a:off x="3832284" y="1681144"/>
            <a:ext cx="4424797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    reduces to   </a:t>
            </a:r>
          </a:p>
        </p:txBody>
      </p:sp>
      <p:sp>
        <p:nvSpPr>
          <p:cNvPr id="1442825" name="Text Box 9"/>
          <p:cNvSpPr txBox="1">
            <a:spLocks noChangeArrowheads="1"/>
          </p:cNvSpPr>
          <p:nvPr/>
        </p:nvSpPr>
        <p:spPr bwMode="auto">
          <a:xfrm>
            <a:off x="2208368" y="4414268"/>
            <a:ext cx="1667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that can solve </a:t>
            </a:r>
            <a:r>
              <a:rPr lang="en-US" altLang="en-US" b="1" dirty="0"/>
              <a:t>B</a:t>
            </a:r>
          </a:p>
        </p:txBody>
      </p:sp>
      <p:sp>
        <p:nvSpPr>
          <p:cNvPr id="1442826" name="AutoShape 10"/>
          <p:cNvSpPr>
            <a:spLocks noChangeArrowheads="1"/>
          </p:cNvSpPr>
          <p:nvPr/>
        </p:nvSpPr>
        <p:spPr bwMode="auto">
          <a:xfrm>
            <a:off x="3832285" y="3394573"/>
            <a:ext cx="4424798" cy="993815"/>
          </a:xfrm>
          <a:prstGeom prst="rightArrow">
            <a:avLst>
              <a:gd name="adj1" fmla="val 52315"/>
              <a:gd name="adj2" fmla="val 7677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    can be used to make  </a:t>
            </a:r>
          </a:p>
        </p:txBody>
      </p:sp>
      <p:sp>
        <p:nvSpPr>
          <p:cNvPr id="1442828" name="Text Box 12"/>
          <p:cNvSpPr txBox="1">
            <a:spLocks noChangeArrowheads="1"/>
          </p:cNvSpPr>
          <p:nvPr/>
        </p:nvSpPr>
        <p:spPr bwMode="auto">
          <a:xfrm>
            <a:off x="8053671" y="4470665"/>
            <a:ext cx="1677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that can solve </a:t>
            </a:r>
            <a:r>
              <a:rPr lang="en-US" altLang="en-US" b="1" dirty="0"/>
              <a:t>A</a:t>
            </a:r>
          </a:p>
        </p:txBody>
      </p:sp>
      <p:sp>
        <p:nvSpPr>
          <p:cNvPr id="1442829" name="Text Box 13"/>
          <p:cNvSpPr txBox="1">
            <a:spLocks noChangeArrowheads="1"/>
          </p:cNvSpPr>
          <p:nvPr/>
        </p:nvSpPr>
        <p:spPr bwMode="auto">
          <a:xfrm>
            <a:off x="460376" y="5979451"/>
            <a:ext cx="11409894" cy="52322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 name “reduces” is confusing: it is in the </a:t>
            </a:r>
            <a:r>
              <a:rPr lang="en-US" altLang="en-US" sz="2800" i="1" dirty="0"/>
              <a:t>opposite </a:t>
            </a:r>
            <a:r>
              <a:rPr lang="en-US" altLang="en-US" sz="2800" dirty="0"/>
              <a:t>direction of the making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2830" name="Text Box 14"/>
              <p:cNvSpPr txBox="1">
                <a:spLocks noChangeArrowheads="1"/>
              </p:cNvSpPr>
              <p:nvPr/>
            </p:nvSpPr>
            <p:spPr bwMode="auto">
              <a:xfrm>
                <a:off x="3476063" y="5003478"/>
                <a:ext cx="5137240" cy="954107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b="1" dirty="0"/>
                  <a:t> is not a harder problem than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  <a:p>
                <a:r>
                  <a:rPr lang="en-US" altLang="en-US" sz="2800" b="1" dirty="0"/>
                  <a:t>		</a:t>
                </a:r>
                <a14:m>
                  <m:oMath xmlns:m="http://schemas.openxmlformats.org/officeDocument/2006/math">
                    <m:r>
                      <a:rPr lang="en-US" altLang="en-US" sz="2800" b="1" i="1" smtClean="0">
                        <a:latin typeface="Cambria Math"/>
                      </a:rPr>
                      <m:t>𝑨</m:t>
                    </m:r>
                    <m:r>
                      <a:rPr lang="en-US" altLang="en-US" sz="2800" b="1" i="1" smtClean="0">
                        <a:latin typeface="Cambria Math"/>
                      </a:rPr>
                      <m:t>≤</m:t>
                    </m:r>
                    <m:r>
                      <a:rPr lang="en-US" altLang="en-US" sz="2800" b="1" i="1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42830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6063" y="5003478"/>
                <a:ext cx="5137240" cy="954107"/>
              </a:xfrm>
              <a:prstGeom prst="rect">
                <a:avLst/>
              </a:prstGeom>
              <a:blipFill rotWithShape="1">
                <a:blip r:embed="rId5"/>
                <a:stretch>
                  <a:fillRect t="-5769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60376" y="1098207"/>
            <a:ext cx="16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a door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46712" y="1232972"/>
            <a:ext cx="16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Lighting a fire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716" y="3048000"/>
            <a:ext cx="250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Alcohol, wood, matches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43119" y="3186255"/>
            <a:ext cx="265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Keg cannon battering 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453695" y="1601959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695" y="1601959"/>
                <a:ext cx="834348" cy="1004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Magnetic Disk 19"/>
              <p:cNvSpPr/>
              <p:nvPr/>
            </p:nvSpPr>
            <p:spPr>
              <a:xfrm>
                <a:off x="8453695" y="3241950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Flowchart: Magnetic Dis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695" y="3241950"/>
                <a:ext cx="834348" cy="1184190"/>
              </a:xfrm>
              <a:prstGeom prst="flowChartMagneticDisk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68507" y="3337442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07" y="3337442"/>
                <a:ext cx="834348" cy="100488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568507" y="1560293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07" y="1560293"/>
                <a:ext cx="834348" cy="1184190"/>
              </a:xfrm>
              <a:prstGeom prst="flowChartMagneticDisk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door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1568188" y="1681144"/>
            <a:ext cx="789867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ire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9116673" y="1857099"/>
            <a:ext cx="3110651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whiskey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836383" y="3861183"/>
            <a:ext cx="525004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Image result for wood pla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Image result for wood plan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1853368" y="4035134"/>
            <a:ext cx="219507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match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match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Image result for matche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0" descr="Image result for match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4" name="Picture 22" descr="Image result for matche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49" y="4604156"/>
            <a:ext cx="838931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9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2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2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1854</Words>
  <Application>Microsoft Office PowerPoint</Application>
  <PresentationFormat>Custom</PresentationFormat>
  <Paragraphs>302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Times New Roman</vt:lpstr>
      <vt:lpstr>Calibri</vt:lpstr>
      <vt:lpstr>Ravie</vt:lpstr>
      <vt:lpstr>Office Theme</vt:lpstr>
      <vt:lpstr>CS3102 Theory of Computation</vt:lpstr>
      <vt:lpstr>Last Time</vt:lpstr>
      <vt:lpstr>Proving ACCEPTS is uncomputable</vt:lpstr>
      <vt:lpstr>Using ACCEPTS to build SelfReject</vt:lpstr>
      <vt:lpstr>Can M_SR exist?</vt:lpstr>
      <vt:lpstr>How to show things aren’t computable</vt:lpstr>
      <vt:lpstr>Proving Other Problems are Uncomputable</vt:lpstr>
      <vt:lpstr>Proof by Reduction</vt:lpstr>
      <vt:lpstr>Reduction Proofs</vt:lpstr>
      <vt:lpstr>Proof of Impossibility by Reduction</vt:lpstr>
      <vt:lpstr>Proof of Impossibility by Reduction</vt:lpstr>
      <vt:lpstr>MacGyver’s Reduction</vt:lpstr>
      <vt:lpstr>Converse?</vt:lpstr>
      <vt:lpstr>Common Reduction Traps</vt:lpstr>
      <vt:lpstr>What “Can Do” Means</vt:lpstr>
      <vt:lpstr>Example</vt:lpstr>
      <vt:lpstr>HALT Reduction</vt:lpstr>
      <vt:lpstr>Using HALT to build ACCEPTS</vt:lpstr>
      <vt:lpstr>HALT Reduction</vt:lpstr>
      <vt:lpstr>Conclusion</vt:lpstr>
      <vt:lpstr>Example: FINITE</vt:lpstr>
      <vt:lpstr>FINITE Reduction</vt:lpstr>
      <vt:lpstr>Using HALT to build ACCEPTS</vt:lpstr>
      <vt:lpstr>What’s the Language of M_wx?</vt:lpstr>
      <vt:lpstr>FINITE Reduction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311</cp:revision>
  <dcterms:created xsi:type="dcterms:W3CDTF">2019-01-15T14:15:49Z</dcterms:created>
  <dcterms:modified xsi:type="dcterms:W3CDTF">2020-04-02T17:30:12Z</dcterms:modified>
</cp:coreProperties>
</file>