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386" r:id="rId3"/>
    <p:sldId id="387" r:id="rId4"/>
    <p:sldId id="317" r:id="rId5"/>
    <p:sldId id="360" r:id="rId6"/>
    <p:sldId id="375" r:id="rId7"/>
    <p:sldId id="376" r:id="rId8"/>
    <p:sldId id="377" r:id="rId9"/>
    <p:sldId id="378" r:id="rId10"/>
    <p:sldId id="383" r:id="rId11"/>
    <p:sldId id="385" r:id="rId12"/>
    <p:sldId id="388" r:id="rId13"/>
    <p:sldId id="392" r:id="rId14"/>
    <p:sldId id="389" r:id="rId15"/>
    <p:sldId id="390" r:id="rId16"/>
    <p:sldId id="391" r:id="rId17"/>
    <p:sldId id="393" r:id="rId18"/>
    <p:sldId id="395" r:id="rId19"/>
    <p:sldId id="394" r:id="rId20"/>
    <p:sldId id="399" r:id="rId21"/>
    <p:sldId id="397" r:id="rId22"/>
    <p:sldId id="398" r:id="rId23"/>
    <p:sldId id="400" r:id="rId24"/>
    <p:sldId id="379" r:id="rId25"/>
    <p:sldId id="384" r:id="rId26"/>
  </p:sldIdLst>
  <p:sldSz cx="12188825" cy="6858000"/>
  <p:notesSz cx="6858000" cy="9144000"/>
  <p:embeddedFontLst>
    <p:embeddedFont>
      <p:font typeface="Cambria Math" panose="02040503050406030204" pitchFamily="18" charset="0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96" y="-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EC17BAB-7162-47F4-AA07-CD33FEC410D6}"/>
    <pc:docChg chg="modSld">
      <pc:chgData name="" userId="" providerId="" clId="Web-{8EC17BAB-7162-47F4-AA07-CD33FEC410D6}" dt="2019-08-28T17:40:42.227" v="13" actId="20577"/>
      <pc:docMkLst>
        <pc:docMk/>
      </pc:docMkLst>
      <pc:sldChg chg="modSp">
        <pc:chgData name="" userId="" providerId="" clId="Web-{8EC17BAB-7162-47F4-AA07-CD33FEC410D6}" dt="2019-08-28T17:40:24.211" v="2" actId="20577"/>
        <pc:sldMkLst>
          <pc:docMk/>
          <pc:sldMk cId="1342199665" sldId="272"/>
        </pc:sldMkLst>
        <pc:spChg chg="mod">
          <ac:chgData name="" userId="" providerId="" clId="Web-{8EC17BAB-7162-47F4-AA07-CD33FEC410D6}" dt="2019-08-28T17:40:24.211" v="2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8EC17BAB-7162-47F4-AA07-CD33FEC410D6}" dt="2019-08-28T17:40:41.180" v="11" actId="20577"/>
        <pc:sldMkLst>
          <pc:docMk/>
          <pc:sldMk cId="644530465" sldId="277"/>
        </pc:sldMkLst>
        <pc:spChg chg="mod">
          <ac:chgData name="" userId="" providerId="" clId="Web-{8EC17BAB-7162-47F4-AA07-CD33FEC410D6}" dt="2019-08-28T17:40:41.180" v="11" actId="20577"/>
          <ac:spMkLst>
            <pc:docMk/>
            <pc:sldMk cId="644530465" sldId="277"/>
            <ac:spMk id="3" creationId="{00000000-0000-0000-0000-000000000000}"/>
          </ac:spMkLst>
        </pc:spChg>
      </pc:sldChg>
    </pc:docChg>
  </pc:docChgLst>
  <pc:docChgLst>
    <pc:chgData clId="Web-{3DCB6A9D-F3C2-4CB6-B269-655661A887F4}"/>
    <pc:docChg chg="addSld delSld modSld">
      <pc:chgData name="" userId="" providerId="" clId="Web-{3DCB6A9D-F3C2-4CB6-B269-655661A887F4}" dt="2019-08-28T16:44:37.382" v="472"/>
      <pc:docMkLst>
        <pc:docMk/>
      </pc:docMkLst>
      <pc:sldChg chg="addSp delSp modSp">
        <pc:chgData name="" userId="" providerId="" clId="Web-{3DCB6A9D-F3C2-4CB6-B269-655661A887F4}" dt="2019-08-28T16:38:33.622" v="155" actId="20577"/>
        <pc:sldMkLst>
          <pc:docMk/>
          <pc:sldMk cId="2828126828" sldId="256"/>
        </pc:sldMkLst>
        <pc:spChg chg="mod">
          <ac:chgData name="" userId="" providerId="" clId="Web-{3DCB6A9D-F3C2-4CB6-B269-655661A887F4}" dt="2019-08-28T16:38:33.622" v="155" actId="20577"/>
          <ac:spMkLst>
            <pc:docMk/>
            <pc:sldMk cId="2828126828" sldId="256"/>
            <ac:spMk id="8" creationId="{00000000-0000-0000-0000-000000000000}"/>
          </ac:spMkLst>
        </pc:spChg>
        <pc:picChg chg="add del mod">
          <ac:chgData name="" userId="" providerId="" clId="Web-{3DCB6A9D-F3C2-4CB6-B269-655661A887F4}" dt="2019-08-28T16:38:02.982" v="149"/>
          <ac:picMkLst>
            <pc:docMk/>
            <pc:sldMk cId="2828126828" sldId="256"/>
            <ac:picMk id="2" creationId="{4E2FAA17-AC96-4B2D-9314-BC0BD93E5389}"/>
          </ac:picMkLst>
        </pc:picChg>
        <pc:picChg chg="mod ord">
          <ac:chgData name="" userId="" providerId="" clId="Web-{3DCB6A9D-F3C2-4CB6-B269-655661A887F4}" dt="2019-08-28T16:36:19.369" v="76"/>
          <ac:picMkLst>
            <pc:docMk/>
            <pc:sldMk cId="2828126828" sldId="256"/>
            <ac:picMk id="10" creationId="{00000000-0000-0000-0000-000000000000}"/>
          </ac:picMkLst>
        </pc:picChg>
        <pc:picChg chg="del">
          <ac:chgData name="" userId="" providerId="" clId="Web-{3DCB6A9D-F3C2-4CB6-B269-655661A887F4}" dt="2019-08-28T16:34:11.883" v="0"/>
          <ac:picMkLst>
            <pc:docMk/>
            <pc:sldMk cId="2828126828" sldId="256"/>
            <ac:picMk id="12" creationId="{00000000-0000-0000-0000-000000000000}"/>
          </ac:picMkLst>
        </pc:picChg>
        <pc:picChg chg="del">
          <ac:chgData name="" userId="" providerId="" clId="Web-{3DCB6A9D-F3C2-4CB6-B269-655661A887F4}" dt="2019-08-28T16:34:15.381" v="1"/>
          <ac:picMkLst>
            <pc:docMk/>
            <pc:sldMk cId="2828126828" sldId="256"/>
            <ac:picMk id="17" creationId="{00000000-0000-0000-0000-000000000000}"/>
          </ac:picMkLst>
        </pc:picChg>
        <pc:picChg chg="mod">
          <ac:chgData name="" userId="" providerId="" clId="Web-{3DCB6A9D-F3C2-4CB6-B269-655661A887F4}" dt="2019-08-28T16:34:34.694" v="3" actId="1076"/>
          <ac:picMkLst>
            <pc:docMk/>
            <pc:sldMk cId="2828126828" sldId="256"/>
            <ac:picMk id="18" creationId="{00000000-0000-0000-0000-000000000000}"/>
          </ac:picMkLst>
        </pc:picChg>
        <pc:picChg chg="add mod">
          <ac:chgData name="" userId="" providerId="" clId="Web-{3DCB6A9D-F3C2-4CB6-B269-655661A887F4}" dt="2019-08-28T16:36:09.447" v="74" actId="1076"/>
          <ac:picMkLst>
            <pc:docMk/>
            <pc:sldMk cId="2828126828" sldId="256"/>
            <ac:picMk id="20" creationId="{DCA9C398-AC40-4717-A581-A75DD785726A}"/>
          </ac:picMkLst>
        </pc:picChg>
        <pc:picChg chg="add">
          <ac:chgData name="" userId="" providerId="" clId="Web-{3DCB6A9D-F3C2-4CB6-B269-655661A887F4}" dt="2019-08-28T16:38:03.403" v="150"/>
          <ac:picMkLst>
            <pc:docMk/>
            <pc:sldMk cId="2828126828" sldId="256"/>
            <ac:picMk id="23" creationId="{E26CD124-BAF2-4C2E-AA45-02FADA4BA928}"/>
          </ac:picMkLst>
        </pc:picChg>
      </pc:sldChg>
      <pc:sldChg chg="del">
        <pc:chgData name="" userId="" providerId="" clId="Web-{3DCB6A9D-F3C2-4CB6-B269-655661A887F4}" dt="2019-08-28T16:38:10.811" v="151"/>
        <pc:sldMkLst>
          <pc:docMk/>
          <pc:sldMk cId="2606071483" sldId="257"/>
        </pc:sldMkLst>
      </pc:sldChg>
      <pc:sldChg chg="modSp">
        <pc:chgData name="" userId="" providerId="" clId="Web-{3DCB6A9D-F3C2-4CB6-B269-655661A887F4}" dt="2019-08-28T16:38:51.716" v="159" actId="20577"/>
        <pc:sldMkLst>
          <pc:docMk/>
          <pc:sldMk cId="1754420597" sldId="263"/>
        </pc:sldMkLst>
        <pc:spChg chg="mod">
          <ac:chgData name="" userId="" providerId="" clId="Web-{3DCB6A9D-F3C2-4CB6-B269-655661A887F4}" dt="2019-08-28T16:38:51.716" v="159" actId="20577"/>
          <ac:spMkLst>
            <pc:docMk/>
            <pc:sldMk cId="1754420597" sldId="263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3:23.881" v="364" actId="20577"/>
        <pc:sldMkLst>
          <pc:docMk/>
          <pc:sldMk cId="1342199665" sldId="272"/>
        </pc:sldMkLst>
        <pc:spChg chg="mod">
          <ac:chgData name="" userId="" providerId="" clId="Web-{3DCB6A9D-F3C2-4CB6-B269-655661A887F4}" dt="2019-08-28T16:43:23.881" v="364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0:20.188" v="303" actId="20577"/>
        <pc:sldMkLst>
          <pc:docMk/>
          <pc:sldMk cId="3593703375" sldId="273"/>
        </pc:sldMkLst>
        <pc:spChg chg="mod">
          <ac:chgData name="" userId="" providerId="" clId="Web-{3DCB6A9D-F3C2-4CB6-B269-655661A887F4}" dt="2019-08-28T16:39:59.312" v="275" actId="20577"/>
          <ac:spMkLst>
            <pc:docMk/>
            <pc:sldMk cId="3593703375" sldId="273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0:20.188" v="303" actId="20577"/>
          <ac:spMkLst>
            <pc:docMk/>
            <pc:sldMk cId="3593703375" sldId="273"/>
            <ac:spMk id="3" creationId="{00000000-0000-0000-0000-000000000000}"/>
          </ac:spMkLst>
        </pc:spChg>
      </pc:sldChg>
      <pc:sldChg chg="addSp delSp modSp">
        <pc:chgData name="" userId="" providerId="" clId="Web-{3DCB6A9D-F3C2-4CB6-B269-655661A887F4}" dt="2019-08-28T16:43:01.973" v="346" actId="20577"/>
        <pc:sldMkLst>
          <pc:docMk/>
          <pc:sldMk cId="3156110637" sldId="274"/>
        </pc:sldMkLst>
        <pc:spChg chg="mod">
          <ac:chgData name="" userId="" providerId="" clId="Web-{3DCB6A9D-F3C2-4CB6-B269-655661A887F4}" dt="2019-08-28T16:42:16.191" v="318" actId="20577"/>
          <ac:spMkLst>
            <pc:docMk/>
            <pc:sldMk cId="3156110637" sldId="274"/>
            <ac:spMk id="2" creationId="{00000000-0000-0000-0000-000000000000}"/>
          </ac:spMkLst>
        </pc:spChg>
        <pc:spChg chg="del">
          <ac:chgData name="" userId="" providerId="" clId="Web-{3DCB6A9D-F3C2-4CB6-B269-655661A887F4}" dt="2019-08-28T16:40:30.610" v="305"/>
          <ac:spMkLst>
            <pc:docMk/>
            <pc:sldMk cId="3156110637" sldId="274"/>
            <ac:spMk id="3" creationId="{00000000-0000-0000-0000-000000000000}"/>
          </ac:spMkLst>
        </pc:spChg>
        <pc:spChg chg="add mod">
          <ac:chgData name="" userId="" providerId="" clId="Web-{3DCB6A9D-F3C2-4CB6-B269-655661A887F4}" dt="2019-08-28T16:43:01.973" v="346" actId="20577"/>
          <ac:spMkLst>
            <pc:docMk/>
            <pc:sldMk cId="3156110637" sldId="274"/>
            <ac:spMk id="7" creationId="{5793E51A-E203-4ACE-A9F2-94829FD58E62}"/>
          </ac:spMkLst>
        </pc:spChg>
        <pc:picChg chg="del">
          <ac:chgData name="" userId="" providerId="" clId="Web-{3DCB6A9D-F3C2-4CB6-B269-655661A887F4}" dt="2019-08-28T16:40:33.438" v="306"/>
          <ac:picMkLst>
            <pc:docMk/>
            <pc:sldMk cId="3156110637" sldId="274"/>
            <ac:picMk id="5" creationId="{00000000-0000-0000-0000-000000000000}"/>
          </ac:picMkLst>
        </pc:picChg>
      </pc:sldChg>
      <pc:sldChg chg="del">
        <pc:chgData name="" userId="" providerId="" clId="Web-{3DCB6A9D-F3C2-4CB6-B269-655661A887F4}" dt="2019-08-28T16:43:03.301" v="348"/>
        <pc:sldMkLst>
          <pc:docMk/>
          <pc:sldMk cId="24176307" sldId="275"/>
        </pc:sldMkLst>
      </pc:sldChg>
      <pc:sldChg chg="del">
        <pc:chgData name="" userId="" providerId="" clId="Web-{3DCB6A9D-F3C2-4CB6-B269-655661A887F4}" dt="2019-08-28T16:43:05.083" v="349"/>
        <pc:sldMkLst>
          <pc:docMk/>
          <pc:sldMk cId="2052342396" sldId="276"/>
        </pc:sldMkLst>
      </pc:sldChg>
      <pc:sldChg chg="modSp">
        <pc:chgData name="" userId="" providerId="" clId="Web-{3DCB6A9D-F3C2-4CB6-B269-655661A887F4}" dt="2019-08-28T16:44:21.163" v="466" actId="20577"/>
        <pc:sldMkLst>
          <pc:docMk/>
          <pc:sldMk cId="644530465" sldId="277"/>
        </pc:sldMkLst>
        <pc:spChg chg="mod">
          <ac:chgData name="" userId="" providerId="" clId="Web-{3DCB6A9D-F3C2-4CB6-B269-655661A887F4}" dt="2019-08-28T16:43:09.739" v="350" actId="20577"/>
          <ac:spMkLst>
            <pc:docMk/>
            <pc:sldMk cId="644530465" sldId="277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4:21.163" v="466" actId="20577"/>
          <ac:spMkLst>
            <pc:docMk/>
            <pc:sldMk cId="644530465" sldId="277"/>
            <ac:spMk id="3" creationId="{00000000-0000-0000-0000-000000000000}"/>
          </ac:spMkLst>
        </pc:spChg>
      </pc:sldChg>
      <pc:sldChg chg="del">
        <pc:chgData name="" userId="" providerId="" clId="Web-{3DCB6A9D-F3C2-4CB6-B269-655661A887F4}" dt="2019-08-28T16:44:29.475" v="468"/>
        <pc:sldMkLst>
          <pc:docMk/>
          <pc:sldMk cId="378907618" sldId="278"/>
        </pc:sldMkLst>
      </pc:sldChg>
      <pc:sldChg chg="del">
        <pc:chgData name="" userId="" providerId="" clId="Web-{3DCB6A9D-F3C2-4CB6-B269-655661A887F4}" dt="2019-08-28T16:44:31.280" v="469"/>
        <pc:sldMkLst>
          <pc:docMk/>
          <pc:sldMk cId="3344996770" sldId="279"/>
        </pc:sldMkLst>
      </pc:sldChg>
      <pc:sldChg chg="del">
        <pc:chgData name="" userId="" providerId="" clId="Web-{3DCB6A9D-F3C2-4CB6-B269-655661A887F4}" dt="2019-08-28T16:44:33.226" v="470"/>
        <pc:sldMkLst>
          <pc:docMk/>
          <pc:sldMk cId="4047723405" sldId="280"/>
        </pc:sldMkLst>
      </pc:sldChg>
      <pc:sldChg chg="del">
        <pc:chgData name="" userId="" providerId="" clId="Web-{3DCB6A9D-F3C2-4CB6-B269-655661A887F4}" dt="2019-08-28T16:44:35.460" v="471"/>
        <pc:sldMkLst>
          <pc:docMk/>
          <pc:sldMk cId="196312113" sldId="281"/>
        </pc:sldMkLst>
      </pc:sldChg>
      <pc:sldChg chg="del">
        <pc:chgData name="" userId="" providerId="" clId="Web-{3DCB6A9D-F3C2-4CB6-B269-655661A887F4}" dt="2019-08-28T16:44:37.382" v="472"/>
        <pc:sldMkLst>
          <pc:docMk/>
          <pc:sldMk cId="861970307" sldId="282"/>
        </pc:sldMkLst>
      </pc:sldChg>
      <pc:sldChg chg="addSp modSp add replId">
        <pc:chgData name="" userId="" providerId="" clId="Web-{3DCB6A9D-F3C2-4CB6-B269-655661A887F4}" dt="2019-08-28T16:38:25.106" v="152" actId="20577"/>
        <pc:sldMkLst>
          <pc:docMk/>
          <pc:sldMk cId="2470164341" sldId="284"/>
        </pc:sldMkLst>
        <pc:spChg chg="add">
          <ac:chgData name="" userId="" providerId="" clId="Web-{3DCB6A9D-F3C2-4CB6-B269-655661A887F4}" dt="2019-08-28T16:36:44.197" v="78"/>
          <ac:spMkLst>
            <pc:docMk/>
            <pc:sldMk cId="2470164341" sldId="284"/>
            <ac:spMk id="3" creationId="{2023B9C1-32D0-4E0A-BEE0-EA7F2647FECF}"/>
          </ac:spMkLst>
        </pc:spChg>
        <pc:spChg chg="mod">
          <ac:chgData name="" userId="" providerId="" clId="Web-{3DCB6A9D-F3C2-4CB6-B269-655661A887F4}" dt="2019-08-28T16:38:25.106" v="152" actId="20577"/>
          <ac:spMkLst>
            <pc:docMk/>
            <pc:sldMk cId="2470164341" sldId="284"/>
            <ac:spMk id="8" creationId="{00000000-0000-0000-0000-000000000000}"/>
          </ac:spMkLst>
        </pc:spChg>
        <pc:spChg chg="add">
          <ac:chgData name="" userId="" providerId="" clId="Web-{3DCB6A9D-F3C2-4CB6-B269-655661A887F4}" dt="2019-08-28T16:36:44.197" v="79"/>
          <ac:spMkLst>
            <pc:docMk/>
            <pc:sldMk cId="2470164341" sldId="284"/>
            <ac:spMk id="12" creationId="{9FC9F62C-14C5-4E5B-B740-E228F7178900}"/>
          </ac:spMkLst>
        </pc:spChg>
        <pc:spChg chg="add mod">
          <ac:chgData name="" userId="" providerId="" clId="Web-{3DCB6A9D-F3C2-4CB6-B269-655661A887F4}" dt="2019-08-28T16:37:39.152" v="136" actId="1076"/>
          <ac:spMkLst>
            <pc:docMk/>
            <pc:sldMk cId="2470164341" sldId="284"/>
            <ac:spMk id="17" creationId="{4C6026E1-5891-4A40-AEDE-B60691ECF968}"/>
          </ac:spMkLst>
        </pc:spChg>
        <pc:spChg chg="add">
          <ac:chgData name="" userId="" providerId="" clId="Web-{3DCB6A9D-F3C2-4CB6-B269-655661A887F4}" dt="2019-08-28T16:36:44.213" v="81"/>
          <ac:spMkLst>
            <pc:docMk/>
            <pc:sldMk cId="2470164341" sldId="284"/>
            <ac:spMk id="25" creationId="{95C99AF5-B868-44DB-96B1-FF6DD575A5E1}"/>
          </ac:spMkLst>
        </pc:spChg>
        <pc:spChg chg="add">
          <ac:chgData name="" userId="" providerId="" clId="Web-{3DCB6A9D-F3C2-4CB6-B269-655661A887F4}" dt="2019-08-28T16:36:44.229" v="82"/>
          <ac:spMkLst>
            <pc:docMk/>
            <pc:sldMk cId="2470164341" sldId="284"/>
            <ac:spMk id="27" creationId="{430F818F-D287-45E4-BDEC-D2A99718B490}"/>
          </ac:spMkLst>
        </pc:spChg>
        <pc:spChg chg="add mod">
          <ac:chgData name="" userId="" providerId="" clId="Web-{3DCB6A9D-F3C2-4CB6-B269-655661A887F4}" dt="2019-08-28T16:37:26.183" v="117" actId="1076"/>
          <ac:spMkLst>
            <pc:docMk/>
            <pc:sldMk cId="2470164341" sldId="284"/>
            <ac:spMk id="29" creationId="{4F77E3BA-C0D8-42E6-8879-8A7E83FBB49A}"/>
          </ac:spMkLst>
        </pc:spChg>
        <pc:spChg chg="add">
          <ac:chgData name="" userId="" providerId="" clId="Web-{3DCB6A9D-F3C2-4CB6-B269-655661A887F4}" dt="2019-08-28T16:36:44.260" v="84"/>
          <ac:spMkLst>
            <pc:docMk/>
            <pc:sldMk cId="2470164341" sldId="284"/>
            <ac:spMk id="31" creationId="{0667EB9F-C6E5-48B4-88F5-27FE7662D2D3}"/>
          </ac:spMkLst>
        </pc:spChg>
        <pc:spChg chg="add mod">
          <ac:chgData name="" userId="" providerId="" clId="Web-{3DCB6A9D-F3C2-4CB6-B269-655661A887F4}" dt="2019-08-28T16:37:58.342" v="148" actId="1076"/>
          <ac:spMkLst>
            <pc:docMk/>
            <pc:sldMk cId="2470164341" sldId="284"/>
            <ac:spMk id="33" creationId="{012BA6E6-98BC-4595-820D-7F7AC74E6EF3}"/>
          </ac:spMkLst>
        </pc:spChg>
        <pc:spChg chg="add">
          <ac:chgData name="" userId="" providerId="" clId="Web-{3DCB6A9D-F3C2-4CB6-B269-655661A887F4}" dt="2019-08-28T16:36:44.277" v="86"/>
          <ac:spMkLst>
            <pc:docMk/>
            <pc:sldMk cId="2470164341" sldId="284"/>
            <ac:spMk id="35" creationId="{CF859732-B4D6-4A74-9AFF-D8AEE16FD2C5}"/>
          </ac:spMkLst>
        </pc:spChg>
        <pc:spChg chg="add mod">
          <ac:chgData name="" userId="" providerId="" clId="Web-{3DCB6A9D-F3C2-4CB6-B269-655661A887F4}" dt="2019-08-28T16:37:20.511" v="116" actId="1076"/>
          <ac:spMkLst>
            <pc:docMk/>
            <pc:sldMk cId="2470164341" sldId="284"/>
            <ac:spMk id="37" creationId="{32FC5F5B-7C32-40F1-B0D5-AB8DE2488D67}"/>
          </ac:spMkLst>
        </pc:spChg>
        <pc:spChg chg="add">
          <ac:chgData name="" userId="" providerId="" clId="Web-{3DCB6A9D-F3C2-4CB6-B269-655661A887F4}" dt="2019-08-28T16:36:44.322" v="88"/>
          <ac:spMkLst>
            <pc:docMk/>
            <pc:sldMk cId="2470164341" sldId="284"/>
            <ac:spMk id="39" creationId="{8D5260CF-51B0-48A3-87D8-D32C48305B5C}"/>
          </ac:spMkLst>
        </pc:spChg>
        <pc:picChg chg="mod">
          <ac:chgData name="" userId="" providerId="" clId="Web-{3DCB6A9D-F3C2-4CB6-B269-655661A887F4}" dt="2019-08-28T16:37:54.215" v="147" actId="1076"/>
          <ac:picMkLst>
            <pc:docMk/>
            <pc:sldMk cId="2470164341" sldId="284"/>
            <ac:picMk id="2" creationId="{4E2FAA17-AC96-4B2D-9314-BC0BD93E5389}"/>
          </ac:picMkLst>
        </pc:picChg>
      </pc:sldChg>
    </pc:docChg>
  </pc:docChgLst>
  <pc:docChgLst>
    <pc:chgData clId="Web-{D663F9F1-2283-4AF1-BD7B-F78BB15FF866}"/>
    <pc:docChg chg="modSld">
      <pc:chgData name="" userId="" providerId="" clId="Web-{D663F9F1-2283-4AF1-BD7B-F78BB15FF866}" dt="2019-08-28T16:27:42.964" v="240" actId="20577"/>
      <pc:docMkLst>
        <pc:docMk/>
      </pc:docMkLst>
      <pc:sldChg chg="modSp">
        <pc:chgData name="" userId="" providerId="" clId="Web-{D663F9F1-2283-4AF1-BD7B-F78BB15FF866}" dt="2019-08-28T16:17:40.964" v="1" actId="20577"/>
        <pc:sldMkLst>
          <pc:docMk/>
          <pc:sldMk cId="2445482813" sldId="258"/>
        </pc:sldMkLst>
        <pc:spChg chg="mod">
          <ac:chgData name="" userId="" providerId="" clId="Web-{D663F9F1-2283-4AF1-BD7B-F78BB15FF866}" dt="2019-08-28T16:17:40.964" v="1" actId="20577"/>
          <ac:spMkLst>
            <pc:docMk/>
            <pc:sldMk cId="2445482813" sldId="25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16.971" v="103" actId="20577"/>
        <pc:sldMkLst>
          <pc:docMk/>
          <pc:sldMk cId="348113178" sldId="267"/>
        </pc:sldMkLst>
        <pc:spChg chg="mod">
          <ac:chgData name="" userId="" providerId="" clId="Web-{D663F9F1-2283-4AF1-BD7B-F78BB15FF866}" dt="2019-08-28T16:22:16.971" v="103" actId="20577"/>
          <ac:spMkLst>
            <pc:docMk/>
            <pc:sldMk cId="348113178" sldId="267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53.675" v="130" actId="20577"/>
        <pc:sldMkLst>
          <pc:docMk/>
          <pc:sldMk cId="451303858" sldId="268"/>
        </pc:sldMkLst>
        <pc:spChg chg="mod">
          <ac:chgData name="" userId="" providerId="" clId="Web-{D663F9F1-2283-4AF1-BD7B-F78BB15FF866}" dt="2019-08-28T16:22:53.675" v="130" actId="20577"/>
          <ac:spMkLst>
            <pc:docMk/>
            <pc:sldMk cId="451303858" sldId="26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4:17.678" v="180" actId="20577"/>
        <pc:sldMkLst>
          <pc:docMk/>
          <pc:sldMk cId="3929869838" sldId="269"/>
        </pc:sldMkLst>
        <pc:spChg chg="mod">
          <ac:chgData name="" userId="" providerId="" clId="Web-{D663F9F1-2283-4AF1-BD7B-F78BB15FF866}" dt="2019-08-28T16:24:17.678" v="180" actId="20577"/>
          <ac:spMkLst>
            <pc:docMk/>
            <pc:sldMk cId="3929869838" sldId="269"/>
            <ac:spMk id="3" creationId="{00000000-0000-0000-0000-000000000000}"/>
          </ac:spMkLst>
        </pc:spChg>
      </pc:sldChg>
      <pc:sldChg chg="delSp modSp">
        <pc:chgData name="" userId="" providerId="" clId="Web-{D663F9F1-2283-4AF1-BD7B-F78BB15FF866}" dt="2019-08-28T16:27:42.964" v="239" actId="20577"/>
        <pc:sldMkLst>
          <pc:docMk/>
          <pc:sldMk cId="4229690218" sldId="271"/>
        </pc:sldMkLst>
        <pc:spChg chg="mod">
          <ac:chgData name="" userId="" providerId="" clId="Web-{D663F9F1-2283-4AF1-BD7B-F78BB15FF866}" dt="2019-08-28T16:27:42.964" v="239" actId="20577"/>
          <ac:spMkLst>
            <pc:docMk/>
            <pc:sldMk cId="4229690218" sldId="271"/>
            <ac:spMk id="3" creationId="{00000000-0000-0000-0000-000000000000}"/>
          </ac:spMkLst>
        </pc:spChg>
        <pc:picChg chg="del">
          <ac:chgData name="" userId="" providerId="" clId="Web-{D663F9F1-2283-4AF1-BD7B-F78BB15FF866}" dt="2019-08-28T16:25:28.320" v="194"/>
          <ac:picMkLst>
            <pc:docMk/>
            <pc:sldMk cId="4229690218" sldId="271"/>
            <ac:picMk id="5" creationId="{00000000-0000-0000-0000-000000000000}"/>
          </ac:picMkLst>
        </pc:picChg>
        <pc:picChg chg="del">
          <ac:chgData name="" userId="" providerId="" clId="Web-{D663F9F1-2283-4AF1-BD7B-F78BB15FF866}" dt="2019-08-28T16:25:28.320" v="193"/>
          <ac:picMkLst>
            <pc:docMk/>
            <pc:sldMk cId="4229690218" sldId="271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0696-CB82-45DA-8285-B9F4A48D2DA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8AE-E0FC-4C87-BDC1-F91B3A9EF2B8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8279-7078-4DDF-8D33-A72E81D012BE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1526-E749-497C-8720-45830605E507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D827-BC09-46D8-ADAC-5C90562FD66F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B03B-5A0D-4B7C-A89B-23311CF747A1}" type="datetime1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C99-755E-4F4F-ABDC-D90E6D853C0D}" type="datetime1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FFA-E736-4148-9B00-A8DD420F259A}" type="datetime1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5A2-0DCE-412D-89E4-ACAACB9C8B51}" type="datetime1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B44-E15F-437E-B33F-E29ABC18F956}" type="datetime1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5242-88DB-42E7-A6FF-51BB9C7C0FA1}" type="datetime1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989-D81F-4CBA-9FB2-E85C44B75AD2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image" Target="../media/image100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31" Type="http://schemas.openxmlformats.org/officeDocument/2006/relationships/image" Target="../media/image43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65412" y="10585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26048" y="3810000"/>
                <a:ext cx="9168764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smtClean="0"/>
                  <a:t>Warm up: </a:t>
                </a:r>
                <a:endParaRPr lang="en-US" sz="3200"/>
              </a:p>
              <a:p>
                <a:endParaRPr lang="en-US" sz="3200" smtClean="0"/>
              </a:p>
              <a:p>
                <a:r>
                  <a:rPr lang="en-US" sz="3200" smtClean="0"/>
                  <a:t>This automaton computes infinite AND: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𝐴𝑁𝐷</m:t>
                      </m:r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𝑥</m:t>
                      </m:r>
                      <m:r>
                        <a:rPr lang="en-US" sz="3200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/>
                        </a:rPr>
                        <m:t>has</m:t>
                      </m:r>
                      <m:r>
                        <a:rPr lang="en-US" sz="3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/>
                        </a:rPr>
                        <m:t>no</m:t>
                      </m:r>
                      <m:r>
                        <a:rPr lang="en-US" sz="3200" b="0" i="0" smtClean="0">
                          <a:latin typeface="Cambria Math"/>
                        </a:rPr>
                        <m:t> 0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/>
                        </a:rPr>
                        <m:t>s</m:t>
                      </m:r>
                      <m:r>
                        <a:rPr lang="en-US" sz="3200" b="0" i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3200" smtClean="0"/>
              </a:p>
              <a:p>
                <a:r>
                  <a:rPr lang="en-US" sz="3200" smtClean="0"/>
                  <a:t>Show how to compute infinite NAND: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𝑁𝐴𝑁𝐷</m:t>
                      </m:r>
                      <m:r>
                        <a:rPr lang="en-US" sz="3200" b="0" i="1" smtClean="0">
                          <a:latin typeface="Cambria Math"/>
                        </a:rPr>
                        <m:t>={</m:t>
                      </m:r>
                      <m:r>
                        <a:rPr lang="en-US" sz="3200" b="0" i="1" smtClean="0">
                          <a:latin typeface="Cambria Math"/>
                        </a:rPr>
                        <m:t>𝑥</m:t>
                      </m:r>
                      <m:r>
                        <a:rPr lang="en-US" sz="3200" b="0" i="1" smtClean="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|</m:t>
                      </m:r>
                      <m:r>
                        <a:rPr lang="en-US" sz="3200" b="0" i="1" smtClean="0">
                          <a:latin typeface="Cambria Math"/>
                        </a:rPr>
                        <m:t>𝑥</m:t>
                      </m:r>
                      <m:r>
                        <a:rPr lang="en-US" sz="3200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/>
                        </a:rPr>
                        <m:t>has</m:t>
                      </m:r>
                      <m:r>
                        <a:rPr lang="en-US" sz="3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/>
                        </a:rPr>
                        <m:t>a</m:t>
                      </m:r>
                      <m:r>
                        <a:rPr lang="en-US" sz="3200" b="0" i="0" smtClean="0">
                          <a:latin typeface="Cambria Math"/>
                        </a:rPr>
                        <m:t> 0}</m:t>
                      </m:r>
                    </m:oMath>
                  </m:oMathPara>
                </a14:m>
                <a:endParaRPr lang="en-US" sz="320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48" y="3810000"/>
                <a:ext cx="9168764" cy="3046988"/>
              </a:xfrm>
              <a:prstGeom prst="rect">
                <a:avLst/>
              </a:prstGeom>
              <a:blipFill rotWithShape="1">
                <a:blip r:embed="rId2"/>
                <a:stretch>
                  <a:fillRect l="-1729" t="-2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7649820" y="990600"/>
            <a:ext cx="4311992" cy="3515481"/>
            <a:chOff x="2362169" y="1867275"/>
            <a:chExt cx="4311992" cy="3515481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62169" y="3146777"/>
              <a:ext cx="928540" cy="678906"/>
              <a:chOff x="4718" y="1996"/>
              <a:chExt cx="394" cy="288"/>
            </a:xfrm>
          </p:grpSpPr>
          <p:sp>
            <p:nvSpPr>
              <p:cNvPr id="9" name="Oval 18"/>
              <p:cNvSpPr>
                <a:spLocks noChangeArrowheads="1"/>
              </p:cNvSpPr>
              <p:nvPr/>
            </p:nvSpPr>
            <p:spPr bwMode="auto">
              <a:xfrm>
                <a:off x="4824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baseline="-25000" smtClean="0">
                    <a:solidFill>
                      <a:srgbClr val="FF00FF"/>
                    </a:solidFill>
                  </a:rPr>
                  <a:t>start</a:t>
                </a: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10" name="Group 19"/>
              <p:cNvGrpSpPr>
                <a:grpSpLocks/>
              </p:cNvGrpSpPr>
              <p:nvPr/>
            </p:nvGrpSpPr>
            <p:grpSpPr bwMode="auto">
              <a:xfrm>
                <a:off x="4718" y="2092"/>
                <a:ext cx="96" cy="96"/>
                <a:chOff x="4746" y="2092"/>
                <a:chExt cx="96" cy="96"/>
              </a:xfrm>
            </p:grpSpPr>
            <p:sp>
              <p:nvSpPr>
                <p:cNvPr id="11" name="Line 20"/>
                <p:cNvSpPr>
                  <a:spLocks noChangeShapeType="1"/>
                </p:cNvSpPr>
                <p:nvPr/>
              </p:nvSpPr>
              <p:spPr bwMode="auto">
                <a:xfrm>
                  <a:off x="4746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12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46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Oval 28"/>
            <p:cNvSpPr>
              <a:spLocks noChangeArrowheads="1"/>
            </p:cNvSpPr>
            <p:nvPr/>
          </p:nvSpPr>
          <p:spPr bwMode="auto">
            <a:xfrm>
              <a:off x="3924655" y="4292105"/>
              <a:ext cx="1090367" cy="1090651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16" name="Curved Connector 15"/>
            <p:cNvCxnSpPr>
              <a:stCxn id="9" idx="4"/>
              <a:endCxn id="13" idx="2"/>
            </p:cNvCxnSpPr>
            <p:nvPr/>
          </p:nvCxnSpPr>
          <p:spPr>
            <a:xfrm rot="16200000" flipH="1">
              <a:off x="2932125" y="3844901"/>
              <a:ext cx="1011748" cy="973311"/>
            </a:xfrm>
            <a:prstGeom prst="curvedConnector2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13" idx="7"/>
              <a:endCxn id="13" idx="5"/>
            </p:cNvCxnSpPr>
            <p:nvPr/>
          </p:nvCxnSpPr>
          <p:spPr>
            <a:xfrm rot="16200000" flipH="1">
              <a:off x="4469737" y="4837430"/>
              <a:ext cx="771207" cy="12700"/>
            </a:xfrm>
            <a:prstGeom prst="curvedConnector5">
              <a:avLst>
                <a:gd name="adj1" fmla="val -29642"/>
                <a:gd name="adj2" fmla="val 9128236"/>
                <a:gd name="adj3" fmla="val 129642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38" idx="7"/>
              <a:endCxn id="38" idx="5"/>
            </p:cNvCxnSpPr>
            <p:nvPr/>
          </p:nvCxnSpPr>
          <p:spPr>
            <a:xfrm rot="16200000" flipH="1">
              <a:off x="4457816" y="2348973"/>
              <a:ext cx="681225" cy="12700"/>
            </a:xfrm>
            <a:prstGeom prst="curvedConnector5">
              <a:avLst>
                <a:gd name="adj1" fmla="val -33557"/>
                <a:gd name="adj2" fmla="val 8273205"/>
                <a:gd name="adj3" fmla="val 133557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9" idx="0"/>
              <a:endCxn id="38" idx="2"/>
            </p:cNvCxnSpPr>
            <p:nvPr/>
          </p:nvCxnSpPr>
          <p:spPr>
            <a:xfrm rot="5400000" flipH="1" flipV="1">
              <a:off x="3064937" y="2235382"/>
              <a:ext cx="797803" cy="1024988"/>
            </a:xfrm>
            <a:prstGeom prst="curvedConnector2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018212" y="1995147"/>
                  <a:ext cx="655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0,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212" y="1995147"/>
                  <a:ext cx="655949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735035" y="4315240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5035" y="4315240"/>
                  <a:ext cx="432618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921106" y="2277069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106" y="2277069"/>
                  <a:ext cx="42351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23"/>
            <p:cNvSpPr>
              <a:spLocks noChangeArrowheads="1"/>
            </p:cNvSpPr>
            <p:nvPr/>
          </p:nvSpPr>
          <p:spPr bwMode="auto">
            <a:xfrm>
              <a:off x="3976332" y="1867275"/>
              <a:ext cx="963146" cy="96339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sz="1800" smtClean="0"/>
                <a:t>Some 0s</a:t>
              </a:r>
              <a:endParaRPr lang="en-US" sz="1800"/>
            </a:p>
          </p:txBody>
        </p:sp>
        <p:sp>
          <p:nvSpPr>
            <p:cNvPr id="39" name="Oval 23"/>
            <p:cNvSpPr>
              <a:spLocks noChangeArrowheads="1"/>
            </p:cNvSpPr>
            <p:nvPr/>
          </p:nvSpPr>
          <p:spPr bwMode="auto">
            <a:xfrm>
              <a:off x="3988266" y="4355733"/>
              <a:ext cx="963146" cy="96339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sz="1800" smtClean="0">
                  <a:solidFill>
                    <a:srgbClr val="FF0000"/>
                  </a:solidFill>
                </a:rPr>
                <a:t>No 0s</a:t>
              </a:r>
              <a:endParaRPr lang="en-US" sz="180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042794" y="4498502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2794" y="4498502"/>
                  <a:ext cx="432618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>
              <a:stCxn id="13" idx="0"/>
              <a:endCxn id="38" idx="4"/>
            </p:cNvCxnSpPr>
            <p:nvPr/>
          </p:nvCxnSpPr>
          <p:spPr>
            <a:xfrm flipH="1" flipV="1">
              <a:off x="4457905" y="2830672"/>
              <a:ext cx="11934" cy="1461433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037221" y="3311972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221" y="3311972"/>
                  <a:ext cx="42351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Oval 28"/>
          <p:cNvSpPr>
            <a:spLocks noChangeArrowheads="1"/>
          </p:cNvSpPr>
          <p:nvPr/>
        </p:nvSpPr>
        <p:spPr bwMode="auto">
          <a:xfrm>
            <a:off x="7848174" y="2218634"/>
            <a:ext cx="781639" cy="781842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400" baseline="-2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FSA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xmlns="" id="{105C8278-9556-47C9-8064-8EFB9060B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557383"/>
              </p:ext>
            </p:extLst>
          </p:nvPr>
        </p:nvGraphicFramePr>
        <p:xfrm>
          <a:off x="8621621" y="76200"/>
          <a:ext cx="353934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670">
                  <a:extLst>
                    <a:ext uri="{9D8B030D-6E8A-4147-A177-3AD203B41FA5}">
                      <a16:colId xmlns:a16="http://schemas.microsoft.com/office/drawing/2014/main" xmlns="" val="2152908667"/>
                    </a:ext>
                  </a:extLst>
                </a:gridCol>
                <a:gridCol w="1769670">
                  <a:extLst>
                    <a:ext uri="{9D8B030D-6E8A-4147-A177-3AD203B41FA5}">
                      <a16:colId xmlns:a16="http://schemas.microsoft.com/office/drawing/2014/main" xmlns="" val="2198827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441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221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327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6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445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05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355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16269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7816440"/>
                  </a:ext>
                </a:extLst>
              </a:tr>
            </a:tbl>
          </a:graphicData>
        </a:graphic>
      </p:graphicFrame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3624749" y="1371600"/>
            <a:ext cx="923826" cy="678906"/>
            <a:chOff x="4720" y="1996"/>
            <a:chExt cx="392" cy="288"/>
          </a:xfrm>
        </p:grpSpPr>
        <p:sp>
          <p:nvSpPr>
            <p:cNvPr id="7" name="Oval 18"/>
            <p:cNvSpPr>
              <a:spLocks noChangeArrowheads="1"/>
            </p:cNvSpPr>
            <p:nvPr/>
          </p:nvSpPr>
          <p:spPr bwMode="auto">
            <a:xfrm>
              <a:off x="4824" y="1996"/>
              <a:ext cx="288" cy="288"/>
            </a:xfrm>
            <a:prstGeom prst="ellipse">
              <a:avLst/>
            </a:prstGeom>
            <a:noFill/>
            <a:ln w="9525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sz="2400" smtClean="0">
                  <a:solidFill>
                    <a:srgbClr val="FF00FF"/>
                  </a:solidFill>
                </a:rPr>
                <a:t>“”</a:t>
              </a:r>
              <a:endParaRPr lang="en-US" sz="2400">
                <a:solidFill>
                  <a:srgbClr val="FF00FF"/>
                </a:solidFill>
              </a:endParaRPr>
            </a:p>
          </p:txBody>
        </p: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4720" y="2092"/>
              <a:ext cx="96" cy="96"/>
              <a:chOff x="4748" y="2092"/>
              <a:chExt cx="96" cy="96"/>
            </a:xfrm>
          </p:grpSpPr>
          <p:sp>
            <p:nvSpPr>
              <p:cNvPr id="9" name="Line 20"/>
              <p:cNvSpPr>
                <a:spLocks noChangeShapeType="1"/>
              </p:cNvSpPr>
              <p:nvPr/>
            </p:nvSpPr>
            <p:spPr bwMode="auto">
              <a:xfrm>
                <a:off x="4748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10" name="Line 21"/>
              <p:cNvSpPr>
                <a:spLocks noChangeShapeType="1"/>
              </p:cNvSpPr>
              <p:nvPr/>
            </p:nvSpPr>
            <p:spPr bwMode="auto">
              <a:xfrm flipH="1">
                <a:off x="4748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sp>
        <p:nvSpPr>
          <p:cNvPr id="11" name="Oval 28"/>
          <p:cNvSpPr>
            <a:spLocks noChangeArrowheads="1"/>
          </p:cNvSpPr>
          <p:nvPr/>
        </p:nvSpPr>
        <p:spPr bwMode="auto">
          <a:xfrm>
            <a:off x="2641705" y="4522057"/>
            <a:ext cx="721739" cy="72192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400" baseline="-250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1065212" y="4570089"/>
                <a:ext cx="633248" cy="63341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000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3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5212" y="4570089"/>
                <a:ext cx="633248" cy="633413"/>
              </a:xfrm>
              <a:prstGeom prst="ellipse">
                <a:avLst/>
              </a:prstGeom>
              <a:blipFill rotWithShape="1">
                <a:blip r:embed="rId3"/>
                <a:stretch>
                  <a:fillRect l="-11321" r="-943"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829411" y="1854702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411" y="1854702"/>
                <a:ext cx="43261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151687" y="1951083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687" y="1951083"/>
                <a:ext cx="42351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/>
              <p:cNvSpPr>
                <a:spLocks noChangeArrowheads="1"/>
              </p:cNvSpPr>
              <p:nvPr/>
            </p:nvSpPr>
            <p:spPr bwMode="auto">
              <a:xfrm>
                <a:off x="1498764" y="3591397"/>
                <a:ext cx="633248" cy="63341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00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8764" y="3591397"/>
                <a:ext cx="633248" cy="633413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3"/>
              <p:cNvSpPr>
                <a:spLocks noChangeArrowheads="1"/>
              </p:cNvSpPr>
              <p:nvPr/>
            </p:nvSpPr>
            <p:spPr bwMode="auto">
              <a:xfrm>
                <a:off x="1886218" y="4570089"/>
                <a:ext cx="633248" cy="63341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001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5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6218" y="4570089"/>
                <a:ext cx="633248" cy="633413"/>
              </a:xfrm>
              <a:prstGeom prst="ellipse">
                <a:avLst/>
              </a:prstGeom>
              <a:blipFill rotWithShape="1">
                <a:blip r:embed="rId7"/>
                <a:stretch>
                  <a:fillRect l="-10377" r="-1887"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3"/>
              <p:cNvSpPr>
                <a:spLocks noChangeArrowheads="1"/>
              </p:cNvSpPr>
              <p:nvPr/>
            </p:nvSpPr>
            <p:spPr bwMode="auto">
              <a:xfrm>
                <a:off x="2685951" y="4570088"/>
                <a:ext cx="633248" cy="633413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010</m:t>
                      </m:r>
                    </m:oMath>
                  </m:oMathPara>
                </a14:m>
                <a:endParaRPr lang="en-US" sz="24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5951" y="4570088"/>
                <a:ext cx="633248" cy="633413"/>
              </a:xfrm>
              <a:prstGeom prst="ellipse">
                <a:avLst/>
              </a:prstGeom>
              <a:blipFill rotWithShape="1">
                <a:blip r:embed="rId8"/>
                <a:stretch>
                  <a:fillRect l="-11429" r="-1905"/>
                </a:stretch>
              </a:blip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val 23"/>
              <p:cNvSpPr>
                <a:spLocks noChangeArrowheads="1"/>
              </p:cNvSpPr>
              <p:nvPr/>
            </p:nvSpPr>
            <p:spPr bwMode="auto">
              <a:xfrm>
                <a:off x="3498242" y="4570089"/>
                <a:ext cx="633248" cy="63341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011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7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8242" y="4570089"/>
                <a:ext cx="633248" cy="633413"/>
              </a:xfrm>
              <a:prstGeom prst="ellipse">
                <a:avLst/>
              </a:prstGeom>
              <a:blipFill rotWithShape="1">
                <a:blip r:embed="rId9"/>
                <a:stretch>
                  <a:fillRect l="-11321" r="-943"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val 23"/>
              <p:cNvSpPr>
                <a:spLocks noChangeArrowheads="1"/>
              </p:cNvSpPr>
              <p:nvPr/>
            </p:nvSpPr>
            <p:spPr bwMode="auto">
              <a:xfrm>
                <a:off x="5098442" y="4570085"/>
                <a:ext cx="633248" cy="633413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101</m:t>
                      </m:r>
                    </m:oMath>
                  </m:oMathPara>
                </a14:m>
                <a:endParaRPr lang="en-US" sz="24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8442" y="4570085"/>
                <a:ext cx="633248" cy="633413"/>
              </a:xfrm>
              <a:prstGeom prst="ellipse">
                <a:avLst/>
              </a:prstGeom>
              <a:blipFill rotWithShape="1">
                <a:blip r:embed="rId10"/>
                <a:stretch>
                  <a:fillRect l="-10377" r="-1887"/>
                </a:stretch>
              </a:blip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3"/>
              <p:cNvSpPr>
                <a:spLocks noChangeArrowheads="1"/>
              </p:cNvSpPr>
              <p:nvPr/>
            </p:nvSpPr>
            <p:spPr bwMode="auto">
              <a:xfrm>
                <a:off x="4337917" y="4570089"/>
                <a:ext cx="633248" cy="633413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100</m:t>
                      </m:r>
                    </m:oMath>
                  </m:oMathPara>
                </a14:m>
                <a:endParaRPr lang="en-US" sz="24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7917" y="4570089"/>
                <a:ext cx="633248" cy="633413"/>
              </a:xfrm>
              <a:prstGeom prst="ellipse">
                <a:avLst/>
              </a:prstGeom>
              <a:blipFill rotWithShape="1">
                <a:blip r:embed="rId11"/>
                <a:stretch>
                  <a:fillRect l="-11429" r="-1905"/>
                </a:stretch>
              </a:blip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3"/>
              <p:cNvSpPr>
                <a:spLocks noChangeArrowheads="1"/>
              </p:cNvSpPr>
              <p:nvPr/>
            </p:nvSpPr>
            <p:spPr bwMode="auto">
              <a:xfrm>
                <a:off x="5905387" y="4570082"/>
                <a:ext cx="633248" cy="63341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110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30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5387" y="4570082"/>
                <a:ext cx="633248" cy="633413"/>
              </a:xfrm>
              <a:prstGeom prst="ellipse">
                <a:avLst/>
              </a:prstGeom>
              <a:blipFill rotWithShape="1">
                <a:blip r:embed="rId12"/>
                <a:stretch>
                  <a:fillRect l="-11321" r="-943"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23"/>
              <p:cNvSpPr>
                <a:spLocks noChangeArrowheads="1"/>
              </p:cNvSpPr>
              <p:nvPr/>
            </p:nvSpPr>
            <p:spPr bwMode="auto">
              <a:xfrm>
                <a:off x="6733134" y="4570084"/>
                <a:ext cx="633248" cy="63341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111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31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3134" y="4570084"/>
                <a:ext cx="633248" cy="633413"/>
              </a:xfrm>
              <a:prstGeom prst="ellipse">
                <a:avLst/>
              </a:prstGeom>
              <a:blipFill rotWithShape="1">
                <a:blip r:embed="rId13"/>
                <a:stretch>
                  <a:fillRect l="-11429" r="-1905"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/>
              <p:cNvSpPr>
                <a:spLocks noChangeArrowheads="1"/>
              </p:cNvSpPr>
              <p:nvPr/>
            </p:nvSpPr>
            <p:spPr bwMode="auto">
              <a:xfrm>
                <a:off x="3098964" y="3591396"/>
                <a:ext cx="633248" cy="63341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01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8964" y="3591396"/>
                <a:ext cx="633248" cy="633413"/>
              </a:xfrm>
              <a:prstGeom prst="ellipse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4721518" y="3591397"/>
                <a:ext cx="633248" cy="63341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1518" y="3591397"/>
                <a:ext cx="633248" cy="633413"/>
              </a:xfrm>
              <a:prstGeom prst="ellipse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/>
              <p:cNvSpPr>
                <a:spLocks noChangeArrowheads="1"/>
              </p:cNvSpPr>
              <p:nvPr/>
            </p:nvSpPr>
            <p:spPr bwMode="auto">
              <a:xfrm>
                <a:off x="6285757" y="3591397"/>
                <a:ext cx="633248" cy="63341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5757" y="3591397"/>
                <a:ext cx="633248" cy="633413"/>
              </a:xfrm>
              <a:prstGeom prst="ellipse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24" idx="3"/>
            <a:endCxn id="13" idx="0"/>
          </p:cNvCxnSpPr>
          <p:nvPr/>
        </p:nvCxnSpPr>
        <p:spPr>
          <a:xfrm flipH="1">
            <a:off x="1381836" y="4132049"/>
            <a:ext cx="209665" cy="43804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5"/>
            <a:endCxn id="25" idx="0"/>
          </p:cNvCxnSpPr>
          <p:nvPr/>
        </p:nvCxnSpPr>
        <p:spPr>
          <a:xfrm>
            <a:off x="2039275" y="4132049"/>
            <a:ext cx="163567" cy="43804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3"/>
            <a:endCxn id="26" idx="0"/>
          </p:cNvCxnSpPr>
          <p:nvPr/>
        </p:nvCxnSpPr>
        <p:spPr>
          <a:xfrm flipH="1">
            <a:off x="3002575" y="4132048"/>
            <a:ext cx="189126" cy="43804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5"/>
            <a:endCxn id="27" idx="0"/>
          </p:cNvCxnSpPr>
          <p:nvPr/>
        </p:nvCxnSpPr>
        <p:spPr>
          <a:xfrm>
            <a:off x="3639475" y="4132048"/>
            <a:ext cx="175391" cy="43804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3"/>
            <a:endCxn id="29" idx="0"/>
          </p:cNvCxnSpPr>
          <p:nvPr/>
        </p:nvCxnSpPr>
        <p:spPr>
          <a:xfrm flipH="1">
            <a:off x="4654541" y="4132049"/>
            <a:ext cx="159714" cy="43804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3" idx="5"/>
            <a:endCxn id="28" idx="0"/>
          </p:cNvCxnSpPr>
          <p:nvPr/>
        </p:nvCxnSpPr>
        <p:spPr>
          <a:xfrm>
            <a:off x="5262029" y="4132049"/>
            <a:ext cx="153037" cy="43803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4" idx="3"/>
            <a:endCxn id="30" idx="0"/>
          </p:cNvCxnSpPr>
          <p:nvPr/>
        </p:nvCxnSpPr>
        <p:spPr>
          <a:xfrm flipH="1">
            <a:off x="6222011" y="4132049"/>
            <a:ext cx="156483" cy="43803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4" idx="5"/>
            <a:endCxn id="31" idx="0"/>
          </p:cNvCxnSpPr>
          <p:nvPr/>
        </p:nvCxnSpPr>
        <p:spPr>
          <a:xfrm>
            <a:off x="6826268" y="4132049"/>
            <a:ext cx="223490" cy="438035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Oval 67"/>
              <p:cNvSpPr>
                <a:spLocks noChangeArrowheads="1"/>
              </p:cNvSpPr>
              <p:nvPr/>
            </p:nvSpPr>
            <p:spPr bwMode="auto">
              <a:xfrm>
                <a:off x="2354242" y="2552104"/>
                <a:ext cx="633248" cy="63341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4242" y="2552104"/>
                <a:ext cx="633248" cy="633413"/>
              </a:xfrm>
              <a:prstGeom prst="ellipse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Oval 68"/>
              <p:cNvSpPr>
                <a:spLocks noChangeArrowheads="1"/>
              </p:cNvSpPr>
              <p:nvPr/>
            </p:nvSpPr>
            <p:spPr bwMode="auto">
              <a:xfrm>
                <a:off x="5454404" y="2552103"/>
                <a:ext cx="633248" cy="63341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69" name="Oval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54404" y="2552103"/>
                <a:ext cx="633248" cy="633413"/>
              </a:xfrm>
              <a:prstGeom prst="ellipse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>
            <a:stCxn id="7" idx="3"/>
            <a:endCxn id="68" idx="7"/>
          </p:cNvCxnSpPr>
          <p:nvPr/>
        </p:nvCxnSpPr>
        <p:spPr>
          <a:xfrm flipH="1">
            <a:off x="2894753" y="1951083"/>
            <a:ext cx="1074491" cy="69378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" idx="5"/>
            <a:endCxn id="69" idx="1"/>
          </p:cNvCxnSpPr>
          <p:nvPr/>
        </p:nvCxnSpPr>
        <p:spPr>
          <a:xfrm>
            <a:off x="4449177" y="1951083"/>
            <a:ext cx="1097964" cy="69378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8" idx="3"/>
            <a:endCxn id="24" idx="7"/>
          </p:cNvCxnSpPr>
          <p:nvPr/>
        </p:nvCxnSpPr>
        <p:spPr>
          <a:xfrm flipH="1">
            <a:off x="2039275" y="3092756"/>
            <a:ext cx="407704" cy="59140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8" idx="5"/>
            <a:endCxn id="32" idx="1"/>
          </p:cNvCxnSpPr>
          <p:nvPr/>
        </p:nvCxnSpPr>
        <p:spPr>
          <a:xfrm>
            <a:off x="2894753" y="3092756"/>
            <a:ext cx="296948" cy="59140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9" idx="3"/>
            <a:endCxn id="33" idx="7"/>
          </p:cNvCxnSpPr>
          <p:nvPr/>
        </p:nvCxnSpPr>
        <p:spPr>
          <a:xfrm flipH="1">
            <a:off x="5262029" y="3092755"/>
            <a:ext cx="285112" cy="59140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9" idx="5"/>
            <a:endCxn id="34" idx="1"/>
          </p:cNvCxnSpPr>
          <p:nvPr/>
        </p:nvCxnSpPr>
        <p:spPr>
          <a:xfrm>
            <a:off x="5994915" y="3092755"/>
            <a:ext cx="383579" cy="59140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28"/>
          <p:cNvSpPr>
            <a:spLocks noChangeArrowheads="1"/>
          </p:cNvSpPr>
          <p:nvPr/>
        </p:nvSpPr>
        <p:spPr bwMode="auto">
          <a:xfrm>
            <a:off x="5043715" y="4525831"/>
            <a:ext cx="721739" cy="72192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400" baseline="-25000">
              <a:solidFill>
                <a:srgbClr val="FF0000"/>
              </a:solidFill>
            </a:endParaRPr>
          </a:p>
        </p:txBody>
      </p:sp>
      <p:sp>
        <p:nvSpPr>
          <p:cNvPr id="89" name="Oval 28"/>
          <p:cNvSpPr>
            <a:spLocks noChangeArrowheads="1"/>
          </p:cNvSpPr>
          <p:nvPr/>
        </p:nvSpPr>
        <p:spPr bwMode="auto">
          <a:xfrm>
            <a:off x="4293671" y="4522057"/>
            <a:ext cx="721739" cy="72192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400" baseline="-250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1886218" y="3044133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218" y="3044133"/>
                <a:ext cx="423514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1050100" y="4086832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00" y="4086832"/>
                <a:ext cx="423514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2728173" y="4050705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173" y="4050705"/>
                <a:ext cx="42351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4384069" y="3993977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069" y="3993977"/>
                <a:ext cx="423514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5944242" y="3995460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242" y="3995460"/>
                <a:ext cx="423514" cy="46166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5098442" y="3021902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442" y="3021902"/>
                <a:ext cx="42351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>
                <a:off x="6084665" y="3021901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665" y="3021901"/>
                <a:ext cx="432618" cy="461665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/>
              <p:cNvSpPr txBox="1"/>
              <p:nvPr/>
            </p:nvSpPr>
            <p:spPr>
              <a:xfrm>
                <a:off x="6833449" y="4020319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449" y="4020319"/>
                <a:ext cx="432618" cy="461665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2935378" y="302190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378" y="3021900"/>
                <a:ext cx="432618" cy="46166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/>
              <p:cNvSpPr txBox="1"/>
              <p:nvPr/>
            </p:nvSpPr>
            <p:spPr>
              <a:xfrm>
                <a:off x="3653537" y="4024784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537" y="4024784"/>
                <a:ext cx="432618" cy="46166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732212" y="5486400"/>
            <a:ext cx="794513" cy="79472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z="2400" smtClean="0"/>
              <a:t>trash</a:t>
            </a:r>
            <a:endParaRPr lang="en-US" sz="2400"/>
          </a:p>
        </p:txBody>
      </p:sp>
      <p:cxnSp>
        <p:nvCxnSpPr>
          <p:cNvPr id="56" name="Straight Arrow Connector 55"/>
          <p:cNvCxnSpPr>
            <a:stCxn id="13" idx="4"/>
            <a:endCxn id="54" idx="2"/>
          </p:cNvCxnSpPr>
          <p:nvPr/>
        </p:nvCxnSpPr>
        <p:spPr>
          <a:xfrm>
            <a:off x="1381836" y="5203502"/>
            <a:ext cx="2350376" cy="68025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5" idx="4"/>
            <a:endCxn id="54" idx="2"/>
          </p:cNvCxnSpPr>
          <p:nvPr/>
        </p:nvCxnSpPr>
        <p:spPr>
          <a:xfrm>
            <a:off x="2202842" y="5203502"/>
            <a:ext cx="1529370" cy="68025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" idx="4"/>
            <a:endCxn id="54" idx="1"/>
          </p:cNvCxnSpPr>
          <p:nvPr/>
        </p:nvCxnSpPr>
        <p:spPr>
          <a:xfrm>
            <a:off x="3002575" y="5243984"/>
            <a:ext cx="845991" cy="35880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7" idx="4"/>
            <a:endCxn id="54" idx="1"/>
          </p:cNvCxnSpPr>
          <p:nvPr/>
        </p:nvCxnSpPr>
        <p:spPr>
          <a:xfrm>
            <a:off x="3814866" y="5203502"/>
            <a:ext cx="33700" cy="39928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9" idx="4"/>
            <a:endCxn id="54" idx="7"/>
          </p:cNvCxnSpPr>
          <p:nvPr/>
        </p:nvCxnSpPr>
        <p:spPr>
          <a:xfrm flipH="1">
            <a:off x="4410371" y="5243984"/>
            <a:ext cx="244170" cy="35880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8" idx="4"/>
            <a:endCxn id="54" idx="7"/>
          </p:cNvCxnSpPr>
          <p:nvPr/>
        </p:nvCxnSpPr>
        <p:spPr>
          <a:xfrm flipH="1">
            <a:off x="4410371" y="5247758"/>
            <a:ext cx="994214" cy="35502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0" idx="4"/>
            <a:endCxn id="54" idx="6"/>
          </p:cNvCxnSpPr>
          <p:nvPr/>
        </p:nvCxnSpPr>
        <p:spPr>
          <a:xfrm flipH="1">
            <a:off x="4526725" y="5203495"/>
            <a:ext cx="1695286" cy="680265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1" idx="4"/>
            <a:endCxn id="54" idx="6"/>
          </p:cNvCxnSpPr>
          <p:nvPr/>
        </p:nvCxnSpPr>
        <p:spPr>
          <a:xfrm flipH="1">
            <a:off x="4526725" y="5203497"/>
            <a:ext cx="2523033" cy="68026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54" idx="3"/>
            <a:endCxn id="54" idx="5"/>
          </p:cNvCxnSpPr>
          <p:nvPr/>
        </p:nvCxnSpPr>
        <p:spPr>
          <a:xfrm rot="16200000" flipH="1">
            <a:off x="4129468" y="5883833"/>
            <a:ext cx="12700" cy="561805"/>
          </a:xfrm>
          <a:prstGeom prst="curvedConnector3">
            <a:avLst>
              <a:gd name="adj1" fmla="val 4081921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2231522" y="5543627"/>
                <a:ext cx="655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0,1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522" y="5543627"/>
                <a:ext cx="655949" cy="461665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5415066" y="5578022"/>
                <a:ext cx="655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0,1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066" y="5578022"/>
                <a:ext cx="655949" cy="461665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4267851" y="6396335"/>
                <a:ext cx="655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0,1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851" y="6396335"/>
                <a:ext cx="655949" cy="46166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4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2743200"/>
                <a:ext cx="10969943" cy="3962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A way of describing a language</a:t>
                </a:r>
              </a:p>
              <a:p>
                <a:r>
                  <a:rPr lang="en-US" smtClean="0"/>
                  <a:t>Give a “pattern” of the strings, every string matching that pattern is in the language</a:t>
                </a:r>
              </a:p>
              <a:p>
                <a:r>
                  <a:rPr lang="en-US" smtClean="0"/>
                  <a:t>Examples:</a:t>
                </a:r>
              </a:p>
              <a:p>
                <a:pPr lvl="1"/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mtClean="0"/>
                  <a:t> matches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𝑎𝑐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𝑏𝑐</m:t>
                    </m:r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mtClean="0"/>
                  <a:t> matches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𝑎𝑐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𝑏𝑐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𝑎𝑎𝑐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𝑎𝑏𝑐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𝑏𝑎𝑐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𝑏𝑏𝑐</m:t>
                    </m:r>
                  </m:oMath>
                </a14:m>
                <a:r>
                  <a:rPr lang="en-US" smtClean="0"/>
                  <a:t>, …</a:t>
                </a:r>
              </a:p>
              <a:p>
                <a:pPr lvl="1"/>
                <a:endParaRPr lang="en-US" smtClean="0"/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2743200"/>
                <a:ext cx="10969943" cy="3962400"/>
              </a:xfrm>
              <a:blipFill rotWithShape="1">
                <a:blip r:embed="rId2"/>
                <a:stretch>
                  <a:fillRect l="-1500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39969938"/>
                  </p:ext>
                </p:extLst>
              </p:nvPr>
            </p:nvGraphicFramePr>
            <p:xfrm>
              <a:off x="150812" y="1219200"/>
              <a:ext cx="11883962" cy="1402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5516"/>
                    <a:gridCol w="2193925"/>
                    <a:gridCol w="3673285"/>
                    <a:gridCol w="430123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Name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Decision Problem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Function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Language</a:t>
                          </a:r>
                          <a:endParaRPr lang="en-US" sz="200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aseline="0" smtClean="0"/>
                            <a:t>Regex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Does this string </a:t>
                          </a:r>
                          <a:r>
                            <a:rPr lang="en-US" sz="2000" baseline="0" smtClean="0"/>
                            <a:t>match this pattern?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b="0" i="1" smtClean="0"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0 </m:t>
                                        </m:r>
                                        <m:r>
                                          <a:rPr lang="en-US" sz="2000" b="0" i="0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US" sz="2000" b="0" i="0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the</m:t>
                                        </m:r>
                                        <m:r>
                                          <a:rPr lang="en-US" sz="2000" b="0" i="0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string</m:t>
                                        </m:r>
                                        <m:r>
                                          <a:rPr lang="en-US" sz="2000" b="0" i="0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matches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1 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  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the</m:t>
                                        </m:r>
                                        <m:r>
                                          <a:rPr lang="en-US" sz="2000" b="0" i="0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string</m:t>
                                        </m:r>
                                        <m:r>
                                          <a:rPr lang="en-US" sz="2000" b="0" i="0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does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000" b="0" i="0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000" b="0" i="0" smtClean="0">
                                                <a:latin typeface="Cambria Math"/>
                                              </a:rPr>
                                              <m:t>n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0" i="0" smtClean="0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t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matches</m:t>
                                </m:r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the</m:t>
                                </m:r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pattern</m:t>
                                </m:r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39969938"/>
                  </p:ext>
                </p:extLst>
              </p:nvPr>
            </p:nvGraphicFramePr>
            <p:xfrm>
              <a:off x="150812" y="1219200"/>
              <a:ext cx="11883962" cy="1402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5516"/>
                    <a:gridCol w="2193925"/>
                    <a:gridCol w="3673285"/>
                    <a:gridCol w="4301236"/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Name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Decision Problem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Function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Language</a:t>
                          </a:r>
                          <a:endParaRPr lang="en-US" sz="2000"/>
                        </a:p>
                      </a:txBody>
                      <a:tcPr/>
                    </a:tc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baseline="0" smtClean="0"/>
                            <a:t>Regex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Does this string </a:t>
                          </a:r>
                          <a:r>
                            <a:rPr lang="en-US" sz="2000" baseline="0" smtClean="0"/>
                            <a:t>match this pattern?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6468" t="-42424" r="-117081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76596" t="-42424" r="-142" b="-1090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43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152400"/>
            <a:ext cx="10969943" cy="1143000"/>
          </a:xfrm>
        </p:spPr>
        <p:txBody>
          <a:bodyPr/>
          <a:lstStyle/>
          <a:p>
            <a:r>
              <a:rPr lang="en-US" smtClean="0"/>
              <a:t>“Pieces” of a Regex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838200"/>
                <a:ext cx="10969943" cy="601980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Empty String:</a:t>
                </a:r>
              </a:p>
              <a:p>
                <a:pPr lvl="1"/>
                <a:r>
                  <a:rPr lang="en-US" smtClean="0"/>
                  <a:t>Matches just the string of length 0</a:t>
                </a:r>
              </a:p>
              <a:p>
                <a:pPr lvl="1"/>
                <a:r>
                  <a:rPr lang="en-US" smtClean="0"/>
                  <a:t>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smtClean="0"/>
                  <a:t> or “”</a:t>
                </a:r>
              </a:p>
              <a:p>
                <a:r>
                  <a:rPr lang="en-US" smtClean="0"/>
                  <a:t>Literal Character</a:t>
                </a:r>
              </a:p>
              <a:p>
                <a:pPr lvl="1"/>
                <a:r>
                  <a:rPr lang="en-US" smtClean="0"/>
                  <a:t>Matches a specific string of length 1</a:t>
                </a:r>
              </a:p>
              <a:p>
                <a:pPr lvl="1"/>
                <a:r>
                  <a:rPr lang="en-US" smtClean="0"/>
                  <a:t>Example: the regex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 will match just the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endParaRPr lang="en-US" smtClean="0"/>
              </a:p>
              <a:p>
                <a:r>
                  <a:rPr lang="en-US"/>
                  <a:t>Alternation/Union</a:t>
                </a:r>
              </a:p>
              <a:p>
                <a:pPr lvl="1"/>
                <a:r>
                  <a:rPr lang="en-US"/>
                  <a:t>Matches strings that match at least one of the two parts</a:t>
                </a:r>
              </a:p>
              <a:p>
                <a:pPr lvl="1"/>
                <a:r>
                  <a:rPr lang="en-US"/>
                  <a:t>Example: the regex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/>
                  <a:t> will match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endParaRPr lang="en-US"/>
              </a:p>
              <a:p>
                <a:r>
                  <a:rPr lang="en-US"/>
                  <a:t>Concatenation</a:t>
                </a:r>
              </a:p>
              <a:p>
                <a:pPr lvl="1"/>
                <a:r>
                  <a:rPr lang="en-US"/>
                  <a:t>Matches strings that can be dividing into 2 parts to match the things concatenated</a:t>
                </a:r>
              </a:p>
              <a:p>
                <a:pPr lvl="1"/>
                <a:r>
                  <a:rPr lang="en-US"/>
                  <a:t>Example: the regex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𝑐</m:t>
                    </m:r>
                  </m:oMath>
                </a14:m>
                <a:r>
                  <a:rPr lang="en-US"/>
                  <a:t> will match the strings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𝑎𝑐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𝑏𝑐</m:t>
                    </m:r>
                  </m:oMath>
                </a14:m>
                <a:endParaRPr lang="en-US"/>
              </a:p>
              <a:p>
                <a:r>
                  <a:rPr lang="en-US"/>
                  <a:t>Kleene Star</a:t>
                </a:r>
              </a:p>
              <a:p>
                <a:pPr lvl="1"/>
                <a:r>
                  <a:rPr lang="en-US"/>
                  <a:t>Matches strings that are 0 or more copies of the thing starred</a:t>
                </a:r>
              </a:p>
              <a:p>
                <a:pPr lvl="1"/>
                <a:r>
                  <a:rPr lang="en-US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/>
                  <a:t> will match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/>
                  <a:t>, or either followed by any number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</m:t>
                    </m:r>
                  </m:oMath>
                </a14:m>
                <a:r>
                  <a:rPr lang="en-US"/>
                  <a:t>’s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838200"/>
                <a:ext cx="10969943" cy="6019801"/>
              </a:xfrm>
              <a:blipFill rotWithShape="1">
                <a:blip r:embed="rId2"/>
                <a:stretch>
                  <a:fillRect l="-667" t="-1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47012" y="13716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mtClean="0">
                <a:solidFill>
                  <a:srgbClr val="FF0000"/>
                </a:solidFill>
              </a:rPr>
              <a:t>Note:  The compents here are the minimal necessary. In practice, regexes have other components as well, those are just “syntactic sugar”.</a:t>
            </a:r>
          </a:p>
        </p:txBody>
      </p:sp>
    </p:spTree>
    <p:extLst>
      <p:ext uri="{BB962C8B-B14F-4D97-AF65-F5344CB8AC3E}">
        <p14:creationId xmlns:p14="http://schemas.microsoft.com/office/powerpoint/2010/main" val="36097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Regex for UVA computing IDs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UVA computing id is formatted as:</a:t>
            </a:r>
          </a:p>
          <a:p>
            <a:pPr lvl="1"/>
            <a:r>
              <a:rPr lang="en-US" smtClean="0"/>
              <a:t>2-3 letters</a:t>
            </a:r>
          </a:p>
          <a:p>
            <a:pPr lvl="1"/>
            <a:r>
              <a:rPr lang="en-US" smtClean="0"/>
              <a:t>A digit</a:t>
            </a:r>
          </a:p>
          <a:p>
            <a:pPr lvl="1"/>
            <a:r>
              <a:rPr lang="en-US" smtClean="0"/>
              <a:t>1-3 letters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 as a Regex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i="1">
                        <a:latin typeface="Cambria Math"/>
                      </a:rPr>
                      <m:t>𝐴𝑁𝐷</m:t>
                    </m:r>
                    <m:r>
                      <a:rPr lang="en-US" sz="4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4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4400" i="1">
                            <a:latin typeface="Cambria Math"/>
                          </a:rPr>
                          <m:t>𝑥</m:t>
                        </m:r>
                        <m:r>
                          <a:rPr lang="en-US" sz="4400" i="1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sz="44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4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4400" i="1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44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4400" i="1">
                        <a:latin typeface="Cambria Math"/>
                      </a:rPr>
                      <m:t>𝑥</m:t>
                    </m:r>
                    <m:r>
                      <a:rPr lang="en-US" sz="4400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4400">
                        <a:latin typeface="Cambria Math"/>
                      </a:rPr>
                      <m:t>has</m:t>
                    </m:r>
                    <m:r>
                      <a:rPr lang="en-US" sz="44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4400">
                        <a:latin typeface="Cambria Math"/>
                      </a:rPr>
                      <m:t>no</m:t>
                    </m:r>
                    <m:r>
                      <a:rPr lang="en-US" sz="4400">
                        <a:latin typeface="Cambria Math"/>
                      </a:rPr>
                      <m:t> 0</m:t>
                    </m:r>
                    <m:r>
                      <m:rPr>
                        <m:sty m:val="p"/>
                      </m:rPr>
                      <a:rPr lang="en-US" sz="4400">
                        <a:latin typeface="Cambria Math"/>
                      </a:rPr>
                      <m:t>s</m:t>
                    </m:r>
                    <m:r>
                      <a:rPr lang="en-US" sz="4400">
                        <a:latin typeface="Cambria Math"/>
                      </a:rPr>
                      <m:t>}</m:t>
                    </m:r>
                  </m:oMath>
                </a14:m>
                <a:endParaRPr lang="en-US" sz="4400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5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NAND as a Regex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i="1" smtClean="0">
                        <a:latin typeface="Cambria Math"/>
                      </a:rPr>
                      <m:t>𝑁𝐴𝑁𝐷</m:t>
                    </m:r>
                    <m:r>
                      <a:rPr lang="en-US" sz="4400" i="1" smtClean="0">
                        <a:latin typeface="Cambria Math"/>
                      </a:rPr>
                      <m:t>={</m:t>
                    </m:r>
                    <m:r>
                      <a:rPr lang="en-US" sz="4400" i="1" smtClean="0">
                        <a:latin typeface="Cambria Math"/>
                      </a:rPr>
                      <m:t>𝑥</m:t>
                    </m:r>
                    <m:r>
                      <a:rPr lang="en-US" sz="440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4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4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400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44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4400" i="1">
                        <a:latin typeface="Cambria Math"/>
                      </a:rPr>
                      <m:t>|</m:t>
                    </m:r>
                    <m:r>
                      <a:rPr lang="en-US" sz="4400" i="1">
                        <a:latin typeface="Cambria Math"/>
                      </a:rPr>
                      <m:t>𝑥</m:t>
                    </m:r>
                    <m:r>
                      <a:rPr lang="en-US" sz="4400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4400">
                        <a:latin typeface="Cambria Math"/>
                      </a:rPr>
                      <m:t>has</m:t>
                    </m:r>
                    <m:r>
                      <a:rPr lang="en-US" sz="4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4400" b="0" i="0" smtClean="0">
                        <a:latin typeface="Cambria Math"/>
                      </a:rPr>
                      <m:t>a</m:t>
                    </m:r>
                    <m:r>
                      <a:rPr lang="en-US" sz="4400">
                        <a:latin typeface="Cambria Math"/>
                      </a:rPr>
                      <m:t> </m:t>
                    </m:r>
                    <m:r>
                      <a:rPr lang="en-US" sz="4400" b="0" i="0" smtClean="0">
                        <a:latin typeface="Cambria Math"/>
                      </a:rPr>
                      <m:t>0</m:t>
                    </m:r>
                    <m:r>
                      <a:rPr lang="en-US" sz="4400">
                        <a:latin typeface="Cambria Math"/>
                      </a:rPr>
                      <m:t>}</m:t>
                    </m:r>
                  </m:oMath>
                </a14:m>
                <a:endParaRPr lang="en-US" sz="4400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5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XOR as a Regex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/>
                      </a:rPr>
                      <m:t>𝑋𝑂𝑅</m:t>
                    </m:r>
                    <m:r>
                      <a:rPr lang="en-US" sz="4000" b="0" i="1" smtClean="0">
                        <a:latin typeface="Cambria Math"/>
                      </a:rPr>
                      <m:t>={</m:t>
                    </m:r>
                    <m:r>
                      <a:rPr lang="en-US" sz="4000" b="0" i="1" smtClean="0">
                        <a:latin typeface="Cambria Math"/>
                      </a:rPr>
                      <m:t>𝑥</m:t>
                    </m:r>
                    <m:r>
                      <a:rPr lang="en-US" sz="4000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4000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4000" b="0" i="1" smtClean="0">
                        <a:latin typeface="Cambria Math"/>
                      </a:rPr>
                      <m:t>|</m:t>
                    </m:r>
                    <m:r>
                      <a:rPr lang="en-US" sz="4000" b="0" i="1" smtClean="0">
                        <a:latin typeface="Cambria Math"/>
                      </a:rPr>
                      <m:t>𝑥</m:t>
                    </m:r>
                    <m:r>
                      <a:rPr lang="en-US" sz="40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b="0" i="0" smtClean="0">
                        <a:latin typeface="Cambria Math"/>
                      </a:rPr>
                      <m:t>has</m:t>
                    </m:r>
                    <m:r>
                      <a:rPr lang="en-US" sz="4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b="0" i="0" smtClean="0">
                        <a:latin typeface="Cambria Math"/>
                      </a:rPr>
                      <m:t>an</m:t>
                    </m:r>
                    <m:r>
                      <a:rPr lang="en-US" sz="4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b="0" i="0" smtClean="0">
                        <a:latin typeface="Cambria Math"/>
                      </a:rPr>
                      <m:t>odd</m:t>
                    </m:r>
                    <m:r>
                      <a:rPr lang="en-US" sz="4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b="0" i="0" smtClean="0">
                        <a:latin typeface="Cambria Math"/>
                      </a:rPr>
                      <m:t>number</m:t>
                    </m:r>
                    <m:r>
                      <a:rPr lang="en-US" sz="4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b="0" i="0" smtClean="0">
                        <a:latin typeface="Cambria Math"/>
                      </a:rPr>
                      <m:t>of</m:t>
                    </m:r>
                    <m:r>
                      <a:rPr lang="en-US" sz="4000" b="0" i="0" smtClean="0">
                        <a:latin typeface="Cambria Math"/>
                      </a:rPr>
                      <m:t> 1</m:t>
                    </m:r>
                    <m:r>
                      <m:rPr>
                        <m:sty m:val="p"/>
                      </m:rPr>
                      <a:rPr lang="en-US" sz="4000" b="0" i="0" smtClean="0">
                        <a:latin typeface="Cambria Math"/>
                      </a:rPr>
                      <m:t>s</m:t>
                    </m:r>
                    <m:r>
                      <a:rPr lang="en-US" sz="4000" b="0" i="0" smtClean="0">
                        <a:latin typeface="Cambria Math"/>
                      </a:rPr>
                      <m:t>}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9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FSA = Regex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Finite state Automata and Regular Expressions are equivalent models of computing</a:t>
            </a:r>
          </a:p>
          <a:p>
            <a:r>
              <a:rPr lang="en-US" smtClean="0"/>
              <a:t>Any language I can represent as a FSA I can also represent as a Regex (and vice versa)</a:t>
            </a:r>
          </a:p>
          <a:p>
            <a:r>
              <a:rPr lang="en-US" smtClean="0"/>
              <a:t>How would I show this?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Showing FSA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mtClean="0"/>
                  <a:t> Regex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Show how to convert any FSA into a Regex for the same language</a:t>
            </a:r>
          </a:p>
          <a:p>
            <a:r>
              <a:rPr lang="en-US" smtClean="0"/>
              <a:t>We’re going to skip this:</a:t>
            </a:r>
          </a:p>
          <a:p>
            <a:pPr lvl="1"/>
            <a:r>
              <a:rPr lang="en-US" smtClean="0"/>
              <a:t>It’s tedious, and people virtually never go this direction in practice, but you can do it (see textbook theorem 9.12)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Showing Regex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mtClean="0"/>
                  <a:t> FSA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Show how to convert any regex into a FSA for the same language</a:t>
            </a:r>
          </a:p>
          <a:p>
            <a:r>
              <a:rPr lang="en-US" smtClean="0"/>
              <a:t>Idea: show how to build each “piece” of a regex using FSA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0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Infinite NAND Automaton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0" y="1600201"/>
                <a:ext cx="7413245" cy="4525963"/>
              </a:xfrm>
            </p:spPr>
            <p:txBody>
              <a:bodyPr/>
              <a:lstStyle/>
              <a:p>
                <a:r>
                  <a:rPr lang="en-US" smtClean="0"/>
                  <a:t>Observation: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𝐴𝑁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𝑁𝐴𝑁𝐷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NAND should do the opposite of NAND</a:t>
                </a:r>
              </a:p>
              <a:p>
                <a:r>
                  <a:rPr lang="en-US" smtClean="0"/>
                  <a:t>Switch final states and non-final states!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0" y="1600201"/>
                <a:ext cx="7413245" cy="4525963"/>
              </a:xfrm>
              <a:blipFill rotWithShape="1">
                <a:blip r:embed="rId2"/>
                <a:stretch>
                  <a:fillRect l="-2549" t="-2426" r="-2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7649820" y="2218441"/>
            <a:ext cx="4311992" cy="3572759"/>
            <a:chOff x="7649820" y="2218441"/>
            <a:chExt cx="4311992" cy="3572759"/>
          </a:xfrm>
        </p:grpSpPr>
        <p:grpSp>
          <p:nvGrpSpPr>
            <p:cNvPr id="5" name="Group 4"/>
            <p:cNvGrpSpPr/>
            <p:nvPr/>
          </p:nvGrpSpPr>
          <p:grpSpPr>
            <a:xfrm>
              <a:off x="7649820" y="2275719"/>
              <a:ext cx="4311992" cy="3515481"/>
              <a:chOff x="2362169" y="1867275"/>
              <a:chExt cx="4311992" cy="3515481"/>
            </a:xfrm>
          </p:grpSpPr>
          <p:grpSp>
            <p:nvGrpSpPr>
              <p:cNvPr id="6" name="Group 17"/>
              <p:cNvGrpSpPr>
                <a:grpSpLocks/>
              </p:cNvGrpSpPr>
              <p:nvPr/>
            </p:nvGrpSpPr>
            <p:grpSpPr bwMode="auto">
              <a:xfrm>
                <a:off x="2362169" y="3146777"/>
                <a:ext cx="928540" cy="678906"/>
                <a:chOff x="4718" y="1996"/>
                <a:chExt cx="394" cy="288"/>
              </a:xfrm>
            </p:grpSpPr>
            <p:sp>
              <p:nvSpPr>
                <p:cNvPr id="20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en-US" baseline="-25000" smtClean="0">
                      <a:solidFill>
                        <a:srgbClr val="FF00FF"/>
                      </a:solidFill>
                    </a:rPr>
                    <a:t>start</a:t>
                  </a:r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21" name="Group 19"/>
                <p:cNvGrpSpPr>
                  <a:grpSpLocks/>
                </p:cNvGrpSpPr>
                <p:nvPr/>
              </p:nvGrpSpPr>
              <p:grpSpPr bwMode="auto">
                <a:xfrm>
                  <a:off x="4718" y="2092"/>
                  <a:ext cx="96" cy="96"/>
                  <a:chOff x="4746" y="2092"/>
                  <a:chExt cx="96" cy="96"/>
                </a:xfrm>
              </p:grpSpPr>
              <p:sp>
                <p:nvSpPr>
                  <p:cNvPr id="22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746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6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" name="Oval 28"/>
              <p:cNvSpPr>
                <a:spLocks noChangeArrowheads="1"/>
              </p:cNvSpPr>
              <p:nvPr/>
            </p:nvSpPr>
            <p:spPr bwMode="auto">
              <a:xfrm>
                <a:off x="3924655" y="4292105"/>
                <a:ext cx="1090367" cy="1090651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3200" baseline="-25000" smtClean="0"/>
                  <a:t>No 0s</a:t>
                </a:r>
                <a:endParaRPr lang="en-US" sz="3200" baseline="-25000"/>
              </a:p>
            </p:txBody>
          </p:sp>
          <p:cxnSp>
            <p:nvCxnSpPr>
              <p:cNvPr id="8" name="Curved Connector 7"/>
              <p:cNvCxnSpPr>
                <a:stCxn id="20" idx="4"/>
                <a:endCxn id="7" idx="2"/>
              </p:cNvCxnSpPr>
              <p:nvPr/>
            </p:nvCxnSpPr>
            <p:spPr>
              <a:xfrm rot="16200000" flipH="1">
                <a:off x="2932125" y="3844901"/>
                <a:ext cx="1011748" cy="973311"/>
              </a:xfrm>
              <a:prstGeom prst="curvedConnector2">
                <a:avLst/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urved Connector 8"/>
              <p:cNvCxnSpPr>
                <a:stCxn id="7" idx="7"/>
                <a:endCxn id="7" idx="5"/>
              </p:cNvCxnSpPr>
              <p:nvPr/>
            </p:nvCxnSpPr>
            <p:spPr>
              <a:xfrm rot="16200000" flipH="1">
                <a:off x="4469737" y="4837430"/>
                <a:ext cx="771207" cy="12700"/>
              </a:xfrm>
              <a:prstGeom prst="curvedConnector5">
                <a:avLst>
                  <a:gd name="adj1" fmla="val -29642"/>
                  <a:gd name="adj2" fmla="val 9128236"/>
                  <a:gd name="adj3" fmla="val 129642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urved Connector 9"/>
              <p:cNvCxnSpPr>
                <a:stCxn id="15" idx="7"/>
                <a:endCxn id="15" idx="5"/>
              </p:cNvCxnSpPr>
              <p:nvPr/>
            </p:nvCxnSpPr>
            <p:spPr>
              <a:xfrm rot="16200000" flipH="1">
                <a:off x="4457816" y="2348973"/>
                <a:ext cx="681225" cy="12700"/>
              </a:xfrm>
              <a:prstGeom prst="curvedConnector5">
                <a:avLst>
                  <a:gd name="adj1" fmla="val -33557"/>
                  <a:gd name="adj2" fmla="val 8273205"/>
                  <a:gd name="adj3" fmla="val 133557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urved Connector 10"/>
              <p:cNvCxnSpPr>
                <a:stCxn id="20" idx="0"/>
                <a:endCxn id="15" idx="2"/>
              </p:cNvCxnSpPr>
              <p:nvPr/>
            </p:nvCxnSpPr>
            <p:spPr>
              <a:xfrm rot="5400000" flipH="1" flipV="1">
                <a:off x="3064937" y="2235382"/>
                <a:ext cx="797803" cy="1024988"/>
              </a:xfrm>
              <a:prstGeom prst="curvedConnector2">
                <a:avLst/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018212" y="1995147"/>
                    <a:ext cx="65594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8212" y="1995147"/>
                    <a:ext cx="655949" cy="46166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735035" y="4315240"/>
                    <a:ext cx="4326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5035" y="4315240"/>
                    <a:ext cx="432618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921106" y="2277069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1106" y="2277069"/>
                    <a:ext cx="423514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Oval 23"/>
              <p:cNvSpPr>
                <a:spLocks noChangeArrowheads="1"/>
              </p:cNvSpPr>
              <p:nvPr/>
            </p:nvSpPr>
            <p:spPr bwMode="auto">
              <a:xfrm>
                <a:off x="3976332" y="1867275"/>
                <a:ext cx="963146" cy="963397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1800" smtClean="0">
                    <a:solidFill>
                      <a:srgbClr val="FF0000"/>
                    </a:solidFill>
                  </a:rPr>
                  <a:t>Some 0s</a:t>
                </a:r>
                <a:endParaRPr lang="en-US" sz="180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042794" y="4498502"/>
                    <a:ext cx="4326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2794" y="4498502"/>
                    <a:ext cx="432618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>
                <a:stCxn id="7" idx="0"/>
                <a:endCxn id="15" idx="4"/>
              </p:cNvCxnSpPr>
              <p:nvPr/>
            </p:nvCxnSpPr>
            <p:spPr>
              <a:xfrm flipH="1" flipV="1">
                <a:off x="4457905" y="2830672"/>
                <a:ext cx="11934" cy="1461433"/>
              </a:xfrm>
              <a:prstGeom prst="straightConnector1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037221" y="3311972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7221" y="3311972"/>
                    <a:ext cx="423514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Oval 28"/>
            <p:cNvSpPr>
              <a:spLocks noChangeArrowheads="1"/>
            </p:cNvSpPr>
            <p:nvPr/>
          </p:nvSpPr>
          <p:spPr bwMode="auto">
            <a:xfrm>
              <a:off x="9212306" y="2218441"/>
              <a:ext cx="1090367" cy="1090651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483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152400"/>
            <a:ext cx="10969943" cy="1143000"/>
          </a:xfrm>
        </p:spPr>
        <p:txBody>
          <a:bodyPr/>
          <a:lstStyle/>
          <a:p>
            <a:r>
              <a:rPr lang="en-US" smtClean="0"/>
              <a:t>“Pieces” of a Regex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838200"/>
                <a:ext cx="10969943" cy="601980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Empty String:</a:t>
                </a:r>
              </a:p>
              <a:p>
                <a:pPr lvl="1"/>
                <a:r>
                  <a:rPr lang="en-US" smtClean="0"/>
                  <a:t>Matches just the string of length 0</a:t>
                </a:r>
              </a:p>
              <a:p>
                <a:pPr lvl="1"/>
                <a:r>
                  <a:rPr lang="en-US" smtClean="0"/>
                  <a:t>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smtClean="0"/>
                  <a:t> or “”</a:t>
                </a:r>
              </a:p>
              <a:p>
                <a:r>
                  <a:rPr lang="en-US" smtClean="0"/>
                  <a:t>Literal Character</a:t>
                </a:r>
              </a:p>
              <a:p>
                <a:pPr lvl="1"/>
                <a:r>
                  <a:rPr lang="en-US" smtClean="0"/>
                  <a:t>Matches a specific string of length 1</a:t>
                </a:r>
              </a:p>
              <a:p>
                <a:pPr lvl="1"/>
                <a:r>
                  <a:rPr lang="en-US" smtClean="0"/>
                  <a:t>Example: the regex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 will match just the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endParaRPr lang="en-US" smtClean="0"/>
              </a:p>
              <a:p>
                <a:r>
                  <a:rPr lang="en-US"/>
                  <a:t>Alternation/Union</a:t>
                </a:r>
              </a:p>
              <a:p>
                <a:pPr lvl="1"/>
                <a:r>
                  <a:rPr lang="en-US"/>
                  <a:t>Matches strings that match at least one of the two parts</a:t>
                </a:r>
              </a:p>
              <a:p>
                <a:pPr lvl="1"/>
                <a:r>
                  <a:rPr lang="en-US"/>
                  <a:t>Example: the regex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/>
                  <a:t> will match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endParaRPr lang="en-US"/>
              </a:p>
              <a:p>
                <a:r>
                  <a:rPr lang="en-US"/>
                  <a:t>Concatenation</a:t>
                </a:r>
              </a:p>
              <a:p>
                <a:pPr lvl="1"/>
                <a:r>
                  <a:rPr lang="en-US"/>
                  <a:t>Matches strings that can be dividing into 2 parts to match the things concatenated</a:t>
                </a:r>
              </a:p>
              <a:p>
                <a:pPr lvl="1"/>
                <a:r>
                  <a:rPr lang="en-US"/>
                  <a:t>Example: the regex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𝑐</m:t>
                    </m:r>
                  </m:oMath>
                </a14:m>
                <a:r>
                  <a:rPr lang="en-US"/>
                  <a:t> will match the strings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𝑎𝑐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𝑏𝑐</m:t>
                    </m:r>
                  </m:oMath>
                </a14:m>
                <a:endParaRPr lang="en-US"/>
              </a:p>
              <a:p>
                <a:r>
                  <a:rPr lang="en-US"/>
                  <a:t>Kleene Star</a:t>
                </a:r>
              </a:p>
              <a:p>
                <a:pPr lvl="1"/>
                <a:r>
                  <a:rPr lang="en-US"/>
                  <a:t>Matches strings that are 0 or more copies of the thing starred</a:t>
                </a:r>
              </a:p>
              <a:p>
                <a:pPr lvl="1"/>
                <a:r>
                  <a:rPr lang="en-US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/>
                  <a:t> will match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/>
                  <a:t>, or either followed by any number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</m:t>
                    </m:r>
                  </m:oMath>
                </a14:m>
                <a:r>
                  <a:rPr lang="en-US"/>
                  <a:t>’s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838200"/>
                <a:ext cx="10969943" cy="6019801"/>
              </a:xfrm>
              <a:blipFill rotWithShape="1">
                <a:blip r:embed="rId2"/>
                <a:stretch>
                  <a:fillRect l="-667" t="-1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FSA for the empty 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FSA for a literal character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FSA for Alternation/Union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Tricky…</a:t>
            </a:r>
          </a:p>
          <a:p>
            <a:r>
              <a:rPr lang="en-US" smtClean="0"/>
              <a:t>What does it need to do?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Characterizing What’s computable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Things that are computable by FSA:</a:t>
            </a:r>
          </a:p>
          <a:p>
            <a:pPr lvl="1"/>
            <a:r>
              <a:rPr lang="en-US" smtClean="0"/>
              <a:t>Functions that don’t need “memory”</a:t>
            </a:r>
          </a:p>
          <a:p>
            <a:pPr lvl="1"/>
            <a:r>
              <a:rPr lang="en-US" smtClean="0"/>
              <a:t>Languages expressible as Regular Expressions (next time)</a:t>
            </a:r>
          </a:p>
          <a:p>
            <a:r>
              <a:rPr lang="en-US" smtClean="0"/>
              <a:t>Things that aren’t computable by FSA:</a:t>
            </a:r>
          </a:p>
          <a:p>
            <a:pPr lvl="1"/>
            <a:r>
              <a:rPr lang="en-US" smtClean="0"/>
              <a:t>Things that require more than finitely many states</a:t>
            </a:r>
          </a:p>
          <a:p>
            <a:pPr lvl="1"/>
            <a:r>
              <a:rPr lang="en-US" smtClean="0"/>
              <a:t>Intuitive example: Majority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54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48DCC0-301C-4B97-8BA6-7B39DC0B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Calibri"/>
              </a:rPr>
              <a:t>Majority </a:t>
            </a:r>
            <a:r>
              <a:rPr lang="en-US" dirty="0">
                <a:cs typeface="Calibri"/>
              </a:rPr>
              <a:t>with FSA?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E4B8CE-C326-4F0F-8433-7C7E92354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Consider an inputs with lots of 0s</a:t>
            </a:r>
          </a:p>
          <a:p>
            <a:pPr marL="456565" indent="-456565"/>
            <a:endParaRPr lang="en-US" dirty="0">
              <a:cs typeface="Calibri"/>
            </a:endParaRPr>
          </a:p>
          <a:p>
            <a:pPr marL="456565" indent="-456565"/>
            <a:endParaRPr lang="en-US" dirty="0">
              <a:cs typeface="Calibri"/>
            </a:endParaRPr>
          </a:p>
          <a:p>
            <a:pPr marL="456565" indent="-456565"/>
            <a:r>
              <a:rPr lang="en-US" dirty="0">
                <a:cs typeface="Calibri"/>
              </a:rPr>
              <a:t>Recall: we read 1 bit at a time, no going back!</a:t>
            </a:r>
          </a:p>
          <a:p>
            <a:pPr marL="456565" indent="-456565"/>
            <a:r>
              <a:rPr lang="en-US" dirty="0">
                <a:cs typeface="Calibri"/>
              </a:rPr>
              <a:t>To count to 50,000, we'll need 50,000 states!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10D052-E9B9-4F06-852E-B23B7B17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ED0270-90F9-449D-919D-1E4148AED73E}"/>
              </a:ext>
            </a:extLst>
          </p:cNvPr>
          <p:cNvSpPr txBox="1"/>
          <p:nvPr/>
        </p:nvSpPr>
        <p:spPr>
          <a:xfrm>
            <a:off x="3951778" y="2500575"/>
            <a:ext cx="36774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000...0000 111...1111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9B95017-4D05-48C4-AAE5-72DC224FFEDC}"/>
              </a:ext>
            </a:extLst>
          </p:cNvPr>
          <p:cNvSpPr txBox="1"/>
          <p:nvPr/>
        </p:nvSpPr>
        <p:spPr>
          <a:xfrm>
            <a:off x="8407704" y="2487133"/>
            <a:ext cx="36774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000...0000 111...1111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9966F8F-B23D-4637-BDF3-A6EC09A30025}"/>
              </a:ext>
            </a:extLst>
          </p:cNvPr>
          <p:cNvSpPr txBox="1"/>
          <p:nvPr/>
        </p:nvSpPr>
        <p:spPr>
          <a:xfrm>
            <a:off x="4413162" y="2871964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F81BD"/>
                </a:solidFill>
                <a:cs typeface="Calibri"/>
              </a:rPr>
              <a:t>×50,000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3B730D7-742D-45FB-BF66-3BEE1425CC2E}"/>
              </a:ext>
            </a:extLst>
          </p:cNvPr>
          <p:cNvSpPr txBox="1"/>
          <p:nvPr/>
        </p:nvSpPr>
        <p:spPr>
          <a:xfrm>
            <a:off x="5942012" y="2872804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F81BD"/>
                </a:solidFill>
                <a:cs typeface="Calibri"/>
              </a:rPr>
              <a:t>×50,000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14A31E8-F0F5-45C8-AF7A-A966AE73BE9A}"/>
              </a:ext>
            </a:extLst>
          </p:cNvPr>
          <p:cNvSpPr txBox="1"/>
          <p:nvPr/>
        </p:nvSpPr>
        <p:spPr>
          <a:xfrm>
            <a:off x="9064217" y="2859362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F81BD"/>
                </a:solidFill>
                <a:cs typeface="Calibri"/>
              </a:rPr>
              <a:t>×50,000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644665B-69E3-4BB2-8E6B-0D17000A2986}"/>
              </a:ext>
            </a:extLst>
          </p:cNvPr>
          <p:cNvSpPr txBox="1"/>
          <p:nvPr/>
        </p:nvSpPr>
        <p:spPr>
          <a:xfrm>
            <a:off x="10437812" y="2860202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F81BD"/>
                </a:solidFill>
                <a:cs typeface="Calibri"/>
              </a:rPr>
              <a:t>×50,001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C7F3A6-DCDA-44C3-9556-EE38AA3A0903}"/>
              </a:ext>
            </a:extLst>
          </p:cNvPr>
          <p:cNvSpPr txBox="1"/>
          <p:nvPr/>
        </p:nvSpPr>
        <p:spPr>
          <a:xfrm>
            <a:off x="155409" y="2501415"/>
            <a:ext cx="36774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000...0000 111...1111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6273FDF-BDD0-4FD6-8D46-FDA3724B3525}"/>
              </a:ext>
            </a:extLst>
          </p:cNvPr>
          <p:cNvSpPr txBox="1"/>
          <p:nvPr/>
        </p:nvSpPr>
        <p:spPr>
          <a:xfrm>
            <a:off x="662907" y="2872804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F81BD"/>
                </a:solidFill>
                <a:cs typeface="Calibri"/>
              </a:rPr>
              <a:t>×49,999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17BA608-B6AD-4D3E-8D93-6F430A2BCE89}"/>
              </a:ext>
            </a:extLst>
          </p:cNvPr>
          <p:cNvSpPr txBox="1"/>
          <p:nvPr/>
        </p:nvSpPr>
        <p:spPr>
          <a:xfrm>
            <a:off x="2206437" y="2859267"/>
            <a:ext cx="1449575" cy="4715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F81BD"/>
                </a:solidFill>
                <a:cs typeface="Calibri"/>
              </a:rPr>
              <a:t>×50,000</a:t>
            </a:r>
          </a:p>
        </p:txBody>
      </p:sp>
    </p:spTree>
    <p:extLst>
      <p:ext uri="{BB962C8B-B14F-4D97-AF65-F5344CB8AC3E}">
        <p14:creationId xmlns:p14="http://schemas.microsoft.com/office/powerpoint/2010/main" val="3813359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 to NAND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2" y="1600201"/>
                <a:ext cx="7599315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AND: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𝑠𝑡𝑎𝑟𝑡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𝑁𝑜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𝑆𝑜𝑚𝑒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𝑠𝑡𝑎𝑟𝑡</m:t>
                    </m:r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𝑠𝑡𝑎𝑟𝑡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𝑁𝑜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defined as the arrows</a:t>
                </a:r>
              </a:p>
              <a:p>
                <a:r>
                  <a:rPr lang="en-US" smtClean="0"/>
                  <a:t>NAND: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don’t change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mtClean="0"/>
                  <a:t> </a:t>
                </a:r>
              </a:p>
              <a:p>
                <a:r>
                  <a:rPr lang="en-US" smtClean="0"/>
                  <a:t>In general, If we can compute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with a FSA, we can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as well</a:t>
                </a:r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2" y="1600201"/>
                <a:ext cx="7599315" cy="4525963"/>
              </a:xfrm>
              <a:blipFill rotWithShape="1">
                <a:blip r:embed="rId2"/>
                <a:stretch>
                  <a:fillRect l="-1283" t="-3235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7649820" y="2218441"/>
            <a:ext cx="4311992" cy="3572759"/>
            <a:chOff x="7649820" y="2218441"/>
            <a:chExt cx="4311992" cy="3572759"/>
          </a:xfrm>
        </p:grpSpPr>
        <p:grpSp>
          <p:nvGrpSpPr>
            <p:cNvPr id="24" name="Group 23"/>
            <p:cNvGrpSpPr/>
            <p:nvPr/>
          </p:nvGrpSpPr>
          <p:grpSpPr>
            <a:xfrm>
              <a:off x="7649820" y="2275719"/>
              <a:ext cx="4311992" cy="3515481"/>
              <a:chOff x="2362169" y="1867275"/>
              <a:chExt cx="4311992" cy="3515481"/>
            </a:xfrm>
          </p:grpSpPr>
          <p:grpSp>
            <p:nvGrpSpPr>
              <p:cNvPr id="26" name="Group 17"/>
              <p:cNvGrpSpPr>
                <a:grpSpLocks/>
              </p:cNvGrpSpPr>
              <p:nvPr/>
            </p:nvGrpSpPr>
            <p:grpSpPr bwMode="auto">
              <a:xfrm>
                <a:off x="2362169" y="3146777"/>
                <a:ext cx="928540" cy="678906"/>
                <a:chOff x="4718" y="1996"/>
                <a:chExt cx="394" cy="288"/>
              </a:xfrm>
            </p:grpSpPr>
            <p:sp>
              <p:nvSpPr>
                <p:cNvPr id="39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en-US" baseline="-25000" smtClean="0">
                      <a:solidFill>
                        <a:srgbClr val="FF00FF"/>
                      </a:solidFill>
                    </a:rPr>
                    <a:t>start</a:t>
                  </a:r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40" name="Group 19"/>
                <p:cNvGrpSpPr>
                  <a:grpSpLocks/>
                </p:cNvGrpSpPr>
                <p:nvPr/>
              </p:nvGrpSpPr>
              <p:grpSpPr bwMode="auto">
                <a:xfrm>
                  <a:off x="4718" y="2092"/>
                  <a:ext cx="96" cy="96"/>
                  <a:chOff x="4746" y="2092"/>
                  <a:chExt cx="96" cy="96"/>
                </a:xfrm>
              </p:grpSpPr>
              <p:sp>
                <p:nvSpPr>
                  <p:cNvPr id="41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746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6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" name="Oval 28"/>
              <p:cNvSpPr>
                <a:spLocks noChangeArrowheads="1"/>
              </p:cNvSpPr>
              <p:nvPr/>
            </p:nvSpPr>
            <p:spPr bwMode="auto">
              <a:xfrm>
                <a:off x="3924655" y="4292105"/>
                <a:ext cx="1090367" cy="1090651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3200" baseline="-25000" smtClean="0"/>
                  <a:t>No 0s</a:t>
                </a:r>
                <a:endParaRPr lang="en-US" sz="3200" baseline="-25000"/>
              </a:p>
            </p:txBody>
          </p:sp>
          <p:cxnSp>
            <p:nvCxnSpPr>
              <p:cNvPr id="28" name="Curved Connector 27"/>
              <p:cNvCxnSpPr>
                <a:stCxn id="39" idx="4"/>
                <a:endCxn id="27" idx="2"/>
              </p:cNvCxnSpPr>
              <p:nvPr/>
            </p:nvCxnSpPr>
            <p:spPr>
              <a:xfrm rot="16200000" flipH="1">
                <a:off x="2932125" y="3844901"/>
                <a:ext cx="1011748" cy="973311"/>
              </a:xfrm>
              <a:prstGeom prst="curvedConnector2">
                <a:avLst/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urved Connector 28"/>
              <p:cNvCxnSpPr>
                <a:stCxn id="27" idx="7"/>
                <a:endCxn id="27" idx="5"/>
              </p:cNvCxnSpPr>
              <p:nvPr/>
            </p:nvCxnSpPr>
            <p:spPr>
              <a:xfrm rot="16200000" flipH="1">
                <a:off x="4469737" y="4837430"/>
                <a:ext cx="771207" cy="12700"/>
              </a:xfrm>
              <a:prstGeom prst="curvedConnector5">
                <a:avLst>
                  <a:gd name="adj1" fmla="val -29642"/>
                  <a:gd name="adj2" fmla="val 9128236"/>
                  <a:gd name="adj3" fmla="val 129642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urved Connector 29"/>
              <p:cNvCxnSpPr>
                <a:stCxn id="35" idx="7"/>
                <a:endCxn id="35" idx="5"/>
              </p:cNvCxnSpPr>
              <p:nvPr/>
            </p:nvCxnSpPr>
            <p:spPr>
              <a:xfrm rot="16200000" flipH="1">
                <a:off x="4457816" y="2348973"/>
                <a:ext cx="681225" cy="12700"/>
              </a:xfrm>
              <a:prstGeom prst="curvedConnector5">
                <a:avLst>
                  <a:gd name="adj1" fmla="val -33557"/>
                  <a:gd name="adj2" fmla="val 8273205"/>
                  <a:gd name="adj3" fmla="val 133557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urved Connector 30"/>
              <p:cNvCxnSpPr>
                <a:stCxn id="39" idx="0"/>
                <a:endCxn id="35" idx="2"/>
              </p:cNvCxnSpPr>
              <p:nvPr/>
            </p:nvCxnSpPr>
            <p:spPr>
              <a:xfrm rot="5400000" flipH="1" flipV="1">
                <a:off x="3064937" y="2235382"/>
                <a:ext cx="797803" cy="1024988"/>
              </a:xfrm>
              <a:prstGeom prst="curvedConnector2">
                <a:avLst/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018212" y="1995147"/>
                    <a:ext cx="65594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8212" y="1995147"/>
                    <a:ext cx="655949" cy="46166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735035" y="4315240"/>
                    <a:ext cx="4326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5035" y="4315240"/>
                    <a:ext cx="432618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921106" y="2277069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1106" y="2277069"/>
                    <a:ext cx="423514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Oval 23"/>
              <p:cNvSpPr>
                <a:spLocks noChangeArrowheads="1"/>
              </p:cNvSpPr>
              <p:nvPr/>
            </p:nvSpPr>
            <p:spPr bwMode="auto">
              <a:xfrm>
                <a:off x="3976332" y="1867275"/>
                <a:ext cx="963146" cy="963397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1800" smtClean="0">
                    <a:solidFill>
                      <a:srgbClr val="FF0000"/>
                    </a:solidFill>
                  </a:rPr>
                  <a:t>Some 0s</a:t>
                </a:r>
                <a:endParaRPr lang="en-US" sz="180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042794" y="4498502"/>
                    <a:ext cx="4326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2794" y="4498502"/>
                    <a:ext cx="432618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>
                <a:stCxn id="27" idx="0"/>
                <a:endCxn id="35" idx="4"/>
              </p:cNvCxnSpPr>
              <p:nvPr/>
            </p:nvCxnSpPr>
            <p:spPr>
              <a:xfrm flipH="1" flipV="1">
                <a:off x="4457905" y="2830672"/>
                <a:ext cx="11934" cy="1461433"/>
              </a:xfrm>
              <a:prstGeom prst="straightConnector1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037221" y="3311972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7221" y="3311972"/>
                    <a:ext cx="423514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9212306" y="2218441"/>
              <a:ext cx="1090367" cy="1090651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64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1"/>
            <a:ext cx="11961812" cy="5486400"/>
          </a:xfrm>
        </p:spPr>
        <p:txBody>
          <a:bodyPr>
            <a:normAutofit/>
          </a:bodyPr>
          <a:lstStyle/>
          <a:p>
            <a:r>
              <a:rPr lang="en-US" smtClean="0"/>
              <a:t>Homework released tomorrow</a:t>
            </a:r>
          </a:p>
          <a:p>
            <a:pPr lvl="1"/>
            <a:r>
              <a:rPr lang="en-US" smtClean="0"/>
              <a:t>See submission page for deadlines (I’m still processing your quiz 3)</a:t>
            </a:r>
          </a:p>
          <a:p>
            <a:r>
              <a:rPr lang="en-US" smtClean="0"/>
              <a:t>Quiz will be released Thursday, due Tuesday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Last Time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Languages and decision problems</a:t>
            </a:r>
          </a:p>
          <a:p>
            <a:pPr lvl="1"/>
            <a:r>
              <a:rPr lang="en-US" smtClean="0"/>
              <a:t>A different way of thinking about functions</a:t>
            </a:r>
          </a:p>
          <a:p>
            <a:r>
              <a:rPr lang="en-US" smtClean="0"/>
              <a:t>Introducing Finite State Automata</a:t>
            </a:r>
          </a:p>
          <a:p>
            <a:pPr lvl="1"/>
            <a:r>
              <a:rPr lang="en-US" smtClean="0"/>
              <a:t>DFA: </a:t>
            </a:r>
            <a:r>
              <a:rPr lang="en-US" i="1" smtClean="0"/>
              <a:t>Deterministic</a:t>
            </a:r>
            <a:r>
              <a:rPr lang="en-US" smtClean="0"/>
              <a:t> finite state automaton</a:t>
            </a:r>
          </a:p>
          <a:p>
            <a:pPr lvl="1"/>
            <a:r>
              <a:rPr lang="en-US" smtClean="0"/>
              <a:t>Language of a FSA: The set of strings for which that automaton returns 1</a:t>
            </a:r>
            <a:endParaRPr lang="en-US" smtClean="0"/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2935C1-4041-43DD-993B-DE3A9415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"/>
              </a:rPr>
              <a:t>FSA </a:t>
            </a:r>
            <a:r>
              <a:rPr lang="en-US" smtClean="0">
                <a:cs typeface="Calibri"/>
              </a:rPr>
              <a:t>are strictly </a:t>
            </a:r>
            <a:r>
              <a:rPr lang="en-US" dirty="0">
                <a:cs typeface="Calibri"/>
              </a:rPr>
              <a:t>more powerful </a:t>
            </a:r>
            <a:r>
              <a:rPr lang="en-US">
                <a:cs typeface="Calibri"/>
              </a:rPr>
              <a:t>than </a:t>
            </a:r>
            <a:r>
              <a:rPr lang="en-US" smtClean="0">
                <a:cs typeface="Calibri"/>
              </a:rPr>
              <a:t>NAND circuits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1173B8-69C0-4FA2-8BE8-D0A5A3BFB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fontScale="92500" lnSpcReduction="10000"/>
          </a:bodyPr>
          <a:lstStyle/>
          <a:p>
            <a:pPr marL="456565" indent="-456565"/>
            <a:r>
              <a:rPr lang="en-US" dirty="0">
                <a:cs typeface="Calibri"/>
              </a:rPr>
              <a:t>How can we show this?</a:t>
            </a:r>
          </a:p>
          <a:p>
            <a:pPr marL="989965" lvl="1" indent="-380365"/>
            <a:r>
              <a:rPr lang="en-US" dirty="0">
                <a:cs typeface="Calibri"/>
              </a:rPr>
              <a:t>Show that there is at least one function we can do with FSA but not NAND-CIRC</a:t>
            </a:r>
          </a:p>
          <a:p>
            <a:pPr marL="1523365" lvl="2" indent="-304165"/>
            <a:r>
              <a:rPr lang="en-US" dirty="0">
                <a:cs typeface="Calibri"/>
              </a:rPr>
              <a:t>Done! (infinite XOR)</a:t>
            </a:r>
          </a:p>
          <a:p>
            <a:pPr marL="989965" lvl="1" indent="-380365"/>
            <a:r>
              <a:rPr lang="en-US" dirty="0">
                <a:cs typeface="Calibri"/>
              </a:rPr>
              <a:t>Show anything we can do with NAND-CIRC can also be done with FSA</a:t>
            </a:r>
          </a:p>
          <a:p>
            <a:pPr marL="1523365" lvl="2" indent="-304165"/>
            <a:r>
              <a:rPr lang="en-US" dirty="0">
                <a:cs typeface="Calibri"/>
              </a:rPr>
              <a:t>How?</a:t>
            </a:r>
          </a:p>
          <a:p>
            <a:pPr marL="1523365" lvl="2" indent="-304165"/>
            <a:r>
              <a:rPr lang="en-US" dirty="0">
                <a:cs typeface="Calibri"/>
              </a:rPr>
              <a:t>We need to be able to compute any finite function</a:t>
            </a:r>
          </a:p>
          <a:p>
            <a:pPr marL="456565" indent="-456565"/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DBF68A-A5C2-419A-A8A0-61749AC2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625FAA-99E1-4143-B189-1157B790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Computing any finite function with NAND-CIRC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BD18AB-5684-4A98-B8B7-4CC4EA413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fontScale="85000" lnSpcReduction="10000"/>
          </a:bodyPr>
          <a:lstStyle/>
          <a:p>
            <a:pPr marL="456565" indent="-456565"/>
            <a:r>
              <a:rPr lang="en-US" dirty="0">
                <a:ea typeface="+mn-lt"/>
                <a:cs typeface="+mn-lt"/>
              </a:rPr>
              <a:t>Summary:</a:t>
            </a:r>
            <a:endParaRPr lang="en-US" dirty="0"/>
          </a:p>
          <a:p>
            <a:pPr marL="989965" lvl="1" indent="-380365"/>
            <a:r>
              <a:rPr lang="en-US" dirty="0">
                <a:ea typeface="+mn-lt"/>
                <a:cs typeface="+mn-lt"/>
              </a:rPr>
              <a:t>"Manually Precompute" the output for every (finitely-many) possible input</a:t>
            </a:r>
          </a:p>
          <a:p>
            <a:pPr marL="989965" lvl="1" indent="-380365"/>
            <a:r>
              <a:rPr lang="en-US" dirty="0">
                <a:ea typeface="+mn-lt"/>
                <a:cs typeface="+mn-lt"/>
              </a:rPr>
              <a:t>When we receive the actual input, do a "lookup"</a:t>
            </a:r>
            <a:endParaRPr lang="en-US" dirty="0"/>
          </a:p>
          <a:p>
            <a:pPr marL="456565" indent="-456565"/>
            <a:r>
              <a:rPr lang="en-US" dirty="0">
                <a:cs typeface="Calibri"/>
              </a:rPr>
              <a:t>Our proof before:</a:t>
            </a:r>
            <a:endParaRPr lang="en-US" dirty="0"/>
          </a:p>
          <a:p>
            <a:pPr marL="989965" lvl="1" indent="-380365"/>
            <a:r>
              <a:rPr lang="en-US" dirty="0">
                <a:cs typeface="Calibri"/>
              </a:rPr>
              <a:t>Make a variable to represent each possible input, assigning its value to match the correct output</a:t>
            </a:r>
          </a:p>
          <a:p>
            <a:pPr marL="989965" lvl="1" indent="-380365"/>
            <a:r>
              <a:rPr lang="en-US" dirty="0">
                <a:cs typeface="Calibri"/>
              </a:rPr>
              <a:t>Use LOOKUP to return the proper variable for the given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885A4A-1D4C-408B-8E19-A12E6A12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5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08F965-9C60-4827-8B03-01CF8AF1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Straightline Code for </a:t>
            </a:r>
            <a:r>
              <a:rPr lang="en-US" i="1" dirty="0">
                <a:latin typeface="Times New Roman"/>
                <a:cs typeface="Calibri"/>
              </a:rPr>
              <a:t>f</a:t>
            </a:r>
            <a:endParaRPr lang="en-US" i="1" dirty="0">
              <a:latin typeface="Times New Roman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CB96E514-3287-494C-B4A2-6A41F1FF8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59" y="2558311"/>
            <a:ext cx="11333595" cy="36324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FD048B-C3F7-4E72-AD0F-83316E17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xmlns="" id="{105C8278-9556-47C9-8064-8EFB9060B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935728"/>
              </p:ext>
            </p:extLst>
          </p:nvPr>
        </p:nvGraphicFramePr>
        <p:xfrm>
          <a:off x="5138904" y="1422201"/>
          <a:ext cx="353934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670">
                  <a:extLst>
                    <a:ext uri="{9D8B030D-6E8A-4147-A177-3AD203B41FA5}">
                      <a16:colId xmlns:a16="http://schemas.microsoft.com/office/drawing/2014/main" xmlns="" val="2152908667"/>
                    </a:ext>
                  </a:extLst>
                </a:gridCol>
                <a:gridCol w="1769670">
                  <a:extLst>
                    <a:ext uri="{9D8B030D-6E8A-4147-A177-3AD203B41FA5}">
                      <a16:colId xmlns:a16="http://schemas.microsoft.com/office/drawing/2014/main" xmlns="" val="2198827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441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221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327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6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445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05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355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16269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7816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71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625FAA-99E1-4143-B189-1157B790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"/>
              </a:rPr>
              <a:t>Computing </a:t>
            </a:r>
            <a:r>
              <a:rPr lang="en-US" smtClean="0">
                <a:cs typeface="Calibri"/>
              </a:rPr>
              <a:t>finite functions </a:t>
            </a:r>
            <a:r>
              <a:rPr lang="en-US" dirty="0">
                <a:cs typeface="Calibri"/>
              </a:rPr>
              <a:t>with FSA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BD18AB-5684-4A98-B8B7-4CC4EA413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fontScale="85000" lnSpcReduction="20000"/>
          </a:bodyPr>
          <a:lstStyle/>
          <a:p>
            <a:pPr marL="456565" indent="-456565"/>
            <a:r>
              <a:rPr lang="en-US" dirty="0">
                <a:cs typeface="Calibri"/>
              </a:rPr>
              <a:t>Summary:</a:t>
            </a:r>
            <a:endParaRPr lang="en-US" dirty="0"/>
          </a:p>
          <a:p>
            <a:pPr marL="989965" lvl="1" indent="-380365"/>
            <a:r>
              <a:rPr lang="en-US" dirty="0">
                <a:cs typeface="Calibri"/>
              </a:rPr>
              <a:t>"Manually Precompute" the output for every (finitely-many) possible input</a:t>
            </a:r>
          </a:p>
          <a:p>
            <a:pPr marL="989965" lvl="1" indent="-380365"/>
            <a:r>
              <a:rPr lang="en-US" dirty="0">
                <a:cs typeface="Calibri"/>
              </a:rPr>
              <a:t>When we receive the actual input, do a "lookup"</a:t>
            </a:r>
          </a:p>
          <a:p>
            <a:pPr marL="456565" indent="-456565"/>
            <a:r>
              <a:rPr lang="en-US" dirty="0">
                <a:cs typeface="Calibri"/>
              </a:rPr>
              <a:t>Same idea, but with Automata:</a:t>
            </a:r>
          </a:p>
          <a:p>
            <a:pPr marL="989965" lvl="1" indent="-380365"/>
            <a:r>
              <a:rPr lang="en-US" dirty="0">
                <a:cs typeface="Calibri"/>
              </a:rPr>
              <a:t>Make a state for every possible input, determining whether or not it is final depending on the correct output</a:t>
            </a:r>
          </a:p>
          <a:p>
            <a:pPr marL="989965" lvl="1" indent="-380365"/>
            <a:r>
              <a:rPr lang="en-US" dirty="0">
                <a:cs typeface="Calibri"/>
              </a:rPr>
              <a:t>Do a "binary tree traversal" with the given input to navigate to its correct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885A4A-1D4C-408B-8E19-A12E6A12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7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1236</Words>
  <Application>Microsoft Office PowerPoint</Application>
  <PresentationFormat>Custom</PresentationFormat>
  <Paragraphs>267</Paragraphs>
  <Slides>25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Times New Roman</vt:lpstr>
      <vt:lpstr>Calibri</vt:lpstr>
      <vt:lpstr>Office Theme</vt:lpstr>
      <vt:lpstr>CS3102 Theory of Computation</vt:lpstr>
      <vt:lpstr>Infinite NAND Automaton</vt:lpstr>
      <vt:lpstr>AND to NAND</vt:lpstr>
      <vt:lpstr>Logistics</vt:lpstr>
      <vt:lpstr>Last Time</vt:lpstr>
      <vt:lpstr>FSA are strictly more powerful than NAND circuits</vt:lpstr>
      <vt:lpstr>Computing any finite function with NAND-CIRC</vt:lpstr>
      <vt:lpstr>Straightline Code for f</vt:lpstr>
      <vt:lpstr>Computing finite functions with FSA</vt:lpstr>
      <vt:lpstr>FSA for f</vt:lpstr>
      <vt:lpstr>Regular Expressions</vt:lpstr>
      <vt:lpstr>“Pieces” of a Regex</vt:lpstr>
      <vt:lpstr>Regex for UVA computing IDs</vt:lpstr>
      <vt:lpstr>AND as a Regex</vt:lpstr>
      <vt:lpstr>NAND as a Regex</vt:lpstr>
      <vt:lpstr>XOR as a Regex</vt:lpstr>
      <vt:lpstr>FSA = Regex</vt:lpstr>
      <vt:lpstr>Showing FSA ≤ Regex</vt:lpstr>
      <vt:lpstr>Showing Regex ≤ FSA</vt:lpstr>
      <vt:lpstr>“Pieces” of a Regex</vt:lpstr>
      <vt:lpstr>FSA for the empty string</vt:lpstr>
      <vt:lpstr>FSA for a literal character</vt:lpstr>
      <vt:lpstr>FSA for Alternation/Union</vt:lpstr>
      <vt:lpstr>Characterizing What’s computable</vt:lpstr>
      <vt:lpstr>Majority with FSA?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509</cp:revision>
  <dcterms:created xsi:type="dcterms:W3CDTF">2019-01-15T14:15:49Z</dcterms:created>
  <dcterms:modified xsi:type="dcterms:W3CDTF">2020-02-27T18:28:22Z</dcterms:modified>
</cp:coreProperties>
</file>