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359" r:id="rId3"/>
    <p:sldId id="360" r:id="rId4"/>
    <p:sldId id="380" r:id="rId5"/>
    <p:sldId id="368" r:id="rId6"/>
    <p:sldId id="374" r:id="rId7"/>
    <p:sldId id="378" r:id="rId8"/>
    <p:sldId id="377" r:id="rId9"/>
    <p:sldId id="376" r:id="rId10"/>
    <p:sldId id="379" r:id="rId11"/>
    <p:sldId id="381" r:id="rId12"/>
    <p:sldId id="383" r:id="rId13"/>
    <p:sldId id="384" r:id="rId14"/>
    <p:sldId id="385" r:id="rId15"/>
    <p:sldId id="386" r:id="rId16"/>
    <p:sldId id="389" r:id="rId17"/>
    <p:sldId id="388" r:id="rId18"/>
    <p:sldId id="390" r:id="rId19"/>
    <p:sldId id="391" r:id="rId20"/>
    <p:sldId id="392" r:id="rId21"/>
    <p:sldId id="393" r:id="rId22"/>
    <p:sldId id="394" r:id="rId23"/>
    <p:sldId id="387" r:id="rId24"/>
    <p:sldId id="395" r:id="rId25"/>
    <p:sldId id="396" r:id="rId26"/>
    <p:sldId id="397" r:id="rId27"/>
    <p:sldId id="398" r:id="rId28"/>
    <p:sldId id="399" r:id="rId29"/>
  </p:sldIdLst>
  <p:sldSz cx="12188825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0.png"/><Relationship Id="rId12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71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7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87.png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1.png"/><Relationship Id="rId3" Type="http://schemas.openxmlformats.org/officeDocument/2006/relationships/image" Target="../media/image49.png"/><Relationship Id="rId7" Type="http://schemas.openxmlformats.org/officeDocument/2006/relationships/image" Target="../media/image89.png"/><Relationship Id="rId12" Type="http://schemas.openxmlformats.org/officeDocument/2006/relationships/image" Target="../media/image70.png"/><Relationship Id="rId2" Type="http://schemas.openxmlformats.org/officeDocument/2006/relationships/image" Target="../media/image48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72.png"/><Relationship Id="rId5" Type="http://schemas.openxmlformats.org/officeDocument/2006/relationships/image" Target="../media/image87.png"/><Relationship Id="rId15" Type="http://schemas.openxmlformats.org/officeDocument/2006/relationships/image" Target="../media/image55.png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89.png"/><Relationship Id="rId12" Type="http://schemas.openxmlformats.org/officeDocument/2006/relationships/image" Target="../media/image70.png"/><Relationship Id="rId2" Type="http://schemas.openxmlformats.org/officeDocument/2006/relationships/image" Target="../media/image61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72.png"/><Relationship Id="rId5" Type="http://schemas.openxmlformats.org/officeDocument/2006/relationships/image" Target="../media/image87.png"/><Relationship Id="rId15" Type="http://schemas.openxmlformats.org/officeDocument/2006/relationships/image" Target="../media/image67.png"/><Relationship Id="rId10" Type="http://schemas.openxmlformats.org/officeDocument/2006/relationships/image" Target="../media/image65.png"/><Relationship Id="rId4" Type="http://schemas.openxmlformats.org/officeDocument/2006/relationships/image" Target="../media/image63.png"/><Relationship Id="rId9" Type="http://schemas.openxmlformats.org/officeDocument/2006/relationships/image" Target="../media/image52.png"/><Relationship Id="rId1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1.png"/><Relationship Id="rId3" Type="http://schemas.openxmlformats.org/officeDocument/2006/relationships/image" Target="../media/image101.png"/><Relationship Id="rId7" Type="http://schemas.openxmlformats.org/officeDocument/2006/relationships/image" Target="../media/image89.png"/><Relationship Id="rId12" Type="http://schemas.openxmlformats.org/officeDocument/2006/relationships/image" Target="../media/image70.png"/><Relationship Id="rId2" Type="http://schemas.openxmlformats.org/officeDocument/2006/relationships/image" Target="../media/image100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72.png"/><Relationship Id="rId5" Type="http://schemas.openxmlformats.org/officeDocument/2006/relationships/image" Target="../media/image87.png"/><Relationship Id="rId15" Type="http://schemas.openxmlformats.org/officeDocument/2006/relationships/image" Target="../media/image107.png"/><Relationship Id="rId10" Type="http://schemas.openxmlformats.org/officeDocument/2006/relationships/image" Target="../media/image105.png"/><Relationship Id="rId4" Type="http://schemas.openxmlformats.org/officeDocument/2006/relationships/image" Target="../media/image102.png"/><Relationship Id="rId9" Type="http://schemas.openxmlformats.org/officeDocument/2006/relationships/image" Target="../media/image104.png"/><Relationship Id="rId14" Type="http://schemas.openxmlformats.org/officeDocument/2006/relationships/image" Target="../media/image10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12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jpeg"/><Relationship Id="rId10" Type="http://schemas.openxmlformats.org/officeDocument/2006/relationships/image" Target="../media/image7.jpeg"/><Relationship Id="rId4" Type="http://schemas.openxmlformats.org/officeDocument/2006/relationships/image" Target="../media/image4.jpe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84.png"/><Relationship Id="rId3" Type="http://schemas.openxmlformats.org/officeDocument/2006/relationships/image" Target="../media/image79.png"/><Relationship Id="rId12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99.png"/><Relationship Id="rId4" Type="http://schemas.openxmlformats.org/officeDocument/2006/relationships/image" Target="../media/image80.png"/><Relationship Id="rId9" Type="http://schemas.openxmlformats.org/officeDocument/2006/relationships/image" Target="../media/image24.png"/><Relationship Id="rId14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1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70.png"/><Relationship Id="rId2" Type="http://schemas.openxmlformats.org/officeDocument/2006/relationships/image" Target="../media/image9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72.png"/><Relationship Id="rId5" Type="http://schemas.openxmlformats.org/officeDocument/2006/relationships/image" Target="../media/image87.png"/><Relationship Id="rId15" Type="http://schemas.openxmlformats.org/officeDocument/2006/relationships/image" Target="../media/image94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43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411160" y="2895600"/>
                <a:ext cx="7721852" cy="3094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Warm up: </a:t>
                </a:r>
              </a:p>
              <a:p>
                <a:endParaRPr lang="en-US" smtClean="0"/>
              </a:p>
              <a:p>
                <a:pPr marL="0" lvl="1"/>
                <a:r>
                  <a:rPr lang="en-US" smtClean="0"/>
                  <a:t>How might we try to s</a:t>
                </a:r>
                <a:r>
                  <a:rPr lang="en-US" smtClean="0"/>
                  <a:t>how that this language is not computable:</a:t>
                </a:r>
              </a:p>
              <a:p>
                <a:pPr marL="0" lvl="1"/>
                <a:endParaRPr lang="en-US"/>
              </a:p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𝐼𝑛𝑓𝑖𝑛𝑖𝑡𝑒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is</m:t>
                      </m:r>
                      <m: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infinite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mtClean="0"/>
              </a:p>
              <a:p>
                <a:pPr marL="0" lvl="1"/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60" y="2895600"/>
                <a:ext cx="7721852" cy="3094501"/>
              </a:xfrm>
              <a:prstGeom prst="rect">
                <a:avLst/>
              </a:prstGeom>
              <a:blipFill rotWithShape="1">
                <a:blip r:embed="rId2"/>
                <a:stretch>
                  <a:fillRect l="-1264" t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mtClean="0"/>
                  <a:t>Showing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𝐼𝑁𝐹𝐼𝑁𝐼𝑇𝐸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not computable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33" t="-2660" r="-1778" b="-2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_____ to build _____.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</m:t>
                    </m:r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dirty="0" smtClean="0">
                    <a:solidFill>
                      <a:srgbClr val="FF33CC"/>
                    </a:solidFill>
                  </a:rPr>
                  <a:t> Reduction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𝐹𝐼𝑁𝐼𝑇𝐸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𝐼𝑁</m:t>
                      </m:r>
                      <m:r>
                        <a:rPr lang="en-US" sz="2800" b="0" i="1" smtClean="0">
                          <a:latin typeface="Cambria Math"/>
                        </a:rPr>
                        <m:t>𝐹𝐼𝑁𝐼𝑇𝐸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456612" y="5106040"/>
                <a:ext cx="3394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</m:t>
                    </m:r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12" y="5106040"/>
                <a:ext cx="339477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5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9019" y="2438400"/>
                <a:ext cx="2173193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</a:t>
                </a:r>
                <a:r>
                  <a:rPr lang="en-US" smtClean="0"/>
                  <a:t>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finite?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78510"/>
              </a:xfrm>
              <a:prstGeom prst="rect">
                <a:avLst/>
              </a:prstGeom>
              <a:blipFill rotWithShape="1">
                <a:blip r:embed="rId10"/>
                <a:stretch>
                  <a:fillRect l="-4494" t="-208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389943" y="2293203"/>
                <a:ext cx="2798881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infinite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43" y="2293203"/>
                <a:ext cx="2798881" cy="878510"/>
              </a:xfrm>
              <a:prstGeom prst="rect">
                <a:avLst/>
              </a:prstGeom>
              <a:blipFill rotWithShape="1">
                <a:blip r:embed="rId11"/>
                <a:stretch>
                  <a:fillRect l="-3268" t="-208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623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𝐹𝐼𝑁𝐼𝑇𝐸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62317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Arrow 19"/>
          <p:cNvSpPr/>
          <p:nvPr/>
        </p:nvSpPr>
        <p:spPr>
          <a:xfrm>
            <a:off x="4213681" y="4267200"/>
            <a:ext cx="3785731" cy="2057400"/>
          </a:xfrm>
          <a:prstGeom prst="leftArrow">
            <a:avLst>
              <a:gd name="adj1" fmla="val 50000"/>
              <a:gd name="adj2" fmla="val 49194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3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4" grpId="0"/>
      <p:bldP spid="21" grpId="0"/>
      <p:bldP spid="22" grpId="0" animBg="1"/>
      <p:bldP spid="23" grpId="0" animBg="1"/>
      <p:bldP spid="30" grpId="0" animBg="1"/>
      <p:bldP spid="31" grpId="0" animBg="1"/>
      <p:bldP spid="35" grpId="0"/>
      <p:bldP spid="29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</m:t>
                    </m:r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dirty="0" smtClean="0">
                    <a:solidFill>
                      <a:srgbClr val="FF33CC"/>
                    </a:solidFill>
                  </a:rPr>
                  <a:t> Reduction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𝐼𝑁𝐹𝐼𝑁𝐼𝑇𝐸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𝐹𝐼𝑁𝐼𝑇𝐸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456612" y="5106040"/>
                <a:ext cx="37401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𝐹𝐼𝑁𝐼𝑇𝐸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12" y="5106040"/>
                <a:ext cx="37401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2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9019" y="2438400"/>
                <a:ext cx="2173193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</a:t>
                </a:r>
                <a:r>
                  <a:rPr lang="en-US" smtClean="0"/>
                  <a:t>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infinite?</a:t>
                </a:r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78510"/>
              </a:xfrm>
              <a:prstGeom prst="rect">
                <a:avLst/>
              </a:prstGeom>
              <a:blipFill rotWithShape="1">
                <a:blip r:embed="rId10"/>
                <a:stretch>
                  <a:fillRect l="-4494" t="-208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9389943" y="2293203"/>
                <a:ext cx="2798881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finite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43" y="2293203"/>
                <a:ext cx="2798881" cy="509178"/>
              </a:xfrm>
              <a:prstGeom prst="rect">
                <a:avLst/>
              </a:prstGeom>
              <a:blipFill rotWithShape="1">
                <a:blip r:embed="rId11"/>
                <a:stretch>
                  <a:fillRect l="-326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394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𝐼𝑁𝐹𝐼𝑁𝐼𝑇𝐸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394775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3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Arrow 19"/>
          <p:cNvSpPr/>
          <p:nvPr/>
        </p:nvSpPr>
        <p:spPr>
          <a:xfrm>
            <a:off x="4213681" y="4267200"/>
            <a:ext cx="3785731" cy="2057400"/>
          </a:xfrm>
          <a:prstGeom prst="leftArrow">
            <a:avLst>
              <a:gd name="adj1" fmla="val 50000"/>
              <a:gd name="adj2" fmla="val 49194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0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4" grpId="0"/>
      <p:bldP spid="21" grpId="0"/>
      <p:bldP spid="22" grpId="0" animBg="1"/>
      <p:bldP spid="23" grpId="0" animBg="1"/>
      <p:bldP spid="30" grpId="0" animBg="1"/>
      <p:bldP spid="31" grpId="0" animBg="1"/>
      <p:bldP spid="35" grpId="0"/>
      <p:bldP spid="29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𝐼𝑁𝐹𝐼𝑁𝐼𝑇𝐸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556"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Is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en-US" smtClean="0"/>
                      <a:t> </a:t>
                    </a:r>
                    <a:r>
                      <a:rPr lang="en-US" smtClean="0"/>
                      <a:t>infinite</a:t>
                    </a:r>
                    <a:r>
                      <a:rPr lang="en-US" smtClean="0"/>
                      <a:t>?</a:t>
                    </a:r>
                    <a:endParaRPr lang="en-US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474" r="-126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753668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75366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2512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mtClean="0"/>
                    <a:t> is/isn’t </a:t>
                  </a:r>
                  <a:r>
                    <a:rPr lang="en-US" smtClean="0"/>
                    <a:t>infinite</a:t>
                  </a:r>
                  <a:endParaRPr lang="en-US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2083" b="-152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65342" y="3455431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515715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𝑭𝑰𝑵𝑰𝑻𝑬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515715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004986" y="4123452"/>
                <a:ext cx="2669192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:r>
                  <a:rPr lang="en-US" smtClean="0">
                    <a:solidFill>
                      <a:schemeClr val="bg1"/>
                    </a:solidFill>
                  </a:rPr>
                  <a:t>finite?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986" y="4123452"/>
                <a:ext cx="2669192" cy="509178"/>
              </a:xfrm>
              <a:prstGeom prst="rect">
                <a:avLst/>
              </a:prstGeom>
              <a:blipFill rotWithShape="1">
                <a:blip r:embed="rId8"/>
                <a:stretch>
                  <a:fillRect l="-1598" t="-3571" r="-1370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879475" y="5065090"/>
                <a:ext cx="2309351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</a:t>
                </a:r>
                <a:r>
                  <a:rPr lang="en-US"/>
                  <a:t>is/isn’t </a:t>
                </a:r>
                <a:r>
                  <a:rPr lang="en-US" smtClean="0"/>
                  <a:t>finite</a:t>
                </a:r>
                <a:endParaRPr lang="en-US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5" y="5065090"/>
                <a:ext cx="2309351" cy="878510"/>
              </a:xfrm>
              <a:prstGeom prst="rect">
                <a:avLst/>
              </a:prstGeom>
              <a:blipFill rotWithShape="1">
                <a:blip r:embed="rId9"/>
                <a:stretch>
                  <a:fillRect l="-423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</m:t>
                    </m:r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0" y="2533471"/>
                <a:ext cx="38846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𝐹𝐼𝑁𝐼𝑇𝐸</m:t>
                        </m:r>
                      </m:sub>
                    </m:sSub>
                  </m:oMath>
                </a14:m>
                <a:r>
                  <a:rPr lang="en-US" smtClean="0"/>
                  <a:t> 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like this:</a:t>
                </a:r>
                <a:endParaRPr lang="en-US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471"/>
                <a:ext cx="3884612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355" t="-4061" r="-1727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869674" y="5596096"/>
            <a:ext cx="756802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2208211" cy="31518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0579" y="5596096"/>
            <a:ext cx="2194033" cy="34750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1" idx="3"/>
          </p:cNvCxnSpPr>
          <p:nvPr/>
        </p:nvCxnSpPr>
        <p:spPr>
          <a:xfrm>
            <a:off x="6780212" y="5681365"/>
            <a:ext cx="13716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884612" y="5029200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mtClean="0"/>
                    <a:t> </a:t>
                  </a:r>
                  <a:r>
                    <a:rPr lang="en-US" smtClean="0"/>
                    <a:t>infinite</a:t>
                  </a:r>
                  <a:r>
                    <a:rPr lang="en-US" smtClean="0"/>
                    <a:t>?</a:t>
                  </a:r>
                  <a:endParaRPr lang="en-US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526" r="-25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753668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753668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>
            <a:stCxn id="35" idx="2"/>
            <a:endCxn id="48" idx="1"/>
          </p:cNvCxnSpPr>
          <p:nvPr/>
        </p:nvCxnSpPr>
        <p:spPr>
          <a:xfrm flipV="1">
            <a:off x="8647628" y="5504345"/>
            <a:ext cx="1231847" cy="147917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0"/>
          <p:cNvSpPr>
            <a:spLocks noEditPoints="1"/>
          </p:cNvSpPr>
          <p:nvPr/>
        </p:nvSpPr>
        <p:spPr bwMode="auto">
          <a:xfrm>
            <a:off x="8151812" y="5437123"/>
            <a:ext cx="495816" cy="430277"/>
          </a:xfrm>
          <a:custGeom>
            <a:avLst/>
            <a:gdLst>
              <a:gd name="T0" fmla="*/ 303 w 348"/>
              <a:gd name="T1" fmla="*/ 151 h 302"/>
              <a:gd name="T2" fmla="*/ 325 w 348"/>
              <a:gd name="T3" fmla="*/ 174 h 302"/>
              <a:gd name="T4" fmla="*/ 348 w 348"/>
              <a:gd name="T5" fmla="*/ 151 h 302"/>
              <a:gd name="T6" fmla="*/ 348 w 348"/>
              <a:gd name="T7" fmla="*/ 151 h 302"/>
              <a:gd name="T8" fmla="*/ 325 w 348"/>
              <a:gd name="T9" fmla="*/ 128 h 302"/>
              <a:gd name="T10" fmla="*/ 303 w 348"/>
              <a:gd name="T11" fmla="*/ 151 h 302"/>
              <a:gd name="T12" fmla="*/ 0 w 348"/>
              <a:gd name="T13" fmla="*/ 0 h 302"/>
              <a:gd name="T14" fmla="*/ 303 w 348"/>
              <a:gd name="T15" fmla="*/ 151 h 302"/>
              <a:gd name="T16" fmla="*/ 0 w 348"/>
              <a:gd name="T17" fmla="*/ 302 h 302"/>
              <a:gd name="T18" fmla="*/ 0 w 348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302">
                <a:moveTo>
                  <a:pt x="303" y="151"/>
                </a:moveTo>
                <a:cubicBezTo>
                  <a:pt x="303" y="163"/>
                  <a:pt x="313" y="174"/>
                  <a:pt x="325" y="174"/>
                </a:cubicBezTo>
                <a:cubicBezTo>
                  <a:pt x="338" y="174"/>
                  <a:pt x="348" y="163"/>
                  <a:pt x="348" y="151"/>
                </a:cubicBezTo>
                <a:cubicBezTo>
                  <a:pt x="348" y="151"/>
                  <a:pt x="348" y="151"/>
                  <a:pt x="348" y="151"/>
                </a:cubicBezTo>
                <a:cubicBezTo>
                  <a:pt x="348" y="138"/>
                  <a:pt x="338" y="128"/>
                  <a:pt x="325" y="128"/>
                </a:cubicBezTo>
                <a:cubicBezTo>
                  <a:pt x="313" y="128"/>
                  <a:pt x="303" y="138"/>
                  <a:pt x="303" y="151"/>
                </a:cubicBezTo>
                <a:close/>
                <a:moveTo>
                  <a:pt x="0" y="0"/>
                </a:moveTo>
                <a:lnTo>
                  <a:pt x="303" y="151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Language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𝑁𝑜𝑛𝑅𝑒𝑔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𝑁𝑜𝑛𝑅𝑒𝑔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not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regular</m:t>
                    </m:r>
                    <m:r>
                      <a:rPr lang="en-US" b="0" i="0" smtClean="0">
                        <a:latin typeface="Cambria Math"/>
                      </a:rPr>
                      <m:t>} 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We will show this is not computable by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𝑁𝑜𝑛𝑅𝑒𝑔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/>
                  <a:t>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Idea: given an input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mtClean="0"/>
                  <a:t>, build a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regular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runs forever.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r="-1500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Building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halts: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returns 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𝑋𝑂𝑅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 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𝑋𝑂𝑅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smtClean="0"/>
                  <a:t>, which is not regular</a:t>
                </a:r>
                <a:endParaRPr lang="en-US" b="0" smtClean="0"/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doesn’t halt: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gets “stuck” in step </a:t>
                </a:r>
                <a:r>
                  <a:rPr lang="en-US" smtClean="0"/>
                  <a:t>2 </a:t>
                </a:r>
                <a:r>
                  <a:rPr lang="en-US" smtClean="0"/>
                  <a:t>and </a:t>
                </a:r>
                <a:r>
                  <a:rPr lang="en-US" smtClean="0"/>
                  <a:t>never returns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en-US" smtClean="0"/>
                  <a:t>, which is regular</a:t>
                </a: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371012" y="341586"/>
                <a:ext cx="2667000" cy="2438400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    1) </a:t>
                </a:r>
                <a:r>
                  <a:rPr lang="en-US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   2) </a:t>
                </a:r>
                <a:r>
                  <a:rPr lang="en-US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𝑋𝑂𝑅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012" y="341586"/>
                <a:ext cx="2667000" cy="2438400"/>
              </a:xfrm>
              <a:prstGeom prst="rect">
                <a:avLst/>
              </a:prstGeom>
              <a:blipFill rotWithShape="1">
                <a:blip r:embed="rId4"/>
                <a:stretch>
                  <a:fillRect l="-1996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4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𝑁𝑜𝑛𝑅𝑒𝑔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mtClean="0"/>
                  </a:p>
                  <a:p>
                    <a:pPr algn="ctr"/>
                    <a:r>
                      <a:rPr lang="en-US" smtClean="0"/>
                      <a:t>Is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en-US" smtClean="0"/>
                      <a:t> </a:t>
                    </a:r>
                    <a:r>
                      <a:rPr lang="en-US" smtClean="0"/>
                      <a:t>non-regular?</a:t>
                    </a:r>
                    <a:endParaRPr lang="en-US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96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873894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𝑵𝑹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873894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2512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mtClean="0"/>
                    <a:t> is/isn’t </a:t>
                  </a:r>
                  <a:r>
                    <a:rPr lang="en-US" smtClean="0"/>
                    <a:t>non-regular</a:t>
                  </a:r>
                  <a:endParaRPr lang="en-US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2083" b="-152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65342" y="3455431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𝑯𝑨𝑳𝑻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chemeClr val="bg1"/>
                    </a:solidFill>
                  </a:rPr>
                  <a:t> halt?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212" t="-10526" r="-23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879476" y="4909646"/>
                <a:ext cx="23093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does/doesn’t halt</a:t>
                </a:r>
                <a:endParaRPr lang="en-US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6" y="4909646"/>
                <a:ext cx="230935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4233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𝑁𝑅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𝑁𝑜𝑛𝑅𝑒𝑔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5882" r="-310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smtClean="0"/>
                  <a:t> 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like this:</a:t>
                </a:r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44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869674" y="5596096"/>
            <a:ext cx="756802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746233" cy="14196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0579" y="5596096"/>
            <a:ext cx="746233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2436812" y="4871984"/>
                <a:ext cx="2335000" cy="14482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sz="2000" smtClean="0">
                    <a:solidFill>
                      <a:schemeClr val="tx1"/>
                    </a:solidFill>
                  </a:rPr>
                  <a:t>   1) 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smtClean="0">
                  <a:solidFill>
                    <a:schemeClr val="tx1"/>
                  </a:solidFill>
                </a:endParaRPr>
              </a:p>
              <a:p>
                <a:r>
                  <a:rPr lang="en-US" sz="2000" smtClean="0">
                    <a:solidFill>
                      <a:schemeClr val="tx1"/>
                    </a:solidFill>
                  </a:rPr>
                  <a:t>    2) </a:t>
                </a:r>
                <a:r>
                  <a:rPr lang="en-US" sz="2000" smtClean="0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𝑋𝑂𝑅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4871984"/>
                <a:ext cx="2335000" cy="1448223"/>
              </a:xfrm>
              <a:prstGeom prst="rect">
                <a:avLst/>
              </a:prstGeom>
              <a:blipFill rotWithShape="1">
                <a:blip r:embed="rId14"/>
                <a:stretch>
                  <a:fillRect l="-1263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41" idx="3"/>
          </p:cNvCxnSpPr>
          <p:nvPr/>
        </p:nvCxnSpPr>
        <p:spPr>
          <a:xfrm flipV="1">
            <a:off x="8151812" y="5532785"/>
            <a:ext cx="408235" cy="67915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256212" y="4948535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mtClean="0"/>
                </a:p>
                <a:p>
                  <a:pPr algn="ctr"/>
                  <a:r>
                    <a:rPr lang="en-US" smtClean="0"/>
                    <a:t>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𝑤𝑥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mtClean="0"/>
                    <a:t> </a:t>
                  </a:r>
                  <a:r>
                    <a:rPr lang="en-US" smtClean="0"/>
                    <a:t>non-regular</a:t>
                  </a:r>
                  <a:r>
                    <a:rPr lang="en-US" smtClean="0"/>
                    <a:t>?</a:t>
                  </a:r>
                  <a:endParaRPr lang="en-US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66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873894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𝑵𝑹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873894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>
            <a:stCxn id="51" idx="3"/>
            <a:endCxn id="41" idx="1"/>
          </p:cNvCxnSpPr>
          <p:nvPr/>
        </p:nvCxnSpPr>
        <p:spPr>
          <a:xfrm>
            <a:off x="4771812" y="5596096"/>
            <a:ext cx="484400" cy="460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1"/>
          </p:cNvCxnSpPr>
          <p:nvPr/>
        </p:nvCxnSpPr>
        <p:spPr>
          <a:xfrm flipV="1">
            <a:off x="9055863" y="5509811"/>
            <a:ext cx="823613" cy="2297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0"/>
          <p:cNvSpPr>
            <a:spLocks noEditPoints="1"/>
          </p:cNvSpPr>
          <p:nvPr/>
        </p:nvSpPr>
        <p:spPr bwMode="auto">
          <a:xfrm>
            <a:off x="8560047" y="5317647"/>
            <a:ext cx="495816" cy="430277"/>
          </a:xfrm>
          <a:custGeom>
            <a:avLst/>
            <a:gdLst>
              <a:gd name="T0" fmla="*/ 303 w 348"/>
              <a:gd name="T1" fmla="*/ 151 h 302"/>
              <a:gd name="T2" fmla="*/ 325 w 348"/>
              <a:gd name="T3" fmla="*/ 174 h 302"/>
              <a:gd name="T4" fmla="*/ 348 w 348"/>
              <a:gd name="T5" fmla="*/ 151 h 302"/>
              <a:gd name="T6" fmla="*/ 348 w 348"/>
              <a:gd name="T7" fmla="*/ 151 h 302"/>
              <a:gd name="T8" fmla="*/ 325 w 348"/>
              <a:gd name="T9" fmla="*/ 128 h 302"/>
              <a:gd name="T10" fmla="*/ 303 w 348"/>
              <a:gd name="T11" fmla="*/ 151 h 302"/>
              <a:gd name="T12" fmla="*/ 0 w 348"/>
              <a:gd name="T13" fmla="*/ 0 h 302"/>
              <a:gd name="T14" fmla="*/ 303 w 348"/>
              <a:gd name="T15" fmla="*/ 151 h 302"/>
              <a:gd name="T16" fmla="*/ 0 w 348"/>
              <a:gd name="T17" fmla="*/ 302 h 302"/>
              <a:gd name="T18" fmla="*/ 0 w 348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302">
                <a:moveTo>
                  <a:pt x="303" y="151"/>
                </a:moveTo>
                <a:cubicBezTo>
                  <a:pt x="303" y="163"/>
                  <a:pt x="313" y="174"/>
                  <a:pt x="325" y="174"/>
                </a:cubicBezTo>
                <a:cubicBezTo>
                  <a:pt x="338" y="174"/>
                  <a:pt x="348" y="163"/>
                  <a:pt x="348" y="151"/>
                </a:cubicBezTo>
                <a:cubicBezTo>
                  <a:pt x="348" y="151"/>
                  <a:pt x="348" y="151"/>
                  <a:pt x="348" y="151"/>
                </a:cubicBezTo>
                <a:cubicBezTo>
                  <a:pt x="348" y="138"/>
                  <a:pt x="338" y="128"/>
                  <a:pt x="325" y="128"/>
                </a:cubicBezTo>
                <a:cubicBezTo>
                  <a:pt x="313" y="128"/>
                  <a:pt x="303" y="138"/>
                  <a:pt x="303" y="151"/>
                </a:cubicBezTo>
                <a:close/>
                <a:moveTo>
                  <a:pt x="0" y="0"/>
                </a:moveTo>
                <a:lnTo>
                  <a:pt x="303" y="151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smtClean="0"/>
                  <a:t>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𝑅𝑒𝑗𝑒𝑐𝑡𝑠</m:t>
                    </m:r>
                    <m:r>
                      <a:rPr lang="en-US" b="0" i="1" smtClean="0">
                        <a:latin typeface="Cambria Math"/>
                      </a:rPr>
                      <m:t>101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𝑅𝑒𝑗𝑒𝑐𝑡𝑠</m:t>
                    </m:r>
                    <m:r>
                      <a:rPr lang="en-US" i="1" smtClean="0">
                        <a:latin typeface="Cambria Math"/>
                      </a:rPr>
                      <m:t>101=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>
                        <a:latin typeface="Cambria Math"/>
                      </a:rPr>
                      <m:t>} </m:t>
                    </m:r>
                  </m:oMath>
                </a14:m>
                <a:endParaRPr lang="en-US"/>
              </a:p>
              <a:p>
                <a:r>
                  <a:rPr lang="en-US"/>
                  <a:t>We will show this is not computable by using</a:t>
                </a:r>
                <a:r>
                  <a:rPr lang="en-US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𝑅𝑒𝑗𝑒𝑐𝑡𝑠</m:t>
                    </m:r>
                    <m:r>
                      <a:rPr lang="en-US" i="1">
                        <a:latin typeface="Cambria Math"/>
                      </a:rPr>
                      <m:t>101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𝐻𝐴𝐿𝑇</m:t>
                    </m:r>
                  </m:oMath>
                </a14:m>
                <a:endParaRPr lang="en-US"/>
              </a:p>
              <a:p>
                <a:r>
                  <a:rPr lang="en-US"/>
                  <a:t>Idea: given an input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/>
                  <a:t>, build a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/>
                  <a:t> such that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101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if </a:t>
                </a:r>
                <a:r>
                  <a:rPr lang="en-US"/>
                  <a:t>and only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runs forever.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r="-1222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Building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halts: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returns 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==101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{101}</m:t>
                    </m:r>
                  </m:oMath>
                </a14:m>
                <a:r>
                  <a:rPr lang="en-US" b="0" smtClean="0"/>
                  <a:t>, so it does not reject 101</a:t>
                </a:r>
                <a:endParaRPr lang="en-US" b="0" smtClean="0"/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doesn’t halt: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gets “stuck” in step </a:t>
                </a:r>
                <a:r>
                  <a:rPr lang="en-US" smtClean="0"/>
                  <a:t>2 </a:t>
                </a:r>
                <a:r>
                  <a:rPr lang="en-US" smtClean="0"/>
                  <a:t>and </a:t>
                </a:r>
                <a:r>
                  <a:rPr lang="en-US" smtClean="0"/>
                  <a:t>never returns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en-US" smtClean="0"/>
                  <a:t>, so it does reject 101</a:t>
                </a: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913812" y="341586"/>
                <a:ext cx="3124200" cy="2438400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    1) </a:t>
                </a:r>
                <a:r>
                  <a:rPr lang="en-US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   2)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==101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812" y="341586"/>
                <a:ext cx="3124200" cy="2438400"/>
              </a:xfrm>
              <a:prstGeom prst="rect">
                <a:avLst/>
              </a:prstGeom>
              <a:blipFill rotWithShape="1">
                <a:blip r:embed="rId4"/>
                <a:stretch>
                  <a:fillRect l="-1711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3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𝑅𝑒𝑗𝑒𝑐𝑡𝑠</m:t>
                    </m:r>
                    <m:r>
                      <a:rPr lang="en-US" i="1">
                        <a:latin typeface="Cambria Math"/>
                      </a:rPr>
                      <m:t>101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33"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mtClean="0"/>
                  </a:p>
                  <a:p>
                    <a:pPr algn="ctr"/>
                    <a:r>
                      <a:rPr lang="en-US" smtClean="0"/>
                      <a:t>Doe</a:t>
                    </a:r>
                    <a:r>
                      <a:rPr lang="en-US" smtClean="0"/>
                      <a:t>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a14:m>
                    <a:r>
                      <a:rPr lang="en-US" smtClean="0"/>
                      <a:t> reject 101?</a:t>
                    </a:r>
                    <a:endParaRPr lang="en-US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707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1107932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𝟏𝟎𝟏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1107932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137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ℳ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mtClean="0"/>
                    <a:t> does/doesn’t reject 101</a:t>
                  </a:r>
                  <a:endParaRPr lang="en-US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5839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65342" y="3455431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𝑯𝑨𝑳𝑻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chemeClr val="bg1"/>
                    </a:solidFill>
                  </a:rPr>
                  <a:t> halt?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212" t="-10526" r="-23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879476" y="4909646"/>
                <a:ext cx="23093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does/doesn’t halt</a:t>
                </a:r>
                <a:endParaRPr lang="en-US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6" y="4909646"/>
                <a:ext cx="230935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4233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101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𝑁𝑜𝑛𝑅𝑒𝑔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smtClean="0"/>
                  <a:t> 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like this:</a:t>
                </a:r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44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869674" y="5596096"/>
            <a:ext cx="756802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580894" cy="14196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0579" y="5596096"/>
            <a:ext cx="580894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2271473" y="4871984"/>
                <a:ext cx="2575775" cy="14482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sz="2000" smtClean="0">
                    <a:solidFill>
                      <a:schemeClr val="tx1"/>
                    </a:solidFill>
                  </a:rPr>
                  <a:t>   1) 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smtClean="0">
                  <a:solidFill>
                    <a:schemeClr val="tx1"/>
                  </a:solidFill>
                </a:endParaRPr>
              </a:p>
              <a:p>
                <a:r>
                  <a:rPr lang="en-US" sz="2000" smtClean="0">
                    <a:solidFill>
                      <a:schemeClr val="tx1"/>
                    </a:solidFill>
                  </a:rPr>
                  <a:t>    2) </a:t>
                </a:r>
                <a:r>
                  <a:rPr lang="en-US" sz="2000" smtClean="0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==101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473" y="4871984"/>
                <a:ext cx="2575775" cy="1448223"/>
              </a:xfrm>
              <a:prstGeom prst="rect">
                <a:avLst/>
              </a:prstGeom>
              <a:blipFill rotWithShape="1">
                <a:blip r:embed="rId14"/>
                <a:stretch>
                  <a:fillRect l="-1149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41" idx="3"/>
          </p:cNvCxnSpPr>
          <p:nvPr/>
        </p:nvCxnSpPr>
        <p:spPr>
          <a:xfrm flipV="1">
            <a:off x="8151812" y="5532785"/>
            <a:ext cx="408235" cy="67915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256212" y="4948535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  <a:p>
                  <a:pPr algn="ctr"/>
                  <a:r>
                    <a:rPr lang="en-US"/>
                    <a:t>Does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ℳ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/>
                    <a:t> reject 101?</a:t>
                  </a:r>
                  <a:endParaRPr lang="en-US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66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1107932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𝑹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𝟏𝟎𝟏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1107932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>
            <a:stCxn id="51" idx="3"/>
            <a:endCxn id="41" idx="1"/>
          </p:cNvCxnSpPr>
          <p:nvPr/>
        </p:nvCxnSpPr>
        <p:spPr>
          <a:xfrm>
            <a:off x="4847248" y="5596096"/>
            <a:ext cx="408964" cy="460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1"/>
          </p:cNvCxnSpPr>
          <p:nvPr/>
        </p:nvCxnSpPr>
        <p:spPr>
          <a:xfrm flipV="1">
            <a:off x="9055863" y="5509811"/>
            <a:ext cx="823613" cy="2297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0"/>
          <p:cNvSpPr>
            <a:spLocks noEditPoints="1"/>
          </p:cNvSpPr>
          <p:nvPr/>
        </p:nvSpPr>
        <p:spPr bwMode="auto">
          <a:xfrm>
            <a:off x="8560047" y="5317647"/>
            <a:ext cx="495816" cy="430277"/>
          </a:xfrm>
          <a:custGeom>
            <a:avLst/>
            <a:gdLst>
              <a:gd name="T0" fmla="*/ 303 w 348"/>
              <a:gd name="T1" fmla="*/ 151 h 302"/>
              <a:gd name="T2" fmla="*/ 325 w 348"/>
              <a:gd name="T3" fmla="*/ 174 h 302"/>
              <a:gd name="T4" fmla="*/ 348 w 348"/>
              <a:gd name="T5" fmla="*/ 151 h 302"/>
              <a:gd name="T6" fmla="*/ 348 w 348"/>
              <a:gd name="T7" fmla="*/ 151 h 302"/>
              <a:gd name="T8" fmla="*/ 325 w 348"/>
              <a:gd name="T9" fmla="*/ 128 h 302"/>
              <a:gd name="T10" fmla="*/ 303 w 348"/>
              <a:gd name="T11" fmla="*/ 151 h 302"/>
              <a:gd name="T12" fmla="*/ 0 w 348"/>
              <a:gd name="T13" fmla="*/ 0 h 302"/>
              <a:gd name="T14" fmla="*/ 303 w 348"/>
              <a:gd name="T15" fmla="*/ 151 h 302"/>
              <a:gd name="T16" fmla="*/ 0 w 348"/>
              <a:gd name="T17" fmla="*/ 302 h 302"/>
              <a:gd name="T18" fmla="*/ 0 w 348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302">
                <a:moveTo>
                  <a:pt x="303" y="151"/>
                </a:moveTo>
                <a:cubicBezTo>
                  <a:pt x="303" y="163"/>
                  <a:pt x="313" y="174"/>
                  <a:pt x="325" y="174"/>
                </a:cubicBezTo>
                <a:cubicBezTo>
                  <a:pt x="338" y="174"/>
                  <a:pt x="348" y="163"/>
                  <a:pt x="348" y="151"/>
                </a:cubicBezTo>
                <a:cubicBezTo>
                  <a:pt x="348" y="151"/>
                  <a:pt x="348" y="151"/>
                  <a:pt x="348" y="151"/>
                </a:cubicBezTo>
                <a:cubicBezTo>
                  <a:pt x="348" y="138"/>
                  <a:pt x="338" y="128"/>
                  <a:pt x="325" y="128"/>
                </a:cubicBezTo>
                <a:cubicBezTo>
                  <a:pt x="313" y="128"/>
                  <a:pt x="303" y="138"/>
                  <a:pt x="303" y="151"/>
                </a:cubicBezTo>
                <a:close/>
                <a:moveTo>
                  <a:pt x="0" y="0"/>
                </a:moveTo>
                <a:lnTo>
                  <a:pt x="303" y="151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How to show things aren’t computable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Ask “can I have an always-halting Turing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for language/function/problem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?”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mtClean="0"/>
                  <a:t>Show that,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mtClean="0"/>
                  <a:t> exists, it can be used to make an impossible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𝑖𝑚𝑝</m:t>
                        </m:r>
                      </m:sub>
                    </m:sSub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0" t="-269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0012" y="4495800"/>
            <a:ext cx="807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71900" y="4648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How do we know a machine is impossible?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8912" y="5699234"/>
                <a:ext cx="90297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srgbClr val="FF0000"/>
                    </a:solidFill>
                  </a:rPr>
                  <a:t>Option 1: It contradicts itself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𝑆𝑅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smtClean="0">
                    <a:solidFill>
                      <a:srgbClr val="FF0000"/>
                    </a:solidFill>
                  </a:rPr>
                  <a:t>Option 2: Someone has done this before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𝑎𝑐𝑐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)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2" y="5699234"/>
                <a:ext cx="90297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08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7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Sematic Property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Turing machines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are </a:t>
                </a:r>
                <a:r>
                  <a:rPr lang="en-US" b="1" smtClean="0"/>
                  <a:t>Functionally Equivalent </a:t>
                </a:r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i.e. they compute the same function/language</a:t>
                </a:r>
              </a:p>
              <a:p>
                <a:r>
                  <a:rPr lang="en-US"/>
                  <a:t>A </a:t>
                </a:r>
                <a:r>
                  <a:rPr lang="en-US" b="1"/>
                  <a:t>Semantic Property</a:t>
                </a:r>
                <a:r>
                  <a:rPr lang="en-US"/>
                  <a:t> of a Turing machine is one that depends only on the input/output behavior of the machine</a:t>
                </a:r>
              </a:p>
              <a:p>
                <a:pPr lvl="1"/>
                <a:r>
                  <a:rPr lang="en-US" smtClean="0"/>
                  <a:t>Formally,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is semantic, then for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that are functionally equivalent,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have the same input/output behavior,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is a semantic property, then either bother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have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, or neither of them do.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6" t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/>
                  <a:t>These properties are Semantic:</a:t>
                </a:r>
              </a:p>
              <a:p>
                <a:pPr lvl="1"/>
                <a:r>
                  <a:rPr lang="en-US"/>
                  <a:t>Is the language of this machine finite?</a:t>
                </a:r>
              </a:p>
              <a:p>
                <a:pPr lvl="1"/>
                <a:r>
                  <a:rPr lang="en-US"/>
                  <a:t>Is the language of this machine Regular?</a:t>
                </a:r>
              </a:p>
              <a:p>
                <a:pPr lvl="1"/>
                <a:r>
                  <a:rPr lang="en-US"/>
                  <a:t>Does this machine reject 101?</a:t>
                </a:r>
              </a:p>
              <a:p>
                <a:pPr lvl="1"/>
                <a:r>
                  <a:rPr lang="en-US"/>
                  <a:t>Does this machine return 1001 for input 001?</a:t>
                </a:r>
              </a:p>
              <a:p>
                <a:pPr lvl="1"/>
                <a:r>
                  <a:rPr lang="en-US"/>
                  <a:t>Does this machine only ever return odd numbers?</a:t>
                </a:r>
              </a:p>
              <a:p>
                <a:pPr lvl="1"/>
                <a:r>
                  <a:rPr lang="en-US"/>
                  <a:t>Is the language of this machine computable?</a:t>
                </a:r>
              </a:p>
              <a:p>
                <a:r>
                  <a:rPr lang="en-US"/>
                  <a:t>These properties are not Semantic:</a:t>
                </a:r>
              </a:p>
              <a:p>
                <a:pPr lvl="1"/>
                <a:r>
                  <a:rPr lang="en-US"/>
                  <a:t>Does this machine ever overwrite cell 204 of its tape?</a:t>
                </a:r>
              </a:p>
              <a:p>
                <a:pPr lvl="1"/>
                <a:r>
                  <a:rPr lang="en-US"/>
                  <a:t>Does this machine use more than 3102 cells of its tape on input 101?</a:t>
                </a:r>
              </a:p>
              <a:p>
                <a:pPr lvl="1"/>
                <a:r>
                  <a:rPr lang="en-US"/>
                  <a:t>Does this machine take at least 2020 transitions for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𝜀</m:t>
                    </m:r>
                  </m:oMath>
                </a14:m>
                <a:r>
                  <a:rPr lang="en-US"/>
                  <a:t>?</a:t>
                </a:r>
              </a:p>
              <a:p>
                <a:pPr lvl="1"/>
                <a:r>
                  <a:rPr lang="en-US"/>
                  <a:t>Does this machine ever overwrite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</m:oMath>
                </a14:m>
                <a:r>
                  <a:rPr lang="en-US"/>
                  <a:t> symbol?</a:t>
                </a:r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Rice’s Theorem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For any Semantic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of Turing Machines, either:</a:t>
                </a:r>
              </a:p>
              <a:p>
                <a:pPr lvl="1"/>
                <a:r>
                  <a:rPr lang="en-US" smtClean="0"/>
                  <a:t>Every Turing machine has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No Turing machines have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uncomputable</a:t>
                </a:r>
              </a:p>
              <a:p>
                <a:r>
                  <a:rPr lang="en-US" smtClean="0"/>
                  <a:t>In other words: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semantic, and computable, then one of these two machines computes it: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4582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8228012" y="2514600"/>
            <a:ext cx="609600" cy="12192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862300" y="2895600"/>
                <a:ext cx="1671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“trivial”</a:t>
                </a:r>
                <a:endParaRPr lang="en-US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300" y="2895600"/>
                <a:ext cx="16717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5" t="-10526" r="-43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41612" y="5867399"/>
            <a:ext cx="2209800" cy="980089"/>
          </a:xfrm>
          <a:prstGeom prst="rect">
            <a:avLst/>
          </a:prstGeom>
          <a:solidFill>
            <a:srgbClr val="FFFF0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Return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0212" y="5867398"/>
            <a:ext cx="2209800" cy="980089"/>
          </a:xfrm>
          <a:prstGeom prst="rect">
            <a:avLst/>
          </a:prstGeom>
          <a:solidFill>
            <a:srgbClr val="FFFF0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Return 0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35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Rice’s Theorem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33527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be a semantic property of a Turing machine</a:t>
                </a:r>
              </a:p>
              <a:p>
                <a:r>
                  <a:rPr lang="en-US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smtClean="0"/>
                  <a:t> (a machine whose language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en-US" smtClean="0"/>
                  <a:t>) has </a:t>
                </a:r>
                <a:r>
                  <a:rPr lang="en-US"/>
                  <a:t>property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(otherwise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, then answer opposite)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𝐹𝐴𝐿𝑆𝐸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be a machine that doesn’t have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Idea: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halts,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𝐹𝐴𝐿𝑆𝐸</m:t>
                            </m:r>
                          </m:sub>
                        </m:sSub>
                      </m:e>
                    </m:d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doesn’t halt,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=∅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has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runs forever</a:t>
                </a: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3352799"/>
              </a:xfrm>
              <a:blipFill rotWithShape="1">
                <a:blip r:embed="rId2"/>
                <a:stretch>
                  <a:fillRect l="-667" t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551612" y="4876800"/>
                <a:ext cx="3276600" cy="1905000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    1) </a:t>
                </a:r>
                <a:r>
                  <a:rPr lang="en-US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   2) </a:t>
                </a:r>
                <a:r>
                  <a:rPr lang="en-US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𝐹𝑎𝑙𝑠𝑒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12" y="4876800"/>
                <a:ext cx="3276600" cy="1905000"/>
              </a:xfrm>
              <a:prstGeom prst="rect">
                <a:avLst/>
              </a:prstGeom>
              <a:blipFill rotWithShape="1">
                <a:blip r:embed="rId3"/>
                <a:stretch>
                  <a:fillRect l="-1818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70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mtClean="0"/>
                  </a:p>
                  <a:p>
                    <a:pPr algn="ctr"/>
                    <a:r>
                      <a:rPr lang="en-US" smtClean="0"/>
                      <a:t>Doe</a:t>
                    </a:r>
                    <a:r>
                      <a:rPr lang="en-US" smtClean="0"/>
                      <a:t>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a14:m>
                    <a:r>
                      <a:rPr lang="en-US" smtClean="0"/>
                      <a:t> have property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oMath>
                    </a14:m>
                    <a:r>
                      <a:rPr lang="en-US" smtClean="0"/>
                      <a:t>?</a:t>
                    </a:r>
                    <a:endParaRPr lang="en-US"/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707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700769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700769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137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ℳ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mtClean="0"/>
                    <a:t> does/doesn’t have property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</m:oMath>
                  </a14:m>
                  <a:endParaRPr lang="en-US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5839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65342" y="3455431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𝑯𝑨𝑳𝑻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chemeClr val="bg1"/>
                    </a:solidFill>
                  </a:rPr>
                  <a:t> halt?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212" t="-10526" r="-23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9879476" y="4909646"/>
                <a:ext cx="23093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does/doesn’t have property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6" y="4909646"/>
                <a:ext cx="230935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4233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smtClean="0"/>
                  <a:t> 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like this:</a:t>
                </a:r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44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869674" y="5596096"/>
            <a:ext cx="756802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580894" cy="14196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0579" y="5596096"/>
            <a:ext cx="580894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2271473" y="4871984"/>
                <a:ext cx="2575775" cy="14482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>
                    <a:solidFill>
                      <a:schemeClr val="tx1"/>
                    </a:solidFill>
                  </a:rPr>
                  <a:t>    1) </a:t>
                </a:r>
                <a:r>
                  <a:rPr lang="en-US" sz="200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  <a:p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sz="2000">
                    <a:solidFill>
                      <a:schemeClr val="tx1"/>
                    </a:solidFill>
                  </a:rPr>
                  <a:t>   2) </a:t>
                </a:r>
                <a:r>
                  <a:rPr lang="en-US" sz="2000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𝐹𝑎𝑙𝑠𝑒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473" y="4871984"/>
                <a:ext cx="2575775" cy="1448223"/>
              </a:xfrm>
              <a:prstGeom prst="rect">
                <a:avLst/>
              </a:prstGeom>
              <a:blipFill rotWithShape="1">
                <a:blip r:embed="rId14"/>
                <a:stretch>
                  <a:fillRect l="-1149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41" idx="3"/>
          </p:cNvCxnSpPr>
          <p:nvPr/>
        </p:nvCxnSpPr>
        <p:spPr>
          <a:xfrm flipV="1">
            <a:off x="8151812" y="5532785"/>
            <a:ext cx="408235" cy="67915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256212" y="4948535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  <a:p>
                  <a:pPr algn="ctr"/>
                  <a:r>
                    <a:rPr lang="en-US"/>
                    <a:t>Does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ℳ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/>
                    <a:t> have property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</m:oMath>
                  </a14:m>
                  <a:r>
                    <a:rPr lang="en-US"/>
                    <a:t>?</a:t>
                  </a:r>
                  <a:endParaRPr lang="en-US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66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700769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700769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>
            <a:stCxn id="51" idx="3"/>
            <a:endCxn id="41" idx="1"/>
          </p:cNvCxnSpPr>
          <p:nvPr/>
        </p:nvCxnSpPr>
        <p:spPr>
          <a:xfrm>
            <a:off x="4847248" y="5596096"/>
            <a:ext cx="408964" cy="460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1"/>
          </p:cNvCxnSpPr>
          <p:nvPr/>
        </p:nvCxnSpPr>
        <p:spPr>
          <a:xfrm flipV="1">
            <a:off x="9055863" y="5509811"/>
            <a:ext cx="823613" cy="2297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0"/>
          <p:cNvSpPr>
            <a:spLocks noEditPoints="1"/>
          </p:cNvSpPr>
          <p:nvPr/>
        </p:nvSpPr>
        <p:spPr bwMode="auto">
          <a:xfrm>
            <a:off x="8560047" y="5317647"/>
            <a:ext cx="495816" cy="430277"/>
          </a:xfrm>
          <a:custGeom>
            <a:avLst/>
            <a:gdLst>
              <a:gd name="T0" fmla="*/ 303 w 348"/>
              <a:gd name="T1" fmla="*/ 151 h 302"/>
              <a:gd name="T2" fmla="*/ 325 w 348"/>
              <a:gd name="T3" fmla="*/ 174 h 302"/>
              <a:gd name="T4" fmla="*/ 348 w 348"/>
              <a:gd name="T5" fmla="*/ 151 h 302"/>
              <a:gd name="T6" fmla="*/ 348 w 348"/>
              <a:gd name="T7" fmla="*/ 151 h 302"/>
              <a:gd name="T8" fmla="*/ 325 w 348"/>
              <a:gd name="T9" fmla="*/ 128 h 302"/>
              <a:gd name="T10" fmla="*/ 303 w 348"/>
              <a:gd name="T11" fmla="*/ 151 h 302"/>
              <a:gd name="T12" fmla="*/ 0 w 348"/>
              <a:gd name="T13" fmla="*/ 0 h 302"/>
              <a:gd name="T14" fmla="*/ 303 w 348"/>
              <a:gd name="T15" fmla="*/ 151 h 302"/>
              <a:gd name="T16" fmla="*/ 0 w 348"/>
              <a:gd name="T17" fmla="*/ 302 h 302"/>
              <a:gd name="T18" fmla="*/ 0 w 348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302">
                <a:moveTo>
                  <a:pt x="303" y="151"/>
                </a:moveTo>
                <a:cubicBezTo>
                  <a:pt x="303" y="163"/>
                  <a:pt x="313" y="174"/>
                  <a:pt x="325" y="174"/>
                </a:cubicBezTo>
                <a:cubicBezTo>
                  <a:pt x="338" y="174"/>
                  <a:pt x="348" y="163"/>
                  <a:pt x="348" y="151"/>
                </a:cubicBezTo>
                <a:cubicBezTo>
                  <a:pt x="348" y="151"/>
                  <a:pt x="348" y="151"/>
                  <a:pt x="348" y="151"/>
                </a:cubicBezTo>
                <a:cubicBezTo>
                  <a:pt x="348" y="138"/>
                  <a:pt x="338" y="128"/>
                  <a:pt x="325" y="128"/>
                </a:cubicBezTo>
                <a:cubicBezTo>
                  <a:pt x="313" y="128"/>
                  <a:pt x="303" y="138"/>
                  <a:pt x="303" y="151"/>
                </a:cubicBezTo>
                <a:close/>
                <a:moveTo>
                  <a:pt x="0" y="0"/>
                </a:moveTo>
                <a:lnTo>
                  <a:pt x="303" y="151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“trivial”?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applies to no Turing machines: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𝐹𝑎𝑙𝑠𝑒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can’t exist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applies to all Turing machines:</a:t>
                </a:r>
              </a:p>
              <a:p>
                <a:pPr lvl="1"/>
                <a:r>
                  <a:rPr lang="en-US" smtClean="0"/>
                  <a:t>It applies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applies to all machines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551612" y="4876800"/>
                <a:ext cx="3276600" cy="1905000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    1) </a:t>
                </a:r>
                <a:r>
                  <a:rPr lang="en-US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   2) </a:t>
                </a:r>
                <a:r>
                  <a:rPr lang="en-US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𝐹𝑎𝑙𝑠𝑒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12" y="4876800"/>
                <a:ext cx="3276600" cy="1905000"/>
              </a:xfrm>
              <a:prstGeom prst="rect">
                <a:avLst/>
              </a:prstGeom>
              <a:blipFill rotWithShape="1">
                <a:blip r:embed="rId4"/>
                <a:stretch>
                  <a:fillRect l="-1818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665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Rice’s Theorem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These properties are Semantic:</a:t>
                </a:r>
              </a:p>
              <a:p>
                <a:pPr lvl="1"/>
                <a:r>
                  <a:rPr lang="en-US" smtClean="0"/>
                  <a:t>Is the language of this machine finite?</a:t>
                </a:r>
              </a:p>
              <a:p>
                <a:pPr lvl="1"/>
                <a:r>
                  <a:rPr lang="en-US" smtClean="0"/>
                  <a:t>Is the language of this machine Regular?</a:t>
                </a:r>
              </a:p>
              <a:p>
                <a:pPr lvl="1"/>
                <a:r>
                  <a:rPr lang="en-US" smtClean="0"/>
                  <a:t>Does this machine reject 101?</a:t>
                </a:r>
              </a:p>
              <a:p>
                <a:pPr lvl="1"/>
                <a:r>
                  <a:rPr lang="en-US" smtClean="0"/>
                  <a:t>Does this machine return 1001 for input 001?</a:t>
                </a:r>
              </a:p>
              <a:p>
                <a:pPr lvl="1"/>
                <a:r>
                  <a:rPr lang="en-US" smtClean="0"/>
                  <a:t>Does this machine only ever return odd numbers?</a:t>
                </a:r>
              </a:p>
              <a:p>
                <a:pPr lvl="1"/>
                <a:r>
                  <a:rPr lang="en-US" smtClean="0"/>
                  <a:t>Is the language of this machine computable?</a:t>
                </a:r>
              </a:p>
              <a:p>
                <a:r>
                  <a:rPr lang="en-US" smtClean="0"/>
                  <a:t>These properties are not Semantic:</a:t>
                </a:r>
              </a:p>
              <a:p>
                <a:pPr lvl="1"/>
                <a:r>
                  <a:rPr lang="en-US" smtClean="0"/>
                  <a:t>Does this machine ever overwrite cell 204 of its tape?</a:t>
                </a:r>
              </a:p>
              <a:p>
                <a:pPr lvl="1"/>
                <a:r>
                  <a:rPr lang="en-US" smtClean="0"/>
                  <a:t>Does this machine use more than 3102 cells of its tape on input 101?</a:t>
                </a:r>
              </a:p>
              <a:p>
                <a:pPr lvl="1"/>
                <a:r>
                  <a:rPr lang="en-US" smtClean="0"/>
                  <a:t>Does this machine take at least 2020 transitions for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?</a:t>
                </a:r>
              </a:p>
              <a:p>
                <a:pPr lvl="1"/>
                <a:r>
                  <a:rPr lang="en-US" smtClean="0"/>
                  <a:t>Does this machine ever overwrite the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∇</m:t>
                    </m:r>
                  </m:oMath>
                </a14:m>
                <a:r>
                  <a:rPr lang="en-US" smtClean="0"/>
                  <a:t> symbol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?</a:t>
                </a:r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8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𝑆𝑡𝑒𝑝𝑠</m:t>
                      </m:r>
                      <m:r>
                        <a:rPr lang="en-US" b="0" i="1" smtClean="0">
                          <a:latin typeface="Cambria Math"/>
                        </a:rPr>
                        <m:t>2020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𝑆𝑡𝑒𝑝𝑠</m:t>
                    </m:r>
                    <m:r>
                      <a:rPr lang="en-US" b="0" i="1" smtClean="0">
                        <a:latin typeface="Cambria Math"/>
                      </a:rPr>
                      <m:t>2020={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takes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least</m:t>
                    </m:r>
                    <m:r>
                      <a:rPr lang="en-US" b="0" i="0" smtClean="0">
                        <a:latin typeface="Cambria Math"/>
                      </a:rPr>
                      <m:t> 2020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steps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𝑆𝑡𝑒𝑝𝑠</m:t>
                    </m:r>
                    <m:r>
                      <a:rPr lang="en-US" b="0" i="1" smtClean="0">
                        <a:latin typeface="Cambria Math"/>
                      </a:rPr>
                      <m:t>2020</m:t>
                    </m:r>
                  </m:oMath>
                </a14:m>
                <a:r>
                  <a:rPr lang="en-US" smtClean="0"/>
                  <a:t> computable?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7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𝑂𝑣𝑒𝑟𝑤𝑟𝑖𝑡𝑒</m:t>
                      </m:r>
                      <m:r>
                        <a:rPr lang="en-US" b="0" i="0" smtClean="0">
                          <a:latin typeface="Cambria Math"/>
                        </a:rPr>
                        <m:t>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𝑂𝑣𝑒𝑟𝑤𝑟𝑖𝑡𝑒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w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overwrites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input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𝑂𝑣𝑒𝑟𝑤𝑟𝑖𝑡𝑒</m:t>
                    </m:r>
                    <m:r>
                      <a:rPr lang="en-US" b="0" i="0" smtClean="0">
                        <a:latin typeface="Cambria Math"/>
                      </a:rPr>
                      <m:t>∇</m:t>
                    </m:r>
                  </m:oMath>
                </a14:m>
                <a:r>
                  <a:rPr lang="en-US" smtClean="0"/>
                  <a:t> computable?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Proving Other </a:t>
            </a:r>
            <a:r>
              <a:rPr lang="en-US" smtClean="0"/>
              <a:t>Problems are Uncomputable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Reduction</a:t>
            </a:r>
          </a:p>
          <a:p>
            <a:pPr lvl="1"/>
            <a:r>
              <a:rPr lang="en-US"/>
              <a:t>Convert some problem into a known </a:t>
            </a:r>
            <a:r>
              <a:rPr lang="en-US" smtClean="0"/>
              <a:t>uncomputable one (using only computable steps)</a:t>
            </a:r>
          </a:p>
          <a:p>
            <a:pPr lvl="1"/>
            <a:r>
              <a:rPr lang="en-US" smtClean="0"/>
              <a:t>Show how you can use a solution to one problem to help you to solve another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0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Non-Computable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MacGyver’s </a:t>
            </a:r>
            <a:r>
              <a:rPr lang="en-US" dirty="0" smtClean="0">
                <a:solidFill>
                  <a:srgbClr val="FF33CC"/>
                </a:solidFill>
              </a:rPr>
              <a:t>Reduction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3604" y="1901865"/>
            <a:ext cx="217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a door</a:t>
            </a:r>
            <a:endParaRPr lang="en-US" dirty="0"/>
          </a:p>
        </p:txBody>
      </p:sp>
      <p:pic>
        <p:nvPicPr>
          <p:cNvPr id="8" name="Picture 2" descr="Image result for do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1968"/>
          <a:stretch/>
        </p:blipFill>
        <p:spPr bwMode="auto">
          <a:xfrm>
            <a:off x="2083033" y="2307490"/>
            <a:ext cx="789868" cy="121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22235" y="1403866"/>
            <a:ext cx="36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 </a:t>
            </a:r>
            <a:r>
              <a:rPr lang="en-US" b="1" smtClean="0"/>
              <a:t>know</a:t>
            </a:r>
            <a:r>
              <a:rPr lang="en-US" smtClean="0"/>
              <a:t> is impossible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55798" y="1828800"/>
            <a:ext cx="204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Lighting a fire</a:t>
            </a:r>
            <a:endParaRPr lang="en-US" dirty="0"/>
          </a:p>
        </p:txBody>
      </p:sp>
      <p:pic>
        <p:nvPicPr>
          <p:cNvPr id="15" name="Picture 4" descr="Image result for fi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0"/>
          <a:stretch/>
        </p:blipFill>
        <p:spPr bwMode="auto">
          <a:xfrm>
            <a:off x="9116673" y="2009500"/>
            <a:ext cx="3110651" cy="10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618016" y="1371600"/>
            <a:ext cx="404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we </a:t>
            </a:r>
            <a:r>
              <a:rPr lang="en-US" b="1" smtClean="0"/>
              <a:t>think</a:t>
            </a:r>
            <a:r>
              <a:rPr lang="en-US" smtClean="0"/>
              <a:t> is impossible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85212" y="4796135"/>
            <a:ext cx="332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Alcohol, wood, matches</a:t>
            </a:r>
            <a:endParaRPr lang="en-US" dirty="0"/>
          </a:p>
        </p:txBody>
      </p:sp>
      <p:pic>
        <p:nvPicPr>
          <p:cNvPr id="18" name="Picture 6" descr="Image result for whiske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2" r="31074"/>
          <a:stretch/>
        </p:blipFill>
        <p:spPr bwMode="auto">
          <a:xfrm rot="1117477">
            <a:off x="9545260" y="5289197"/>
            <a:ext cx="525005" cy="12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Image result for wood plan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r="39638"/>
          <a:stretch/>
        </p:blipFill>
        <p:spPr bwMode="auto">
          <a:xfrm rot="19068828">
            <a:off x="10562247" y="5463148"/>
            <a:ext cx="219507" cy="111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Image result for match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28" y="6032170"/>
            <a:ext cx="838931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691" y="4446364"/>
                <a:ext cx="193508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293812" y="5041695"/>
            <a:ext cx="1508776" cy="1813435"/>
            <a:chOff x="10154328" y="3522270"/>
            <a:chExt cx="1508777" cy="1813435"/>
          </a:xfrm>
        </p:grpSpPr>
        <p:pic>
          <p:nvPicPr>
            <p:cNvPr id="25" name="Picture 24" descr="Image result for ke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100970">
              <a:off x="10471624" y="3522270"/>
              <a:ext cx="1191481" cy="1191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6" descr="Image result for flame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274643">
              <a:off x="10154328" y="4424859"/>
              <a:ext cx="660210" cy="910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455612" y="4493096"/>
            <a:ext cx="358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Keg cannon battering 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81" y="4113166"/>
                <a:ext cx="1915845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509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137005" y="2137484"/>
            <a:ext cx="3785731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/>
              <a:t>Aim duct at door, insert keg</a:t>
            </a:r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653340" y="3384653"/>
            <a:ext cx="133998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If</a:t>
            </a:r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340152" y="4839965"/>
            <a:ext cx="3785731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773957" y="5139426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smtClean="0"/>
              <a:t>Put fire under the Keg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17" grpId="0"/>
      <p:bldP spid="21" grpId="0"/>
      <p:bldP spid="22" grpId="0" animBg="1"/>
      <p:bldP spid="23" grpId="0" animBg="1"/>
      <p:bldP spid="27" grpId="0"/>
      <p:bldP spid="28" grpId="0"/>
      <p:bldP spid="30" grpId="0" animBg="1"/>
      <p:bldP spid="31" grpId="0" animBg="1"/>
      <p:bldP spid="32" grpId="0" animBg="1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ℳ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is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finite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if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ℳ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is</m:t>
                            </m:r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in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finite</m:t>
                            </m:r>
                          </m:e>
                        </m:eqArr>
                      </m:e>
                    </m:d>
                  </m:oMath>
                </a14:m>
                <a:endParaRPr lang="en-US" smtClean="0"/>
              </a:p>
              <a:p>
                <a:r>
                  <a:rPr lang="en-US" smtClean="0"/>
                  <a:t>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 is uncomputable</a:t>
                </a:r>
              </a:p>
              <a:p>
                <a:pPr lvl="1"/>
                <a:r>
                  <a:rPr lang="en-US" smtClean="0"/>
                  <a:t>Show how to use a TM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 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dirty="0" smtClean="0">
                    <a:solidFill>
                      <a:srgbClr val="FF33CC"/>
                    </a:solidFill>
                  </a:rPr>
                  <a:t> Reduction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𝐻𝐴𝐿𝑇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2235" y="1403866"/>
            <a:ext cx="36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 </a:t>
            </a:r>
            <a:r>
              <a:rPr lang="en-US" b="1" smtClean="0"/>
              <a:t>know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𝐹𝐼𝑁𝐼𝑇𝐸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618016" y="1371600"/>
            <a:ext cx="404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we </a:t>
            </a:r>
            <a:r>
              <a:rPr lang="en-US" b="1" smtClean="0"/>
              <a:t>think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609012" y="5106040"/>
                <a:ext cx="349191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𝑓𝑖𝑛𝑖𝑡𝑒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12" y="5106040"/>
                <a:ext cx="3491918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349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5"/>
              <p:cNvSpPr>
                <a:spLocks noChangeArrowheads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smtClean="0"/>
                  <a:t>Build (but don’t run)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0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halt on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4494" t="-5882" r="-33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389943" y="2293203"/>
                <a:ext cx="2798881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finite?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43" y="2293203"/>
                <a:ext cx="2798881" cy="509178"/>
              </a:xfrm>
              <a:prstGeom prst="rect">
                <a:avLst/>
              </a:prstGeom>
              <a:blipFill rotWithShape="1">
                <a:blip r:embed="rId12"/>
                <a:stretch>
                  <a:fillRect l="-326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5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19"/>
              <p:cNvSpPr/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as input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𝑓𝑖𝑛𝑖𝑡𝑒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answer opposite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Left Arrow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blipFill rotWithShape="1">
                <a:blip r:embed="rId14"/>
                <a:stretch>
                  <a:fillRect r="-96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6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21" grpId="0"/>
      <p:bldP spid="22" grpId="0" animBg="1"/>
      <p:bldP spid="23" grpId="0" animBg="1"/>
      <p:bldP spid="30" grpId="0" animBg="1"/>
      <p:bldP spid="31" grpId="0" animBg="1"/>
      <p:bldP spid="35" grpId="0"/>
      <p:bldP spid="29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What’s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?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halts: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always returns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smtClean="0"/>
                  <a:t> (all strings)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 is infinite</a:t>
                </a:r>
              </a:p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doesn’t halt: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gets “stuck” in step 1 and never returns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=∅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𝑤𝑥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33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90012" y="1600200"/>
                <a:ext cx="2667000" cy="17530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   1) run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    2) return 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012" y="1600200"/>
                <a:ext cx="2667000" cy="1753023"/>
              </a:xfrm>
              <a:prstGeom prst="rect">
                <a:avLst/>
              </a:prstGeom>
              <a:blipFill rotWithShape="1">
                <a:blip r:embed="rId4"/>
                <a:stretch>
                  <a:fillRect l="-2222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6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Is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en-US" smtClean="0"/>
                      <a:t> finite?</a:t>
                    </a:r>
                    <a:endParaRPr lang="en-US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1343573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𝑭𝑰𝑵𝑰𝑻𝑬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1343573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2512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mtClean="0"/>
                    <a:t> is/isn’t finite</a:t>
                  </a:r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2083" b="-152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65342" y="3455431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𝑯𝑨𝑳𝑻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halt?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212" t="-10526" r="-23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879475" y="4909646"/>
                <a:ext cx="2181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ℳ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!=1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5" y="4909646"/>
                <a:ext cx="2181238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𝐹𝐼𝑁𝐼𝑇𝐸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smtClean="0"/>
                  <a:t> 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like this:</a:t>
                </a:r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44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869674" y="5596096"/>
            <a:ext cx="756802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746233" cy="14196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0579" y="5596096"/>
            <a:ext cx="746233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2436812" y="4871984"/>
                <a:ext cx="2335000" cy="14482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sz="2000" smtClean="0">
                    <a:solidFill>
                      <a:schemeClr val="tx1"/>
                    </a:solidFill>
                  </a:rPr>
                  <a:t>   1) 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smtClean="0">
                  <a:solidFill>
                    <a:schemeClr val="tx1"/>
                  </a:solidFill>
                </a:endParaRPr>
              </a:p>
              <a:p>
                <a:r>
                  <a:rPr lang="en-US" sz="2000" smtClean="0">
                    <a:solidFill>
                      <a:schemeClr val="tx1"/>
                    </a:solidFill>
                  </a:rPr>
                  <a:t>    2) return 1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4871984"/>
                <a:ext cx="2335000" cy="1448223"/>
              </a:xfrm>
              <a:prstGeom prst="rect">
                <a:avLst/>
              </a:prstGeom>
              <a:blipFill rotWithShape="1">
                <a:blip r:embed="rId14"/>
                <a:stretch>
                  <a:fillRect l="-1263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41" idx="3"/>
          </p:cNvCxnSpPr>
          <p:nvPr/>
        </p:nvCxnSpPr>
        <p:spPr>
          <a:xfrm flipV="1">
            <a:off x="8151812" y="5532785"/>
            <a:ext cx="408235" cy="67915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256212" y="4948535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𝑤𝑥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mtClean="0"/>
                    <a:t> finite?</a:t>
                  </a:r>
                  <a:endParaRPr lang="en-US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1343573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𝑭𝑰𝑵𝑰𝑻𝑬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1343573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>
            <a:stCxn id="51" idx="3"/>
            <a:endCxn id="41" idx="1"/>
          </p:cNvCxnSpPr>
          <p:nvPr/>
        </p:nvCxnSpPr>
        <p:spPr>
          <a:xfrm>
            <a:off x="4771812" y="5596096"/>
            <a:ext cx="484400" cy="460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1"/>
          </p:cNvCxnSpPr>
          <p:nvPr/>
        </p:nvCxnSpPr>
        <p:spPr>
          <a:xfrm flipV="1">
            <a:off x="9055863" y="5140479"/>
            <a:ext cx="823612" cy="39230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0"/>
          <p:cNvSpPr>
            <a:spLocks noEditPoints="1"/>
          </p:cNvSpPr>
          <p:nvPr/>
        </p:nvSpPr>
        <p:spPr bwMode="auto">
          <a:xfrm>
            <a:off x="8560047" y="5317647"/>
            <a:ext cx="495816" cy="430277"/>
          </a:xfrm>
          <a:custGeom>
            <a:avLst/>
            <a:gdLst>
              <a:gd name="T0" fmla="*/ 303 w 348"/>
              <a:gd name="T1" fmla="*/ 151 h 302"/>
              <a:gd name="T2" fmla="*/ 325 w 348"/>
              <a:gd name="T3" fmla="*/ 174 h 302"/>
              <a:gd name="T4" fmla="*/ 348 w 348"/>
              <a:gd name="T5" fmla="*/ 151 h 302"/>
              <a:gd name="T6" fmla="*/ 348 w 348"/>
              <a:gd name="T7" fmla="*/ 151 h 302"/>
              <a:gd name="T8" fmla="*/ 325 w 348"/>
              <a:gd name="T9" fmla="*/ 128 h 302"/>
              <a:gd name="T10" fmla="*/ 303 w 348"/>
              <a:gd name="T11" fmla="*/ 151 h 302"/>
              <a:gd name="T12" fmla="*/ 0 w 348"/>
              <a:gd name="T13" fmla="*/ 0 h 302"/>
              <a:gd name="T14" fmla="*/ 303 w 348"/>
              <a:gd name="T15" fmla="*/ 151 h 302"/>
              <a:gd name="T16" fmla="*/ 0 w 348"/>
              <a:gd name="T17" fmla="*/ 302 h 302"/>
              <a:gd name="T18" fmla="*/ 0 w 348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302">
                <a:moveTo>
                  <a:pt x="303" y="151"/>
                </a:moveTo>
                <a:cubicBezTo>
                  <a:pt x="303" y="163"/>
                  <a:pt x="313" y="174"/>
                  <a:pt x="325" y="174"/>
                </a:cubicBezTo>
                <a:cubicBezTo>
                  <a:pt x="338" y="174"/>
                  <a:pt x="348" y="163"/>
                  <a:pt x="348" y="151"/>
                </a:cubicBezTo>
                <a:cubicBezTo>
                  <a:pt x="348" y="151"/>
                  <a:pt x="348" y="151"/>
                  <a:pt x="348" y="151"/>
                </a:cubicBezTo>
                <a:cubicBezTo>
                  <a:pt x="348" y="138"/>
                  <a:pt x="338" y="128"/>
                  <a:pt x="325" y="128"/>
                </a:cubicBezTo>
                <a:cubicBezTo>
                  <a:pt x="313" y="128"/>
                  <a:pt x="303" y="138"/>
                  <a:pt x="303" y="151"/>
                </a:cubicBezTo>
                <a:close/>
                <a:moveTo>
                  <a:pt x="0" y="0"/>
                </a:moveTo>
                <a:lnTo>
                  <a:pt x="303" y="151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2171</Words>
  <Application>Microsoft Office PowerPoint</Application>
  <PresentationFormat>Custom</PresentationFormat>
  <Paragraphs>310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CS3102 Theory of Computation</vt:lpstr>
      <vt:lpstr>How to show things aren’t computable</vt:lpstr>
      <vt:lpstr>Proving Other Problems are Uncomputable</vt:lpstr>
      <vt:lpstr>Non-Computable Problems</vt:lpstr>
      <vt:lpstr>MacGyver’s Reduction</vt:lpstr>
      <vt:lpstr>Example: FINITE</vt:lpstr>
      <vt:lpstr>FINITE Reduction</vt:lpstr>
      <vt:lpstr>What’s the Language of M_wx?</vt:lpstr>
      <vt:lpstr>Using FINITE to build HALT</vt:lpstr>
      <vt:lpstr>Showing INFINITE is not computable</vt:lpstr>
      <vt:lpstr>INFINITE Reduction</vt:lpstr>
      <vt:lpstr>INFINITE Reduction</vt:lpstr>
      <vt:lpstr>Using INFINITE to build FINITE</vt:lpstr>
      <vt:lpstr>Language NonReg</vt:lpstr>
      <vt:lpstr>Building M_wx</vt:lpstr>
      <vt:lpstr>Using NonReg to build HALT</vt:lpstr>
      <vt:lpstr>Language Rejects101</vt:lpstr>
      <vt:lpstr>Building M_wx</vt:lpstr>
      <vt:lpstr>Using Rejects101 to build HALT</vt:lpstr>
      <vt:lpstr>Sematic Property</vt:lpstr>
      <vt:lpstr>Examples</vt:lpstr>
      <vt:lpstr>Rice’s Theorem</vt:lpstr>
      <vt:lpstr>Proof of Rice’s Theorem</vt:lpstr>
      <vt:lpstr>Using P to build HALT</vt:lpstr>
      <vt:lpstr>What if P is “trivial”?</vt:lpstr>
      <vt:lpstr>Using Rice’s Theorem</vt:lpstr>
      <vt:lpstr>Steps2020</vt:lpstr>
      <vt:lpstr>Overwrite∇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355</cp:revision>
  <dcterms:created xsi:type="dcterms:W3CDTF">2019-01-15T14:15:49Z</dcterms:created>
  <dcterms:modified xsi:type="dcterms:W3CDTF">2020-04-07T18:26:49Z</dcterms:modified>
</cp:coreProperties>
</file>