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267" r:id="rId3"/>
    <p:sldId id="268" r:id="rId4"/>
    <p:sldId id="295" r:id="rId5"/>
    <p:sldId id="269" r:id="rId6"/>
    <p:sldId id="271" r:id="rId7"/>
    <p:sldId id="272" r:id="rId8"/>
    <p:sldId id="274" r:id="rId9"/>
    <p:sldId id="273" r:id="rId10"/>
    <p:sldId id="270" r:id="rId11"/>
    <p:sldId id="275" r:id="rId12"/>
    <p:sldId id="278" r:id="rId13"/>
    <p:sldId id="279" r:id="rId14"/>
    <p:sldId id="280" r:id="rId15"/>
    <p:sldId id="281" r:id="rId16"/>
    <p:sldId id="276" r:id="rId17"/>
    <p:sldId id="284" r:id="rId18"/>
    <p:sldId id="277" r:id="rId19"/>
    <p:sldId id="286" r:id="rId20"/>
    <p:sldId id="287" r:id="rId21"/>
    <p:sldId id="288" r:id="rId22"/>
    <p:sldId id="289" r:id="rId23"/>
    <p:sldId id="290" r:id="rId24"/>
    <p:sldId id="293" r:id="rId25"/>
    <p:sldId id="291" r:id="rId26"/>
    <p:sldId id="292" r:id="rId27"/>
    <p:sldId id="294" r:id="rId28"/>
    <p:sldId id="285" r:id="rId29"/>
    <p:sldId id="282" r:id="rId30"/>
  </p:sldIdLst>
  <p:sldSz cx="12188825" cy="6858000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19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21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23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 smtClean="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11161" y="2480608"/>
            <a:ext cx="75530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Warm up: 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What piece(s) of a computer actually make it compute?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Is there one component or many?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Which are most important?</a:t>
            </a:r>
          </a:p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5088382"/>
            <a:ext cx="2900753" cy="176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Our Input/Output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6812" y="1419325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270313" y="3781525"/>
            <a:ext cx="29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What are the “types”?</a:t>
            </a:r>
            <a:endParaRPr lang="en-US"/>
          </a:p>
        </p:txBody>
      </p:sp>
      <p:cxnSp>
        <p:nvCxnSpPr>
          <p:cNvPr id="12" name="Curved Connector 11"/>
          <p:cNvCxnSpPr>
            <a:stCxn id="11" idx="3"/>
            <a:endCxn id="8" idx="2"/>
          </p:cNvCxnSpPr>
          <p:nvPr/>
        </p:nvCxnSpPr>
        <p:spPr>
          <a:xfrm flipV="1">
            <a:off x="7245295" y="2903971"/>
            <a:ext cx="1662434" cy="1108387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  <a:endCxn id="7" idx="2"/>
          </p:cNvCxnSpPr>
          <p:nvPr/>
        </p:nvCxnSpPr>
        <p:spPr>
          <a:xfrm rot="10800000">
            <a:off x="2965433" y="3095726"/>
            <a:ext cx="1304880" cy="916633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" y="4201787"/>
            <a:ext cx="7325407" cy="155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9411" y="5943600"/>
            <a:ext cx="822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What we compute on: representations of things (e.g. numbers)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7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we compute 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String</a:t>
            </a:r>
            <a:r>
              <a:rPr lang="en-US" smtClean="0"/>
              <a:t>: an ordered sequence of characters</a:t>
            </a:r>
          </a:p>
          <a:p>
            <a:r>
              <a:rPr lang="en-US" smtClean="0"/>
              <a:t>Is a representation of something</a:t>
            </a:r>
            <a:endParaRPr lang="en-US" smtClean="0"/>
          </a:p>
          <a:p>
            <a:r>
              <a:rPr lang="en-US" smtClean="0"/>
              <a:t>Characters come from an alphabet</a:t>
            </a:r>
          </a:p>
          <a:p>
            <a:endParaRPr lang="en-US"/>
          </a:p>
          <a:p>
            <a:r>
              <a:rPr lang="en-US" smtClean="0"/>
              <a:t>Let’s formally define them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Alphabet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0070C0"/>
                    </a:solidFill>
                  </a:rPr>
                  <a:t>Alphabet</a:t>
                </a:r>
                <a:r>
                  <a:rPr lang="en-US"/>
                  <a:t> is a </a:t>
                </a:r>
                <a:r>
                  <a:rPr lang="en-US"/>
                  <a:t>finite </a:t>
                </a:r>
                <a:r>
                  <a:rPr lang="en-US" smtClean="0"/>
                  <a:t>set of </a:t>
                </a:r>
                <a:r>
                  <a:rPr lang="en-US"/>
                  <a:t>characters</a:t>
                </a:r>
              </a:p>
              <a:p>
                <a:pPr lvl="1"/>
                <a:r>
                  <a:rPr lang="en-US"/>
                  <a:t>Notation: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Σ</m:t>
                    </m:r>
                  </m:oMath>
                </a14:m>
                <a:r>
                  <a:rPr lang="en-US"/>
                  <a:t> (\Sigma in LaTeX)</a:t>
                </a:r>
              </a:p>
              <a:p>
                <a:pPr lvl="1"/>
                <a:r>
                  <a:rPr lang="en-US"/>
                  <a:t>Examples: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{0,1}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,…,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{0,1,2,…,9}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295401"/>
                <a:ext cx="10969943" cy="5562600"/>
              </a:xfrm>
            </p:spPr>
            <p:txBody>
              <a:bodyPr>
                <a:normAutofit/>
              </a:bodyPr>
              <a:lstStyle/>
              <a:p>
                <a:r>
                  <a:rPr lang="en-US" smtClean="0"/>
                  <a:t>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refers to the set of all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endParaRPr lang="en-US" b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the set of a 3-bit strings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smtClean="0"/>
              </a:p>
              <a:p>
                <a:pPr lvl="1"/>
                <a:r>
                  <a:rPr lang="en-US"/>
                  <a:t>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instead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000,001,010,011,100,101,110,111</m:t>
                        </m:r>
                      </m:e>
                    </m:d>
                  </m:oMath>
                </a14:m>
                <a:endParaRPr lang="en-US" b="0" smtClean="0"/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=? </m:t>
                    </m:r>
                  </m:oMath>
                </a14:m>
                <a:endParaRPr lang="en-US" smtClean="0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295401"/>
                <a:ext cx="10969943" cy="5562600"/>
              </a:xfrm>
              <a:blipFill rotWithShape="1">
                <a:blip r:embed="rId2"/>
                <a:stretch>
                  <a:fillRect l="-1722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Kleene Star Operator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refers to the set of all strings over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(of any length, including 0)</a:t>
                </a:r>
              </a:p>
              <a:p>
                <a:pPr marL="457120" lvl="1" indent="-45712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>
                            <a:latin typeface="Cambria Math"/>
                          </a:rPr>
                          <m:t>, 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…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</m:t>
                        </m:r>
                        <m:r>
                          <a:rPr lang="en-US" b="0" i="1" smtClean="0">
                            <a:latin typeface="Cambria Math"/>
                          </a:rPr>
                          <m:t>,0, 1, 00, 01, 10, 11, 000, 001,…</m:t>
                        </m:r>
                      </m:e>
                    </m:d>
                  </m:oMath>
                </a14:m>
                <a:endParaRPr lang="en-US" b="0" i="1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∪…</m:t>
                    </m:r>
                  </m:oMath>
                </a14:m>
                <a:endParaRPr lang="en-US" b="0" i="1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ℕ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b="0" i="1" smtClean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56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we compute, then?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21" y="2182938"/>
            <a:ext cx="10969943" cy="4525963"/>
          </a:xfrm>
        </p:spPr>
        <p:txBody>
          <a:bodyPr/>
          <a:lstStyle/>
          <a:p>
            <a:r>
              <a:rPr lang="en-US" smtClean="0"/>
              <a:t>Input and output are strings</a:t>
            </a:r>
          </a:p>
          <a:p>
            <a:r>
              <a:rPr lang="en-US" smtClean="0"/>
              <a:t>Black box is an implementation</a:t>
            </a:r>
          </a:p>
          <a:p>
            <a:r>
              <a:rPr lang="en-US" smtClean="0"/>
              <a:t>What are we implementing?</a:t>
            </a:r>
          </a:p>
          <a:p>
            <a:pPr lvl="1"/>
            <a:r>
              <a:rPr lang="en-US" smtClean="0"/>
              <a:t>Functions</a:t>
            </a:r>
          </a:p>
          <a:p>
            <a:pPr lvl="1"/>
            <a:r>
              <a:rPr lang="en-US" smtClean="0"/>
              <a:t>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135914" y="1298267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15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9413" y="1447801"/>
                <a:ext cx="11506200" cy="5181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>
                    <a:solidFill>
                      <a:srgbClr val="0070C0"/>
                    </a:solidFill>
                  </a:rPr>
                  <a:t>Function</a:t>
                </a:r>
                <a:r>
                  <a:rPr lang="en-US" smtClean="0"/>
                  <a:t>: a “mapping” from input to output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mtClean="0"/>
                  <a:t> maps elements from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mtClean="0"/>
                  <a:t> to an element from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mtClean="0"/>
                  <a:t>: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mtClean="0"/>
                  <a:t>: the co-domain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Range/image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2"/>
                <a:r>
                  <a:rPr lang="en-US" smtClean="0"/>
                  <a:t>The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mtClean="0"/>
                  <a:t> that are “mapped to” by something</a:t>
                </a:r>
              </a:p>
              <a:p>
                <a:r>
                  <a:rPr lang="en-US" smtClean="0">
                    <a:solidFill>
                      <a:srgbClr val="0070C0"/>
                    </a:solidFill>
                  </a:rPr>
                  <a:t>Finite function</a:t>
                </a:r>
                <a:r>
                  <a:rPr lang="en-US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mtClean="0"/>
                  <a:t> is a finite function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mtClean="0"/>
                  <a:t> is finite</a:t>
                </a:r>
              </a:p>
              <a:p>
                <a:pPr lvl="1"/>
                <a:r>
                  <a:rPr lang="en-US" smtClean="0"/>
                  <a:t>Otherwise it’s an infinite function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413" y="1447801"/>
                <a:ext cx="11506200" cy="5181600"/>
              </a:xfrm>
              <a:blipFill rotWithShape="1">
                <a:blip r:embed="rId2"/>
                <a:stretch>
                  <a:fillRect l="-1218" t="-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6588" y="274637"/>
            <a:ext cx="10969943" cy="1143000"/>
          </a:xfrm>
        </p:spPr>
        <p:txBody>
          <a:bodyPr/>
          <a:lstStyle/>
          <a:p>
            <a:r>
              <a:rPr lang="en-US" smtClean="0"/>
              <a:t>Computing a Function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mtClean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computable under a computing model if:</a:t>
                </a:r>
              </a:p>
              <a:p>
                <a:r>
                  <a:rPr lang="en-US" smtClean="0"/>
                  <a:t>That model allows for an implementation (way of filling in the black box) such that,</a:t>
                </a:r>
              </a:p>
              <a:p>
                <a:pPr lvl="1"/>
                <a:r>
                  <a:rPr lang="en-US" smtClean="0"/>
                  <a:t>For any </a:t>
                </a:r>
                <a:r>
                  <a:rPr lang="en-US" smtClean="0">
                    <a:solidFill>
                      <a:srgbClr val="FF0000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(string representing an element from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smtClean="0"/>
                  <a:t>The implementation “produces” the correct output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2156" r="-1444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085012" y="228600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4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Functions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Different inputs yield different outputs</a:t>
                </a:r>
              </a:p>
              <a:p>
                <a:pPr lvl="1"/>
                <a:r>
                  <a:rPr lang="en-US" smtClean="0"/>
                  <a:t>No two inputs share an output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162" y="0"/>
            <a:ext cx="10360501" cy="1143000"/>
          </a:xfrm>
        </p:spPr>
        <p:txBody>
          <a:bodyPr/>
          <a:lstStyle/>
          <a:p>
            <a:r>
              <a:rPr lang="en-US" dirty="0" smtClean="0"/>
              <a:t>1-1, Injective </a:t>
            </a:r>
            <a:r>
              <a:rPr lang="en-US" dirty="0"/>
              <a:t>Functions</a:t>
            </a:r>
            <a:endParaRPr lang="en-US" b="0" dirty="0"/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1148831" y="20574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7" name="Oval 5"/>
          <p:cNvSpPr>
            <a:spLocks noChangeArrowheads="1"/>
          </p:cNvSpPr>
          <p:nvPr/>
        </p:nvSpPr>
        <p:spPr bwMode="auto">
          <a:xfrm>
            <a:off x="1656699" y="2286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8" name="Oval 6"/>
          <p:cNvSpPr>
            <a:spLocks noChangeArrowheads="1"/>
          </p:cNvSpPr>
          <p:nvPr/>
        </p:nvSpPr>
        <p:spPr bwMode="auto">
          <a:xfrm>
            <a:off x="1656699" y="2590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Oval 7"/>
          <p:cNvSpPr>
            <a:spLocks noChangeArrowheads="1"/>
          </p:cNvSpPr>
          <p:nvPr/>
        </p:nvSpPr>
        <p:spPr bwMode="auto">
          <a:xfrm>
            <a:off x="1656699" y="2895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0" name="Oval 8"/>
          <p:cNvSpPr>
            <a:spLocks noChangeArrowheads="1"/>
          </p:cNvSpPr>
          <p:nvPr/>
        </p:nvSpPr>
        <p:spPr bwMode="auto">
          <a:xfrm>
            <a:off x="1656699" y="3200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1" name="Oval 9"/>
          <p:cNvSpPr>
            <a:spLocks noChangeArrowheads="1"/>
          </p:cNvSpPr>
          <p:nvPr/>
        </p:nvSpPr>
        <p:spPr bwMode="auto">
          <a:xfrm>
            <a:off x="1656699" y="3505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2" name="Oval 10"/>
          <p:cNvSpPr>
            <a:spLocks noChangeArrowheads="1"/>
          </p:cNvSpPr>
          <p:nvPr/>
        </p:nvSpPr>
        <p:spPr bwMode="auto">
          <a:xfrm>
            <a:off x="1656699" y="3810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Oval 11"/>
          <p:cNvSpPr>
            <a:spLocks noChangeArrowheads="1"/>
          </p:cNvSpPr>
          <p:nvPr/>
        </p:nvSpPr>
        <p:spPr bwMode="auto">
          <a:xfrm>
            <a:off x="1656699" y="4114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4" name="Rectangle 12"/>
          <p:cNvSpPr>
            <a:spLocks noChangeArrowheads="1"/>
          </p:cNvSpPr>
          <p:nvPr/>
        </p:nvSpPr>
        <p:spPr bwMode="auto">
          <a:xfrm>
            <a:off x="3586596" y="2057400"/>
            <a:ext cx="1218883" cy="25908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5" name="Oval 13"/>
          <p:cNvSpPr>
            <a:spLocks noChangeArrowheads="1"/>
          </p:cNvSpPr>
          <p:nvPr/>
        </p:nvSpPr>
        <p:spPr bwMode="auto">
          <a:xfrm>
            <a:off x="4094464" y="2286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6" name="Oval 14"/>
          <p:cNvSpPr>
            <a:spLocks noChangeArrowheads="1"/>
          </p:cNvSpPr>
          <p:nvPr/>
        </p:nvSpPr>
        <p:spPr bwMode="auto">
          <a:xfrm>
            <a:off x="4094464" y="2590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7" name="Oval 15"/>
          <p:cNvSpPr>
            <a:spLocks noChangeArrowheads="1"/>
          </p:cNvSpPr>
          <p:nvPr/>
        </p:nvSpPr>
        <p:spPr bwMode="auto">
          <a:xfrm>
            <a:off x="4094464" y="2895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8" name="Oval 16"/>
          <p:cNvSpPr>
            <a:spLocks noChangeArrowheads="1"/>
          </p:cNvSpPr>
          <p:nvPr/>
        </p:nvSpPr>
        <p:spPr bwMode="auto">
          <a:xfrm>
            <a:off x="4094464" y="3200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9" name="Oval 17"/>
          <p:cNvSpPr>
            <a:spLocks noChangeArrowheads="1"/>
          </p:cNvSpPr>
          <p:nvPr/>
        </p:nvSpPr>
        <p:spPr bwMode="auto">
          <a:xfrm>
            <a:off x="4094464" y="3505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90" name="Oval 18"/>
          <p:cNvSpPr>
            <a:spLocks noChangeArrowheads="1"/>
          </p:cNvSpPr>
          <p:nvPr/>
        </p:nvSpPr>
        <p:spPr bwMode="auto">
          <a:xfrm>
            <a:off x="4094464" y="3810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91" name="Oval 19"/>
          <p:cNvSpPr>
            <a:spLocks noChangeArrowheads="1"/>
          </p:cNvSpPr>
          <p:nvPr/>
        </p:nvSpPr>
        <p:spPr bwMode="auto">
          <a:xfrm>
            <a:off x="4094464" y="4114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7892" name="AutoShape 20"/>
          <p:cNvCxnSpPr>
            <a:cxnSpLocks noChangeShapeType="1"/>
            <a:stCxn id="207877" idx="6"/>
            <a:endCxn id="207885" idx="2"/>
          </p:cNvCxnSpPr>
          <p:nvPr/>
        </p:nvCxnSpPr>
        <p:spPr bwMode="auto">
          <a:xfrm>
            <a:off x="1859846" y="2362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3" name="AutoShape 21"/>
          <p:cNvCxnSpPr>
            <a:cxnSpLocks noChangeShapeType="1"/>
            <a:stCxn id="207878" idx="6"/>
            <a:endCxn id="207888" idx="2"/>
          </p:cNvCxnSpPr>
          <p:nvPr/>
        </p:nvCxnSpPr>
        <p:spPr bwMode="auto">
          <a:xfrm>
            <a:off x="1859846" y="26670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4" name="AutoShape 22"/>
          <p:cNvCxnSpPr>
            <a:cxnSpLocks noChangeShapeType="1"/>
            <a:stCxn id="207879" idx="6"/>
            <a:endCxn id="207887" idx="2"/>
          </p:cNvCxnSpPr>
          <p:nvPr/>
        </p:nvCxnSpPr>
        <p:spPr bwMode="auto">
          <a:xfrm>
            <a:off x="1859846" y="2971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5" name="AutoShape 23"/>
          <p:cNvCxnSpPr>
            <a:cxnSpLocks noChangeShapeType="1"/>
            <a:stCxn id="207880" idx="6"/>
            <a:endCxn id="207886" idx="2"/>
          </p:cNvCxnSpPr>
          <p:nvPr/>
        </p:nvCxnSpPr>
        <p:spPr bwMode="auto">
          <a:xfrm flipV="1">
            <a:off x="1859846" y="26670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6" name="AutoShape 24"/>
          <p:cNvCxnSpPr>
            <a:cxnSpLocks noChangeShapeType="1"/>
            <a:stCxn id="207881" idx="6"/>
            <a:endCxn id="207889" idx="2"/>
          </p:cNvCxnSpPr>
          <p:nvPr/>
        </p:nvCxnSpPr>
        <p:spPr bwMode="auto">
          <a:xfrm>
            <a:off x="1859846" y="3581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7" name="AutoShape 25"/>
          <p:cNvCxnSpPr>
            <a:cxnSpLocks noChangeShapeType="1"/>
            <a:stCxn id="207882" idx="6"/>
            <a:endCxn id="207890" idx="2"/>
          </p:cNvCxnSpPr>
          <p:nvPr/>
        </p:nvCxnSpPr>
        <p:spPr bwMode="auto">
          <a:xfrm>
            <a:off x="1859846" y="3886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8" name="AutoShape 26"/>
          <p:cNvCxnSpPr>
            <a:cxnSpLocks noChangeShapeType="1"/>
            <a:stCxn id="207883" idx="6"/>
            <a:endCxn id="207891" idx="2"/>
          </p:cNvCxnSpPr>
          <p:nvPr/>
        </p:nvCxnSpPr>
        <p:spPr bwMode="auto">
          <a:xfrm>
            <a:off x="1859846" y="41910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7899" name="Rectangle 27"/>
          <p:cNvSpPr>
            <a:spLocks noChangeArrowheads="1"/>
          </p:cNvSpPr>
          <p:nvPr/>
        </p:nvSpPr>
        <p:spPr bwMode="auto">
          <a:xfrm>
            <a:off x="7243244" y="20574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0" name="Oval 28"/>
          <p:cNvSpPr>
            <a:spLocks noChangeArrowheads="1"/>
          </p:cNvSpPr>
          <p:nvPr/>
        </p:nvSpPr>
        <p:spPr bwMode="auto">
          <a:xfrm>
            <a:off x="7751112" y="2286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1" name="Oval 29"/>
          <p:cNvSpPr>
            <a:spLocks noChangeArrowheads="1"/>
          </p:cNvSpPr>
          <p:nvPr/>
        </p:nvSpPr>
        <p:spPr bwMode="auto">
          <a:xfrm>
            <a:off x="7751112" y="2590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2" name="Oval 30"/>
          <p:cNvSpPr>
            <a:spLocks noChangeArrowheads="1"/>
          </p:cNvSpPr>
          <p:nvPr/>
        </p:nvSpPr>
        <p:spPr bwMode="auto">
          <a:xfrm>
            <a:off x="7751112" y="2895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3" name="Oval 31"/>
          <p:cNvSpPr>
            <a:spLocks noChangeArrowheads="1"/>
          </p:cNvSpPr>
          <p:nvPr/>
        </p:nvSpPr>
        <p:spPr bwMode="auto">
          <a:xfrm>
            <a:off x="7751112" y="3200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4" name="Oval 32"/>
          <p:cNvSpPr>
            <a:spLocks noChangeArrowheads="1"/>
          </p:cNvSpPr>
          <p:nvPr/>
        </p:nvSpPr>
        <p:spPr bwMode="auto">
          <a:xfrm>
            <a:off x="7751112" y="3505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5" name="Oval 33"/>
          <p:cNvSpPr>
            <a:spLocks noChangeArrowheads="1"/>
          </p:cNvSpPr>
          <p:nvPr/>
        </p:nvSpPr>
        <p:spPr bwMode="auto">
          <a:xfrm>
            <a:off x="7751112" y="3810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6" name="Oval 34"/>
          <p:cNvSpPr>
            <a:spLocks noChangeArrowheads="1"/>
          </p:cNvSpPr>
          <p:nvPr/>
        </p:nvSpPr>
        <p:spPr bwMode="auto">
          <a:xfrm>
            <a:off x="7751112" y="4114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7" name="Rectangle 35"/>
          <p:cNvSpPr>
            <a:spLocks noChangeArrowheads="1"/>
          </p:cNvSpPr>
          <p:nvPr/>
        </p:nvSpPr>
        <p:spPr bwMode="auto">
          <a:xfrm>
            <a:off x="9681009" y="2057400"/>
            <a:ext cx="1218883" cy="18288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8" name="Oval 36"/>
          <p:cNvSpPr>
            <a:spLocks noChangeArrowheads="1"/>
          </p:cNvSpPr>
          <p:nvPr/>
        </p:nvSpPr>
        <p:spPr bwMode="auto">
          <a:xfrm>
            <a:off x="10188877" y="2286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9" name="Oval 37"/>
          <p:cNvSpPr>
            <a:spLocks noChangeArrowheads="1"/>
          </p:cNvSpPr>
          <p:nvPr/>
        </p:nvSpPr>
        <p:spPr bwMode="auto">
          <a:xfrm>
            <a:off x="10188877" y="2590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10" name="Oval 38"/>
          <p:cNvSpPr>
            <a:spLocks noChangeArrowheads="1"/>
          </p:cNvSpPr>
          <p:nvPr/>
        </p:nvSpPr>
        <p:spPr bwMode="auto">
          <a:xfrm>
            <a:off x="10188877" y="2895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11" name="Oval 39"/>
          <p:cNvSpPr>
            <a:spLocks noChangeArrowheads="1"/>
          </p:cNvSpPr>
          <p:nvPr/>
        </p:nvSpPr>
        <p:spPr bwMode="auto">
          <a:xfrm>
            <a:off x="10188877" y="3200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12" name="Oval 40"/>
          <p:cNvSpPr>
            <a:spLocks noChangeArrowheads="1"/>
          </p:cNvSpPr>
          <p:nvPr/>
        </p:nvSpPr>
        <p:spPr bwMode="auto">
          <a:xfrm>
            <a:off x="10188877" y="3505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7915" name="AutoShape 43"/>
          <p:cNvCxnSpPr>
            <a:cxnSpLocks noChangeShapeType="1"/>
            <a:stCxn id="207901" idx="6"/>
            <a:endCxn id="207908" idx="2"/>
          </p:cNvCxnSpPr>
          <p:nvPr/>
        </p:nvCxnSpPr>
        <p:spPr bwMode="auto">
          <a:xfrm flipV="1">
            <a:off x="7954259" y="23622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916" name="AutoShape 44"/>
          <p:cNvCxnSpPr>
            <a:cxnSpLocks noChangeShapeType="1"/>
            <a:stCxn id="207902" idx="6"/>
            <a:endCxn id="207910" idx="2"/>
          </p:cNvCxnSpPr>
          <p:nvPr/>
        </p:nvCxnSpPr>
        <p:spPr bwMode="auto">
          <a:xfrm>
            <a:off x="7954259" y="2971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917" name="AutoShape 45"/>
          <p:cNvCxnSpPr>
            <a:cxnSpLocks noChangeShapeType="1"/>
            <a:stCxn id="207904" idx="6"/>
            <a:endCxn id="207910" idx="2"/>
          </p:cNvCxnSpPr>
          <p:nvPr/>
        </p:nvCxnSpPr>
        <p:spPr bwMode="auto">
          <a:xfrm flipV="1">
            <a:off x="7954259" y="29718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918" name="AutoShape 46"/>
          <p:cNvCxnSpPr>
            <a:cxnSpLocks noChangeShapeType="1"/>
            <a:stCxn id="207906" idx="6"/>
            <a:endCxn id="207912" idx="2"/>
          </p:cNvCxnSpPr>
          <p:nvPr/>
        </p:nvCxnSpPr>
        <p:spPr bwMode="auto">
          <a:xfrm flipV="1">
            <a:off x="7954259" y="3581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7919" name="Text Box 47"/>
          <p:cNvSpPr txBox="1">
            <a:spLocks noChangeArrowheads="1"/>
          </p:cNvSpPr>
          <p:nvPr/>
        </p:nvSpPr>
        <p:spPr bwMode="auto">
          <a:xfrm>
            <a:off x="1117309" y="4884683"/>
            <a:ext cx="375822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INJECTIVE FUNCTION</a:t>
            </a:r>
          </a:p>
        </p:txBody>
      </p:sp>
      <p:sp>
        <p:nvSpPr>
          <p:cNvPr id="207920" name="Text Box 48"/>
          <p:cNvSpPr txBox="1">
            <a:spLocks noChangeArrowheads="1"/>
          </p:cNvSpPr>
          <p:nvPr/>
        </p:nvSpPr>
        <p:spPr bwMode="auto">
          <a:xfrm>
            <a:off x="6703854" y="4884683"/>
            <a:ext cx="47739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NON-INJECTIVE  FUNCTION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11390" y="161186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351927" y="1678969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Co-Domain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467576" y="1688068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Co-Domain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11722" y="168806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536408" y="5827693"/>
                <a:ext cx="66059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Nothing in Co-Domain “receives” two things</a:t>
                </a:r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≤|</m:t>
                      </m:r>
                      <m:r>
                        <a:rPr lang="en-US" sz="2800" b="0" i="1" smtClean="0">
                          <a:latin typeface="Cambria Math"/>
                        </a:rPr>
                        <m:t>𝐶</m:t>
                      </m:r>
                      <m:r>
                        <a:rPr lang="en-US" sz="28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08" y="5827693"/>
                <a:ext cx="6605911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845" t="-5732" r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19"/>
          <p:cNvSpPr>
            <a:spLocks noChangeArrowheads="1"/>
          </p:cNvSpPr>
          <p:nvPr/>
        </p:nvSpPr>
        <p:spPr bwMode="auto">
          <a:xfrm>
            <a:off x="4094464" y="4419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" name="AutoShape 45"/>
          <p:cNvCxnSpPr>
            <a:cxnSpLocks noChangeShapeType="1"/>
            <a:stCxn id="207903" idx="6"/>
            <a:endCxn id="207911" idx="2"/>
          </p:cNvCxnSpPr>
          <p:nvPr/>
        </p:nvCxnSpPr>
        <p:spPr bwMode="auto">
          <a:xfrm>
            <a:off x="7954259" y="3276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" name="AutoShape 45"/>
          <p:cNvCxnSpPr>
            <a:cxnSpLocks noChangeShapeType="1"/>
            <a:stCxn id="207905" idx="6"/>
            <a:endCxn id="207909" idx="2"/>
          </p:cNvCxnSpPr>
          <p:nvPr/>
        </p:nvCxnSpPr>
        <p:spPr bwMode="auto">
          <a:xfrm flipV="1">
            <a:off x="7954259" y="2667000"/>
            <a:ext cx="2234618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093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85171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“Dissecting” a 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s://i.pinimg.com/originals/68/47/27/684727a43933f40a3ea594f1f1a08f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914400"/>
            <a:ext cx="70104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Functions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smtClean="0"/>
              </a:p>
              <a:p>
                <a:r>
                  <a:rPr lang="en-US" smtClean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mtClean="0"/>
                  <a:t> is the output of something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smtClean="0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5431" y="1"/>
            <a:ext cx="10969943" cy="1139825"/>
          </a:xfrm>
        </p:spPr>
        <p:txBody>
          <a:bodyPr/>
          <a:lstStyle/>
          <a:p>
            <a:r>
              <a:rPr lang="en-US" dirty="0" smtClean="0"/>
              <a:t>Onto, Surjective </a:t>
            </a:r>
            <a:r>
              <a:rPr lang="en-US" dirty="0"/>
              <a:t>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18882" y="18288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6750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6750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6750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6750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6750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6750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6750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6647" y="1828800"/>
            <a:ext cx="1218883" cy="2057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4515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4515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4515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4515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4515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4515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29897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29897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29897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29897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29897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29897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29897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3295" y="18288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1163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1163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1163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1163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1163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1163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1163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1060" y="18288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58928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58928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58928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58928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58928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58928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58928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4310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4310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4310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4310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8171" y="4487918"/>
            <a:ext cx="426608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4311" y="4477407"/>
            <a:ext cx="507867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536408" y="5562601"/>
                <a:ext cx="698518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Everything in Co-Domain “receives” something</a:t>
                </a:r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≥|</m:t>
                      </m:r>
                      <m:r>
                        <a:rPr lang="en-US" sz="2800" b="0" i="1" smtClean="0">
                          <a:latin typeface="Cambria Math"/>
                        </a:rPr>
                        <m:t>𝐶</m:t>
                      </m:r>
                      <m:r>
                        <a:rPr lang="en-US" sz="28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08" y="5562601"/>
                <a:ext cx="6985182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745" t="-5769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1111390" y="12954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51927" y="1362501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Co-Domain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467576" y="1371600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Co-Domain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11722" y="13716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4310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4310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725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Functions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smtClean="0"/>
              </a:p>
              <a:p>
                <a:r>
                  <a:rPr lang="en-US" smtClean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One-to-one Correspondance (bijective)</a:t>
                </a:r>
              </a:p>
              <a:p>
                <a:pPr lvl="1"/>
                <a:r>
                  <a:rPr lang="en-US" smtClean="0"/>
                  <a:t>Both one-to-one and injective</a:t>
                </a:r>
              </a:p>
              <a:p>
                <a:pPr lvl="1"/>
                <a:r>
                  <a:rPr lang="en-US" smtClean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mtClean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All elements from domain and co-domain are perfectly “partnered”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6" t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162" y="0"/>
            <a:ext cx="10360501" cy="1143000"/>
          </a:xfrm>
        </p:spPr>
        <p:txBody>
          <a:bodyPr/>
          <a:lstStyle/>
          <a:p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493858" y="16002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5" name="Oval 5"/>
          <p:cNvSpPr>
            <a:spLocks noChangeArrowheads="1"/>
          </p:cNvSpPr>
          <p:nvPr/>
        </p:nvSpPr>
        <p:spPr bwMode="auto">
          <a:xfrm>
            <a:off x="1001726" y="1828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6" name="Oval 6"/>
          <p:cNvSpPr>
            <a:spLocks noChangeArrowheads="1"/>
          </p:cNvSpPr>
          <p:nvPr/>
        </p:nvSpPr>
        <p:spPr bwMode="auto">
          <a:xfrm>
            <a:off x="1001726" y="2133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7" name="Oval 7"/>
          <p:cNvSpPr>
            <a:spLocks noChangeArrowheads="1"/>
          </p:cNvSpPr>
          <p:nvPr/>
        </p:nvSpPr>
        <p:spPr bwMode="auto">
          <a:xfrm>
            <a:off x="1001726" y="2438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8" name="Oval 8"/>
          <p:cNvSpPr>
            <a:spLocks noChangeArrowheads="1"/>
          </p:cNvSpPr>
          <p:nvPr/>
        </p:nvSpPr>
        <p:spPr bwMode="auto">
          <a:xfrm>
            <a:off x="1001726" y="2743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9" name="Oval 9"/>
          <p:cNvSpPr>
            <a:spLocks noChangeArrowheads="1"/>
          </p:cNvSpPr>
          <p:nvPr/>
        </p:nvSpPr>
        <p:spPr bwMode="auto">
          <a:xfrm>
            <a:off x="1001726" y="3048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0" name="Oval 10"/>
          <p:cNvSpPr>
            <a:spLocks noChangeArrowheads="1"/>
          </p:cNvSpPr>
          <p:nvPr/>
        </p:nvSpPr>
        <p:spPr bwMode="auto">
          <a:xfrm>
            <a:off x="1001726" y="3352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1" name="Oval 11"/>
          <p:cNvSpPr>
            <a:spLocks noChangeArrowheads="1"/>
          </p:cNvSpPr>
          <p:nvPr/>
        </p:nvSpPr>
        <p:spPr bwMode="auto">
          <a:xfrm>
            <a:off x="1001726" y="3657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2" name="Rectangle 12"/>
          <p:cNvSpPr>
            <a:spLocks noChangeArrowheads="1"/>
          </p:cNvSpPr>
          <p:nvPr/>
        </p:nvSpPr>
        <p:spPr bwMode="auto">
          <a:xfrm>
            <a:off x="2931623" y="16002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3" name="Oval 13"/>
          <p:cNvSpPr>
            <a:spLocks noChangeArrowheads="1"/>
          </p:cNvSpPr>
          <p:nvPr/>
        </p:nvSpPr>
        <p:spPr bwMode="auto">
          <a:xfrm>
            <a:off x="3439491" y="1828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4" name="Oval 14"/>
          <p:cNvSpPr>
            <a:spLocks noChangeArrowheads="1"/>
          </p:cNvSpPr>
          <p:nvPr/>
        </p:nvSpPr>
        <p:spPr bwMode="auto">
          <a:xfrm>
            <a:off x="3439491" y="2133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5" name="Oval 15"/>
          <p:cNvSpPr>
            <a:spLocks noChangeArrowheads="1"/>
          </p:cNvSpPr>
          <p:nvPr/>
        </p:nvSpPr>
        <p:spPr bwMode="auto">
          <a:xfrm>
            <a:off x="3439491" y="2438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6" name="Oval 16"/>
          <p:cNvSpPr>
            <a:spLocks noChangeArrowheads="1"/>
          </p:cNvSpPr>
          <p:nvPr/>
        </p:nvSpPr>
        <p:spPr bwMode="auto">
          <a:xfrm>
            <a:off x="3439491" y="2743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7" name="Oval 17"/>
          <p:cNvSpPr>
            <a:spLocks noChangeArrowheads="1"/>
          </p:cNvSpPr>
          <p:nvPr/>
        </p:nvSpPr>
        <p:spPr bwMode="auto">
          <a:xfrm>
            <a:off x="3439491" y="3048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8" name="Oval 18"/>
          <p:cNvSpPr>
            <a:spLocks noChangeArrowheads="1"/>
          </p:cNvSpPr>
          <p:nvPr/>
        </p:nvSpPr>
        <p:spPr bwMode="auto">
          <a:xfrm>
            <a:off x="3439491" y="3352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9" name="Oval 19"/>
          <p:cNvSpPr>
            <a:spLocks noChangeArrowheads="1"/>
          </p:cNvSpPr>
          <p:nvPr/>
        </p:nvSpPr>
        <p:spPr bwMode="auto">
          <a:xfrm>
            <a:off x="3439491" y="3657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9940" name="AutoShape 20"/>
          <p:cNvCxnSpPr>
            <a:cxnSpLocks noChangeShapeType="1"/>
            <a:stCxn id="209925" idx="6"/>
            <a:endCxn id="209933" idx="2"/>
          </p:cNvCxnSpPr>
          <p:nvPr/>
        </p:nvCxnSpPr>
        <p:spPr bwMode="auto">
          <a:xfrm>
            <a:off x="1204873" y="19050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1" name="AutoShape 21"/>
          <p:cNvCxnSpPr>
            <a:cxnSpLocks noChangeShapeType="1"/>
            <a:stCxn id="209926" idx="6"/>
            <a:endCxn id="209936" idx="2"/>
          </p:cNvCxnSpPr>
          <p:nvPr/>
        </p:nvCxnSpPr>
        <p:spPr bwMode="auto">
          <a:xfrm>
            <a:off x="1204873" y="22098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2" name="AutoShape 22"/>
          <p:cNvCxnSpPr>
            <a:cxnSpLocks noChangeShapeType="1"/>
            <a:stCxn id="209927" idx="6"/>
            <a:endCxn id="209935" idx="2"/>
          </p:cNvCxnSpPr>
          <p:nvPr/>
        </p:nvCxnSpPr>
        <p:spPr bwMode="auto">
          <a:xfrm>
            <a:off x="1204873" y="2514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3" name="AutoShape 23"/>
          <p:cNvCxnSpPr>
            <a:cxnSpLocks noChangeShapeType="1"/>
            <a:stCxn id="209928" idx="6"/>
            <a:endCxn id="209934" idx="2"/>
          </p:cNvCxnSpPr>
          <p:nvPr/>
        </p:nvCxnSpPr>
        <p:spPr bwMode="auto">
          <a:xfrm flipV="1">
            <a:off x="1204873" y="22098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4" name="AutoShape 24"/>
          <p:cNvCxnSpPr>
            <a:cxnSpLocks noChangeShapeType="1"/>
            <a:stCxn id="209929" idx="6"/>
            <a:endCxn id="209937" idx="2"/>
          </p:cNvCxnSpPr>
          <p:nvPr/>
        </p:nvCxnSpPr>
        <p:spPr bwMode="auto">
          <a:xfrm>
            <a:off x="1204873" y="3124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5" name="AutoShape 25"/>
          <p:cNvCxnSpPr>
            <a:cxnSpLocks noChangeShapeType="1"/>
            <a:stCxn id="209930" idx="6"/>
            <a:endCxn id="209938" idx="2"/>
          </p:cNvCxnSpPr>
          <p:nvPr/>
        </p:nvCxnSpPr>
        <p:spPr bwMode="auto">
          <a:xfrm>
            <a:off x="1204873" y="34290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6" name="AutoShape 26"/>
          <p:cNvCxnSpPr>
            <a:cxnSpLocks noChangeShapeType="1"/>
            <a:stCxn id="209931" idx="6"/>
            <a:endCxn id="209939" idx="2"/>
          </p:cNvCxnSpPr>
          <p:nvPr/>
        </p:nvCxnSpPr>
        <p:spPr bwMode="auto">
          <a:xfrm>
            <a:off x="1204873" y="3733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9967" name="Text Box 47"/>
          <p:cNvSpPr txBox="1">
            <a:spLocks noChangeArrowheads="1"/>
          </p:cNvSpPr>
          <p:nvPr/>
        </p:nvSpPr>
        <p:spPr bwMode="auto">
          <a:xfrm>
            <a:off x="203147" y="412646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smtClean="0"/>
              <a:t>BIJECTIVE </a:t>
            </a:r>
            <a:r>
              <a:rPr lang="en-US" sz="1800" dirty="0"/>
              <a:t>FUNCTION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6366" y="10668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626903" y="1133901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Co-Domain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4257491" y="2521804"/>
                <a:ext cx="82192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Because Onto:</a:t>
                </a:r>
              </a:p>
              <a:p>
                <a:r>
                  <a:rPr lang="en-US" sz="2400" dirty="0" smtClean="0"/>
                  <a:t>Everything in Co-Domain “receives” something</a:t>
                </a:r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≥|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91" y="2521804"/>
                <a:ext cx="8219248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12" t="-406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4451043" y="4038601"/>
                <a:ext cx="568104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Because 1-1:</a:t>
                </a:r>
              </a:p>
              <a:p>
                <a:r>
                  <a:rPr lang="en-US" sz="2400" dirty="0" smtClean="0"/>
                  <a:t>Nothing in Co-Domain “receives” two things</a:t>
                </a:r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≤|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43" y="4038601"/>
                <a:ext cx="5681042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609" t="-4082" r="-751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507868" y="5334001"/>
                <a:ext cx="82655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Conclusion:</a:t>
                </a:r>
              </a:p>
              <a:p>
                <a:r>
                  <a:rPr lang="en-US" sz="2400" dirty="0" smtClean="0"/>
                  <a:t>Things in the Domain exactly “partner” with things in Co-Domain</a:t>
                </a:r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=|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68" y="5334001"/>
                <a:ext cx="8265596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106" t="-4061" r="-147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5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Cardinality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48767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The number of elements in a set</a:t>
                </a:r>
              </a:p>
              <a:p>
                <a:r>
                  <a:rPr lang="en-US" smtClean="0"/>
                  <a:t>Two sets have the same cardinality if there is a bijection between them</a:t>
                </a:r>
              </a:p>
              <a:p>
                <a:r>
                  <a:rPr lang="en-US" smtClean="0"/>
                  <a:t>What does it mean for a set to have cardinality 5?</a:t>
                </a:r>
              </a:p>
              <a:p>
                <a:pPr lvl="1"/>
                <a:r>
                  <a:rPr lang="en-US" smtClean="0"/>
                  <a:t>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0,1,2,3,4</m:t>
                        </m:r>
                      </m:e>
                    </m:d>
                  </m:oMath>
                </a14:m>
                <a:endParaRPr lang="en-US" b="0" smtClean="0"/>
              </a:p>
              <a:p>
                <a:r>
                  <a:rPr lang="en-US" b="0" smtClean="0"/>
                  <a:t>A </a:t>
                </a:r>
                <a:r>
                  <a:rPr lang="en-US" b="0" smtClean="0">
                    <a:solidFill>
                      <a:srgbClr val="0070C0"/>
                    </a:solidFill>
                  </a:rPr>
                  <a:t>finite set </a:t>
                </a:r>
                <a:r>
                  <a:rPr lang="en-US" b="0" smtClean="0"/>
                  <a:t>has cardinality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0" smtClean="0"/>
                  <a:t> if 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/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smtClean="0"/>
              </a:p>
              <a:p>
                <a:r>
                  <a:rPr lang="en-US" smtClean="0"/>
                  <a:t>An </a:t>
                </a:r>
                <a:r>
                  <a:rPr lang="en-US" smtClean="0">
                    <a:solidFill>
                      <a:srgbClr val="0070C0"/>
                    </a:solidFill>
                  </a:rPr>
                  <a:t>infinite </a:t>
                </a:r>
                <a:r>
                  <a:rPr lang="en-US">
                    <a:solidFill>
                      <a:srgbClr val="0070C0"/>
                    </a:solidFill>
                  </a:rPr>
                  <a:t>set </a:t>
                </a:r>
                <a:r>
                  <a:rPr lang="en-US" smtClean="0"/>
                  <a:t>has </a:t>
                </a:r>
                <a:r>
                  <a:rPr lang="en-US"/>
                  <a:t>no bijections with any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/>
              </a:p>
              <a:p>
                <a:endParaRPr lang="en-US" b="0" smtClean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4876799"/>
              </a:xfrm>
              <a:blipFill rotWithShape="1">
                <a:blip r:embed="rId2"/>
                <a:stretch>
                  <a:fillRect l="-1333" t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Are all functions computable?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could we approach this question?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Implementing a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Examples of ways to implement a function:</a:t>
            </a:r>
          </a:p>
          <a:p>
            <a:pPr lvl="1"/>
            <a:endParaRPr lang="en-US" smtClean="0"/>
          </a:p>
          <a:p>
            <a:r>
              <a:rPr lang="en-US" smtClean="0"/>
              <a:t>Properties we want of implementations: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any “reasonable” model of computing, there will be some uncomputable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vs. Implementation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Important distinction!</a:t>
                </a:r>
              </a:p>
              <a:p>
                <a:r>
                  <a:rPr lang="en-US" smtClean="0"/>
                  <a:t>In prior classes, this was a “function”:</a:t>
                </a:r>
              </a:p>
              <a:p>
                <a:endParaRPr lang="en-US"/>
              </a:p>
              <a:p>
                <a:endParaRPr lang="en-US" smtClean="0"/>
              </a:p>
              <a:p>
                <a:r>
                  <a:rPr lang="en-US" smtClean="0"/>
                  <a:t>In this class, that’s an implementation of the function:</a:t>
                </a:r>
              </a:p>
              <a:p>
                <a:pPr lvl="1"/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𝑑𝑜𝑢𝑏𝑙𝑒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3124200"/>
            <a:ext cx="38004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44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2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Most important parts (according to Nate)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CPU</a:t>
            </a:r>
          </a:p>
          <a:p>
            <a:pPr lvl="1"/>
            <a:r>
              <a:rPr lang="en-US" smtClean="0"/>
              <a:t>Circuits of transistors</a:t>
            </a:r>
          </a:p>
          <a:p>
            <a:r>
              <a:rPr lang="en-US" smtClean="0"/>
              <a:t>RAM</a:t>
            </a:r>
          </a:p>
          <a:p>
            <a:r>
              <a:rPr lang="en-US" smtClean="0"/>
              <a:t>HDD/SSD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Last class:</a:t>
            </a:r>
          </a:p>
          <a:p>
            <a:pPr lvl="1"/>
            <a:r>
              <a:rPr lang="en-US" smtClean="0"/>
              <a:t>History, Motive, Logistics</a:t>
            </a:r>
          </a:p>
          <a:p>
            <a:r>
              <a:rPr lang="en-US" smtClean="0"/>
              <a:t>Today:</a:t>
            </a:r>
          </a:p>
          <a:p>
            <a:pPr lvl="1"/>
            <a:r>
              <a:rPr lang="en-US" smtClean="0"/>
              <a:t>Breaking down a computer, building up to models of computing</a:t>
            </a:r>
          </a:p>
          <a:p>
            <a:r>
              <a:rPr lang="en-US" smtClean="0"/>
              <a:t>Upcoming deadlines:</a:t>
            </a:r>
          </a:p>
          <a:p>
            <a:pPr lvl="1"/>
            <a:r>
              <a:rPr lang="en-US" smtClean="0"/>
              <a:t>Today: Exercise 0-1, Course registration survey</a:t>
            </a:r>
          </a:p>
          <a:p>
            <a:pPr lvl="1"/>
            <a:r>
              <a:rPr lang="en-US"/>
              <a:t>Tuesday: Exercise 0-2, Getting Started with LaTeX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it mean to compute?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We’ll discuss several ideas this semester</a:t>
            </a:r>
          </a:p>
          <a:p>
            <a:r>
              <a:rPr lang="en-US" smtClean="0"/>
              <a:t>Several “models” of computing</a:t>
            </a:r>
          </a:p>
          <a:p>
            <a:r>
              <a:rPr lang="en-US" smtClean="0"/>
              <a:t>Vague idea: take and input and produce an output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952929" y="4038600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4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5" name="AutoShape 4" descr="Forms response chart. Question title: Is 0 a Natural Number?. Number of responses: 114 responses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Forms response chart. Question title: Is 0 a Natural Number?. Number of responses: 114 responses."/>
          <p:cNvSpPr>
            <a:spLocks noChangeAspect="1" noChangeArrowheads="1"/>
          </p:cNvSpPr>
          <p:nvPr/>
        </p:nvSpPr>
        <p:spPr bwMode="auto">
          <a:xfrm>
            <a:off x="307975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Forms response chart. Question title: Is 0 a Natural Number?. Number of responses: 114 responses."/>
          <p:cNvSpPr>
            <a:spLocks noChangeAspect="1" noChangeArrowheads="1"/>
          </p:cNvSpPr>
          <p:nvPr/>
        </p:nvSpPr>
        <p:spPr bwMode="auto">
          <a:xfrm>
            <a:off x="460375" y="388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381000"/>
            <a:ext cx="76581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61062" y="263763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</a:rPr>
              <a:t>3.5%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646862" y="3581400"/>
            <a:ext cx="4781550" cy="2438400"/>
          </a:xfrm>
          <a:prstGeom prst="wedgeRoundRectCallout">
            <a:avLst>
              <a:gd name="adj1" fmla="val -15476"/>
              <a:gd name="adj2" fmla="val -98497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The answer should follow from the definition of “Natural Number”, but there isn’t one universally accepted definition and you haven’t told us which one to use!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makes a good definition?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Natural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7" y="1600200"/>
            <a:ext cx="84708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6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Natural Numbers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1847" y="408931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TCS (our textbook)</a:t>
            </a:r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2138065"/>
            <a:ext cx="92773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5547" y="1498119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CS (The textbook many of you used in cs2102)</a:t>
            </a: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21" y="4730050"/>
            <a:ext cx="8150541" cy="196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3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1178</Words>
  <Application>Microsoft Office PowerPoint</Application>
  <PresentationFormat>Custom</PresentationFormat>
  <Paragraphs>200</Paragraphs>
  <Slides>29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Cambria Math</vt:lpstr>
      <vt:lpstr>Calibri</vt:lpstr>
      <vt:lpstr>Office Theme</vt:lpstr>
      <vt:lpstr>CS3102 Theory of Computation</vt:lpstr>
      <vt:lpstr>“Dissecting” a Computer</vt:lpstr>
      <vt:lpstr>Most important parts (according to Nate)</vt:lpstr>
      <vt:lpstr>Agenda</vt:lpstr>
      <vt:lpstr>What does it mean to compute?</vt:lpstr>
      <vt:lpstr>PowerPoint Presentation</vt:lpstr>
      <vt:lpstr>What makes a good definition?</vt:lpstr>
      <vt:lpstr>Defining Natural Numbers</vt:lpstr>
      <vt:lpstr>Defining Natural Numbers</vt:lpstr>
      <vt:lpstr>Defining Our Input/Output</vt:lpstr>
      <vt:lpstr>What do we compute on?</vt:lpstr>
      <vt:lpstr>Alphabet</vt:lpstr>
      <vt:lpstr>String</vt:lpstr>
      <vt:lpstr>Kleene Star Operator</vt:lpstr>
      <vt:lpstr>What do we compute, then?</vt:lpstr>
      <vt:lpstr>Functions</vt:lpstr>
      <vt:lpstr>Computing a Function</vt:lpstr>
      <vt:lpstr>Properties of Functions</vt:lpstr>
      <vt:lpstr>1-1, Injective Functions</vt:lpstr>
      <vt:lpstr>Properties of Functions</vt:lpstr>
      <vt:lpstr>Onto, Surjective Functions</vt:lpstr>
      <vt:lpstr>Properties of Functions</vt:lpstr>
      <vt:lpstr>Bijective Functions</vt:lpstr>
      <vt:lpstr>Cardinality</vt:lpstr>
      <vt:lpstr>Are all functions computable?</vt:lpstr>
      <vt:lpstr>Implementing a Function</vt:lpstr>
      <vt:lpstr>Next Time</vt:lpstr>
      <vt:lpstr>Function vs. Implementation</vt:lpstr>
      <vt:lpstr>Languages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166</cp:revision>
  <dcterms:created xsi:type="dcterms:W3CDTF">2019-01-15T14:15:49Z</dcterms:created>
  <dcterms:modified xsi:type="dcterms:W3CDTF">2020-01-16T18:44:26Z</dcterms:modified>
</cp:coreProperties>
</file>