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6" r:id="rId2"/>
    <p:sldId id="317" r:id="rId3"/>
    <p:sldId id="360" r:id="rId4"/>
    <p:sldId id="374" r:id="rId5"/>
    <p:sldId id="375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8" r:id="rId22"/>
    <p:sldId id="393" r:id="rId23"/>
    <p:sldId id="394" r:id="rId24"/>
    <p:sldId id="395" r:id="rId25"/>
    <p:sldId id="396" r:id="rId26"/>
    <p:sldId id="399" r:id="rId27"/>
    <p:sldId id="401" r:id="rId28"/>
    <p:sldId id="403" r:id="rId29"/>
    <p:sldId id="402" r:id="rId30"/>
  </p:sldIdLst>
  <p:sldSz cx="12188825" cy="6858000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Segoe UI" panose="020B0502040204020203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IF%28cond,a,b%29%3A%0A%20%20%20%20not_cond%20%3D%20NAND%28cond,%20cond%29%0A%20%20%20%20temp1%20%3D%20NAND%28cond,a%29%0A%20%20%20%20temp2%20%3D%20NAND%28not_cond,b%29%0A%20%20%20%20return%20NAND%28temp1,temp2%29%0A%0Adef%20example%28a,b%29%3A%0A%20%20%20%20w%20%3D%20AND%28a,b%29%0A%20%20%20%20x_ctrue%20%3D%20OR%28a,b%29%0A%20%20%20%20x_cfalse%20%3D%20AND%28a,b%29%0A%20%20%20%20y_ctrue%20%3D%20NOT%28a%29%0A%20%20%20%20y_cfalse%20%3D%20OR%28a,b%29%0A%20%20%20%20z_ctrue%20%3D%20NOT%28b%29%0A%20%20%20%20z_cfalse%20%3D%20NOT%28a%29%0A%20%20%20%20x%20%3D%20IF%28w,%20x_ctrue,%20x_cfalse%29%0A%20%20%20%20y%20%3D%20IF%28w,%20y_ctrue,%20y_cfalse%29%0A%20%20%20%20z%20%3D%20IF%28w,%20z_ctrue,%20z_cfalse%29%0A%20%20%20%20return%20x,y,z%0A%20%20%20%20%23%20if%20w%3A%0A%20%20%20%20%23%20%20%20%20%20x%20%3D%20OR%28a,b%29%0A%20%20%20%20%23%20%20%20%20%20y%20%3D%20NOT%28a%29%0A%20%20%20%20%23%20%20%20%20%20z%20%3D%20NOT%28b%29%0A%20%20%20%20%23%20else%3A%0A%20%20%20%20%23%20%20%20%20%20x%20%3D%20AND%28a,b%29%0A%20%20%20%20%23%20%20%20%20%20y%20%3D%20OR%28a,b%29%0A%20%20%20%20%23%20%20%20%20%20z%20%3D%20NOT%28a%29%0A%20%20%20%20%23return%20x,y,z%0A&amp;cumulative=false&amp;heapPrimitives=nevernest&amp;mode=edit&amp;origin=opt-frontend.js&amp;py=3&amp;rawInputLstJSON=%5B%5D&amp;textReferences=false" TargetMode="External"/><Relationship Id="rId2" Type="http://schemas.openxmlformats.org/officeDocument/2006/relationships/hyperlink" Target="http://pythontutor.com/visualize.html#code=def%20example%28a,b%29%3A%0A%20%20%20%20w%20%3D%20AND%28a,b%29%0A%20%20%20%20if%20w%3A%0A%20%20%20%20%20%20%20%20x%20%3D%20OR%28a,b%29%0A%20%20%20%20%20%20%20%20y%20%3D%20NOT%28a%29%0A%20%20%20%20%20%20%20%20z%20%3D%20NOT%28b%29%0A%20%20%20%20else%3A%0A%20%20%20%20%20%20%20%20x%20%3D%20AND%28a,b%29%0A%20%20%20%20%20%20%20%20y%20%3D%20OR%28a,b%29%0A%20%20%20%20%20%20%20%20z%20%3D%20NOT%28a%29%0A%20%20%20%20return%20x,y,z%0A&amp;cumulative=false&amp;heapPrimitives=nevernest&amp;mode=edit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NAND%28a,b%29%3A%0A%20%20%20%20a%20%3D%20int%28a%29%0A%20%20%20%20b%20%3D%20int%28b%29%0A%20%20%20%20return%20str%281-a*b%29%0A%0Adef%20IF%28cond,a,b%29%3A%0A%20%20%20%20not_cond%20%3D%20NAND%28cond,%20cond%29%0A%20%20%20%20temp1%20%3D%20NAND%28cond,a%29%0A%20%20%20%20temp2%20%3D%20NAND%28not_cond,b%29%0A%20%20%20%20return%20NAND%28temp1,temp2%29%0A%0Adef%20LOOKUP1%28x0,%20x1,%20i0%29%3A%0A%20%20%20%20return%20IF%28i0,x1,x0%29%20%23%20if%20first_arg%20return%202nd,%20else%203rd%0A%0Adef%20LOOKUP2%28x0,x1,x2,x3,i0,i1%29%3A%0A%20%20%20%20first_half%20%3D%20LOOKUP1%28x0,x1,i1%29%0A%20%20%20%20second_half%20%3D%20LOOKUP1%28x2,x3,i1%29%0A%20%20%20%20return%20IF%28i0,second_half,first_half%29%0A%0Adef%20LOOKUP3%28x0,x1,x2,x3,x4,x5,x6,x7,i0,i1,i2%29%3A%0A%20%20%20%20first_half%20%3D%20LOOKUP2%28x0,x1,x2,x3,i1,i2%29%0A%20%20%20%20second_half%20%3D%20LOOKUP2%28x4,%20x5,%20x6,%20x7,%20i1,%20i2%29%0A%20%20%20%20return%20IF%28i0,%20second_half,%20first_half%29%0A%0Adef%20LOOKUP4%28x0,x1,x2,x3,x4,x5,x6,x7,x8,x9,x10,x11,x12,x13,x14,x15,i0,i1,i2,i3%29%3A%0A%20%20%20%20first_half%20%3D%20LOOKUP3%28x0,x1,x2,x3,x4,x5,x6,x7,i1,i2,i3%29%0A%20%20%20%20second_half%20%3D%20LOOKUP3%28x8,x9,x10,x11,x12,x13,x14,x15,i1,i2,i3%29%0A%20%20%20%20return%20IF%28i0,%20second_half,%20first_half%29&amp;cumulative=false&amp;heapPrimitives=nevernest&amp;mode=edit&amp;origin=opt-frontend.js&amp;py=3&amp;rawInputLstJSON=%5B%5D&amp;textReferences=false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thontutor.com/live.html#code=def%20NAND%28a,b%29%3A%0A%20%20%20%20a%20%3D%20int%28a%29%0A%20%20%20%20b%20%3D%20int%28b%29%0A%20%20%20%20return%20str%281-a*b%29%0A%0Adef%20NOT%28a%29%3A%0A%20%20%20%20return%20NAND%28a,a%29%0A%0Adef%20AND%28a,b%29%3A%0A%20%20%20%20a_nand_b%20%3D%20NAND%28a,b%29%0A%20%20%20%20return%20NAND%28a_nand_b,%20a_nand_b%29%0A%0Adef%20OR%28a,b%29%3A%0A%20%20%20%20not_a%20%3D%20NAND%28a,a%29%0A%20%20%20%20not_b%20%3D%20NAND%28b,b%29%0A%20%20%20%20return%20NAND%28not_a,%20not_b%29%0A%20%20%20%20%0A%0Adef%20MAJ%28a,%20b,%20c%29%3A%0A%20%20%20%20%23%20check%20all%20pairs,%20return%201%20if%20any%20pair%20had%20both%201s%0A%20%20%20%20first_pair_a_nand_b%20%3D%20NAND%28a,b%29%0A%20%20%20%20first_pair%20%3D%20NAND%28first_pair_a_nand_b,%20first_pair_a_nand_b%29%0A%20%20%20%20last_pair_a_nand_b%20%3D%20NAND%28b,c%29%0A%20%20%20%20last_pair%20%3D%20NAND%28last_pair_a_nand_b,%20last_pair_a_nand_b%29%0A%20%20%20%20first_last_a_nand_b%20%3D%20NAND%28a,c%29%0A%20%20%20%20first_last%20%3D%20NAND%28first_last_a_nand_b,%20first_last_a_nand_b%29%0A%20%20%20%20first_last_pairsnot_a%20%3D%20NAND%28first_pair,first_pair%29%0A%20%20%20%20first_last_pairsnot_b%20%3D%20NAND%28last_pair,last_pair%29%0A%20%20%20%20first_last_pairs%20%3D%20NAND%28first_last_pairsnot_a,%20first_last_pairsnot_b%29%0A%20%20%20%20returnnot_a%20%3D%20NAND%28first_last,first_last%29%0A%20%20%20%20returnnot_b%20%3D%20NAND%28first_last_pairs,first_last_pairs%29%0A%20%20%20%20return%20NAND%28returnnot_a,%20returnnot_b%29%0A%0Aprint%28MAJ%28'1','1','1'%29%29&amp;cumulative=false&amp;curInstr=80&amp;heapPrimitives=nevernest&amp;mode=display&amp;origin=opt-live.js&amp;py=3&amp;rawInputLstJSON=%5B%5D&amp;textReferences=false" TargetMode="External"/><Relationship Id="rId4" Type="http://schemas.openxmlformats.org/officeDocument/2006/relationships/hyperlink" Target="http://pythontutor.com/visualize.html#code=def%20NAND%28a,b%29%3A%0A%20%20%20%20a%20%3D%20int%28a%29%0A%20%20%20%20b%20%3D%20int%28b%29%0A%20%20%20%20return%20str%281-a*b%29%0A%0Adef%20NOT%28a%29%3A%0A%20%20%20%20return%20NAND%28a,a%29%0A%0Adef%20AND%28a,b%29%3A%0A%20%20%20%20a_nand_b%20%3D%20NAND%28a,b%29%0A%20%20%20%20return%20NAND%28a_nand_b,%20a_nand_b%29%0A%0Adef%20OR%28a,b%29%3A%0A%20%20%20%20not_a%20%3D%20NOT%28a%29%0A%20%20%20%20not_b%20%3D%20NOT%28b%29%0A%20%20%20%20return%20NAND%28not_a,%20not_b%29%0A%20%20%20%20%0A%0Adef%20MAJ%28a,%20b,%20c%29%3A%0A%20%20%20%20%23%20check%20all%20pairs,%20return%201%20if%20any%20pair%20had%20both%201s%0A%20%20%20%20first_pair%20%3D%20AND%28a,b%29%0A%20%20%20%20last_pair%20%3D%20AND%28b,c%29%0A%20%20%20%20first_last%20%3D%20AND%28a,c%29%0A%20%20%20%20first_last_pairs%20%3D%20OR%28first_pair,%20last_pair%29%0A%20%20%20%20return%20OR%28first_last,%20first_last_pairs%29&amp;cumulative=false&amp;heapPrimitives=nevernest&amp;mode=edit&amp;origin=opt-frontend.js&amp;py=3&amp;rawInputLstJSON=%5B%5D&amp;textReferences=fal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55812" y="1701800"/>
            <a:ext cx="7887702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3200" smtClean="0"/>
              <a:t>www.cs.virginia.edu/~njb2b/cstheory/s2020</a:t>
            </a:r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70012" y="3276600"/>
            <a:ext cx="8761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Warm up: </a:t>
            </a:r>
            <a:endParaRPr lang="en-US" sz="3200" smtClean="0"/>
          </a:p>
          <a:p>
            <a:r>
              <a:rPr lang="en-US" sz="3200" smtClean="0"/>
              <a:t>What features present in Java/Python are missing from straightline programs?</a:t>
            </a:r>
            <a:endParaRPr lang="en-US" sz="3200" smtClean="0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E28439-8DFC-48CF-9263-24276DA8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How many gates?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5665ED-55A8-42BB-8A09-7C04F7E3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How many NAND gates does this use to compute MAJ?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3805D4-8D0A-444D-9169-3EE3FF40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13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483D639E-D7A0-4CC1-84D3-598712FD9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49" t="38939" r="50324" b="34023"/>
          <a:stretch/>
        </p:blipFill>
        <p:spPr>
          <a:xfrm>
            <a:off x="2375814" y="3021285"/>
            <a:ext cx="4172201" cy="3183905"/>
          </a:xfrm>
          <a:prstGeom prst="rect">
            <a:avLst/>
          </a:prstGeom>
        </p:spPr>
      </p:pic>
      <p:pic>
        <p:nvPicPr>
          <p:cNvPr id="8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F40984E1-D599-4FCD-8316-D4C61E0DCE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858" b="3270"/>
          <a:stretch/>
        </p:blipFill>
        <p:spPr>
          <a:xfrm>
            <a:off x="6323579" y="3258670"/>
            <a:ext cx="4395451" cy="21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6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7EDDAC-9AF8-4D9A-9605-DCCA7E46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Conditionals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8C3346-A1DF-428E-BD67-A3C0D211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Values of some variables might depend on </a:t>
            </a:r>
            <a:r>
              <a:rPr lang="en-US">
                <a:cs typeface="Calibri"/>
              </a:rPr>
              <a:t>a </a:t>
            </a:r>
            <a:r>
              <a:rPr lang="en-US" smtClean="0">
                <a:cs typeface="Calibri"/>
              </a:rPr>
              <a:t>condition</a:t>
            </a:r>
          </a:p>
          <a:p>
            <a:pPr marL="456565" indent="-456565"/>
            <a:r>
              <a:rPr lang="en-US" smtClean="0">
                <a:cs typeface="Calibri"/>
                <a:hlinkClick r:id="rId2"/>
              </a:rPr>
              <a:t>Code</a:t>
            </a:r>
            <a:endParaRPr lang="en-US" smtClean="0">
              <a:cs typeface="Calibri"/>
            </a:endParaRPr>
          </a:p>
          <a:p>
            <a:pPr marL="456565" indent="-456565"/>
            <a:r>
              <a:rPr lang="en-US" smtClean="0">
                <a:cs typeface="Calibri"/>
                <a:hlinkClick r:id="rId3"/>
              </a:rPr>
              <a:t>Translated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E04740-52CD-4D22-8ED9-3A01FFBD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E81ABD2E-3A3C-41BD-A97B-6B311D7FDF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2"/>
          <a:stretch/>
        </p:blipFill>
        <p:spPr>
          <a:xfrm>
            <a:off x="4549563" y="2839578"/>
            <a:ext cx="3530804" cy="351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6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7EDDAC-9AF8-4D9A-9605-DCCA7E46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Translating Conditionals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8C3346-A1DF-428E-BD67-A3C0D211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Pre-compute each of the possible values</a:t>
            </a:r>
          </a:p>
          <a:p>
            <a:pPr marL="456565" indent="-456565"/>
            <a:r>
              <a:rPr lang="en-US" dirty="0">
                <a:cs typeface="Calibri"/>
              </a:rPr>
              <a:t>Use a procedure to determine which to assign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E04740-52CD-4D22-8ED9-3A01FFBD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37388AF0-3C78-423F-817C-B9DC8BA78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2" t="27365" r="49715" b="45608"/>
          <a:stretch/>
        </p:blipFill>
        <p:spPr>
          <a:xfrm>
            <a:off x="-80102" y="3203527"/>
            <a:ext cx="4857694" cy="3562762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D8248EE7-2595-4F3A-944E-396A5A122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88" y="2985942"/>
            <a:ext cx="3083858" cy="385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57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688044-E145-494E-88F4-06425AE4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Lookup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8C5EBF0-870A-41A0-8C9F-DF19B3102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456565" indent="-456565"/>
                <a:r>
                  <a:rPr lang="en-US" dirty="0" smtClean="0">
                    <a:cs typeface="Calibri"/>
                  </a:rPr>
                  <a:t>Indexing into </a:t>
                </a:r>
                <a:r>
                  <a:rPr lang="en-US">
                    <a:cs typeface="Calibri"/>
                  </a:rPr>
                  <a:t>a </a:t>
                </a:r>
                <a:r>
                  <a:rPr lang="en-US" smtClean="0">
                    <a:cs typeface="Calibri"/>
                  </a:rPr>
                  <a:t>bitstring</a:t>
                </a:r>
              </a:p>
              <a:p>
                <a:pPr marL="456565" indent="-456565"/>
                <a:r>
                  <a:rPr lang="en-US" smtClean="0">
                    <a:cs typeface="Calibri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𝐿𝑜𝑜𝑘𝑢𝑝</m:t>
                    </m:r>
                  </m:oMath>
                </a14:m>
                <a:r>
                  <a:rPr lang="en-US" dirty="0" smtClean="0">
                    <a:cs typeface="Calibri"/>
                  </a:rPr>
                  <a:t> </a:t>
                </a:r>
                <a:r>
                  <a:rPr lang="en-US" smtClean="0">
                    <a:cs typeface="Calibri"/>
                  </a:rPr>
                  <a:t>function of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𝑘</m:t>
                    </m:r>
                  </m:oMath>
                </a14:m>
                <a:r>
                  <a:rPr lang="en-US" dirty="0" smtClean="0">
                    <a:cs typeface="Calibri"/>
                  </a:rPr>
                  <a:t>:</a:t>
                </a:r>
                <a:endParaRPr lang="en-US" dirty="0" err="1"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Calibri"/>
                        </a:rPr>
                        <m:t>𝐿𝑂𝑂𝐾𝑈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Calibri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cs typeface="Calibri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cs typeface="Calibri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cs typeface="Calibri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cs typeface="Calibri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cs typeface="Calibri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 smtClean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mtClean="0">
                    <a:cs typeface="Calibri"/>
                  </a:rPr>
                  <a:t>Defined such that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/>
                        <a:cs typeface="Calibri"/>
                      </a:rPr>
                      <m:t>, 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>
                    <a:cs typeface="Calibri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Calibri"/>
                        </a:rPr>
                        <m:t>𝐿𝑂𝑂𝐾𝑈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  <a:cs typeface="Calibri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8C5EBF0-870A-41A0-8C9F-DF19B3102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44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AD142B-E7E0-42D1-8212-DADD4917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4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4B9B664D-69EF-4D5E-A3D6-30AD45C8D7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cs typeface="Calibri"/>
                        </a:rPr>
                        <m:t>𝐿𝑂𝑂𝐾𝑈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  <a:cs typeface="Calibri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cs typeface="Calibri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4B9B664D-69EF-4D5E-A3D6-30AD45C8D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3730A53-B47D-4844-8892-36FACE7C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E924ED4F-70E5-4365-A3C3-08F85C132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327226"/>
              </p:ext>
            </p:extLst>
          </p:nvPr>
        </p:nvGraphicFramePr>
        <p:xfrm>
          <a:off x="155485" y="2764723"/>
          <a:ext cx="81654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83">
                  <a:extLst>
                    <a:ext uri="{9D8B030D-6E8A-4147-A177-3AD203B41FA5}">
                      <a16:colId xmlns="" xmlns:a16="http://schemas.microsoft.com/office/drawing/2014/main" val="2577394398"/>
                    </a:ext>
                  </a:extLst>
                </a:gridCol>
                <a:gridCol w="1020683">
                  <a:extLst>
                    <a:ext uri="{9D8B030D-6E8A-4147-A177-3AD203B41FA5}">
                      <a16:colId xmlns="" xmlns:a16="http://schemas.microsoft.com/office/drawing/2014/main" val="1401650733"/>
                    </a:ext>
                  </a:extLst>
                </a:gridCol>
                <a:gridCol w="1020683">
                  <a:extLst>
                    <a:ext uri="{9D8B030D-6E8A-4147-A177-3AD203B41FA5}">
                      <a16:colId xmlns="" xmlns:a16="http://schemas.microsoft.com/office/drawing/2014/main" val="3395794957"/>
                    </a:ext>
                  </a:extLst>
                </a:gridCol>
                <a:gridCol w="1020683">
                  <a:extLst>
                    <a:ext uri="{9D8B030D-6E8A-4147-A177-3AD203B41FA5}">
                      <a16:colId xmlns="" xmlns:a16="http://schemas.microsoft.com/office/drawing/2014/main" val="3507807448"/>
                    </a:ext>
                  </a:extLst>
                </a:gridCol>
                <a:gridCol w="1020683">
                  <a:extLst>
                    <a:ext uri="{9D8B030D-6E8A-4147-A177-3AD203B41FA5}">
                      <a16:colId xmlns="" xmlns:a16="http://schemas.microsoft.com/office/drawing/2014/main" val="3753043888"/>
                    </a:ext>
                  </a:extLst>
                </a:gridCol>
                <a:gridCol w="1020683">
                  <a:extLst>
                    <a:ext uri="{9D8B030D-6E8A-4147-A177-3AD203B41FA5}">
                      <a16:colId xmlns="" xmlns:a16="http://schemas.microsoft.com/office/drawing/2014/main" val="1186457246"/>
                    </a:ext>
                  </a:extLst>
                </a:gridCol>
                <a:gridCol w="1020683">
                  <a:extLst>
                    <a:ext uri="{9D8B030D-6E8A-4147-A177-3AD203B41FA5}">
                      <a16:colId xmlns="" xmlns:a16="http://schemas.microsoft.com/office/drawing/2014/main" val="3627995341"/>
                    </a:ext>
                  </a:extLst>
                </a:gridCol>
                <a:gridCol w="1020683">
                  <a:extLst>
                    <a:ext uri="{9D8B030D-6E8A-4147-A177-3AD203B41FA5}">
                      <a16:colId xmlns="" xmlns:a16="http://schemas.microsoft.com/office/drawing/2014/main" val="162407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610777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A5EF340F-B279-44EF-AC39-E838AB5D2A3F}"/>
                  </a:ext>
                </a:extLst>
              </p:cNvPr>
              <p:cNvSpPr txBox="1"/>
              <p:nvPr/>
            </p:nvSpPr>
            <p:spPr>
              <a:xfrm>
                <a:off x="467841" y="1200900"/>
                <a:ext cx="2743200" cy="45720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A5EF340F-B279-44EF-AC39-E838AB5D2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1" y="1200900"/>
                <a:ext cx="2743200" cy="457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="" xmlns:a16="http://schemas.microsoft.com/office/drawing/2014/main" id="{3138896C-3DC1-47F8-A328-14F71557D982}"/>
              </a:ext>
            </a:extLst>
          </p:cNvPr>
          <p:cNvSpPr/>
          <p:nvPr/>
        </p:nvSpPr>
        <p:spPr>
          <a:xfrm rot="16200000">
            <a:off x="3812299" y="-402099"/>
            <a:ext cx="874129" cy="83043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3">
            <a:extLst>
              <a:ext uri="{FF2B5EF4-FFF2-40B4-BE49-F238E27FC236}">
                <a16:creationId xmlns="" xmlns:a16="http://schemas.microsoft.com/office/drawing/2014/main" id="{42C7CD3B-9710-43A4-8534-B71BF3D96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93534"/>
              </p:ext>
            </p:extLst>
          </p:nvPr>
        </p:nvGraphicFramePr>
        <p:xfrm>
          <a:off x="8822489" y="2793287"/>
          <a:ext cx="30563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782">
                  <a:extLst>
                    <a:ext uri="{9D8B030D-6E8A-4147-A177-3AD203B41FA5}">
                      <a16:colId xmlns="" xmlns:a16="http://schemas.microsoft.com/office/drawing/2014/main" val="1367123183"/>
                    </a:ext>
                  </a:extLst>
                </a:gridCol>
                <a:gridCol w="1018782">
                  <a:extLst>
                    <a:ext uri="{9D8B030D-6E8A-4147-A177-3AD203B41FA5}">
                      <a16:colId xmlns="" xmlns:a16="http://schemas.microsoft.com/office/drawing/2014/main" val="4151304550"/>
                    </a:ext>
                  </a:extLst>
                </a:gridCol>
                <a:gridCol w="1018782">
                  <a:extLst>
                    <a:ext uri="{9D8B030D-6E8A-4147-A177-3AD203B41FA5}">
                      <a16:colId xmlns="" xmlns:a16="http://schemas.microsoft.com/office/drawing/2014/main" val="133838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79197795"/>
                  </a:ext>
                </a:extLst>
              </a:tr>
            </a:tbl>
          </a:graphicData>
        </a:graphic>
      </p:graphicFrame>
      <p:sp>
        <p:nvSpPr>
          <p:cNvPr id="15" name="Left Brace 14">
            <a:extLst>
              <a:ext uri="{FF2B5EF4-FFF2-40B4-BE49-F238E27FC236}">
                <a16:creationId xmlns="" xmlns:a16="http://schemas.microsoft.com/office/drawing/2014/main" id="{BDD61B6A-2348-414F-9540-1ED8BAAC695E}"/>
              </a:ext>
            </a:extLst>
          </p:cNvPr>
          <p:cNvSpPr/>
          <p:nvPr/>
        </p:nvSpPr>
        <p:spPr>
          <a:xfrm rot="16200000">
            <a:off x="9914617" y="2179573"/>
            <a:ext cx="874129" cy="31141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6A24D693-280D-49C1-8BCA-FBB484D70159}"/>
                  </a:ext>
                </a:extLst>
              </p:cNvPr>
              <p:cNvSpPr txBox="1"/>
              <p:nvPr/>
            </p:nvSpPr>
            <p:spPr>
              <a:xfrm>
                <a:off x="2360612" y="4191000"/>
                <a:ext cx="3734979" cy="83099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mtClean="0">
                    <a:cs typeface="Calibri"/>
                  </a:rPr>
                  <a:t>First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mtClean="0">
                    <a:cs typeface="Calibri"/>
                  </a:rPr>
                  <a:t> bits of input</a:t>
                </a:r>
              </a:p>
              <a:p>
                <a:pPr algn="ctr"/>
                <a:r>
                  <a:rPr lang="en-US" smtClean="0">
                    <a:cs typeface="Calibri"/>
                  </a:rPr>
                  <a:t>Considered </a:t>
                </a:r>
                <a:r>
                  <a:rPr lang="en-US" dirty="0">
                    <a:cs typeface="Calibri"/>
                  </a:rPr>
                  <a:t>as a </a:t>
                </a:r>
                <a:r>
                  <a:rPr lang="en-US" dirty="0" err="1">
                    <a:cs typeface="Calibri"/>
                  </a:rPr>
                  <a:t>bitstring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6A24D693-280D-49C1-8BCA-FBB484D7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12" y="4191000"/>
                <a:ext cx="3734979" cy="830997"/>
              </a:xfrm>
              <a:prstGeom prst="rect">
                <a:avLst/>
              </a:prstGeom>
              <a:blipFill rotWithShape="1">
                <a:blip r:embed="rId4"/>
                <a:stretch>
                  <a:fillRect t="-514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A6285D2D-E4CC-486D-8E4E-2D78AB6C1A62}"/>
                  </a:ext>
                </a:extLst>
              </p:cNvPr>
              <p:cNvSpPr txBox="1"/>
              <p:nvPr/>
            </p:nvSpPr>
            <p:spPr>
              <a:xfrm>
                <a:off x="8531633" y="4122003"/>
                <a:ext cx="3734979" cy="83099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mtClean="0">
                    <a:cs typeface="Calibri"/>
                  </a:rPr>
                  <a:t>Last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𝑘</m:t>
                    </m:r>
                  </m:oMath>
                </a14:m>
                <a:r>
                  <a:rPr lang="en-US" smtClean="0">
                    <a:cs typeface="Calibri"/>
                  </a:rPr>
                  <a:t> bits of input</a:t>
                </a:r>
              </a:p>
              <a:p>
                <a:pPr algn="ctr"/>
                <a:r>
                  <a:rPr lang="en-US" smtClean="0">
                    <a:cs typeface="Calibri"/>
                  </a:rPr>
                  <a:t>Considered </a:t>
                </a:r>
                <a:r>
                  <a:rPr lang="en-US" dirty="0">
                    <a:cs typeface="Calibri"/>
                  </a:rPr>
                  <a:t>as an index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A6285D2D-E4CC-486D-8E4E-2D78AB6C1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33" y="4122003"/>
                <a:ext cx="3734979" cy="830997"/>
              </a:xfrm>
              <a:prstGeom prst="rect">
                <a:avLst/>
              </a:prstGeom>
              <a:blipFill rotWithShape="1">
                <a:blip r:embed="rId5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1B6EB98-4A70-47FD-8890-F01079052409}"/>
              </a:ext>
            </a:extLst>
          </p:cNvPr>
          <p:cNvSpPr txBox="1"/>
          <p:nvPr/>
        </p:nvSpPr>
        <p:spPr>
          <a:xfrm>
            <a:off x="99182" y="2330923"/>
            <a:ext cx="37349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latin typeface="Times New Roman"/>
                <a:cs typeface="Calibri"/>
              </a:rPr>
              <a:t>x</a:t>
            </a:r>
            <a:r>
              <a:rPr lang="en-US" sz="2800" dirty="0">
                <a:cs typeface="Calibri"/>
              </a:rPr>
              <a:t>: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B5F1195-FF39-4597-AEA8-D096533FFC53}"/>
              </a:ext>
            </a:extLst>
          </p:cNvPr>
          <p:cNvSpPr txBox="1"/>
          <p:nvPr/>
        </p:nvSpPr>
        <p:spPr>
          <a:xfrm>
            <a:off x="8752784" y="2303198"/>
            <a:ext cx="37349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 err="1">
                <a:latin typeface="Times New Roman"/>
                <a:cs typeface="Calibri"/>
              </a:rPr>
              <a:t>i</a:t>
            </a:r>
            <a:r>
              <a:rPr lang="en-US" sz="2800" dirty="0">
                <a:cs typeface="Calibri"/>
              </a:rPr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3586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0CFAC5-A9E6-457F-BD70-F4B565C7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Theorem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9F0AE90-8EB2-41F4-A589-5A509665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98C5EBF0-870A-41A0-8C9F-DF19B3102820}"/>
              </a:ext>
            </a:extLst>
          </p:cNvPr>
          <p:cNvSpPr txBox="1">
            <a:spLocks/>
          </p:cNvSpPr>
          <p:nvPr/>
        </p:nvSpPr>
        <p:spPr>
          <a:xfrm>
            <a:off x="609441" y="2941637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cs typeface="Calibri"/>
                  </a:rPr>
                  <a:t>There is a NAND-Cricuit that computes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alibri"/>
                      </a:rPr>
                      <m:t>𝐿𝑂𝑂𝐾𝑈</m:t>
                    </m:r>
                    <m:sSub>
                      <m:sSubPr>
                        <m:ctrlPr>
                          <a:rPr lang="en-US" i="1">
                            <a:latin typeface="Cambria Math"/>
                            <a:cs typeface="Calibri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Calibri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Calibri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  <a:cs typeface="Calibri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cs typeface="Calibri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cs typeface="Calibri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cs typeface="Calibri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  <a:cs typeface="Calibri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cs typeface="Calibri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/>
                        <a:cs typeface="Calibri"/>
                      </a:rPr>
                      <m:t>→{0,1}</m:t>
                    </m:r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>
                    <a:cs typeface="Calibri"/>
                  </a:rPr>
                  <a:t>Moreover, the number of gates required is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alibri"/>
                      </a:rPr>
                      <m:t>4⋅</m:t>
                    </m:r>
                    <m:sSup>
                      <m:sSupPr>
                        <m:ctrlPr>
                          <a:rPr lang="en-US" i="1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cs typeface="Calibri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  <a:cs typeface="Calibri"/>
                          </a:rPr>
                          <m:t>𝑘</m:t>
                        </m:r>
                      </m:sup>
                    </m:sSup>
                  </m:oMath>
                </a14:m>
                <a:endParaRPr lang="en-US" dirty="0">
                  <a:cs typeface="Calibri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44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611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2F296-2368-4C35-803B-2282A185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Proof idea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31CD771C-5697-4C04-B0FC-9E77A623E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456565" indent="-456565"/>
                <a:r>
                  <a:rPr lang="en-US" dirty="0">
                    <a:cs typeface="Calibri"/>
                  </a:rPr>
                  <a:t>Consider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endParaRPr lang="en-US" dirty="0" err="1">
                  <a:latin typeface="Times New Roman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If the first bit of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 is 0, then the bit we're looking for is in the first half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𝑥</m:t>
                    </m:r>
                  </m:oMath>
                </a14:m>
                <a:endParaRPr lang="en-US" i="1" dirty="0">
                  <a:cs typeface="Calibri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Do lookup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𝑘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−1</m:t>
                    </m:r>
                  </m:oMath>
                </a14:m>
                <a:endParaRPr lang="en-US" i="1" dirty="0">
                  <a:latin typeface="Times New Roman"/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31CD771C-5697-4C04-B0FC-9E77A623E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3AD393-008E-425C-A447-D181C0EE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45DF2B0A-6DB5-4A03-8F23-8EF71403D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12387"/>
              </p:ext>
            </p:extLst>
          </p:nvPr>
        </p:nvGraphicFramePr>
        <p:xfrm>
          <a:off x="155525" y="4907044"/>
          <a:ext cx="81654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83">
                  <a:extLst>
                    <a:ext uri="{9D8B030D-6E8A-4147-A177-3AD203B41FA5}">
                      <a16:colId xmlns="" xmlns:a16="http://schemas.microsoft.com/office/drawing/2014/main" val="2577394398"/>
                    </a:ext>
                  </a:extLst>
                </a:gridCol>
                <a:gridCol w="1020683">
                  <a:extLst>
                    <a:ext uri="{9D8B030D-6E8A-4147-A177-3AD203B41FA5}">
                      <a16:colId xmlns="" xmlns:a16="http://schemas.microsoft.com/office/drawing/2014/main" val="1401650733"/>
                    </a:ext>
                  </a:extLst>
                </a:gridCol>
                <a:gridCol w="1020683">
                  <a:extLst>
                    <a:ext uri="{9D8B030D-6E8A-4147-A177-3AD203B41FA5}">
                      <a16:colId xmlns="" xmlns:a16="http://schemas.microsoft.com/office/drawing/2014/main" val="3395794957"/>
                    </a:ext>
                  </a:extLst>
                </a:gridCol>
                <a:gridCol w="1020683">
                  <a:extLst>
                    <a:ext uri="{9D8B030D-6E8A-4147-A177-3AD203B41FA5}">
                      <a16:colId xmlns="" xmlns:a16="http://schemas.microsoft.com/office/drawing/2014/main" val="3507807448"/>
                    </a:ext>
                  </a:extLst>
                </a:gridCol>
                <a:gridCol w="1020683">
                  <a:extLst>
                    <a:ext uri="{9D8B030D-6E8A-4147-A177-3AD203B41FA5}">
                      <a16:colId xmlns="" xmlns:a16="http://schemas.microsoft.com/office/drawing/2014/main" val="3753043888"/>
                    </a:ext>
                  </a:extLst>
                </a:gridCol>
                <a:gridCol w="1020683">
                  <a:extLst>
                    <a:ext uri="{9D8B030D-6E8A-4147-A177-3AD203B41FA5}">
                      <a16:colId xmlns="" xmlns:a16="http://schemas.microsoft.com/office/drawing/2014/main" val="1186457246"/>
                    </a:ext>
                  </a:extLst>
                </a:gridCol>
                <a:gridCol w="1020683">
                  <a:extLst>
                    <a:ext uri="{9D8B030D-6E8A-4147-A177-3AD203B41FA5}">
                      <a16:colId xmlns="" xmlns:a16="http://schemas.microsoft.com/office/drawing/2014/main" val="3627995341"/>
                    </a:ext>
                  </a:extLst>
                </a:gridCol>
                <a:gridCol w="1020683">
                  <a:extLst>
                    <a:ext uri="{9D8B030D-6E8A-4147-A177-3AD203B41FA5}">
                      <a16:colId xmlns="" xmlns:a16="http://schemas.microsoft.com/office/drawing/2014/main" val="162407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6107774"/>
                  </a:ext>
                </a:extLst>
              </a:tr>
            </a:tbl>
          </a:graphicData>
        </a:graphic>
      </p:graphicFrame>
      <p:graphicFrame>
        <p:nvGraphicFramePr>
          <p:cNvPr id="8" name="Table 13">
            <a:extLst>
              <a:ext uri="{FF2B5EF4-FFF2-40B4-BE49-F238E27FC236}">
                <a16:creationId xmlns="" xmlns:a16="http://schemas.microsoft.com/office/drawing/2014/main" id="{50F7B92E-36DE-4F3B-AAC7-A071FCF6E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48632"/>
              </p:ext>
            </p:extLst>
          </p:nvPr>
        </p:nvGraphicFramePr>
        <p:xfrm>
          <a:off x="8824787" y="4935608"/>
          <a:ext cx="30563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782">
                  <a:extLst>
                    <a:ext uri="{9D8B030D-6E8A-4147-A177-3AD203B41FA5}">
                      <a16:colId xmlns="" xmlns:a16="http://schemas.microsoft.com/office/drawing/2014/main" val="1367123183"/>
                    </a:ext>
                  </a:extLst>
                </a:gridCol>
                <a:gridCol w="1018782">
                  <a:extLst>
                    <a:ext uri="{9D8B030D-6E8A-4147-A177-3AD203B41FA5}">
                      <a16:colId xmlns="" xmlns:a16="http://schemas.microsoft.com/office/drawing/2014/main" val="4151304550"/>
                    </a:ext>
                  </a:extLst>
                </a:gridCol>
                <a:gridCol w="1018782">
                  <a:extLst>
                    <a:ext uri="{9D8B030D-6E8A-4147-A177-3AD203B41FA5}">
                      <a16:colId xmlns="" xmlns:a16="http://schemas.microsoft.com/office/drawing/2014/main" val="133838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7919779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A30202F8-A874-4663-BCB2-596AB7F4926D}"/>
                  </a:ext>
                </a:extLst>
              </p:cNvPr>
              <p:cNvSpPr txBox="1"/>
              <p:nvPr/>
            </p:nvSpPr>
            <p:spPr>
              <a:xfrm>
                <a:off x="99207" y="4473244"/>
                <a:ext cx="3734979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cs typeface="Calibri"/>
                      </a:rPr>
                      <m:t>𝑥</m:t>
                    </m:r>
                  </m:oMath>
                </a14:m>
                <a:r>
                  <a:rPr lang="en-US" sz="2800" dirty="0">
                    <a:cs typeface="Calibri"/>
                  </a:rPr>
                  <a:t>:</a:t>
                </a:r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A30202F8-A874-4663-BCB2-596AB7F4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7" y="4473244"/>
                <a:ext cx="3734979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70635C18-DE9E-4D63-B413-BE63DF3D8BEE}"/>
                  </a:ext>
                </a:extLst>
              </p:cNvPr>
              <p:cNvSpPr txBox="1"/>
              <p:nvPr/>
            </p:nvSpPr>
            <p:spPr>
              <a:xfrm>
                <a:off x="8755063" y="4445519"/>
                <a:ext cx="3734979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sz="2800" dirty="0">
                    <a:cs typeface="Calibri"/>
                  </a:rPr>
                  <a:t>:</a:t>
                </a:r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70635C18-DE9E-4D63-B413-BE63DF3D8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063" y="4445519"/>
                <a:ext cx="3734979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FBBBE48F-2B41-4B01-AF09-5826D4BCF1C0}"/>
                  </a:ext>
                </a:extLst>
              </p:cNvPr>
              <p:cNvSpPr txBox="1"/>
              <p:nvPr/>
            </p:nvSpPr>
            <p:spPr>
              <a:xfrm>
                <a:off x="14439" y="5588091"/>
                <a:ext cx="3734979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cs typeface="Calibri"/>
                      </a:rPr>
                      <m:t>𝑥</m:t>
                    </m:r>
                  </m:oMath>
                </a14:m>
                <a:r>
                  <a:rPr lang="en-US" sz="2800" dirty="0">
                    <a:cs typeface="Calibri"/>
                  </a:rPr>
                  <a:t>:</a:t>
                </a:r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FBBBE48F-2B41-4B01-AF09-5826D4BCF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9" y="5588091"/>
                <a:ext cx="3734979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CEBB8FB8-CBD9-47C7-B552-6B8E574579D4}"/>
                  </a:ext>
                </a:extLst>
              </p:cNvPr>
              <p:cNvSpPr txBox="1"/>
              <p:nvPr/>
            </p:nvSpPr>
            <p:spPr>
              <a:xfrm>
                <a:off x="8672549" y="5560366"/>
                <a:ext cx="3734979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sz="2800" dirty="0">
                    <a:cs typeface="Calibri"/>
                  </a:rPr>
                  <a:t>:</a:t>
                </a:r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CEBB8FB8-CBD9-47C7-B552-6B8E57457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549" y="5560366"/>
                <a:ext cx="3734979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16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7">
            <a:extLst>
              <a:ext uri="{FF2B5EF4-FFF2-40B4-BE49-F238E27FC236}">
                <a16:creationId xmlns="" xmlns:a16="http://schemas.microsoft.com/office/drawing/2014/main" id="{FA42E257-AB3E-441F-ACA8-D9B3160B5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05097"/>
              </p:ext>
            </p:extLst>
          </p:nvPr>
        </p:nvGraphicFramePr>
        <p:xfrm>
          <a:off x="112649" y="6049615"/>
          <a:ext cx="40979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91">
                  <a:extLst>
                    <a:ext uri="{9D8B030D-6E8A-4147-A177-3AD203B41FA5}">
                      <a16:colId xmlns="" xmlns:a16="http://schemas.microsoft.com/office/drawing/2014/main" val="1314549306"/>
                    </a:ext>
                  </a:extLst>
                </a:gridCol>
                <a:gridCol w="1024491">
                  <a:extLst>
                    <a:ext uri="{9D8B030D-6E8A-4147-A177-3AD203B41FA5}">
                      <a16:colId xmlns="" xmlns:a16="http://schemas.microsoft.com/office/drawing/2014/main" val="275607106"/>
                    </a:ext>
                  </a:extLst>
                </a:gridCol>
                <a:gridCol w="1024491">
                  <a:extLst>
                    <a:ext uri="{9D8B030D-6E8A-4147-A177-3AD203B41FA5}">
                      <a16:colId xmlns="" xmlns:a16="http://schemas.microsoft.com/office/drawing/2014/main" val="1927751645"/>
                    </a:ext>
                  </a:extLst>
                </a:gridCol>
                <a:gridCol w="1024491">
                  <a:extLst>
                    <a:ext uri="{9D8B030D-6E8A-4147-A177-3AD203B41FA5}">
                      <a16:colId xmlns="" xmlns:a16="http://schemas.microsoft.com/office/drawing/2014/main" val="3651415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009115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="" xmlns:a16="http://schemas.microsoft.com/office/drawing/2014/main" id="{CAB59715-864F-49FC-8A73-D46B582AD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30957"/>
              </p:ext>
            </p:extLst>
          </p:nvPr>
        </p:nvGraphicFramePr>
        <p:xfrm>
          <a:off x="8779654" y="6078180"/>
          <a:ext cx="204895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77">
                  <a:extLst>
                    <a:ext uri="{9D8B030D-6E8A-4147-A177-3AD203B41FA5}">
                      <a16:colId xmlns="" xmlns:a16="http://schemas.microsoft.com/office/drawing/2014/main" val="358507153"/>
                    </a:ext>
                  </a:extLst>
                </a:gridCol>
                <a:gridCol w="1024477">
                  <a:extLst>
                    <a:ext uri="{9D8B030D-6E8A-4147-A177-3AD203B41FA5}">
                      <a16:colId xmlns="" xmlns:a16="http://schemas.microsoft.com/office/drawing/2014/main" val="3820517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2704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61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E15F9BD1-4F1B-4456-8CB3-904C63C8DA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cs typeface="Calibri"/>
                  </a:rPr>
                  <a:t>Defining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𝐿𝑂𝑂𝐾𝑈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cs typeface="Calibri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cs typeface="Calibri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cs typeface="Calibri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E15F9BD1-4F1B-4456-8CB3-904C63C8D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6ADB7EC-C98C-49DC-AC69-68D798E9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-1588" y="1600201"/>
                <a:ext cx="10969943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600"/>
                  <a:t>For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𝑘</m:t>
                    </m:r>
                    <m:r>
                      <a:rPr lang="en-US" sz="2600" i="1">
                        <a:latin typeface="Cambria Math"/>
                      </a:rPr>
                      <m:t>≥2, </m:t>
                    </m:r>
                    <m:r>
                      <a:rPr lang="en-US" sz="2600" i="1">
                        <a:latin typeface="Cambria Math"/>
                      </a:rPr>
                      <m:t>𝐿𝑂𝑂𝐾𝑈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6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sz="26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𝑘</m:t>
                        </m:r>
                        <m:r>
                          <a:rPr lang="en-US" sz="26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600"/>
                  <a:t> is equal to:</a:t>
                </a:r>
              </a:p>
              <a:p>
                <a:pPr marL="0" indent="0">
                  <a:buNone/>
                </a:pPr>
                <a:endParaRPr lang="en-US" sz="2600" smtClean="0"/>
              </a:p>
              <a:p>
                <a:pPr marL="0" indent="0">
                  <a:buNone/>
                </a:pPr>
                <a:endParaRPr lang="en-US" sz="26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/>
                        </a:rPr>
                        <m:t>𝐼𝐹</m:t>
                      </m:r>
                      <m:r>
                        <a:rPr lang="en-US" sz="2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,</m:t>
                      </m:r>
                      <m:r>
                        <a:rPr lang="en-US" sz="2600" i="1">
                          <a:latin typeface="Cambria Math"/>
                        </a:rPr>
                        <m:t>𝐿𝑂𝑂𝐾𝑈</m:t>
                      </m:r>
                      <m:sSub>
                        <m:sSubPr>
                          <m:ctrlPr>
                            <a:rPr lang="en-US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𝑘</m:t>
                          </m:r>
                          <m:r>
                            <a:rPr lang="en-US" sz="26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6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6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/>
                        </a:rPr>
                        <m:t>,</m:t>
                      </m:r>
                      <m:r>
                        <a:rPr lang="en-US" sz="2600" i="1">
                          <a:latin typeface="Cambria Math"/>
                        </a:rPr>
                        <m:t>𝐿𝑂𝑂𝐾𝑈</m:t>
                      </m:r>
                      <m:sSub>
                        <m:sSubPr>
                          <m:ctrlPr>
                            <a:rPr lang="en-US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𝑘</m:t>
                          </m:r>
                          <m:r>
                            <a:rPr lang="en-US" sz="26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6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600" i="1">
                              <a:latin typeface="Cambria Math"/>
                            </a:rPr>
                            <m:t>−</m:t>
                          </m:r>
                          <m:r>
                            <a:rPr lang="en-US" sz="2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𝑘</m:t>
                          </m:r>
                          <m:r>
                            <a:rPr lang="en-US" sz="26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600"/>
              </a:p>
              <a:p>
                <a:pPr marL="0" indent="0">
                  <a:buNone/>
                </a:pPr>
                <a:endParaRPr lang="en-US" sz="260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588" y="1600201"/>
                <a:ext cx="10969943" cy="4525963"/>
              </a:xfrm>
              <a:blipFill rotWithShape="1">
                <a:blip r:embed="rId3"/>
                <a:stretch>
                  <a:fillRect l="-723" t="-809" r="-10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569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643ECB-A948-419C-8E51-286DD3EC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Base Case</a:t>
            </a:r>
            <a:endParaRPr lang="en-US" dirty="0"/>
          </a:p>
        </p:txBody>
      </p:sp>
      <p:pic>
        <p:nvPicPr>
          <p:cNvPr id="5" name="Picture 5" descr="A picture containing object&#10;&#10;Description generated with high confidence">
            <a:extLst>
              <a:ext uri="{FF2B5EF4-FFF2-40B4-BE49-F238E27FC236}">
                <a16:creationId xmlns="" xmlns:a16="http://schemas.microsoft.com/office/drawing/2014/main" id="{C09D404A-2078-43B8-9345-D46A0C35E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044" y="1659241"/>
            <a:ext cx="5474190" cy="12614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D4FBF9-1831-43DB-8F3B-5458335B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DD71132-18B9-4165-ACED-746CCECCFA0E}"/>
              </a:ext>
            </a:extLst>
          </p:cNvPr>
          <p:cNvSpPr txBox="1">
            <a:spLocks/>
          </p:cNvSpPr>
          <p:nvPr/>
        </p:nvSpPr>
        <p:spPr>
          <a:xfrm>
            <a:off x="53617" y="3046213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"/>
              </a:rPr>
              <a:t>Next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24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31F8D8-4836-48BD-9DA1-824CF368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LOOKUP2</a:t>
            </a:r>
            <a:endParaRPr lang="en-US" dirty="0"/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56EDC78A-1F36-4232-B3FC-634CBD624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338" y="2985977"/>
            <a:ext cx="8041678" cy="18771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56B147C-1F16-43CB-BEF9-79C65526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98612" y="5410200"/>
            <a:ext cx="214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/>
              </a:rPr>
              <a:t>LOOKUP3 and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5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1"/>
            <a:ext cx="11961812" cy="5486400"/>
          </a:xfrm>
        </p:spPr>
        <p:txBody>
          <a:bodyPr>
            <a:normAutofit/>
          </a:bodyPr>
          <a:lstStyle/>
          <a:p>
            <a:r>
              <a:rPr lang="en-US" smtClean="0"/>
              <a:t>Exercise </a:t>
            </a:r>
            <a:r>
              <a:rPr lang="en-US" smtClean="0"/>
              <a:t>1 due this afternoon</a:t>
            </a:r>
          </a:p>
          <a:p>
            <a:pPr lvl="1"/>
            <a:r>
              <a:rPr lang="en-US" smtClean="0"/>
              <a:t>Didn’t submit? You have 48 hours to do so with a 25% penalty</a:t>
            </a:r>
            <a:endParaRPr lang="en-US" smtClean="0"/>
          </a:p>
          <a:p>
            <a:r>
              <a:rPr lang="en-US" smtClean="0"/>
              <a:t>Quiz 2 due today</a:t>
            </a:r>
            <a:endParaRPr lang="en-US" smtClean="0"/>
          </a:p>
          <a:p>
            <a:r>
              <a:rPr lang="en-US" smtClean="0"/>
              <a:t>Exercise </a:t>
            </a:r>
            <a:r>
              <a:rPr lang="en-US" smtClean="0"/>
              <a:t>2 </a:t>
            </a:r>
            <a:r>
              <a:rPr lang="en-US" smtClean="0"/>
              <a:t>is out. </a:t>
            </a:r>
            <a:endParaRPr lang="en-US" smtClean="0"/>
          </a:p>
          <a:p>
            <a:pPr lvl="1"/>
            <a:r>
              <a:rPr lang="en-US" smtClean="0"/>
              <a:t>Some stuff due Thursday, the rest due Tuesday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FA3BA8-011B-44EC-B7D0-9FC34344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Counting Gates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17BF2-E894-4DB6-8891-D9B05E48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Show this uses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4⋅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/>
                  <a:t> gates (lines of code)</a:t>
                </a:r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44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57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FA3BA8-011B-44EC-B7D0-9FC34344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Counting Gates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17BF2-E894-4DB6-8891-D9B05E48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Show this uses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4⋅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/>
                  <a:t> gates (lines of code)</a:t>
                </a:r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44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771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BD6B79-CA15-439B-BB22-EE53AC8F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Computing Every Finite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BF136F-1406-41B0-9F0A-D188B121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Next we'll show </a:t>
            </a:r>
            <a:r>
              <a:rPr lang="en-US">
                <a:cs typeface="Calibri"/>
              </a:rPr>
              <a:t>that </a:t>
            </a:r>
            <a:r>
              <a:rPr lang="en-US" smtClean="0">
                <a:cs typeface="Calibri"/>
              </a:rPr>
              <a:t>NAND is </a:t>
            </a:r>
            <a:r>
              <a:rPr lang="en-US" dirty="0">
                <a:cs typeface="Calibri"/>
              </a:rPr>
              <a:t>universal</a:t>
            </a:r>
          </a:p>
          <a:p>
            <a:pPr marL="456565" indent="-456565"/>
            <a:r>
              <a:rPr lang="en-US" dirty="0">
                <a:cs typeface="Calibri"/>
              </a:rPr>
              <a:t>Any finite function can be computed by </a:t>
            </a:r>
            <a:r>
              <a:rPr lang="en-US">
                <a:cs typeface="Calibri"/>
              </a:rPr>
              <a:t>some </a:t>
            </a:r>
            <a:r>
              <a:rPr lang="en-US" smtClean="0">
                <a:cs typeface="Calibri"/>
              </a:rPr>
              <a:t>NAND-straightline </a:t>
            </a:r>
            <a:r>
              <a:rPr lang="en-US" dirty="0">
                <a:cs typeface="Calibri"/>
              </a:rPr>
              <a:t>program (equivalently, </a:t>
            </a:r>
            <a:r>
              <a:rPr lang="en-US">
                <a:cs typeface="Calibri"/>
              </a:rPr>
              <a:t>a </a:t>
            </a:r>
            <a:r>
              <a:rPr lang="en-US" smtClean="0">
                <a:cs typeface="Calibri"/>
              </a:rPr>
              <a:t>NAND-circuit</a:t>
            </a:r>
            <a:r>
              <a:rPr lang="en-US" dirty="0">
                <a:cs typeface="Calibri"/>
              </a:rPr>
              <a:t>)</a:t>
            </a:r>
          </a:p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9351D1D-DFC9-44C1-8362-04CBEA95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50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ABA093-32FA-41D0-BF89-1E8033DF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Idea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A55A93D2-7CC9-44D9-B9BA-5BE2F176F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057" y="1714791"/>
            <a:ext cx="6994020" cy="5679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189311-00BF-4CA5-997D-7414D917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="" xmlns:a16="http://schemas.microsoft.com/office/drawing/2014/main" id="{D1B8A5DC-A4C8-4E19-BCDB-37258A6F9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58013"/>
              </p:ext>
            </p:extLst>
          </p:nvPr>
        </p:nvGraphicFramePr>
        <p:xfrm>
          <a:off x="955077" y="2493362"/>
          <a:ext cx="353934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670">
                  <a:extLst>
                    <a:ext uri="{9D8B030D-6E8A-4147-A177-3AD203B41FA5}">
                      <a16:colId xmlns="" xmlns:a16="http://schemas.microsoft.com/office/drawing/2014/main" val="2152908667"/>
                    </a:ext>
                  </a:extLst>
                </a:gridCol>
                <a:gridCol w="1769670">
                  <a:extLst>
                    <a:ext uri="{9D8B030D-6E8A-4147-A177-3AD203B41FA5}">
                      <a16:colId xmlns="" xmlns:a16="http://schemas.microsoft.com/office/drawing/2014/main" val="219882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441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221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5327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6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445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05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355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16269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78164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875A9D1-2DE5-4135-8A36-3C2225A30B8E}"/>
              </a:ext>
            </a:extLst>
          </p:cNvPr>
          <p:cNvSpPr txBox="1"/>
          <p:nvPr/>
        </p:nvSpPr>
        <p:spPr>
          <a:xfrm>
            <a:off x="4936988" y="2871911"/>
            <a:ext cx="663844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We will have one variable to represent each possible input. We'll do a lookup with the actual input to select the proper output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344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08F965-9C60-4827-8B03-01CF8AF1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Straightline Code for F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CB96E514-3287-494C-B4A2-6A41F1FF8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59" y="2558311"/>
            <a:ext cx="11333595" cy="36324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8FD048B-C3F7-4E72-AD0F-83316E17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8" name="Table 9">
            <a:extLst>
              <a:ext uri="{FF2B5EF4-FFF2-40B4-BE49-F238E27FC236}">
                <a16:creationId xmlns="" xmlns:a16="http://schemas.microsoft.com/office/drawing/2014/main" id="{105C8278-9556-47C9-8064-8EFB9060B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575206"/>
              </p:ext>
            </p:extLst>
          </p:nvPr>
        </p:nvGraphicFramePr>
        <p:xfrm>
          <a:off x="5138904" y="1422201"/>
          <a:ext cx="353934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670">
                  <a:extLst>
                    <a:ext uri="{9D8B030D-6E8A-4147-A177-3AD203B41FA5}">
                      <a16:colId xmlns="" xmlns:a16="http://schemas.microsoft.com/office/drawing/2014/main" val="2152908667"/>
                    </a:ext>
                  </a:extLst>
                </a:gridCol>
                <a:gridCol w="1769670">
                  <a:extLst>
                    <a:ext uri="{9D8B030D-6E8A-4147-A177-3AD203B41FA5}">
                      <a16:colId xmlns="" xmlns:a16="http://schemas.microsoft.com/office/drawing/2014/main" val="219882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441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221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5327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6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445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05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355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16269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7816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560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5A464-21F3-46E5-BB56-75F90594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Getting 0 and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EF4C91-62E6-487E-A61B-AEBBB740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25BCF11-CC41-481E-9FAD-B2E4E702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2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625FAA-99E1-4143-B189-1157B790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Computing any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BD18AB-5684-4A98-B8B7-4CC4EA41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Make a variable to represent each possible input</a:t>
            </a:r>
            <a:endParaRPr lang="en-US" dirty="0"/>
          </a:p>
          <a:p>
            <a:pPr marL="456565" indent="-456565"/>
            <a:r>
              <a:rPr lang="en-US" dirty="0">
                <a:cs typeface="Calibri"/>
              </a:rPr>
              <a:t>Assign its value to match the correct output</a:t>
            </a:r>
          </a:p>
          <a:p>
            <a:pPr marL="456565" indent="-456565"/>
            <a:r>
              <a:rPr lang="en-US" dirty="0">
                <a:cs typeface="Calibri"/>
              </a:rPr>
              <a:t>Use LOOKUP to select the proper output for the given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7885A4A-1D4C-408B-8E19-A12E6A12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78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758BDA-3EBE-4183-BFA7-3C7993E5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How many gates?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015004D-0AB3-4629-99D6-A5223AF47C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 fontScale="92500" lnSpcReduction="20000"/>
              </a:bodyPr>
              <a:lstStyle/>
              <a:p>
                <a:pPr marL="456565" indent="-456565"/>
                <a:r>
                  <a:rPr lang="en-US" dirty="0" smtClean="0">
                    <a:cs typeface="Calibri"/>
                  </a:rPr>
                  <a:t>How many gates does this construction </a:t>
                </a:r>
                <a:r>
                  <a:rPr lang="en-US">
                    <a:cs typeface="Calibri"/>
                  </a:rPr>
                  <a:t>take</a:t>
                </a:r>
                <a:r>
                  <a:rPr lang="en-US" smtClean="0">
                    <a:cs typeface="Calibri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mtClean="0">
                    <a:cs typeface="Calibri"/>
                  </a:rPr>
                  <a:t>You can compute any finite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cs typeface="Calibri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mtClean="0">
                    <a:cs typeface="Calibri"/>
                  </a:rPr>
                  <a:t> </a:t>
                </a:r>
                <a:r>
                  <a:rPr lang="en-US" smtClean="0">
                    <a:cs typeface="Calibri"/>
                  </a:rPr>
                  <a:t>with a NAND Circuit using no more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⋅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>
                    <a:cs typeface="Calibri"/>
                  </a:rPr>
                  <a:t> gates</a:t>
                </a:r>
              </a:p>
              <a:p>
                <a:pPr marL="0" indent="0">
                  <a:buNone/>
                </a:pPr>
                <a:endParaRPr lang="en-US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mtClean="0">
                    <a:cs typeface="Calibri"/>
                  </a:rPr>
                  <a:t>Note: This can be imporved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⋅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mtClean="0">
                    <a:cs typeface="Calibri"/>
                  </a:rPr>
                  <a:t> </a:t>
                </a:r>
                <a:r>
                  <a:rPr lang="en-US" smtClean="0">
                    <a:cs typeface="Calibri"/>
                  </a:rPr>
                  <a:t>(theorem 4.16 in TCS)</a:t>
                </a:r>
                <a:endParaRPr lang="en-US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015004D-0AB3-4629-99D6-A5223AF47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B2A9BFB-4392-41CE-A2FC-D7829AED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31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gates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mtClean="0"/>
              <a:t>Create variables for each input</a:t>
            </a:r>
          </a:p>
          <a:p>
            <a:pPr marL="742950" indent="-742950">
              <a:buFont typeface="+mj-lt"/>
              <a:buAutoNum type="arabicPeriod"/>
            </a:pPr>
            <a:endParaRPr lang="en-US" smtClean="0"/>
          </a:p>
          <a:p>
            <a:pPr marL="742950" indent="-742950">
              <a:buFont typeface="+mj-lt"/>
              <a:buAutoNum type="arabicPeriod"/>
            </a:pPr>
            <a:r>
              <a:rPr lang="en-US" smtClean="0"/>
              <a:t>Assign 0,1 to each input</a:t>
            </a:r>
          </a:p>
          <a:p>
            <a:pPr marL="742950" indent="-742950">
              <a:buFont typeface="+mj-lt"/>
              <a:buAutoNum type="arabicPeriod"/>
            </a:pPr>
            <a:endParaRPr lang="en-US" smtClean="0"/>
          </a:p>
          <a:p>
            <a:pPr marL="742950" indent="-742950">
              <a:buFont typeface="+mj-lt"/>
              <a:buAutoNum type="arabicPeriod"/>
            </a:pPr>
            <a:r>
              <a:rPr lang="en-US" smtClean="0"/>
              <a:t>Do the LOOKUP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55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this mean?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Your laptop is a 64-bit machine. Given enough transistors, it can compute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64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Boolean Circuits as a model of computing</a:t>
            </a:r>
          </a:p>
          <a:p>
            <a:r>
              <a:rPr lang="en-US" smtClean="0"/>
              <a:t>Straightline Programs as a model of computing</a:t>
            </a:r>
          </a:p>
          <a:p>
            <a:r>
              <a:rPr lang="en-US" smtClean="0"/>
              <a:t>Proved NAND-Straightline = NAND-Circ = AON-Circ = AON-straightline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B01320-79FA-4588-B83A-EB36C872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Majority with Boolean Circuits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360473-0482-437F-8A4E-4100CEA0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13" descr="A close up of a basketball hoop&#10;&#10;Description generated with very high confidence">
            <a:extLst>
              <a:ext uri="{FF2B5EF4-FFF2-40B4-BE49-F238E27FC236}">
                <a16:creationId xmlns="" xmlns:a16="http://schemas.microsoft.com/office/drawing/2014/main" id="{BDFAB16E-3F30-45BE-8A36-66D094EC9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6" r="8864" b="-820"/>
          <a:stretch/>
        </p:blipFill>
        <p:spPr>
          <a:xfrm>
            <a:off x="8314273" y="2232636"/>
            <a:ext cx="2297372" cy="1774549"/>
          </a:xfrm>
          <a:prstGeom prst="rect">
            <a:avLst/>
          </a:prstGeom>
        </p:spPr>
      </p:pic>
      <p:pic>
        <p:nvPicPr>
          <p:cNvPr id="10" name="Picture 13" descr="A close up of a basketball hoop&#10;&#10;Description generated with very high confidence">
            <a:extLst>
              <a:ext uri="{FF2B5EF4-FFF2-40B4-BE49-F238E27FC236}">
                <a16:creationId xmlns="" xmlns:a16="http://schemas.microsoft.com/office/drawing/2014/main" id="{AD70D962-FCA8-42EF-9108-01525E60D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6" r="8864" b="-820"/>
          <a:stretch/>
        </p:blipFill>
        <p:spPr>
          <a:xfrm>
            <a:off x="6145661" y="2591862"/>
            <a:ext cx="2297372" cy="1774549"/>
          </a:xfrm>
          <a:prstGeom prst="rect">
            <a:avLst/>
          </a:prstGeom>
        </p:spPr>
      </p:pic>
      <p:pic>
        <p:nvPicPr>
          <p:cNvPr id="12" name="Picture 15" descr="A picture containing object&#10;&#10;Description generated with very high confidence">
            <a:extLst>
              <a:ext uri="{FF2B5EF4-FFF2-40B4-BE49-F238E27FC236}">
                <a16:creationId xmlns="" xmlns:a16="http://schemas.microsoft.com/office/drawing/2014/main" id="{35C5161B-F5A4-4FA0-9EE8-D1813C330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30" r="8901"/>
          <a:stretch/>
        </p:blipFill>
        <p:spPr>
          <a:xfrm>
            <a:off x="2678823" y="1631828"/>
            <a:ext cx="2297373" cy="1495245"/>
          </a:xfrm>
          <a:prstGeom prst="rect">
            <a:avLst/>
          </a:prstGeom>
        </p:spPr>
      </p:pic>
      <p:pic>
        <p:nvPicPr>
          <p:cNvPr id="14" name="Picture 15" descr="A picture containing object&#10;&#10;Description generated with very high confidence">
            <a:extLst>
              <a:ext uri="{FF2B5EF4-FFF2-40B4-BE49-F238E27FC236}">
                <a16:creationId xmlns="" xmlns:a16="http://schemas.microsoft.com/office/drawing/2014/main" id="{E18AB72E-0B12-41B6-AF45-2FBF62C10E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30" r="8901"/>
          <a:stretch/>
        </p:blipFill>
        <p:spPr>
          <a:xfrm>
            <a:off x="2678749" y="3126962"/>
            <a:ext cx="2297373" cy="1495245"/>
          </a:xfrm>
          <a:prstGeom prst="rect">
            <a:avLst/>
          </a:prstGeom>
        </p:spPr>
      </p:pic>
      <p:pic>
        <p:nvPicPr>
          <p:cNvPr id="16" name="Picture 15" descr="A picture containing object&#10;&#10;Description generated with very high confidence">
            <a:extLst>
              <a:ext uri="{FF2B5EF4-FFF2-40B4-BE49-F238E27FC236}">
                <a16:creationId xmlns="" xmlns:a16="http://schemas.microsoft.com/office/drawing/2014/main" id="{09D295E7-0F04-4D12-B006-8EE6BE2E1D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30" r="8901"/>
          <a:stretch/>
        </p:blipFill>
        <p:spPr>
          <a:xfrm>
            <a:off x="2678674" y="4550208"/>
            <a:ext cx="2297373" cy="149524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C483B251-E8B4-44B6-801B-7702632FF344}"/>
              </a:ext>
            </a:extLst>
          </p:cNvPr>
          <p:cNvCxnSpPr/>
          <p:nvPr/>
        </p:nvCxnSpPr>
        <p:spPr>
          <a:xfrm>
            <a:off x="4918532" y="2382328"/>
            <a:ext cx="3516023" cy="39681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079671A0-F0B9-4DF7-AB46-EBE870F4D3A0}"/>
              </a:ext>
            </a:extLst>
          </p:cNvPr>
          <p:cNvCxnSpPr>
            <a:cxnSpLocks/>
          </p:cNvCxnSpPr>
          <p:nvPr/>
        </p:nvCxnSpPr>
        <p:spPr>
          <a:xfrm flipV="1">
            <a:off x="4948485" y="3138464"/>
            <a:ext cx="1158751" cy="753373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D5B3CA83-92B9-4C80-B844-79EAB8708993}"/>
              </a:ext>
            </a:extLst>
          </p:cNvPr>
          <p:cNvCxnSpPr>
            <a:cxnSpLocks/>
          </p:cNvCxnSpPr>
          <p:nvPr/>
        </p:nvCxnSpPr>
        <p:spPr>
          <a:xfrm flipV="1">
            <a:off x="4964073" y="3828464"/>
            <a:ext cx="1173125" cy="1472241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D74600F-A4BB-4E2A-9859-7C9974C964FD}"/>
              </a:ext>
            </a:extLst>
          </p:cNvPr>
          <p:cNvSpPr/>
          <p:nvPr/>
        </p:nvSpPr>
        <p:spPr>
          <a:xfrm>
            <a:off x="188752" y="2381431"/>
            <a:ext cx="914400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x[0]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17CFDF1-7BD1-4532-B708-2218BA8334C9}"/>
              </a:ext>
            </a:extLst>
          </p:cNvPr>
          <p:cNvSpPr/>
          <p:nvPr/>
        </p:nvSpPr>
        <p:spPr>
          <a:xfrm>
            <a:off x="188741" y="3287092"/>
            <a:ext cx="914400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x[1]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D1D7D884-4FB2-4055-BDEC-BF2ACDAC8021}"/>
              </a:ext>
            </a:extLst>
          </p:cNvPr>
          <p:cNvSpPr/>
          <p:nvPr/>
        </p:nvSpPr>
        <p:spPr>
          <a:xfrm>
            <a:off x="188730" y="4192753"/>
            <a:ext cx="914400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x[2]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6A6A1724-8E79-4B9A-A5E8-FF6DBD1D219E}"/>
              </a:ext>
            </a:extLst>
          </p:cNvPr>
          <p:cNvCxnSpPr>
            <a:cxnSpLocks/>
          </p:cNvCxnSpPr>
          <p:nvPr/>
        </p:nvCxnSpPr>
        <p:spPr>
          <a:xfrm flipV="1">
            <a:off x="1139478" y="2031408"/>
            <a:ext cx="1589958" cy="868392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72A3084F-B39E-45BD-9708-F234645326B7}"/>
              </a:ext>
            </a:extLst>
          </p:cNvPr>
          <p:cNvCxnSpPr>
            <a:cxnSpLocks/>
          </p:cNvCxnSpPr>
          <p:nvPr/>
        </p:nvCxnSpPr>
        <p:spPr>
          <a:xfrm>
            <a:off x="1125327" y="2885311"/>
            <a:ext cx="1604331" cy="669984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FB5E4BAA-27A0-45BB-A998-25ACFBBF6031}"/>
              </a:ext>
            </a:extLst>
          </p:cNvPr>
          <p:cNvCxnSpPr>
            <a:cxnSpLocks/>
          </p:cNvCxnSpPr>
          <p:nvPr/>
        </p:nvCxnSpPr>
        <p:spPr>
          <a:xfrm flipV="1">
            <a:off x="1096504" y="2721296"/>
            <a:ext cx="1633079" cy="1098429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A1FD2A27-507A-4B07-916B-E62C692C0192}"/>
              </a:ext>
            </a:extLst>
          </p:cNvPr>
          <p:cNvCxnSpPr>
            <a:cxnSpLocks/>
          </p:cNvCxnSpPr>
          <p:nvPr/>
        </p:nvCxnSpPr>
        <p:spPr>
          <a:xfrm flipV="1">
            <a:off x="1125462" y="4216428"/>
            <a:ext cx="1618706" cy="408316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18A977D2-72D0-4E89-993F-3B50000E11AD}"/>
              </a:ext>
            </a:extLst>
          </p:cNvPr>
          <p:cNvCxnSpPr>
            <a:cxnSpLocks/>
          </p:cNvCxnSpPr>
          <p:nvPr/>
        </p:nvCxnSpPr>
        <p:spPr>
          <a:xfrm>
            <a:off x="1096640" y="3790746"/>
            <a:ext cx="1575585" cy="118757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98948A6E-7642-4900-95DA-B33A402BF06B}"/>
              </a:ext>
            </a:extLst>
          </p:cNvPr>
          <p:cNvCxnSpPr>
            <a:cxnSpLocks/>
          </p:cNvCxnSpPr>
          <p:nvPr/>
        </p:nvCxnSpPr>
        <p:spPr>
          <a:xfrm>
            <a:off x="1139686" y="4624520"/>
            <a:ext cx="1575585" cy="1058174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53A08EB6-46AA-4F1E-9035-CEFD21F84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1408" t="65496" r="75728" b="17207"/>
          <a:stretch/>
        </p:blipFill>
        <p:spPr>
          <a:xfrm>
            <a:off x="6823744" y="3289867"/>
            <a:ext cx="762550" cy="370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D260E1DC-C620-400B-BF2D-3FA46AD802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65" t="16762" r="59683" b="67061"/>
          <a:stretch/>
        </p:blipFill>
        <p:spPr>
          <a:xfrm>
            <a:off x="2612169" y="2210786"/>
            <a:ext cx="1668731" cy="346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F600FCB5-E187-4539-AEE6-924D0206B0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49" t="32954" r="62712" b="49664"/>
          <a:stretch/>
        </p:blipFill>
        <p:spPr>
          <a:xfrm>
            <a:off x="2713812" y="5109151"/>
            <a:ext cx="1478298" cy="372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78AED3BB-1C15-4B2A-B0D3-48EE043611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58" t="49333" r="57884" b="33333"/>
          <a:stretch/>
        </p:blipFill>
        <p:spPr>
          <a:xfrm>
            <a:off x="2379854" y="3692286"/>
            <a:ext cx="1817385" cy="371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08BFA1C6-3758-4954-8E09-499DED3FCA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37" t="82361" r="69903" b="957"/>
          <a:stretch/>
        </p:blipFill>
        <p:spPr>
          <a:xfrm>
            <a:off x="8535716" y="2964731"/>
            <a:ext cx="1165477" cy="3575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C34848D3-2FEE-4759-BE7A-5426D4C39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486" y="4462417"/>
            <a:ext cx="5128505" cy="1812388"/>
          </a:xfrm>
          <a:prstGeom prst="rect">
            <a:avLst/>
          </a:prstGeom>
        </p:spPr>
      </p:pic>
      <p:pic>
        <p:nvPicPr>
          <p:cNvPr id="38" name="Picture 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80F6763D-ACA1-4C58-8B9B-6DC791CB1C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58" t="-676" r="73301" b="82798"/>
          <a:stretch/>
        </p:blipFill>
        <p:spPr>
          <a:xfrm>
            <a:off x="543143" y="2637081"/>
            <a:ext cx="215839" cy="383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" name="Picture 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88033957-0F74-4E69-98A0-247F9500BD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53" t="-1342" r="64806" b="83221"/>
          <a:stretch/>
        </p:blipFill>
        <p:spPr>
          <a:xfrm>
            <a:off x="544321" y="3537696"/>
            <a:ext cx="215831" cy="388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" name="Picture 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D69FB2D7-32A4-47B5-A887-0B8E95FB4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777" t="-2685" r="55583" b="85235"/>
          <a:stretch/>
        </p:blipFill>
        <p:spPr>
          <a:xfrm>
            <a:off x="545322" y="4452592"/>
            <a:ext cx="215825" cy="374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7542212" y="13716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# Gates = # Lines</a:t>
            </a:r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1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4A948-597B-45CF-8EFC-7B02FC44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NAND Straightline = AON Straightline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35B6E2A-AF52-47D8-8652-2A588AB5E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NAND -&gt; AON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02FA14B-2B62-4FDA-AFFC-63C94BF87D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x = NAND(</a:t>
            </a:r>
            <a:r>
              <a:rPr lang="en-US" dirty="0" err="1">
                <a:ea typeface="+mn-lt"/>
                <a:cs typeface="+mn-lt"/>
              </a:rPr>
              <a:t>a,b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sz="2400" i="1" dirty="0">
                <a:ea typeface="+mn-lt"/>
                <a:cs typeface="+mn-lt"/>
              </a:rPr>
              <a:t>Becomes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temp = AND(</a:t>
            </a:r>
            <a:r>
              <a:rPr lang="en-US" dirty="0" err="1">
                <a:ea typeface="+mn-lt"/>
                <a:cs typeface="+mn-lt"/>
              </a:rPr>
              <a:t>a,b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x = NOT(temp)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AA06A1C-6F5C-4026-A941-AEF24904C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AON -&gt; NAND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C76EB71-8DDA-47F9-8D5E-DFD1AEB1FE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x = NOT(a)</a:t>
            </a:r>
          </a:p>
          <a:p>
            <a:pPr marL="0" indent="0">
              <a:buNone/>
            </a:pPr>
            <a:r>
              <a:rPr lang="en-US" sz="2400" i="1" dirty="0">
                <a:cs typeface="Calibri"/>
              </a:rPr>
              <a:t>Becomes</a:t>
            </a:r>
          </a:p>
          <a:p>
            <a:pPr marL="456565" indent="-456565">
              <a:buNone/>
            </a:pPr>
            <a:r>
              <a:rPr lang="en-US" dirty="0">
                <a:ea typeface="+mn-lt"/>
                <a:cs typeface="+mn-lt"/>
              </a:rPr>
              <a:t>x= NAND(</a:t>
            </a:r>
            <a:r>
              <a:rPr lang="en-US" dirty="0" err="1">
                <a:ea typeface="+mn-lt"/>
                <a:cs typeface="+mn-lt"/>
              </a:rPr>
              <a:t>a,a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456565" indent="-456565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x = AND(</a:t>
            </a:r>
            <a:r>
              <a:rPr lang="en-US" dirty="0" err="1">
                <a:ea typeface="+mn-lt"/>
                <a:cs typeface="+mn-lt"/>
              </a:rPr>
              <a:t>a,b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sz="2400" i="1" dirty="0">
                <a:ea typeface="+mn-lt"/>
                <a:cs typeface="+mn-lt"/>
              </a:rPr>
              <a:t>Becomes</a:t>
            </a:r>
            <a:endParaRPr lang="en-US" sz="2400" dirty="0">
              <a:ea typeface="+mn-lt"/>
              <a:cs typeface="+mn-lt"/>
            </a:endParaRPr>
          </a:p>
          <a:p>
            <a:pPr marL="456565" indent="-456565">
              <a:buNone/>
            </a:pPr>
            <a:r>
              <a:rPr lang="en-US" dirty="0">
                <a:cs typeface="Calibri"/>
              </a:rPr>
              <a:t>temp= NAND(</a:t>
            </a:r>
            <a:r>
              <a:rPr lang="en-US" dirty="0" err="1">
                <a:cs typeface="Calibri"/>
              </a:rPr>
              <a:t>a,b</a:t>
            </a:r>
            <a:r>
              <a:rPr lang="en-US" dirty="0">
                <a:cs typeface="Calibri"/>
              </a:rPr>
              <a:t>)</a:t>
            </a:r>
            <a:endParaRPr lang="en-US" dirty="0"/>
          </a:p>
          <a:p>
            <a:pPr marL="456565" indent="-456565">
              <a:buNone/>
            </a:pPr>
            <a:r>
              <a:rPr lang="en-US" dirty="0">
                <a:cs typeface="Calibri"/>
              </a:rPr>
              <a:t>x=NAND(</a:t>
            </a:r>
            <a:r>
              <a:rPr lang="en-US" dirty="0" err="1">
                <a:cs typeface="Calibri"/>
              </a:rPr>
              <a:t>temp,temp</a:t>
            </a:r>
            <a:r>
              <a:rPr lang="en-US" dirty="0">
                <a:cs typeface="Calibri"/>
              </a:rPr>
              <a:t>)</a:t>
            </a:r>
          </a:p>
          <a:p>
            <a:pPr marL="456565" indent="-456565">
              <a:buNone/>
            </a:pPr>
            <a:endParaRPr lang="en-US" dirty="0">
              <a:cs typeface="Calibri"/>
            </a:endParaRPr>
          </a:p>
          <a:p>
            <a:pPr marL="456565" indent="-456565">
              <a:buNone/>
            </a:pPr>
            <a:endParaRPr lang="en-US" dirty="0">
              <a:ea typeface="+mn-lt"/>
              <a:cs typeface="+mn-lt"/>
            </a:endParaRPr>
          </a:p>
          <a:p>
            <a:pPr marL="456565" indent="-456565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2400" i="1" dirty="0"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20CB743-19F7-4DCE-80AA-B2683977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2DE535D-A441-4BD5-A42E-71DB7DC09E2C}"/>
              </a:ext>
            </a:extLst>
          </p:cNvPr>
          <p:cNvSpPr txBox="1"/>
          <p:nvPr/>
        </p:nvSpPr>
        <p:spPr>
          <a:xfrm>
            <a:off x="9331792" y="2084488"/>
            <a:ext cx="3188782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​</a:t>
            </a:r>
          </a:p>
          <a:p>
            <a:r>
              <a:rPr lang="en-US" sz="3200" dirty="0">
                <a:cs typeface="Segoe UI"/>
              </a:rPr>
              <a:t>x = OR(</a:t>
            </a:r>
            <a:r>
              <a:rPr lang="en-US" sz="3200" err="1">
                <a:cs typeface="Segoe UI"/>
              </a:rPr>
              <a:t>a,b</a:t>
            </a:r>
            <a:r>
              <a:rPr lang="en-US" sz="3200" dirty="0">
                <a:cs typeface="Segoe UI"/>
              </a:rPr>
              <a:t>)​</a:t>
            </a:r>
          </a:p>
          <a:p>
            <a:r>
              <a:rPr lang="en-US" i="1" dirty="0">
                <a:cs typeface="Segoe UI"/>
              </a:rPr>
              <a:t>Becomes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en-US" sz="3200" dirty="0">
                <a:cs typeface="Segoe UI"/>
              </a:rPr>
              <a:t>t1 = NAND(</a:t>
            </a:r>
            <a:r>
              <a:rPr lang="en-US" sz="3200" dirty="0" err="1">
                <a:cs typeface="Segoe UI"/>
              </a:rPr>
              <a:t>a,a</a:t>
            </a:r>
            <a:r>
              <a:rPr lang="en-US" sz="3200" dirty="0">
                <a:cs typeface="Segoe UI"/>
              </a:rPr>
              <a:t>)</a:t>
            </a:r>
          </a:p>
          <a:p>
            <a:r>
              <a:rPr lang="en-US" sz="3200" dirty="0">
                <a:ea typeface="+mn-lt"/>
                <a:cs typeface="+mn-lt"/>
              </a:rPr>
              <a:t>t2 = NAND(</a:t>
            </a:r>
            <a:r>
              <a:rPr lang="en-US" sz="3200" dirty="0" err="1">
                <a:ea typeface="+mn-lt"/>
                <a:cs typeface="+mn-lt"/>
              </a:rPr>
              <a:t>b,b</a:t>
            </a:r>
            <a:r>
              <a:rPr lang="en-US" sz="3200" dirty="0">
                <a:ea typeface="+mn-lt"/>
                <a:cs typeface="+mn-lt"/>
              </a:rPr>
              <a:t>)</a:t>
            </a:r>
          </a:p>
          <a:p>
            <a:r>
              <a:rPr lang="en-US" sz="3200" dirty="0">
                <a:cs typeface="Segoe UI"/>
              </a:rPr>
              <a:t>x= NAND(t1,t2)</a:t>
            </a:r>
          </a:p>
          <a:p>
            <a:endParaRPr lang="en-US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6915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8FE81F-7262-4817-909B-A8FB6579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Syntactic Sugar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82A0C6-FF9F-4DD0-90B4-9A99FB645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"Full-featured" programming languages are identical to simple ones</a:t>
            </a:r>
          </a:p>
          <a:p>
            <a:pPr marL="456565" indent="-456565"/>
            <a:r>
              <a:rPr lang="en-US" dirty="0">
                <a:cs typeface="Calibri"/>
              </a:rPr>
              <a:t>We can add new features without changing the underlying computing model</a:t>
            </a:r>
          </a:p>
          <a:p>
            <a:pPr marL="456565" indent="-456565"/>
            <a:r>
              <a:rPr lang="en-US" dirty="0">
                <a:cs typeface="Calibri"/>
              </a:rPr>
              <a:t>These features can make programs easier to reason about and more readable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435CDED-DF9C-4A79-9D6C-F51E6E2D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185611-5832-45DE-A4EF-47A612C5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User-Defined Procedures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6EBEE99-13B1-4E22-A536-29D92464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781A8183-3A0C-432F-8231-8BDCD693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1416274"/>
            <a:ext cx="4395451" cy="52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4A8CC5-9597-4CFE-AE31-3D29452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"Translating" Procedures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BC72A7-10D9-4B68-AB36-A79CB444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Adding procedures does not change computing model</a:t>
            </a:r>
          </a:p>
          <a:p>
            <a:pPr marL="456565" indent="-456565"/>
            <a:r>
              <a:rPr lang="en-US" dirty="0">
                <a:cs typeface="Calibri"/>
              </a:rPr>
              <a:t>We can convert a program with procedures into a </a:t>
            </a:r>
            <a:r>
              <a:rPr lang="en-US">
                <a:cs typeface="Calibri"/>
              </a:rPr>
              <a:t>program </a:t>
            </a:r>
            <a:r>
              <a:rPr lang="en-US" smtClean="0">
                <a:cs typeface="Calibri"/>
              </a:rPr>
              <a:t>without them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AFB9E3C-3CF7-4E21-B333-87F8C839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DC5FAB94-ABB1-48E6-B725-275AEFCC6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18" t="38176" r="53254" b="44433"/>
          <a:stretch/>
        </p:blipFill>
        <p:spPr>
          <a:xfrm>
            <a:off x="178836" y="4411893"/>
            <a:ext cx="4041044" cy="2360127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77ED06EA-D546-4EF5-8862-E74DDF40C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72" t="44310" r="52041" b="45278"/>
          <a:stretch/>
        </p:blipFill>
        <p:spPr>
          <a:xfrm>
            <a:off x="6389742" y="4656307"/>
            <a:ext cx="4299655" cy="1395504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835509F7-401C-4171-A55E-46995210C8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75" r="327" b="70218"/>
          <a:stretch/>
        </p:blipFill>
        <p:spPr>
          <a:xfrm>
            <a:off x="182831" y="5429556"/>
            <a:ext cx="4381092" cy="9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FA55F3-D994-4D9E-B7A2-C90F0288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Procedure for translating procedures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57DE07-514D-409E-BBC4-85B1BF15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283899"/>
            <a:ext cx="10969943" cy="4525963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sz="3600" dirty="0">
                <a:cs typeface="Calibri"/>
              </a:rPr>
              <a:t>Paste code from procedure</a:t>
            </a:r>
            <a:endParaRPr lang="en-US" sz="3600">
              <a:cs typeface="Calibri"/>
            </a:endParaRPr>
          </a:p>
          <a:p>
            <a:pPr marL="456565" indent="-456565"/>
            <a:r>
              <a:rPr lang="en-US" sz="3600" dirty="0">
                <a:cs typeface="Calibri"/>
              </a:rPr>
              <a:t>Use arguments in place of parameters</a:t>
            </a:r>
          </a:p>
          <a:p>
            <a:pPr marL="456565" indent="-456565"/>
            <a:r>
              <a:rPr lang="en-US" sz="3600" dirty="0">
                <a:cs typeface="Calibri"/>
              </a:rPr>
              <a:t>Rename variables from the procedure to be "fresh"</a:t>
            </a:r>
          </a:p>
          <a:p>
            <a:pPr marL="456565" indent="-456565"/>
            <a:endParaRPr lang="en-US" sz="36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9738A7-FAC4-4F7E-8834-D5251B8C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C7352C20-5C68-4717-B0BD-FE22656A3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49" t="38939" r="50324" b="34023"/>
          <a:stretch/>
        </p:blipFill>
        <p:spPr>
          <a:xfrm>
            <a:off x="5595" y="3621136"/>
            <a:ext cx="4172201" cy="3183905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E45658BD-1AD1-40E0-BE12-CE18227C44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858" b="3270"/>
          <a:stretch/>
        </p:blipFill>
        <p:spPr>
          <a:xfrm>
            <a:off x="3367068" y="3858521"/>
            <a:ext cx="4395451" cy="21536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28012" y="4104327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hlinkClick r:id="rId4"/>
              </a:rPr>
              <a:t>Before</a:t>
            </a:r>
            <a:endParaRPr lang="en-US"/>
          </a:p>
          <a:p>
            <a:r>
              <a:rPr lang="en-US" smtClean="0">
                <a:hlinkClick r:id="rId5"/>
              </a:rPr>
              <a:t>After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900</Words>
  <Application>Microsoft Office PowerPoint</Application>
  <PresentationFormat>Custom</PresentationFormat>
  <Paragraphs>221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Cambria Math</vt:lpstr>
      <vt:lpstr>Times New Roman</vt:lpstr>
      <vt:lpstr>Calibri</vt:lpstr>
      <vt:lpstr>Segoe UI</vt:lpstr>
      <vt:lpstr>Office Theme</vt:lpstr>
      <vt:lpstr>CS3102 Theory of Computation</vt:lpstr>
      <vt:lpstr>Logistics</vt:lpstr>
      <vt:lpstr>Last Time</vt:lpstr>
      <vt:lpstr>Majority with Boolean Circuits</vt:lpstr>
      <vt:lpstr>NAND Straightline = AON Straightline</vt:lpstr>
      <vt:lpstr>Syntactic Sugar</vt:lpstr>
      <vt:lpstr>User-Defined Procedures</vt:lpstr>
      <vt:lpstr>"Translating" Procedures</vt:lpstr>
      <vt:lpstr>Procedure for translating procedures</vt:lpstr>
      <vt:lpstr>How many gates?</vt:lpstr>
      <vt:lpstr>Conditionals</vt:lpstr>
      <vt:lpstr>Translating Conditionals</vt:lpstr>
      <vt:lpstr>Lookup</vt:lpstr>
      <vt:lpstr>LOOKUP_k</vt:lpstr>
      <vt:lpstr>Theorem</vt:lpstr>
      <vt:lpstr>Proof idea</vt:lpstr>
      <vt:lpstr>Defining LOOKUP_k</vt:lpstr>
      <vt:lpstr>Base Case</vt:lpstr>
      <vt:lpstr>LOOKUP2</vt:lpstr>
      <vt:lpstr>Counting Gates</vt:lpstr>
      <vt:lpstr>Counting Gates</vt:lpstr>
      <vt:lpstr>Computing Every Finite Function</vt:lpstr>
      <vt:lpstr>Idea</vt:lpstr>
      <vt:lpstr>Straightline Code for F</vt:lpstr>
      <vt:lpstr>Getting 0 and 1</vt:lpstr>
      <vt:lpstr>Computing any function</vt:lpstr>
      <vt:lpstr>How many gates?</vt:lpstr>
      <vt:lpstr>Counting gates</vt:lpstr>
      <vt:lpstr>What does this mean?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383</cp:revision>
  <dcterms:created xsi:type="dcterms:W3CDTF">2019-01-15T14:15:49Z</dcterms:created>
  <dcterms:modified xsi:type="dcterms:W3CDTF">2020-02-04T19:22:59Z</dcterms:modified>
</cp:coreProperties>
</file>