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5"/>
  </p:notesMasterIdLst>
  <p:sldIdLst>
    <p:sldId id="432" r:id="rId2"/>
    <p:sldId id="411" r:id="rId3"/>
    <p:sldId id="415" r:id="rId4"/>
    <p:sldId id="416" r:id="rId5"/>
    <p:sldId id="421" r:id="rId6"/>
    <p:sldId id="422" r:id="rId7"/>
    <p:sldId id="424" r:id="rId8"/>
    <p:sldId id="425" r:id="rId9"/>
    <p:sldId id="426" r:id="rId10"/>
    <p:sldId id="427" r:id="rId11"/>
    <p:sldId id="428" r:id="rId12"/>
    <p:sldId id="429" r:id="rId13"/>
    <p:sldId id="430" r:id="rId14"/>
    <p:sldId id="431" r:id="rId15"/>
    <p:sldId id="434" r:id="rId16"/>
    <p:sldId id="435" r:id="rId17"/>
    <p:sldId id="436" r:id="rId18"/>
    <p:sldId id="437" r:id="rId19"/>
    <p:sldId id="438" r:id="rId20"/>
    <p:sldId id="439" r:id="rId21"/>
    <p:sldId id="440" r:id="rId22"/>
    <p:sldId id="441" r:id="rId23"/>
    <p:sldId id="442" r:id="rId24"/>
  </p:sldIdLst>
  <p:sldSz cx="12188825" cy="6858000"/>
  <p:notesSz cx="6858000" cy="9144000"/>
  <p:embeddedFontLst>
    <p:embeddedFont>
      <p:font typeface="Cambria Math" panose="02040503050406030204" pitchFamily="18" charset="0"/>
      <p:regular r:id="rId26"/>
    </p:embeddedFont>
    <p:embeddedFont>
      <p:font typeface="Calibri" panose="020F0502020204030204" pitchFamily="34" charset="0"/>
      <p:regular r:id="rId27"/>
      <p:bold r:id="rId28"/>
      <p:italic r:id="rId29"/>
      <p:boldItalic r:id="rId30"/>
    </p:embeddedFont>
  </p:embeddedFontLst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996" y="-19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61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8EC17BAB-7162-47F4-AA07-CD33FEC410D6}"/>
    <pc:docChg chg="modSld">
      <pc:chgData name="" userId="" providerId="" clId="Web-{8EC17BAB-7162-47F4-AA07-CD33FEC410D6}" dt="2019-08-28T17:40:42.227" v="13" actId="20577"/>
      <pc:docMkLst>
        <pc:docMk/>
      </pc:docMkLst>
      <pc:sldChg chg="modSp">
        <pc:chgData name="" userId="" providerId="" clId="Web-{8EC17BAB-7162-47F4-AA07-CD33FEC410D6}" dt="2019-08-28T17:40:24.211" v="2" actId="20577"/>
        <pc:sldMkLst>
          <pc:docMk/>
          <pc:sldMk cId="1342199665" sldId="272"/>
        </pc:sldMkLst>
        <pc:spChg chg="mod">
          <ac:chgData name="" userId="" providerId="" clId="Web-{8EC17BAB-7162-47F4-AA07-CD33FEC410D6}" dt="2019-08-28T17:40:24.211" v="2" actId="20577"/>
          <ac:spMkLst>
            <pc:docMk/>
            <pc:sldMk cId="1342199665" sldId="272"/>
            <ac:spMk id="3" creationId="{00000000-0000-0000-0000-000000000000}"/>
          </ac:spMkLst>
        </pc:spChg>
      </pc:sldChg>
      <pc:sldChg chg="modSp">
        <pc:chgData name="" userId="" providerId="" clId="Web-{8EC17BAB-7162-47F4-AA07-CD33FEC410D6}" dt="2019-08-28T17:40:41.180" v="11" actId="20577"/>
        <pc:sldMkLst>
          <pc:docMk/>
          <pc:sldMk cId="644530465" sldId="277"/>
        </pc:sldMkLst>
        <pc:spChg chg="mod">
          <ac:chgData name="" userId="" providerId="" clId="Web-{8EC17BAB-7162-47F4-AA07-CD33FEC410D6}" dt="2019-08-28T17:40:41.180" v="11" actId="20577"/>
          <ac:spMkLst>
            <pc:docMk/>
            <pc:sldMk cId="644530465" sldId="277"/>
            <ac:spMk id="3" creationId="{00000000-0000-0000-0000-000000000000}"/>
          </ac:spMkLst>
        </pc:spChg>
      </pc:sldChg>
    </pc:docChg>
  </pc:docChgLst>
  <pc:docChgLst>
    <pc:chgData clId="Web-{3DCB6A9D-F3C2-4CB6-B269-655661A887F4}"/>
    <pc:docChg chg="addSld delSld modSld">
      <pc:chgData name="" userId="" providerId="" clId="Web-{3DCB6A9D-F3C2-4CB6-B269-655661A887F4}" dt="2019-08-28T16:44:37.382" v="472"/>
      <pc:docMkLst>
        <pc:docMk/>
      </pc:docMkLst>
      <pc:sldChg chg="addSp delSp modSp">
        <pc:chgData name="" userId="" providerId="" clId="Web-{3DCB6A9D-F3C2-4CB6-B269-655661A887F4}" dt="2019-08-28T16:38:33.622" v="155" actId="20577"/>
        <pc:sldMkLst>
          <pc:docMk/>
          <pc:sldMk cId="2828126828" sldId="256"/>
        </pc:sldMkLst>
        <pc:spChg chg="mod">
          <ac:chgData name="" userId="" providerId="" clId="Web-{3DCB6A9D-F3C2-4CB6-B269-655661A887F4}" dt="2019-08-28T16:38:33.622" v="155" actId="20577"/>
          <ac:spMkLst>
            <pc:docMk/>
            <pc:sldMk cId="2828126828" sldId="256"/>
            <ac:spMk id="8" creationId="{00000000-0000-0000-0000-000000000000}"/>
          </ac:spMkLst>
        </pc:spChg>
        <pc:picChg chg="add del mod">
          <ac:chgData name="" userId="" providerId="" clId="Web-{3DCB6A9D-F3C2-4CB6-B269-655661A887F4}" dt="2019-08-28T16:38:02.982" v="149"/>
          <ac:picMkLst>
            <pc:docMk/>
            <pc:sldMk cId="2828126828" sldId="256"/>
            <ac:picMk id="2" creationId="{4E2FAA17-AC96-4B2D-9314-BC0BD93E5389}"/>
          </ac:picMkLst>
        </pc:picChg>
        <pc:picChg chg="mod ord">
          <ac:chgData name="" userId="" providerId="" clId="Web-{3DCB6A9D-F3C2-4CB6-B269-655661A887F4}" dt="2019-08-28T16:36:19.369" v="76"/>
          <ac:picMkLst>
            <pc:docMk/>
            <pc:sldMk cId="2828126828" sldId="256"/>
            <ac:picMk id="10" creationId="{00000000-0000-0000-0000-000000000000}"/>
          </ac:picMkLst>
        </pc:picChg>
        <pc:picChg chg="del">
          <ac:chgData name="" userId="" providerId="" clId="Web-{3DCB6A9D-F3C2-4CB6-B269-655661A887F4}" dt="2019-08-28T16:34:11.883" v="0"/>
          <ac:picMkLst>
            <pc:docMk/>
            <pc:sldMk cId="2828126828" sldId="256"/>
            <ac:picMk id="12" creationId="{00000000-0000-0000-0000-000000000000}"/>
          </ac:picMkLst>
        </pc:picChg>
        <pc:picChg chg="del">
          <ac:chgData name="" userId="" providerId="" clId="Web-{3DCB6A9D-F3C2-4CB6-B269-655661A887F4}" dt="2019-08-28T16:34:15.381" v="1"/>
          <ac:picMkLst>
            <pc:docMk/>
            <pc:sldMk cId="2828126828" sldId="256"/>
            <ac:picMk id="17" creationId="{00000000-0000-0000-0000-000000000000}"/>
          </ac:picMkLst>
        </pc:picChg>
        <pc:picChg chg="mod">
          <ac:chgData name="" userId="" providerId="" clId="Web-{3DCB6A9D-F3C2-4CB6-B269-655661A887F4}" dt="2019-08-28T16:34:34.694" v="3" actId="1076"/>
          <ac:picMkLst>
            <pc:docMk/>
            <pc:sldMk cId="2828126828" sldId="256"/>
            <ac:picMk id="18" creationId="{00000000-0000-0000-0000-000000000000}"/>
          </ac:picMkLst>
        </pc:picChg>
        <pc:picChg chg="add mod">
          <ac:chgData name="" userId="" providerId="" clId="Web-{3DCB6A9D-F3C2-4CB6-B269-655661A887F4}" dt="2019-08-28T16:36:09.447" v="74" actId="1076"/>
          <ac:picMkLst>
            <pc:docMk/>
            <pc:sldMk cId="2828126828" sldId="256"/>
            <ac:picMk id="20" creationId="{DCA9C398-AC40-4717-A581-A75DD785726A}"/>
          </ac:picMkLst>
        </pc:picChg>
        <pc:picChg chg="add">
          <ac:chgData name="" userId="" providerId="" clId="Web-{3DCB6A9D-F3C2-4CB6-B269-655661A887F4}" dt="2019-08-28T16:38:03.403" v="150"/>
          <ac:picMkLst>
            <pc:docMk/>
            <pc:sldMk cId="2828126828" sldId="256"/>
            <ac:picMk id="23" creationId="{E26CD124-BAF2-4C2E-AA45-02FADA4BA928}"/>
          </ac:picMkLst>
        </pc:picChg>
      </pc:sldChg>
      <pc:sldChg chg="del">
        <pc:chgData name="" userId="" providerId="" clId="Web-{3DCB6A9D-F3C2-4CB6-B269-655661A887F4}" dt="2019-08-28T16:38:10.811" v="151"/>
        <pc:sldMkLst>
          <pc:docMk/>
          <pc:sldMk cId="2606071483" sldId="257"/>
        </pc:sldMkLst>
      </pc:sldChg>
      <pc:sldChg chg="modSp">
        <pc:chgData name="" userId="" providerId="" clId="Web-{3DCB6A9D-F3C2-4CB6-B269-655661A887F4}" dt="2019-08-28T16:38:51.716" v="159" actId="20577"/>
        <pc:sldMkLst>
          <pc:docMk/>
          <pc:sldMk cId="1754420597" sldId="263"/>
        </pc:sldMkLst>
        <pc:spChg chg="mod">
          <ac:chgData name="" userId="" providerId="" clId="Web-{3DCB6A9D-F3C2-4CB6-B269-655661A887F4}" dt="2019-08-28T16:38:51.716" v="159" actId="20577"/>
          <ac:spMkLst>
            <pc:docMk/>
            <pc:sldMk cId="1754420597" sldId="263"/>
            <ac:spMk id="3" creationId="{00000000-0000-0000-0000-000000000000}"/>
          </ac:spMkLst>
        </pc:spChg>
      </pc:sldChg>
      <pc:sldChg chg="modSp">
        <pc:chgData name="" userId="" providerId="" clId="Web-{3DCB6A9D-F3C2-4CB6-B269-655661A887F4}" dt="2019-08-28T16:43:23.881" v="364" actId="20577"/>
        <pc:sldMkLst>
          <pc:docMk/>
          <pc:sldMk cId="1342199665" sldId="272"/>
        </pc:sldMkLst>
        <pc:spChg chg="mod">
          <ac:chgData name="" userId="" providerId="" clId="Web-{3DCB6A9D-F3C2-4CB6-B269-655661A887F4}" dt="2019-08-28T16:43:23.881" v="364" actId="20577"/>
          <ac:spMkLst>
            <pc:docMk/>
            <pc:sldMk cId="1342199665" sldId="272"/>
            <ac:spMk id="3" creationId="{00000000-0000-0000-0000-000000000000}"/>
          </ac:spMkLst>
        </pc:spChg>
      </pc:sldChg>
      <pc:sldChg chg="modSp">
        <pc:chgData name="" userId="" providerId="" clId="Web-{3DCB6A9D-F3C2-4CB6-B269-655661A887F4}" dt="2019-08-28T16:40:20.188" v="303" actId="20577"/>
        <pc:sldMkLst>
          <pc:docMk/>
          <pc:sldMk cId="3593703375" sldId="273"/>
        </pc:sldMkLst>
        <pc:spChg chg="mod">
          <ac:chgData name="" userId="" providerId="" clId="Web-{3DCB6A9D-F3C2-4CB6-B269-655661A887F4}" dt="2019-08-28T16:39:59.312" v="275" actId="20577"/>
          <ac:spMkLst>
            <pc:docMk/>
            <pc:sldMk cId="3593703375" sldId="273"/>
            <ac:spMk id="2" creationId="{00000000-0000-0000-0000-000000000000}"/>
          </ac:spMkLst>
        </pc:spChg>
        <pc:spChg chg="mod">
          <ac:chgData name="" userId="" providerId="" clId="Web-{3DCB6A9D-F3C2-4CB6-B269-655661A887F4}" dt="2019-08-28T16:40:20.188" v="303" actId="20577"/>
          <ac:spMkLst>
            <pc:docMk/>
            <pc:sldMk cId="3593703375" sldId="273"/>
            <ac:spMk id="3" creationId="{00000000-0000-0000-0000-000000000000}"/>
          </ac:spMkLst>
        </pc:spChg>
      </pc:sldChg>
      <pc:sldChg chg="addSp delSp modSp">
        <pc:chgData name="" userId="" providerId="" clId="Web-{3DCB6A9D-F3C2-4CB6-B269-655661A887F4}" dt="2019-08-28T16:43:01.973" v="346" actId="20577"/>
        <pc:sldMkLst>
          <pc:docMk/>
          <pc:sldMk cId="3156110637" sldId="274"/>
        </pc:sldMkLst>
        <pc:spChg chg="mod">
          <ac:chgData name="" userId="" providerId="" clId="Web-{3DCB6A9D-F3C2-4CB6-B269-655661A887F4}" dt="2019-08-28T16:42:16.191" v="318" actId="20577"/>
          <ac:spMkLst>
            <pc:docMk/>
            <pc:sldMk cId="3156110637" sldId="274"/>
            <ac:spMk id="2" creationId="{00000000-0000-0000-0000-000000000000}"/>
          </ac:spMkLst>
        </pc:spChg>
        <pc:spChg chg="del">
          <ac:chgData name="" userId="" providerId="" clId="Web-{3DCB6A9D-F3C2-4CB6-B269-655661A887F4}" dt="2019-08-28T16:40:30.610" v="305"/>
          <ac:spMkLst>
            <pc:docMk/>
            <pc:sldMk cId="3156110637" sldId="274"/>
            <ac:spMk id="3" creationId="{00000000-0000-0000-0000-000000000000}"/>
          </ac:spMkLst>
        </pc:spChg>
        <pc:spChg chg="add mod">
          <ac:chgData name="" userId="" providerId="" clId="Web-{3DCB6A9D-F3C2-4CB6-B269-655661A887F4}" dt="2019-08-28T16:43:01.973" v="346" actId="20577"/>
          <ac:spMkLst>
            <pc:docMk/>
            <pc:sldMk cId="3156110637" sldId="274"/>
            <ac:spMk id="7" creationId="{5793E51A-E203-4ACE-A9F2-94829FD58E62}"/>
          </ac:spMkLst>
        </pc:spChg>
        <pc:picChg chg="del">
          <ac:chgData name="" userId="" providerId="" clId="Web-{3DCB6A9D-F3C2-4CB6-B269-655661A887F4}" dt="2019-08-28T16:40:33.438" v="306"/>
          <ac:picMkLst>
            <pc:docMk/>
            <pc:sldMk cId="3156110637" sldId="274"/>
            <ac:picMk id="5" creationId="{00000000-0000-0000-0000-000000000000}"/>
          </ac:picMkLst>
        </pc:picChg>
      </pc:sldChg>
      <pc:sldChg chg="del">
        <pc:chgData name="" userId="" providerId="" clId="Web-{3DCB6A9D-F3C2-4CB6-B269-655661A887F4}" dt="2019-08-28T16:43:03.301" v="348"/>
        <pc:sldMkLst>
          <pc:docMk/>
          <pc:sldMk cId="24176307" sldId="275"/>
        </pc:sldMkLst>
      </pc:sldChg>
      <pc:sldChg chg="del">
        <pc:chgData name="" userId="" providerId="" clId="Web-{3DCB6A9D-F3C2-4CB6-B269-655661A887F4}" dt="2019-08-28T16:43:05.083" v="349"/>
        <pc:sldMkLst>
          <pc:docMk/>
          <pc:sldMk cId="2052342396" sldId="276"/>
        </pc:sldMkLst>
      </pc:sldChg>
      <pc:sldChg chg="modSp">
        <pc:chgData name="" userId="" providerId="" clId="Web-{3DCB6A9D-F3C2-4CB6-B269-655661A887F4}" dt="2019-08-28T16:44:21.163" v="466" actId="20577"/>
        <pc:sldMkLst>
          <pc:docMk/>
          <pc:sldMk cId="644530465" sldId="277"/>
        </pc:sldMkLst>
        <pc:spChg chg="mod">
          <ac:chgData name="" userId="" providerId="" clId="Web-{3DCB6A9D-F3C2-4CB6-B269-655661A887F4}" dt="2019-08-28T16:43:09.739" v="350" actId="20577"/>
          <ac:spMkLst>
            <pc:docMk/>
            <pc:sldMk cId="644530465" sldId="277"/>
            <ac:spMk id="2" creationId="{00000000-0000-0000-0000-000000000000}"/>
          </ac:spMkLst>
        </pc:spChg>
        <pc:spChg chg="mod">
          <ac:chgData name="" userId="" providerId="" clId="Web-{3DCB6A9D-F3C2-4CB6-B269-655661A887F4}" dt="2019-08-28T16:44:21.163" v="466" actId="20577"/>
          <ac:spMkLst>
            <pc:docMk/>
            <pc:sldMk cId="644530465" sldId="277"/>
            <ac:spMk id="3" creationId="{00000000-0000-0000-0000-000000000000}"/>
          </ac:spMkLst>
        </pc:spChg>
      </pc:sldChg>
      <pc:sldChg chg="del">
        <pc:chgData name="" userId="" providerId="" clId="Web-{3DCB6A9D-F3C2-4CB6-B269-655661A887F4}" dt="2019-08-28T16:44:29.475" v="468"/>
        <pc:sldMkLst>
          <pc:docMk/>
          <pc:sldMk cId="378907618" sldId="278"/>
        </pc:sldMkLst>
      </pc:sldChg>
      <pc:sldChg chg="del">
        <pc:chgData name="" userId="" providerId="" clId="Web-{3DCB6A9D-F3C2-4CB6-B269-655661A887F4}" dt="2019-08-28T16:44:31.280" v="469"/>
        <pc:sldMkLst>
          <pc:docMk/>
          <pc:sldMk cId="3344996770" sldId="279"/>
        </pc:sldMkLst>
      </pc:sldChg>
      <pc:sldChg chg="del">
        <pc:chgData name="" userId="" providerId="" clId="Web-{3DCB6A9D-F3C2-4CB6-B269-655661A887F4}" dt="2019-08-28T16:44:33.226" v="470"/>
        <pc:sldMkLst>
          <pc:docMk/>
          <pc:sldMk cId="4047723405" sldId="280"/>
        </pc:sldMkLst>
      </pc:sldChg>
      <pc:sldChg chg="del">
        <pc:chgData name="" userId="" providerId="" clId="Web-{3DCB6A9D-F3C2-4CB6-B269-655661A887F4}" dt="2019-08-28T16:44:35.460" v="471"/>
        <pc:sldMkLst>
          <pc:docMk/>
          <pc:sldMk cId="196312113" sldId="281"/>
        </pc:sldMkLst>
      </pc:sldChg>
      <pc:sldChg chg="del">
        <pc:chgData name="" userId="" providerId="" clId="Web-{3DCB6A9D-F3C2-4CB6-B269-655661A887F4}" dt="2019-08-28T16:44:37.382" v="472"/>
        <pc:sldMkLst>
          <pc:docMk/>
          <pc:sldMk cId="861970307" sldId="282"/>
        </pc:sldMkLst>
      </pc:sldChg>
      <pc:sldChg chg="addSp modSp add replId">
        <pc:chgData name="" userId="" providerId="" clId="Web-{3DCB6A9D-F3C2-4CB6-B269-655661A887F4}" dt="2019-08-28T16:38:25.106" v="152" actId="20577"/>
        <pc:sldMkLst>
          <pc:docMk/>
          <pc:sldMk cId="2470164341" sldId="284"/>
        </pc:sldMkLst>
        <pc:spChg chg="add">
          <ac:chgData name="" userId="" providerId="" clId="Web-{3DCB6A9D-F3C2-4CB6-B269-655661A887F4}" dt="2019-08-28T16:36:44.197" v="78"/>
          <ac:spMkLst>
            <pc:docMk/>
            <pc:sldMk cId="2470164341" sldId="284"/>
            <ac:spMk id="3" creationId="{2023B9C1-32D0-4E0A-BEE0-EA7F2647FECF}"/>
          </ac:spMkLst>
        </pc:spChg>
        <pc:spChg chg="mod">
          <ac:chgData name="" userId="" providerId="" clId="Web-{3DCB6A9D-F3C2-4CB6-B269-655661A887F4}" dt="2019-08-28T16:38:25.106" v="152" actId="20577"/>
          <ac:spMkLst>
            <pc:docMk/>
            <pc:sldMk cId="2470164341" sldId="284"/>
            <ac:spMk id="8" creationId="{00000000-0000-0000-0000-000000000000}"/>
          </ac:spMkLst>
        </pc:spChg>
        <pc:spChg chg="add">
          <ac:chgData name="" userId="" providerId="" clId="Web-{3DCB6A9D-F3C2-4CB6-B269-655661A887F4}" dt="2019-08-28T16:36:44.197" v="79"/>
          <ac:spMkLst>
            <pc:docMk/>
            <pc:sldMk cId="2470164341" sldId="284"/>
            <ac:spMk id="12" creationId="{9FC9F62C-14C5-4E5B-B740-E228F7178900}"/>
          </ac:spMkLst>
        </pc:spChg>
        <pc:spChg chg="add mod">
          <ac:chgData name="" userId="" providerId="" clId="Web-{3DCB6A9D-F3C2-4CB6-B269-655661A887F4}" dt="2019-08-28T16:37:39.152" v="136" actId="1076"/>
          <ac:spMkLst>
            <pc:docMk/>
            <pc:sldMk cId="2470164341" sldId="284"/>
            <ac:spMk id="17" creationId="{4C6026E1-5891-4A40-AEDE-B60691ECF968}"/>
          </ac:spMkLst>
        </pc:spChg>
        <pc:spChg chg="add">
          <ac:chgData name="" userId="" providerId="" clId="Web-{3DCB6A9D-F3C2-4CB6-B269-655661A887F4}" dt="2019-08-28T16:36:44.213" v="81"/>
          <ac:spMkLst>
            <pc:docMk/>
            <pc:sldMk cId="2470164341" sldId="284"/>
            <ac:spMk id="25" creationId="{95C99AF5-B868-44DB-96B1-FF6DD575A5E1}"/>
          </ac:spMkLst>
        </pc:spChg>
        <pc:spChg chg="add">
          <ac:chgData name="" userId="" providerId="" clId="Web-{3DCB6A9D-F3C2-4CB6-B269-655661A887F4}" dt="2019-08-28T16:36:44.229" v="82"/>
          <ac:spMkLst>
            <pc:docMk/>
            <pc:sldMk cId="2470164341" sldId="284"/>
            <ac:spMk id="27" creationId="{430F818F-D287-45E4-BDEC-D2A99718B490}"/>
          </ac:spMkLst>
        </pc:spChg>
        <pc:spChg chg="add mod">
          <ac:chgData name="" userId="" providerId="" clId="Web-{3DCB6A9D-F3C2-4CB6-B269-655661A887F4}" dt="2019-08-28T16:37:26.183" v="117" actId="1076"/>
          <ac:spMkLst>
            <pc:docMk/>
            <pc:sldMk cId="2470164341" sldId="284"/>
            <ac:spMk id="29" creationId="{4F77E3BA-C0D8-42E6-8879-8A7E83FBB49A}"/>
          </ac:spMkLst>
        </pc:spChg>
        <pc:spChg chg="add">
          <ac:chgData name="" userId="" providerId="" clId="Web-{3DCB6A9D-F3C2-4CB6-B269-655661A887F4}" dt="2019-08-28T16:36:44.260" v="84"/>
          <ac:spMkLst>
            <pc:docMk/>
            <pc:sldMk cId="2470164341" sldId="284"/>
            <ac:spMk id="31" creationId="{0667EB9F-C6E5-48B4-88F5-27FE7662D2D3}"/>
          </ac:spMkLst>
        </pc:spChg>
        <pc:spChg chg="add mod">
          <ac:chgData name="" userId="" providerId="" clId="Web-{3DCB6A9D-F3C2-4CB6-B269-655661A887F4}" dt="2019-08-28T16:37:58.342" v="148" actId="1076"/>
          <ac:spMkLst>
            <pc:docMk/>
            <pc:sldMk cId="2470164341" sldId="284"/>
            <ac:spMk id="33" creationId="{012BA6E6-98BC-4595-820D-7F7AC74E6EF3}"/>
          </ac:spMkLst>
        </pc:spChg>
        <pc:spChg chg="add">
          <ac:chgData name="" userId="" providerId="" clId="Web-{3DCB6A9D-F3C2-4CB6-B269-655661A887F4}" dt="2019-08-28T16:36:44.277" v="86"/>
          <ac:spMkLst>
            <pc:docMk/>
            <pc:sldMk cId="2470164341" sldId="284"/>
            <ac:spMk id="35" creationId="{CF859732-B4D6-4A74-9AFF-D8AEE16FD2C5}"/>
          </ac:spMkLst>
        </pc:spChg>
        <pc:spChg chg="add mod">
          <ac:chgData name="" userId="" providerId="" clId="Web-{3DCB6A9D-F3C2-4CB6-B269-655661A887F4}" dt="2019-08-28T16:37:20.511" v="116" actId="1076"/>
          <ac:spMkLst>
            <pc:docMk/>
            <pc:sldMk cId="2470164341" sldId="284"/>
            <ac:spMk id="37" creationId="{32FC5F5B-7C32-40F1-B0D5-AB8DE2488D67}"/>
          </ac:spMkLst>
        </pc:spChg>
        <pc:spChg chg="add">
          <ac:chgData name="" userId="" providerId="" clId="Web-{3DCB6A9D-F3C2-4CB6-B269-655661A887F4}" dt="2019-08-28T16:36:44.322" v="88"/>
          <ac:spMkLst>
            <pc:docMk/>
            <pc:sldMk cId="2470164341" sldId="284"/>
            <ac:spMk id="39" creationId="{8D5260CF-51B0-48A3-87D8-D32C48305B5C}"/>
          </ac:spMkLst>
        </pc:spChg>
        <pc:picChg chg="mod">
          <ac:chgData name="" userId="" providerId="" clId="Web-{3DCB6A9D-F3C2-4CB6-B269-655661A887F4}" dt="2019-08-28T16:37:54.215" v="147" actId="1076"/>
          <ac:picMkLst>
            <pc:docMk/>
            <pc:sldMk cId="2470164341" sldId="284"/>
            <ac:picMk id="2" creationId="{4E2FAA17-AC96-4B2D-9314-BC0BD93E5389}"/>
          </ac:picMkLst>
        </pc:picChg>
      </pc:sldChg>
    </pc:docChg>
  </pc:docChgLst>
  <pc:docChgLst>
    <pc:chgData clId="Web-{D663F9F1-2283-4AF1-BD7B-F78BB15FF866}"/>
    <pc:docChg chg="modSld">
      <pc:chgData name="" userId="" providerId="" clId="Web-{D663F9F1-2283-4AF1-BD7B-F78BB15FF866}" dt="2019-08-28T16:27:42.964" v="240" actId="20577"/>
      <pc:docMkLst>
        <pc:docMk/>
      </pc:docMkLst>
      <pc:sldChg chg="modSp">
        <pc:chgData name="" userId="" providerId="" clId="Web-{D663F9F1-2283-4AF1-BD7B-F78BB15FF866}" dt="2019-08-28T16:17:40.964" v="1" actId="20577"/>
        <pc:sldMkLst>
          <pc:docMk/>
          <pc:sldMk cId="2445482813" sldId="258"/>
        </pc:sldMkLst>
        <pc:spChg chg="mod">
          <ac:chgData name="" userId="" providerId="" clId="Web-{D663F9F1-2283-4AF1-BD7B-F78BB15FF866}" dt="2019-08-28T16:17:40.964" v="1" actId="20577"/>
          <ac:spMkLst>
            <pc:docMk/>
            <pc:sldMk cId="2445482813" sldId="258"/>
            <ac:spMk id="3" creationId="{00000000-0000-0000-0000-000000000000}"/>
          </ac:spMkLst>
        </pc:spChg>
      </pc:sldChg>
      <pc:sldChg chg="modSp">
        <pc:chgData name="" userId="" providerId="" clId="Web-{D663F9F1-2283-4AF1-BD7B-F78BB15FF866}" dt="2019-08-28T16:22:16.971" v="103" actId="20577"/>
        <pc:sldMkLst>
          <pc:docMk/>
          <pc:sldMk cId="348113178" sldId="267"/>
        </pc:sldMkLst>
        <pc:spChg chg="mod">
          <ac:chgData name="" userId="" providerId="" clId="Web-{D663F9F1-2283-4AF1-BD7B-F78BB15FF866}" dt="2019-08-28T16:22:16.971" v="103" actId="20577"/>
          <ac:spMkLst>
            <pc:docMk/>
            <pc:sldMk cId="348113178" sldId="267"/>
            <ac:spMk id="3" creationId="{00000000-0000-0000-0000-000000000000}"/>
          </ac:spMkLst>
        </pc:spChg>
      </pc:sldChg>
      <pc:sldChg chg="modSp">
        <pc:chgData name="" userId="" providerId="" clId="Web-{D663F9F1-2283-4AF1-BD7B-F78BB15FF866}" dt="2019-08-28T16:22:53.675" v="130" actId="20577"/>
        <pc:sldMkLst>
          <pc:docMk/>
          <pc:sldMk cId="451303858" sldId="268"/>
        </pc:sldMkLst>
        <pc:spChg chg="mod">
          <ac:chgData name="" userId="" providerId="" clId="Web-{D663F9F1-2283-4AF1-BD7B-F78BB15FF866}" dt="2019-08-28T16:22:53.675" v="130" actId="20577"/>
          <ac:spMkLst>
            <pc:docMk/>
            <pc:sldMk cId="451303858" sldId="268"/>
            <ac:spMk id="3" creationId="{00000000-0000-0000-0000-000000000000}"/>
          </ac:spMkLst>
        </pc:spChg>
      </pc:sldChg>
      <pc:sldChg chg="modSp">
        <pc:chgData name="" userId="" providerId="" clId="Web-{D663F9F1-2283-4AF1-BD7B-F78BB15FF866}" dt="2019-08-28T16:24:17.678" v="180" actId="20577"/>
        <pc:sldMkLst>
          <pc:docMk/>
          <pc:sldMk cId="3929869838" sldId="269"/>
        </pc:sldMkLst>
        <pc:spChg chg="mod">
          <ac:chgData name="" userId="" providerId="" clId="Web-{D663F9F1-2283-4AF1-BD7B-F78BB15FF866}" dt="2019-08-28T16:24:17.678" v="180" actId="20577"/>
          <ac:spMkLst>
            <pc:docMk/>
            <pc:sldMk cId="3929869838" sldId="269"/>
            <ac:spMk id="3" creationId="{00000000-0000-0000-0000-000000000000}"/>
          </ac:spMkLst>
        </pc:spChg>
      </pc:sldChg>
      <pc:sldChg chg="delSp modSp">
        <pc:chgData name="" userId="" providerId="" clId="Web-{D663F9F1-2283-4AF1-BD7B-F78BB15FF866}" dt="2019-08-28T16:27:42.964" v="239" actId="20577"/>
        <pc:sldMkLst>
          <pc:docMk/>
          <pc:sldMk cId="4229690218" sldId="271"/>
        </pc:sldMkLst>
        <pc:spChg chg="mod">
          <ac:chgData name="" userId="" providerId="" clId="Web-{D663F9F1-2283-4AF1-BD7B-F78BB15FF866}" dt="2019-08-28T16:27:42.964" v="239" actId="20577"/>
          <ac:spMkLst>
            <pc:docMk/>
            <pc:sldMk cId="4229690218" sldId="271"/>
            <ac:spMk id="3" creationId="{00000000-0000-0000-0000-000000000000}"/>
          </ac:spMkLst>
        </pc:spChg>
        <pc:picChg chg="del">
          <ac:chgData name="" userId="" providerId="" clId="Web-{D663F9F1-2283-4AF1-BD7B-F78BB15FF866}" dt="2019-08-28T16:25:28.320" v="194"/>
          <ac:picMkLst>
            <pc:docMk/>
            <pc:sldMk cId="4229690218" sldId="271"/>
            <ac:picMk id="5" creationId="{00000000-0000-0000-0000-000000000000}"/>
          </ac:picMkLst>
        </pc:picChg>
        <pc:picChg chg="del">
          <ac:chgData name="" userId="" providerId="" clId="Web-{D663F9F1-2283-4AF1-BD7B-F78BB15FF866}" dt="2019-08-28T16:25:28.320" v="193"/>
          <ac:picMkLst>
            <pc:docMk/>
            <pc:sldMk cId="4229690218" sldId="271"/>
            <ac:picMk id="6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8B422E-0D9D-4F1D-BB12-5C819C89D1DB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D13E60-FD95-4497-88D9-64D62C2E6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308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D13E60-FD95-4497-88D9-64D62C2E6A5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2448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2130426"/>
            <a:ext cx="10360501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D0696-CB82-45DA-8285-B9F4A48D2DA5}" type="datetime1">
              <a:rPr lang="en-US" smtClean="0"/>
              <a:t>4/16/2020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440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BB8AE-E0FC-4C87-BDC1-F91B3A9EF2B8}" type="datetime1">
              <a:rPr lang="en-US" smtClean="0"/>
              <a:t>4/16/2020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167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06375"/>
            <a:ext cx="2742486" cy="438785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06375"/>
            <a:ext cx="8024310" cy="43878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58279-7078-4DDF-8D33-A72E81D012BE}" type="datetime1">
              <a:rPr lang="en-US" smtClean="0"/>
              <a:t>4/16/2020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70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31526-E749-497C-8720-45830605E507}" type="datetime1">
              <a:rPr lang="en-US" smtClean="0"/>
              <a:t>4/16/2020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354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4406901"/>
            <a:ext cx="10360501" cy="136207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9D827-BC09-46D8-ADAC-5C90562FD66F}" type="datetime1">
              <a:rPr lang="en-US" smtClean="0"/>
              <a:t>4/16/2020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391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200151"/>
            <a:ext cx="5383398" cy="3394075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200151"/>
            <a:ext cx="5383398" cy="3394075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0B03B-5A0D-4B7C-A89B-23311CF747A1}" type="datetime1">
              <a:rPr lang="en-US" smtClean="0"/>
              <a:t>4/16/2020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147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274637"/>
            <a:ext cx="10969943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35113"/>
            <a:ext cx="5385514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174875"/>
            <a:ext cx="5385514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6" y="1535113"/>
            <a:ext cx="5387630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6" y="2174875"/>
            <a:ext cx="5387630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5FC99-755E-4F4F-ABDC-D90E6D853C0D}" type="datetime1">
              <a:rPr lang="en-US" smtClean="0"/>
              <a:t>4/16/2020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580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B9FFA-E736-4148-9B00-A8DD420F259A}" type="datetime1">
              <a:rPr lang="en-US" smtClean="0"/>
              <a:t>4/16/2020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950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CB5A2-0DCE-412D-89E4-ACAACB9C8B51}" type="datetime1">
              <a:rPr lang="en-US" smtClean="0"/>
              <a:t>4/16/2020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445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3" y="273049"/>
            <a:ext cx="4010039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2"/>
            <a:ext cx="6813892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3" y="1435102"/>
            <a:ext cx="4010039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E1B44-E15F-437E-B33F-E29ABC18F956}" type="datetime1">
              <a:rPr lang="en-US" smtClean="0"/>
              <a:t>4/16/2020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286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5" y="4800600"/>
            <a:ext cx="7313295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5" y="612775"/>
            <a:ext cx="7313295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5" y="5367338"/>
            <a:ext cx="7313295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75242-88DB-42E7-A6FF-51BB9C7C0FA1}" type="datetime1">
              <a:rPr lang="en-US" smtClean="0"/>
              <a:t>4/16/2020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221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7"/>
            <a:ext cx="10969943" cy="1143000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600201"/>
            <a:ext cx="10969943" cy="4525963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448989-D81F-4CBA-9FB2-E85C44B75AD2}" type="datetime1">
              <a:rPr lang="en-US" smtClean="0"/>
              <a:t>4/16/2020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071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1218987" rtl="0" eaLnBrk="1" latinLnBrk="0" hangingPunct="1"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anose="020B0604020202020204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png"/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0.png"/><Relationship Id="rId13" Type="http://schemas.openxmlformats.org/officeDocument/2006/relationships/image" Target="../media/image400.png"/><Relationship Id="rId18" Type="http://schemas.openxmlformats.org/officeDocument/2006/relationships/image" Target="../media/image45.png"/><Relationship Id="rId26" Type="http://schemas.openxmlformats.org/officeDocument/2006/relationships/image" Target="../media/image53.png"/><Relationship Id="rId3" Type="http://schemas.openxmlformats.org/officeDocument/2006/relationships/image" Target="../media/image171.png"/><Relationship Id="rId21" Type="http://schemas.openxmlformats.org/officeDocument/2006/relationships/image" Target="../media/image48.png"/><Relationship Id="rId7" Type="http://schemas.openxmlformats.org/officeDocument/2006/relationships/image" Target="../media/image340.png"/><Relationship Id="rId12" Type="http://schemas.openxmlformats.org/officeDocument/2006/relationships/image" Target="../media/image390.png"/><Relationship Id="rId17" Type="http://schemas.openxmlformats.org/officeDocument/2006/relationships/image" Target="../media/image44.png"/><Relationship Id="rId25" Type="http://schemas.openxmlformats.org/officeDocument/2006/relationships/image" Target="../media/image52.png"/><Relationship Id="rId2" Type="http://schemas.openxmlformats.org/officeDocument/2006/relationships/image" Target="../media/image80.png"/><Relationship Id="rId16" Type="http://schemas.openxmlformats.org/officeDocument/2006/relationships/image" Target="../media/image43.png"/><Relationship Id="rId20" Type="http://schemas.openxmlformats.org/officeDocument/2006/relationships/image" Target="../media/image47.png"/><Relationship Id="rId29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0.png"/><Relationship Id="rId11" Type="http://schemas.openxmlformats.org/officeDocument/2006/relationships/image" Target="../media/image380.png"/><Relationship Id="rId24" Type="http://schemas.openxmlformats.org/officeDocument/2006/relationships/image" Target="../media/image51.png"/><Relationship Id="rId5" Type="http://schemas.openxmlformats.org/officeDocument/2006/relationships/image" Target="../media/image190.png"/><Relationship Id="rId15" Type="http://schemas.openxmlformats.org/officeDocument/2006/relationships/image" Target="../media/image420.png"/><Relationship Id="rId23" Type="http://schemas.openxmlformats.org/officeDocument/2006/relationships/image" Target="../media/image50.png"/><Relationship Id="rId28" Type="http://schemas.openxmlformats.org/officeDocument/2006/relationships/image" Target="../media/image55.png"/><Relationship Id="rId10" Type="http://schemas.openxmlformats.org/officeDocument/2006/relationships/image" Target="../media/image370.png"/><Relationship Id="rId19" Type="http://schemas.openxmlformats.org/officeDocument/2006/relationships/image" Target="../media/image46.png"/><Relationship Id="rId4" Type="http://schemas.openxmlformats.org/officeDocument/2006/relationships/image" Target="../media/image181.png"/><Relationship Id="rId9" Type="http://schemas.openxmlformats.org/officeDocument/2006/relationships/image" Target="../media/image360.png"/><Relationship Id="rId14" Type="http://schemas.openxmlformats.org/officeDocument/2006/relationships/image" Target="../media/image411.png"/><Relationship Id="rId22" Type="http://schemas.openxmlformats.org/officeDocument/2006/relationships/image" Target="../media/image49.png"/><Relationship Id="rId27" Type="http://schemas.openxmlformats.org/officeDocument/2006/relationships/image" Target="../media/image54.png"/><Relationship Id="rId30" Type="http://schemas.openxmlformats.org/officeDocument/2006/relationships/image" Target="../media/image5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0.png"/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1.png"/><Relationship Id="rId4" Type="http://schemas.openxmlformats.org/officeDocument/2006/relationships/image" Target="../media/image5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0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Logistics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Quiz and exercise 7 released tomorrow</a:t>
            </a:r>
          </a:p>
          <a:p>
            <a:r>
              <a:rPr lang="en-US" smtClean="0"/>
              <a:t>Quiz due Tuesday at 11:59pm</a:t>
            </a:r>
          </a:p>
          <a:p>
            <a:r>
              <a:rPr lang="en-US" smtClean="0"/>
              <a:t>Exercise due Friday 11:59pm</a:t>
            </a:r>
          </a:p>
          <a:p>
            <a:pPr lvl="1"/>
            <a:r>
              <a:rPr lang="en-US" smtClean="0"/>
              <a:t>Just a few reductions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2680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Definition: Path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10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1523603" y="1687612"/>
            <a:ext cx="4598862" cy="2879573"/>
            <a:chOff x="0" y="2862182"/>
            <a:chExt cx="7044346" cy="4409661"/>
          </a:xfrm>
        </p:grpSpPr>
        <p:cxnSp>
          <p:nvCxnSpPr>
            <p:cNvPr id="6" name="Straight Connector 5"/>
            <p:cNvCxnSpPr>
              <a:stCxn id="34" idx="7"/>
              <a:endCxn id="35" idx="2"/>
            </p:cNvCxnSpPr>
            <p:nvPr/>
          </p:nvCxnSpPr>
          <p:spPr>
            <a:xfrm flipV="1">
              <a:off x="438102" y="3276727"/>
              <a:ext cx="1492916" cy="962604"/>
            </a:xfrm>
            <a:prstGeom prst="line">
              <a:avLst/>
            </a:prstGeom>
            <a:ln w="57150">
              <a:solidFill>
                <a:srgbClr val="FF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>
              <a:stCxn id="35" idx="6"/>
              <a:endCxn id="38" idx="2"/>
            </p:cNvCxnSpPr>
            <p:nvPr/>
          </p:nvCxnSpPr>
          <p:spPr>
            <a:xfrm>
              <a:off x="2444286" y="3276727"/>
              <a:ext cx="1510213" cy="52390"/>
            </a:xfrm>
            <a:prstGeom prst="line">
              <a:avLst/>
            </a:prstGeom>
            <a:ln w="57150">
              <a:solidFill>
                <a:srgbClr val="FF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>
              <a:stCxn id="34" idx="4"/>
              <a:endCxn id="36" idx="1"/>
            </p:cNvCxnSpPr>
            <p:nvPr/>
          </p:nvCxnSpPr>
          <p:spPr>
            <a:xfrm>
              <a:off x="256634" y="4677433"/>
              <a:ext cx="857899" cy="1046257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>
              <a:stCxn id="37" idx="3"/>
              <a:endCxn id="36" idx="7"/>
            </p:cNvCxnSpPr>
            <p:nvPr/>
          </p:nvCxnSpPr>
          <p:spPr>
            <a:xfrm flipH="1">
              <a:off x="1477469" y="4930617"/>
              <a:ext cx="1172042" cy="793073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stCxn id="39" idx="2"/>
              <a:endCxn id="36" idx="5"/>
            </p:cNvCxnSpPr>
            <p:nvPr/>
          </p:nvCxnSpPr>
          <p:spPr>
            <a:xfrm flipH="1" flipV="1">
              <a:off x="1477469" y="6086626"/>
              <a:ext cx="1369411" cy="565311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stCxn id="37" idx="5"/>
              <a:endCxn id="39" idx="0"/>
            </p:cNvCxnSpPr>
            <p:nvPr/>
          </p:nvCxnSpPr>
          <p:spPr>
            <a:xfrm>
              <a:off x="3012447" y="4930617"/>
              <a:ext cx="91067" cy="1464686"/>
            </a:xfrm>
            <a:prstGeom prst="line">
              <a:avLst/>
            </a:prstGeom>
            <a:ln w="57150">
              <a:solidFill>
                <a:srgbClr val="FF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stCxn id="37" idx="7"/>
              <a:endCxn id="38" idx="3"/>
            </p:cNvCxnSpPr>
            <p:nvPr/>
          </p:nvCxnSpPr>
          <p:spPr>
            <a:xfrm flipV="1">
              <a:off x="3012447" y="3510585"/>
              <a:ext cx="1017218" cy="1057096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stCxn id="39" idx="6"/>
              <a:endCxn id="40" idx="3"/>
            </p:cNvCxnSpPr>
            <p:nvPr/>
          </p:nvCxnSpPr>
          <p:spPr>
            <a:xfrm flipV="1">
              <a:off x="3360148" y="6576771"/>
              <a:ext cx="1716185" cy="75166"/>
            </a:xfrm>
            <a:prstGeom prst="line">
              <a:avLst/>
            </a:prstGeom>
            <a:ln w="57150">
              <a:solidFill>
                <a:srgbClr val="FF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40" idx="1"/>
              <a:endCxn id="38" idx="4"/>
            </p:cNvCxnSpPr>
            <p:nvPr/>
          </p:nvCxnSpPr>
          <p:spPr>
            <a:xfrm flipH="1" flipV="1">
              <a:off x="4211133" y="3585751"/>
              <a:ext cx="865200" cy="2628084"/>
            </a:xfrm>
            <a:prstGeom prst="line">
              <a:avLst/>
            </a:prstGeom>
            <a:ln w="57150">
              <a:solidFill>
                <a:srgbClr val="FF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42" idx="2"/>
              <a:endCxn id="38" idx="5"/>
            </p:cNvCxnSpPr>
            <p:nvPr/>
          </p:nvCxnSpPr>
          <p:spPr>
            <a:xfrm flipH="1" flipV="1">
              <a:off x="4392601" y="3510585"/>
              <a:ext cx="913997" cy="495205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40" idx="0"/>
              <a:endCxn id="42" idx="3"/>
            </p:cNvCxnSpPr>
            <p:nvPr/>
          </p:nvCxnSpPr>
          <p:spPr>
            <a:xfrm flipV="1">
              <a:off x="5257801" y="4187258"/>
              <a:ext cx="123963" cy="1951411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41" idx="1"/>
              <a:endCxn id="42" idx="5"/>
            </p:cNvCxnSpPr>
            <p:nvPr/>
          </p:nvCxnSpPr>
          <p:spPr>
            <a:xfrm flipH="1" flipV="1">
              <a:off x="5744700" y="4187258"/>
              <a:ext cx="861544" cy="674868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41" idx="3"/>
              <a:endCxn id="40" idx="6"/>
            </p:cNvCxnSpPr>
            <p:nvPr/>
          </p:nvCxnSpPr>
          <p:spPr>
            <a:xfrm flipH="1">
              <a:off x="5514435" y="5225062"/>
              <a:ext cx="1091809" cy="1170241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767229" y="3195081"/>
              <a:ext cx="759215" cy="7069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10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095563" y="4099030"/>
              <a:ext cx="521040" cy="7069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895875" y="6564868"/>
              <a:ext cx="521040" cy="7069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6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047347" y="5905158"/>
              <a:ext cx="759215" cy="7069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11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255800" y="4595356"/>
              <a:ext cx="521040" cy="7069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9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119678" y="4462779"/>
              <a:ext cx="521040" cy="7069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5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582462" y="3299181"/>
              <a:ext cx="521040" cy="7069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8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058462" y="5546336"/>
              <a:ext cx="521040" cy="7069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064049" y="3778529"/>
              <a:ext cx="521040" cy="7069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7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051034" y="5224258"/>
              <a:ext cx="521040" cy="7069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885965" y="6404395"/>
              <a:ext cx="521040" cy="7069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1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830979" y="2862182"/>
              <a:ext cx="521040" cy="7069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8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56634" y="5096526"/>
              <a:ext cx="759215" cy="7069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12</a:t>
              </a:r>
            </a:p>
          </p:txBody>
        </p:sp>
        <p:cxnSp>
          <p:nvCxnSpPr>
            <p:cNvPr id="32" name="Straight Connector 31"/>
            <p:cNvCxnSpPr>
              <a:stCxn id="35" idx="4"/>
              <a:endCxn id="36" idx="0"/>
            </p:cNvCxnSpPr>
            <p:nvPr/>
          </p:nvCxnSpPr>
          <p:spPr>
            <a:xfrm flipH="1">
              <a:off x="1296001" y="3533361"/>
              <a:ext cx="891651" cy="2115163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1414257" y="4262423"/>
              <a:ext cx="521040" cy="7069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9</a:t>
              </a:r>
            </a:p>
          </p:txBody>
        </p:sp>
        <p:sp>
          <p:nvSpPr>
            <p:cNvPr id="34" name="Oval 33"/>
            <p:cNvSpPr/>
            <p:nvPr/>
          </p:nvSpPr>
          <p:spPr>
            <a:xfrm>
              <a:off x="0" y="4164165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35" name="Oval 34"/>
            <p:cNvSpPr/>
            <p:nvPr/>
          </p:nvSpPr>
          <p:spPr>
            <a:xfrm>
              <a:off x="1931018" y="3020093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36" name="Oval 35"/>
            <p:cNvSpPr/>
            <p:nvPr/>
          </p:nvSpPr>
          <p:spPr>
            <a:xfrm>
              <a:off x="1039367" y="5648524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37" name="Oval 36"/>
            <p:cNvSpPr/>
            <p:nvPr/>
          </p:nvSpPr>
          <p:spPr>
            <a:xfrm>
              <a:off x="2574345" y="4492515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</a:t>
              </a:r>
            </a:p>
          </p:txBody>
        </p:sp>
        <p:sp>
          <p:nvSpPr>
            <p:cNvPr id="38" name="Oval 37"/>
            <p:cNvSpPr/>
            <p:nvPr/>
          </p:nvSpPr>
          <p:spPr>
            <a:xfrm>
              <a:off x="3954499" y="3072483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</a:p>
          </p:txBody>
        </p:sp>
        <p:sp>
          <p:nvSpPr>
            <p:cNvPr id="39" name="Oval 38"/>
            <p:cNvSpPr/>
            <p:nvPr/>
          </p:nvSpPr>
          <p:spPr>
            <a:xfrm>
              <a:off x="2846880" y="6395303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</a:t>
              </a:r>
            </a:p>
          </p:txBody>
        </p:sp>
        <p:sp>
          <p:nvSpPr>
            <p:cNvPr id="40" name="Oval 39"/>
            <p:cNvSpPr/>
            <p:nvPr/>
          </p:nvSpPr>
          <p:spPr>
            <a:xfrm>
              <a:off x="5001167" y="6138669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</a:t>
              </a:r>
            </a:p>
          </p:txBody>
        </p:sp>
        <p:sp>
          <p:nvSpPr>
            <p:cNvPr id="41" name="Oval 40"/>
            <p:cNvSpPr/>
            <p:nvPr/>
          </p:nvSpPr>
          <p:spPr>
            <a:xfrm>
              <a:off x="6531078" y="4786960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</a:t>
              </a:r>
            </a:p>
          </p:txBody>
        </p:sp>
        <p:sp>
          <p:nvSpPr>
            <p:cNvPr id="42" name="Oval 41"/>
            <p:cNvSpPr/>
            <p:nvPr/>
          </p:nvSpPr>
          <p:spPr>
            <a:xfrm>
              <a:off x="5306598" y="3749156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>
                <a:off x="4816846" y="1135561"/>
                <a:ext cx="5491036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A </a:t>
                </a:r>
                <a:r>
                  <a:rPr lang="en-US" sz="2800" dirty="0">
                    <a:solidFill>
                      <a:srgbClr val="FF33CC"/>
                    </a:solidFill>
                  </a:rPr>
                  <a:t>sequence of nodes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FF33CC"/>
                        </a:solidFill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2800" i="1">
                            <a:solidFill>
                              <a:srgbClr val="FF33CC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FF33CC"/>
                            </a:solidFill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sz="2800" i="1">
                            <a:solidFill>
                              <a:srgbClr val="FF33CC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800" i="1">
                        <a:solidFill>
                          <a:srgbClr val="FF33CC"/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2800" i="1">
                            <a:solidFill>
                              <a:srgbClr val="FF33CC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FF33CC"/>
                            </a:solidFill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sz="2800" i="1">
                            <a:solidFill>
                              <a:srgbClr val="FF33CC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800" i="1">
                        <a:solidFill>
                          <a:srgbClr val="FF33CC"/>
                        </a:solidFill>
                        <a:latin typeface="Cambria Math"/>
                      </a:rPr>
                      <m:t>,…, </m:t>
                    </m:r>
                    <m:sSub>
                      <m:sSubPr>
                        <m:ctrlPr>
                          <a:rPr lang="en-US" sz="2800" i="1">
                            <a:solidFill>
                              <a:srgbClr val="FF33CC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FF33CC"/>
                            </a:solidFill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sz="2800" i="1">
                            <a:solidFill>
                              <a:srgbClr val="FF33CC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sz="2800" i="1">
                        <a:solidFill>
                          <a:srgbClr val="FF33CC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800" dirty="0">
                    <a:solidFill>
                      <a:srgbClr val="FF33CC"/>
                    </a:solidFill>
                  </a:rPr>
                  <a:t> </a:t>
                </a:r>
                <a:endParaRPr lang="en-US" sz="2800" dirty="0"/>
              </a:p>
              <a:p>
                <a:r>
                  <a:rPr lang="en-US" sz="2800" dirty="0" err="1"/>
                  <a:t>s.t.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∀1≤</m:t>
                    </m:r>
                    <m:r>
                      <a:rPr lang="en-US" sz="2800" i="1">
                        <a:latin typeface="Cambria Math"/>
                      </a:rPr>
                      <m:t>𝑖</m:t>
                    </m:r>
                    <m:r>
                      <a:rPr lang="en-US" sz="2800" i="1">
                        <a:latin typeface="Cambria Math"/>
                      </a:rPr>
                      <m:t>≤</m:t>
                    </m:r>
                    <m:r>
                      <a:rPr lang="en-US" sz="2800" i="1">
                        <a:latin typeface="Cambria Math"/>
                      </a:rPr>
                      <m:t>𝑘</m:t>
                    </m:r>
                    <m:r>
                      <a:rPr lang="en-US" sz="2800" i="1">
                        <a:latin typeface="Cambria Math"/>
                      </a:rPr>
                      <m:t>−1</m:t>
                    </m:r>
                  </m:oMath>
                </a14:m>
                <a:r>
                  <a:rPr lang="en-US" sz="2800" dirty="0"/>
                  <a:t>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𝑖</m:t>
                            </m:r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en-US" sz="2800" i="1">
                        <a:solidFill>
                          <a:srgbClr val="FF0000"/>
                        </a:solidFill>
                        <a:latin typeface="Cambria Math"/>
                      </a:rPr>
                      <m:t>∈</m:t>
                    </m:r>
                    <m:r>
                      <a:rPr lang="en-US" sz="2800" i="1">
                        <a:solidFill>
                          <a:srgbClr val="FF0000"/>
                        </a:solidFill>
                        <a:latin typeface="Cambria Math"/>
                      </a:rPr>
                      <m:t>𝐸</m:t>
                    </m:r>
                  </m:oMath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8101" y="1135560"/>
                <a:ext cx="5492466" cy="954107"/>
              </a:xfrm>
              <a:prstGeom prst="rect">
                <a:avLst/>
              </a:prstGeom>
              <a:blipFill>
                <a:blip r:embed="rId2"/>
                <a:stretch>
                  <a:fillRect l="-2074" t="-5195" b="-155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TextBox 51"/>
          <p:cNvSpPr txBox="1"/>
          <p:nvPr/>
        </p:nvSpPr>
        <p:spPr>
          <a:xfrm>
            <a:off x="1782925" y="4800602"/>
            <a:ext cx="410725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/>
              <a:t>Simple Path:</a:t>
            </a:r>
          </a:p>
          <a:p>
            <a:r>
              <a:rPr lang="en-US" sz="2800" dirty="0"/>
              <a:t>A path in which each node appears at most once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TextBox 153"/>
              <p:cNvSpPr txBox="1"/>
              <p:nvPr/>
            </p:nvSpPr>
            <p:spPr>
              <a:xfrm>
                <a:off x="6557972" y="4800601"/>
                <a:ext cx="4107251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u="sng" dirty="0"/>
                  <a:t>Cycle:</a:t>
                </a:r>
              </a:p>
              <a:p>
                <a:r>
                  <a:rPr lang="en-US" sz="2800" dirty="0"/>
                  <a:t>A path of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&gt;2</m:t>
                    </m:r>
                  </m:oMath>
                </a14:m>
                <a:r>
                  <a:rPr lang="en-US" sz="2800" dirty="0"/>
                  <a:t> nodes in which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8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154" name="TextBox 1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9680" y="4800600"/>
                <a:ext cx="4108321" cy="1384995"/>
              </a:xfrm>
              <a:prstGeom prst="rect">
                <a:avLst/>
              </a:prstGeom>
              <a:blipFill>
                <a:blip r:embed="rId3"/>
                <a:stretch>
                  <a:fillRect l="-3086" t="-4545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88477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Shortest Path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/>
                  <a:t>Given an unweighted graph, start node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𝑠</m:t>
                    </m:r>
                  </m:oMath>
                </a14:m>
                <a:r>
                  <a:rPr lang="en-US"/>
                  <a:t> and an end node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𝑡</m:t>
                    </m:r>
                  </m:oMath>
                </a14:m>
                <a:r>
                  <a:rPr lang="en-US"/>
                  <a:t>, how long is shortest path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𝑠</m:t>
                    </m:r>
                  </m:oMath>
                </a14:m>
                <a:r>
                  <a:rPr lang="en-US"/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𝑡</m:t>
                    </m:r>
                  </m:oMath>
                </a14:m>
                <a:r>
                  <a:rPr lang="en-US"/>
                  <a:t>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722" t="-2426" r="-2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11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3823034" y="3896339"/>
            <a:ext cx="4598862" cy="2539233"/>
            <a:chOff x="0" y="3020093"/>
            <a:chExt cx="7044346" cy="3888478"/>
          </a:xfrm>
        </p:grpSpPr>
        <p:cxnSp>
          <p:nvCxnSpPr>
            <p:cNvPr id="6" name="Straight Connector 5"/>
            <p:cNvCxnSpPr>
              <a:stCxn id="34" idx="7"/>
              <a:endCxn id="35" idx="2"/>
            </p:cNvCxnSpPr>
            <p:nvPr/>
          </p:nvCxnSpPr>
          <p:spPr>
            <a:xfrm flipV="1">
              <a:off x="438102" y="3276727"/>
              <a:ext cx="1492916" cy="962604"/>
            </a:xfrm>
            <a:prstGeom prst="line">
              <a:avLst/>
            </a:prstGeom>
            <a:ln w="57150">
              <a:solidFill>
                <a:srgbClr val="FF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>
              <a:stCxn id="35" idx="6"/>
              <a:endCxn id="38" idx="2"/>
            </p:cNvCxnSpPr>
            <p:nvPr/>
          </p:nvCxnSpPr>
          <p:spPr>
            <a:xfrm>
              <a:off x="2444286" y="3276727"/>
              <a:ext cx="1510213" cy="52390"/>
            </a:xfrm>
            <a:prstGeom prst="line">
              <a:avLst/>
            </a:prstGeom>
            <a:ln w="57150">
              <a:solidFill>
                <a:srgbClr val="FF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>
              <a:stCxn id="34" idx="4"/>
              <a:endCxn id="36" idx="1"/>
            </p:cNvCxnSpPr>
            <p:nvPr/>
          </p:nvCxnSpPr>
          <p:spPr>
            <a:xfrm>
              <a:off x="256634" y="4677433"/>
              <a:ext cx="857899" cy="1046257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>
              <a:stCxn id="37" idx="3"/>
              <a:endCxn id="36" idx="7"/>
            </p:cNvCxnSpPr>
            <p:nvPr/>
          </p:nvCxnSpPr>
          <p:spPr>
            <a:xfrm flipH="1">
              <a:off x="1477469" y="4930617"/>
              <a:ext cx="1172042" cy="793073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stCxn id="39" idx="2"/>
              <a:endCxn id="36" idx="5"/>
            </p:cNvCxnSpPr>
            <p:nvPr/>
          </p:nvCxnSpPr>
          <p:spPr>
            <a:xfrm flipH="1" flipV="1">
              <a:off x="1477469" y="6086626"/>
              <a:ext cx="1369411" cy="565311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stCxn id="37" idx="5"/>
              <a:endCxn id="39" idx="0"/>
            </p:cNvCxnSpPr>
            <p:nvPr/>
          </p:nvCxnSpPr>
          <p:spPr>
            <a:xfrm>
              <a:off x="3012447" y="4930617"/>
              <a:ext cx="91067" cy="1464686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stCxn id="37" idx="7"/>
              <a:endCxn id="38" idx="3"/>
            </p:cNvCxnSpPr>
            <p:nvPr/>
          </p:nvCxnSpPr>
          <p:spPr>
            <a:xfrm flipV="1">
              <a:off x="3012447" y="3510585"/>
              <a:ext cx="1017218" cy="1057096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stCxn id="39" idx="6"/>
              <a:endCxn id="40" idx="3"/>
            </p:cNvCxnSpPr>
            <p:nvPr/>
          </p:nvCxnSpPr>
          <p:spPr>
            <a:xfrm flipV="1">
              <a:off x="3360148" y="6576771"/>
              <a:ext cx="1716185" cy="75166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40" idx="1"/>
              <a:endCxn id="38" idx="4"/>
            </p:cNvCxnSpPr>
            <p:nvPr/>
          </p:nvCxnSpPr>
          <p:spPr>
            <a:xfrm flipH="1" flipV="1">
              <a:off x="4211133" y="3585751"/>
              <a:ext cx="865200" cy="2628084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42" idx="2"/>
              <a:endCxn id="38" idx="5"/>
            </p:cNvCxnSpPr>
            <p:nvPr/>
          </p:nvCxnSpPr>
          <p:spPr>
            <a:xfrm flipH="1" flipV="1">
              <a:off x="4392601" y="3510585"/>
              <a:ext cx="913997" cy="495205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40" idx="0"/>
              <a:endCxn id="42" idx="3"/>
            </p:cNvCxnSpPr>
            <p:nvPr/>
          </p:nvCxnSpPr>
          <p:spPr>
            <a:xfrm flipV="1">
              <a:off x="5257801" y="4187258"/>
              <a:ext cx="123963" cy="1951411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41" idx="1"/>
              <a:endCxn id="42" idx="5"/>
            </p:cNvCxnSpPr>
            <p:nvPr/>
          </p:nvCxnSpPr>
          <p:spPr>
            <a:xfrm flipH="1" flipV="1">
              <a:off x="5744700" y="4187258"/>
              <a:ext cx="861544" cy="674868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41" idx="3"/>
              <a:endCxn id="40" idx="6"/>
            </p:cNvCxnSpPr>
            <p:nvPr/>
          </p:nvCxnSpPr>
          <p:spPr>
            <a:xfrm flipH="1">
              <a:off x="5514435" y="5225062"/>
              <a:ext cx="1091809" cy="1170241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35" idx="4"/>
              <a:endCxn id="36" idx="0"/>
            </p:cNvCxnSpPr>
            <p:nvPr/>
          </p:nvCxnSpPr>
          <p:spPr>
            <a:xfrm flipH="1">
              <a:off x="1296001" y="3533361"/>
              <a:ext cx="891651" cy="2115163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Oval 33"/>
            <p:cNvSpPr/>
            <p:nvPr/>
          </p:nvSpPr>
          <p:spPr>
            <a:xfrm>
              <a:off x="0" y="4164165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35" name="Oval 34"/>
            <p:cNvSpPr/>
            <p:nvPr/>
          </p:nvSpPr>
          <p:spPr>
            <a:xfrm>
              <a:off x="1931018" y="3020093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36" name="Oval 35"/>
            <p:cNvSpPr/>
            <p:nvPr/>
          </p:nvSpPr>
          <p:spPr>
            <a:xfrm>
              <a:off x="1039367" y="5648524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37" name="Oval 36"/>
            <p:cNvSpPr/>
            <p:nvPr/>
          </p:nvSpPr>
          <p:spPr>
            <a:xfrm>
              <a:off x="2574345" y="4492515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</a:t>
              </a:r>
            </a:p>
          </p:txBody>
        </p:sp>
        <p:sp>
          <p:nvSpPr>
            <p:cNvPr id="38" name="Oval 37"/>
            <p:cNvSpPr/>
            <p:nvPr/>
          </p:nvSpPr>
          <p:spPr>
            <a:xfrm>
              <a:off x="3954499" y="3072483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</a:p>
          </p:txBody>
        </p:sp>
        <p:sp>
          <p:nvSpPr>
            <p:cNvPr id="39" name="Oval 38"/>
            <p:cNvSpPr/>
            <p:nvPr/>
          </p:nvSpPr>
          <p:spPr>
            <a:xfrm>
              <a:off x="2846880" y="6395303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</a:t>
              </a:r>
            </a:p>
          </p:txBody>
        </p:sp>
        <p:sp>
          <p:nvSpPr>
            <p:cNvPr id="40" name="Oval 39"/>
            <p:cNvSpPr/>
            <p:nvPr/>
          </p:nvSpPr>
          <p:spPr>
            <a:xfrm>
              <a:off x="5001167" y="6138669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</a:t>
              </a:r>
            </a:p>
          </p:txBody>
        </p:sp>
        <p:sp>
          <p:nvSpPr>
            <p:cNvPr id="41" name="Oval 40"/>
            <p:cNvSpPr/>
            <p:nvPr/>
          </p:nvSpPr>
          <p:spPr>
            <a:xfrm>
              <a:off x="6531078" y="4786960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</a:t>
              </a:r>
            </a:p>
          </p:txBody>
        </p:sp>
        <p:sp>
          <p:nvSpPr>
            <p:cNvPr id="42" name="Oval 41"/>
            <p:cNvSpPr/>
            <p:nvPr/>
          </p:nvSpPr>
          <p:spPr>
            <a:xfrm>
              <a:off x="5306598" y="3749156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</a:t>
              </a:r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150812" y="5493603"/>
            <a:ext cx="33393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Shortest path from A to E</a:t>
            </a:r>
          </a:p>
          <a:p>
            <a:r>
              <a:rPr lang="en-US"/>
              <a:t>has length 2</a:t>
            </a:r>
          </a:p>
        </p:txBody>
      </p:sp>
    </p:spTree>
    <p:extLst>
      <p:ext uri="{BB962C8B-B14F-4D97-AF65-F5344CB8AC3E}">
        <p14:creationId xmlns:p14="http://schemas.microsoft.com/office/powerpoint/2010/main" val="496776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Breadth First Search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1904505" y="1066802"/>
                <a:ext cx="8684538" cy="4401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/>
                  <a:t>Find a path from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E422C8"/>
                        </a:solidFill>
                        <a:latin typeface="Cambria Math"/>
                      </a:rPr>
                      <m:t>𝑠</m:t>
                    </m:r>
                  </m:oMath>
                </a14:m>
                <a:r>
                  <a:rPr lang="en-US" sz="2800"/>
                  <a:t> to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𝑡</m:t>
                    </m:r>
                  </m:oMath>
                </a14:m>
                <a:endParaRPr lang="en-US" sz="2800"/>
              </a:p>
              <a:p>
                <a:endParaRPr lang="en-US" sz="2800"/>
              </a:p>
              <a:p>
                <a:r>
                  <a:rPr lang="en-US" sz="2800"/>
                  <a:t>Keep </a:t>
                </a:r>
                <a:r>
                  <a:rPr lang="en-US" sz="2800" dirty="0"/>
                  <a:t>a </a:t>
                </a:r>
                <a:r>
                  <a:rPr lang="en-US" sz="2800" dirty="0">
                    <a:solidFill>
                      <a:schemeClr val="accent6">
                        <a:lumMod val="75000"/>
                      </a:schemeClr>
                    </a:solidFill>
                  </a:rPr>
                  <a:t>queue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𝑄</m:t>
                    </m:r>
                  </m:oMath>
                </a14:m>
                <a:r>
                  <a:rPr lang="en-US" sz="2800" dirty="0"/>
                  <a:t> </a:t>
                </a:r>
                <a:r>
                  <a:rPr lang="en-US" sz="2800"/>
                  <a:t>of nodes</a:t>
                </a:r>
              </a:p>
              <a:p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h𝑜𝑝𝑠</m:t>
                    </m:r>
                    <m:r>
                      <a:rPr lang="en-US" sz="2800" i="1">
                        <a:latin typeface="Cambria Math"/>
                      </a:rPr>
                      <m:t>=0</m:t>
                    </m:r>
                  </m:oMath>
                </a14:m>
                <a:r>
                  <a:rPr lang="en-US" sz="2800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CC6600"/>
                        </a:solidFill>
                        <a:latin typeface="Cambria Math"/>
                      </a:rPr>
                      <m:t>𝑄</m:t>
                    </m:r>
                    <m:r>
                      <a:rPr lang="en-US" sz="2800" i="1">
                        <a:solidFill>
                          <a:srgbClr val="CC6600"/>
                        </a:solidFill>
                        <a:latin typeface="Cambria Math"/>
                      </a:rPr>
                      <m:t>.</m:t>
                    </m:r>
                    <m:r>
                      <a:rPr lang="en-US" sz="2800" i="1">
                        <a:solidFill>
                          <a:srgbClr val="CC6600"/>
                        </a:solidFill>
                        <a:latin typeface="Cambria Math"/>
                      </a:rPr>
                      <m:t>𝑒𝑛𝑞𝑢𝑒𝑢𝑒</m:t>
                    </m:r>
                    <m:r>
                      <a:rPr lang="en-US" sz="2800" i="1">
                        <a:latin typeface="Cambria Math"/>
                      </a:rPr>
                      <m:t>(</m:t>
                    </m:r>
                    <m:r>
                      <a:rPr lang="en-US" sz="2800" b="0" i="1" smtClean="0">
                        <a:latin typeface="Cambria Math"/>
                      </a:rPr>
                      <m:t>(</m:t>
                    </m:r>
                    <m:r>
                      <a:rPr lang="en-US" sz="2800" i="1" smtClean="0">
                        <a:solidFill>
                          <a:schemeClr val="tx1"/>
                        </a:solidFill>
                        <a:latin typeface="Cambria Math"/>
                      </a:rPr>
                      <m:t>𝑠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/>
                      </a:rPr>
                      <m:t>, 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/>
                      </a:rPr>
                      <m:t>h𝑜𝑝𝑠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/>
                      </a:rPr>
                      <m:t>))</m:t>
                    </m:r>
                  </m:oMath>
                </a14:m>
                <a:r>
                  <a:rPr lang="en-US" sz="2800" dirty="0"/>
                  <a:t> </a:t>
                </a:r>
              </a:p>
              <a:p>
                <a:r>
                  <a:rPr lang="en-US" sz="2800"/>
                  <a:t>While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𝑄</m:t>
                    </m:r>
                  </m:oMath>
                </a14:m>
                <a:r>
                  <a:rPr lang="en-US" sz="2800" dirty="0"/>
                  <a:t> is </a:t>
                </a:r>
                <a:r>
                  <a:rPr lang="en-US" sz="2800"/>
                  <a:t>not empty and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𝑣</m:t>
                    </m:r>
                    <m:r>
                      <a:rPr lang="en-US" sz="2800" b="0" i="1" smtClean="0">
                        <a:latin typeface="Cambria Math"/>
                      </a:rPr>
                      <m:t> !=</m:t>
                    </m:r>
                    <m:r>
                      <a:rPr lang="en-US" sz="2800" b="0" i="1" smtClean="0">
                        <a:latin typeface="Cambria Math"/>
                      </a:rPr>
                      <m:t>𝑡</m:t>
                    </m:r>
                  </m:oMath>
                </a14:m>
                <a:r>
                  <a:rPr lang="en-US" sz="2800"/>
                  <a:t>:</a:t>
                </a:r>
                <a:endParaRPr lang="en-US" sz="2800" dirty="0"/>
              </a:p>
              <a:p>
                <a:r>
                  <a:rPr lang="en-US" sz="2800" dirty="0"/>
                  <a:t>	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𝑣</m:t>
                    </m:r>
                    <m:r>
                      <a:rPr lang="en-US" sz="2800" b="0" i="1" smtClean="0">
                        <a:latin typeface="Cambria Math"/>
                      </a:rPr>
                      <m:t>,</m:t>
                    </m:r>
                    <m:r>
                      <a:rPr lang="en-US" sz="2800" b="0" i="1" smtClean="0">
                        <a:latin typeface="Cambria Math"/>
                      </a:rPr>
                      <m:t>h𝑜𝑝𝑠</m:t>
                    </m:r>
                    <m:r>
                      <a:rPr lang="en-US" sz="2800" i="1">
                        <a:latin typeface="Cambria Math"/>
                      </a:rPr>
                      <m:t>=</m:t>
                    </m:r>
                    <m:r>
                      <a:rPr lang="en-US" sz="28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𝑄</m:t>
                    </m:r>
                    <m:r>
                      <a:rPr lang="en-US" sz="28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.</m:t>
                    </m:r>
                    <m:r>
                      <a:rPr lang="en-US" sz="28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𝑑𝑒𝑞𝑢𝑒𝑢𝑒</m:t>
                    </m:r>
                    <m:r>
                      <a:rPr lang="en-US" sz="28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()</m:t>
                    </m:r>
                  </m:oMath>
                </a14:m>
                <a:endParaRPr lang="en-US" sz="2800" dirty="0">
                  <a:solidFill>
                    <a:schemeClr val="accent6">
                      <a:lumMod val="75000"/>
                    </a:schemeClr>
                  </a:solidFill>
                </a:endParaRPr>
              </a:p>
              <a:p>
                <a:r>
                  <a:rPr lang="en-US" sz="2800" dirty="0"/>
                  <a:t>	for each “unvisited”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𝑢</m:t>
                    </m:r>
                    <m:r>
                      <a:rPr lang="en-US" sz="2800" i="1">
                        <a:latin typeface="Cambria Math"/>
                      </a:rPr>
                      <m:t>∈</m:t>
                    </m:r>
                    <m:r>
                      <a:rPr lang="en-US" sz="2800" i="1">
                        <a:latin typeface="Cambria Math"/>
                      </a:rPr>
                      <m:t>𝑉</m:t>
                    </m:r>
                  </m:oMath>
                </a14:m>
                <a:r>
                  <a:rPr lang="en-US" sz="2800" dirty="0"/>
                  <a:t> </a:t>
                </a:r>
                <a:r>
                  <a:rPr lang="en-US" sz="2800" dirty="0" err="1"/>
                  <a:t>s.t.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/>
                          </a:rPr>
                          <m:t>𝑣</m:t>
                        </m:r>
                        <m:r>
                          <a:rPr lang="en-US" sz="2800" i="1">
                            <a:latin typeface="Cambria Math"/>
                          </a:rPr>
                          <m:t>,</m:t>
                        </m:r>
                        <m:r>
                          <a:rPr lang="en-US" sz="2800" i="1">
                            <a:latin typeface="Cambria Math"/>
                          </a:rPr>
                          <m:t>𝑢</m:t>
                        </m:r>
                      </m:e>
                    </m:d>
                    <m:r>
                      <a:rPr lang="en-US" sz="2800" i="1">
                        <a:latin typeface="Cambria Math"/>
                      </a:rPr>
                      <m:t>∈</m:t>
                    </m:r>
                    <m:r>
                      <a:rPr lang="en-US" sz="2800" i="1">
                        <a:latin typeface="Cambria Math"/>
                      </a:rPr>
                      <m:t>𝐸</m:t>
                    </m:r>
                  </m:oMath>
                </a14:m>
                <a:r>
                  <a:rPr lang="en-US" sz="2800" dirty="0"/>
                  <a:t>:</a:t>
                </a:r>
              </a:p>
              <a:p>
                <a:r>
                  <a:rPr lang="en-US" sz="2800" dirty="0">
                    <a:solidFill>
                      <a:schemeClr val="accent6">
                        <a:lumMod val="75000"/>
                      </a:schemeClr>
                    </a:solidFill>
                  </a:rPr>
                  <a:t>		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𝑄</m:t>
                    </m:r>
                    <m:r>
                      <a:rPr lang="en-US" sz="28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.</m:t>
                    </m:r>
                    <m:r>
                      <a:rPr lang="en-US" sz="28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𝑒𝑛𝑞𝑢𝑒𝑢𝑒</m:t>
                    </m:r>
                    <m:r>
                      <a:rPr lang="en-US" sz="28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((</m:t>
                    </m:r>
                    <m:r>
                      <a:rPr lang="en-US" sz="28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𝑢</m:t>
                    </m:r>
                    <m:r>
                      <a:rPr lang="en-US" sz="28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, </m:t>
                    </m:r>
                    <m:r>
                      <a:rPr lang="en-US" sz="28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h𝑜𝑝𝑠</m:t>
                    </m:r>
                    <m:r>
                      <a:rPr lang="en-US" sz="28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+1))</m:t>
                    </m:r>
                  </m:oMath>
                </a14:m>
                <a:endParaRPr lang="en-US" sz="2800" dirty="0">
                  <a:solidFill>
                    <a:schemeClr val="accent6">
                      <a:lumMod val="75000"/>
                    </a:schemeClr>
                  </a:solidFill>
                </a:endParaRPr>
              </a:p>
              <a:p>
                <a:endParaRPr lang="en-US" sz="28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4505" y="1066802"/>
                <a:ext cx="8684538" cy="4401205"/>
              </a:xfrm>
              <a:prstGeom prst="rect">
                <a:avLst/>
              </a:prstGeom>
              <a:blipFill rotWithShape="1">
                <a:blip r:embed="rId2"/>
                <a:stretch>
                  <a:fillRect l="-1404" t="-12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760412" y="5468007"/>
                <a:ext cx="370652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/>
                  <a:t>Running time: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𝑉</m:t>
                            </m:r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𝐸</m:t>
                            </m:r>
                          </m:e>
                        </m:d>
                      </m:e>
                    </m:d>
                  </m:oMath>
                </a14:m>
                <a:endParaRPr lang="en-US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412" y="5468007"/>
                <a:ext cx="3706527" cy="461665"/>
              </a:xfrm>
              <a:prstGeom prst="rect">
                <a:avLst/>
              </a:prstGeom>
              <a:blipFill rotWithShape="1">
                <a:blip r:embed="rId3"/>
                <a:stretch>
                  <a:fillRect l="-2632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12085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Longest Path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/>
                  <a:t>Given a start node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𝑠</m:t>
                    </m:r>
                  </m:oMath>
                </a14:m>
                <a:r>
                  <a:rPr lang="en-US"/>
                  <a:t> and an end node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𝑡</m:t>
                    </m:r>
                  </m:oMath>
                </a14:m>
                <a:r>
                  <a:rPr lang="en-US"/>
                  <a:t>, how long is longest path from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𝑠</m:t>
                    </m:r>
                  </m:oMath>
                </a14:m>
                <a:r>
                  <a:rPr lang="en-US"/>
                  <a:t> 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𝑡</m:t>
                    </m:r>
                  </m:oMath>
                </a14:m>
                <a:r>
                  <a:rPr lang="en-US"/>
                  <a:t>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722" t="-2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8946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Longest Path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/>
                  <a:t>Enumerate all possible sequences of nodes</a:t>
                </a:r>
                <a:br>
                  <a:rPr lang="en-US"/>
                </a:br>
                <a:r>
                  <a:rPr lang="en-US"/>
                  <a:t>check if it’s a path</a:t>
                </a:r>
                <a:br>
                  <a:rPr lang="en-US"/>
                </a:br>
                <a:r>
                  <a:rPr lang="en-US"/>
                  <a:t>print the length of the longest one</a:t>
                </a:r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r>
                  <a:rPr lang="en-US"/>
                  <a:t>Running time: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!</m:t>
                    </m:r>
                  </m:oMath>
                </a14:m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944" t="-2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1820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(3-)CNF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3212" y="1600201"/>
            <a:ext cx="11582400" cy="3276600"/>
          </a:xfrm>
        </p:spPr>
        <p:txBody>
          <a:bodyPr>
            <a:normAutofit/>
          </a:bodyPr>
          <a:lstStyle/>
          <a:p>
            <a:r>
              <a:rPr lang="en-US"/>
              <a:t>Conjunctive Normal Form (CNF) formula: </a:t>
            </a:r>
          </a:p>
          <a:p>
            <a:pPr lvl="1"/>
            <a:r>
              <a:rPr lang="en-US"/>
              <a:t>Logical </a:t>
            </a:r>
            <a:r>
              <a:rPr lang="en-US" dirty="0"/>
              <a:t>AND </a:t>
            </a:r>
            <a:r>
              <a:rPr lang="en-US"/>
              <a:t>of </a:t>
            </a:r>
            <a:r>
              <a:rPr lang="en-US">
                <a:solidFill>
                  <a:srgbClr val="FF0000"/>
                </a:solidFill>
              </a:rPr>
              <a:t>clauses</a:t>
            </a:r>
            <a:endParaRPr lang="en-US"/>
          </a:p>
          <a:p>
            <a:pPr lvl="1"/>
            <a:r>
              <a:rPr lang="en-US"/>
              <a:t>Each clause being an OR of </a:t>
            </a:r>
            <a:r>
              <a:rPr lang="en-US">
                <a:solidFill>
                  <a:srgbClr val="4F81BD"/>
                </a:solidFill>
              </a:rPr>
              <a:t>variables</a:t>
            </a:r>
          </a:p>
          <a:p>
            <a:r>
              <a:rPr lang="en-US"/>
              <a:t>3-CNF: Each clause has 3 variables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828324" y="4876802"/>
                <a:ext cx="854203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en-US" sz="2400" i="1">
                              <a:latin typeface="Cambria Math"/>
                            </a:rPr>
                            <m:t>∨</m:t>
                          </m:r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𝑦</m:t>
                          </m:r>
                          <m:r>
                            <a:rPr lang="en-US" sz="2400" i="1">
                              <a:latin typeface="Cambria Math"/>
                            </a:rPr>
                            <m:t>∨</m:t>
                          </m:r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∧</m:t>
                      </m:r>
                      <m:d>
                        <m:dPr>
                          <m:ctrlPr>
                            <a:rPr lang="en-US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en-US" sz="2400" i="1">
                              <a:latin typeface="Cambria Math"/>
                            </a:rPr>
                            <m:t>∨</m:t>
                          </m:r>
                          <m:acc>
                            <m:accPr>
                              <m:chr m:val="̅"/>
                              <m:ctrlPr>
                                <a:rPr lang="en-US" sz="2400" i="1">
                                  <a:solidFill>
                                    <a:srgbClr val="4F81BD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rgbClr val="4F81BD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</m:acc>
                          <m:r>
                            <a:rPr lang="en-US" sz="2400" i="1">
                              <a:latin typeface="Cambria Math"/>
                            </a:rPr>
                            <m:t>∨</m:t>
                          </m:r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∧</m:t>
                      </m:r>
                      <m:d>
                        <m:dPr>
                          <m:ctrlPr>
                            <a:rPr lang="en-US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𝑢</m:t>
                          </m:r>
                          <m:r>
                            <a:rPr lang="en-US" sz="2400" i="1">
                              <a:latin typeface="Cambria Math"/>
                            </a:rPr>
                            <m:t>∨</m:t>
                          </m:r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𝑦</m:t>
                          </m:r>
                          <m:r>
                            <a:rPr lang="en-US" sz="2400" i="1">
                              <a:latin typeface="Cambria Math"/>
                            </a:rPr>
                            <m:t>∨</m:t>
                          </m:r>
                          <m:acc>
                            <m:accPr>
                              <m:chr m:val="̅"/>
                              <m:ctrlPr>
                                <a:rPr lang="en-US" sz="2400" i="1">
                                  <a:solidFill>
                                    <a:srgbClr val="4F81BD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rgbClr val="4F81BD"/>
                                  </a:solidFill>
                                  <a:latin typeface="Cambria Math"/>
                                </a:rPr>
                                <m:t>𝑧</m:t>
                              </m:r>
                            </m:e>
                          </m:acc>
                        </m:e>
                      </m:d>
                      <m:r>
                        <a:rPr lang="en-US" sz="2400" i="1">
                          <a:latin typeface="Cambria Math"/>
                        </a:rPr>
                        <m:t>∧</m:t>
                      </m:r>
                      <m:d>
                        <m:dPr>
                          <m:ctrlPr>
                            <a:rPr lang="en-US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𝑧</m:t>
                          </m:r>
                          <m:r>
                            <a:rPr lang="en-US" sz="2400" i="1">
                              <a:latin typeface="Cambria Math"/>
                            </a:rPr>
                            <m:t>∨</m:t>
                          </m:r>
                          <m:acc>
                            <m:accPr>
                              <m:chr m:val="̅"/>
                              <m:ctrlPr>
                                <a:rPr lang="en-US" sz="2400" i="1">
                                  <a:solidFill>
                                    <a:srgbClr val="4F81BD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rgbClr val="4F81BD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</m:acc>
                          <m:r>
                            <a:rPr lang="en-US" sz="2400" i="1">
                              <a:latin typeface="Cambria Math"/>
                            </a:rPr>
                            <m:t>∨</m:t>
                          </m:r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𝑢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∧(</m:t>
                      </m:r>
                      <m:acc>
                        <m:accPr>
                          <m:chr m:val="̅"/>
                          <m:ctrlP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</m:acc>
                      <m:r>
                        <a:rPr lang="en-US" sz="2400" i="1">
                          <a:latin typeface="Cambria Math"/>
                        </a:rPr>
                        <m:t>∨</m:t>
                      </m:r>
                      <m:acc>
                        <m:accPr>
                          <m:chr m:val="̅"/>
                          <m:ctrlP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</m:acc>
                      <m:r>
                        <a:rPr lang="en-US" sz="2400" i="1">
                          <a:latin typeface="Cambria Math"/>
                        </a:rPr>
                        <m:t>∨</m:t>
                      </m:r>
                      <m:acc>
                        <m:accPr>
                          <m:chr m:val="̅"/>
                          <m:ctrlP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</m:acc>
                      <m:r>
                        <a:rPr lang="en-US" sz="24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0" y="4876801"/>
                <a:ext cx="8544262" cy="461665"/>
              </a:xfrm>
              <a:prstGeom prst="rect">
                <a:avLst/>
              </a:prstGeom>
              <a:blipFill>
                <a:blip r:embed="rId2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2133046" y="5470526"/>
            <a:ext cx="10195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Clause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189910" y="5802868"/>
            <a:ext cx="13217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Variables</a:t>
            </a:r>
          </a:p>
        </p:txBody>
      </p:sp>
      <p:sp>
        <p:nvSpPr>
          <p:cNvPr id="7" name="Left Brace 6"/>
          <p:cNvSpPr/>
          <p:nvPr/>
        </p:nvSpPr>
        <p:spPr>
          <a:xfrm rot="16200000">
            <a:off x="2475805" y="4652844"/>
            <a:ext cx="381000" cy="1371243"/>
          </a:xfrm>
          <a:prstGeom prst="lef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10" name="Straight Arrow Connector 9"/>
          <p:cNvCxnSpPr>
            <a:stCxn id="8" idx="0"/>
          </p:cNvCxnSpPr>
          <p:nvPr/>
        </p:nvCxnSpPr>
        <p:spPr>
          <a:xfrm flipH="1" flipV="1">
            <a:off x="3961369" y="5338468"/>
            <a:ext cx="889395" cy="4644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0"/>
          </p:cNvCxnSpPr>
          <p:nvPr/>
        </p:nvCxnSpPr>
        <p:spPr>
          <a:xfrm flipH="1" flipV="1">
            <a:off x="4411118" y="5338468"/>
            <a:ext cx="439646" cy="4644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8" idx="0"/>
          </p:cNvCxnSpPr>
          <p:nvPr/>
        </p:nvCxnSpPr>
        <p:spPr>
          <a:xfrm flipH="1" flipV="1">
            <a:off x="4800340" y="5296398"/>
            <a:ext cx="50424" cy="50647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49752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3-SAT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3212" y="1600201"/>
            <a:ext cx="11582400" cy="3276600"/>
          </a:xfrm>
        </p:spPr>
        <p:txBody>
          <a:bodyPr>
            <a:normAutofit/>
          </a:bodyPr>
          <a:lstStyle/>
          <a:p>
            <a:r>
              <a:rPr lang="en-US"/>
              <a:t>Given </a:t>
            </a:r>
            <a:r>
              <a:rPr lang="en-US" dirty="0"/>
              <a:t>a 3-CNF formula (logical AND of </a:t>
            </a:r>
            <a:r>
              <a:rPr lang="en-US" dirty="0">
                <a:solidFill>
                  <a:srgbClr val="FF0000"/>
                </a:solidFill>
              </a:rPr>
              <a:t>clauses</a:t>
            </a:r>
            <a:r>
              <a:rPr lang="en-US" dirty="0"/>
              <a:t>, each an OR of 3 </a:t>
            </a:r>
            <a:r>
              <a:rPr lang="en-US" dirty="0">
                <a:solidFill>
                  <a:srgbClr val="4F81BD"/>
                </a:solidFill>
              </a:rPr>
              <a:t>variables</a:t>
            </a:r>
            <a:r>
              <a:rPr lang="en-US" dirty="0"/>
              <a:t>), Is there an </a:t>
            </a:r>
            <a:r>
              <a:rPr lang="en-US" dirty="0">
                <a:solidFill>
                  <a:srgbClr val="7030A0"/>
                </a:solidFill>
              </a:rPr>
              <a:t>assignment </a:t>
            </a:r>
            <a:r>
              <a:rPr lang="en-US" dirty="0"/>
              <a:t>of true/false to each variable to make the formula true?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828324" y="4876802"/>
                <a:ext cx="854203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en-US" sz="2400" i="1">
                              <a:latin typeface="Cambria Math"/>
                            </a:rPr>
                            <m:t>∨</m:t>
                          </m:r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𝑦</m:t>
                          </m:r>
                          <m:r>
                            <a:rPr lang="en-US" sz="2400" i="1">
                              <a:latin typeface="Cambria Math"/>
                            </a:rPr>
                            <m:t>∨</m:t>
                          </m:r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∧</m:t>
                      </m:r>
                      <m:d>
                        <m:dPr>
                          <m:ctrlPr>
                            <a:rPr lang="en-US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en-US" sz="2400" i="1">
                              <a:latin typeface="Cambria Math"/>
                            </a:rPr>
                            <m:t>∨</m:t>
                          </m:r>
                          <m:acc>
                            <m:accPr>
                              <m:chr m:val="̅"/>
                              <m:ctrlPr>
                                <a:rPr lang="en-US" sz="2400" i="1">
                                  <a:solidFill>
                                    <a:srgbClr val="4F81BD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rgbClr val="4F81BD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</m:acc>
                          <m:r>
                            <a:rPr lang="en-US" sz="2400" i="1">
                              <a:latin typeface="Cambria Math"/>
                            </a:rPr>
                            <m:t>∨</m:t>
                          </m:r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∧</m:t>
                      </m:r>
                      <m:d>
                        <m:dPr>
                          <m:ctrlPr>
                            <a:rPr lang="en-US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𝑢</m:t>
                          </m:r>
                          <m:r>
                            <a:rPr lang="en-US" sz="2400" i="1">
                              <a:latin typeface="Cambria Math"/>
                            </a:rPr>
                            <m:t>∨</m:t>
                          </m:r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𝑦</m:t>
                          </m:r>
                          <m:r>
                            <a:rPr lang="en-US" sz="2400" i="1">
                              <a:latin typeface="Cambria Math"/>
                            </a:rPr>
                            <m:t>∨</m:t>
                          </m:r>
                          <m:acc>
                            <m:accPr>
                              <m:chr m:val="̅"/>
                              <m:ctrlPr>
                                <a:rPr lang="en-US" sz="2400" i="1">
                                  <a:solidFill>
                                    <a:srgbClr val="4F81BD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rgbClr val="4F81BD"/>
                                  </a:solidFill>
                                  <a:latin typeface="Cambria Math"/>
                                </a:rPr>
                                <m:t>𝑧</m:t>
                              </m:r>
                            </m:e>
                          </m:acc>
                        </m:e>
                      </m:d>
                      <m:r>
                        <a:rPr lang="en-US" sz="2400" i="1">
                          <a:latin typeface="Cambria Math"/>
                        </a:rPr>
                        <m:t>∧</m:t>
                      </m:r>
                      <m:d>
                        <m:dPr>
                          <m:ctrlPr>
                            <a:rPr lang="en-US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𝑧</m:t>
                          </m:r>
                          <m:r>
                            <a:rPr lang="en-US" sz="2400" i="1">
                              <a:latin typeface="Cambria Math"/>
                            </a:rPr>
                            <m:t>∨</m:t>
                          </m:r>
                          <m:acc>
                            <m:accPr>
                              <m:chr m:val="̅"/>
                              <m:ctrlPr>
                                <a:rPr lang="en-US" sz="2400" i="1">
                                  <a:solidFill>
                                    <a:srgbClr val="4F81BD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rgbClr val="4F81BD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</m:acc>
                          <m:r>
                            <a:rPr lang="en-US" sz="2400" i="1">
                              <a:latin typeface="Cambria Math"/>
                            </a:rPr>
                            <m:t>∨</m:t>
                          </m:r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𝑢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∧(</m:t>
                      </m:r>
                      <m:acc>
                        <m:accPr>
                          <m:chr m:val="̅"/>
                          <m:ctrlP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</m:acc>
                      <m:r>
                        <a:rPr lang="en-US" sz="2400" i="1">
                          <a:latin typeface="Cambria Math"/>
                        </a:rPr>
                        <m:t>∨</m:t>
                      </m:r>
                      <m:acc>
                        <m:accPr>
                          <m:chr m:val="̅"/>
                          <m:ctrlP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</m:acc>
                      <m:r>
                        <a:rPr lang="en-US" sz="2400" i="1">
                          <a:latin typeface="Cambria Math"/>
                        </a:rPr>
                        <m:t>∨</m:t>
                      </m:r>
                      <m:acc>
                        <m:accPr>
                          <m:chr m:val="̅"/>
                          <m:ctrlP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</m:acc>
                      <m:r>
                        <a:rPr lang="en-US" sz="24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0" y="4876801"/>
                <a:ext cx="8544262" cy="461665"/>
              </a:xfrm>
              <a:prstGeom prst="rect">
                <a:avLst/>
              </a:prstGeom>
              <a:blipFill>
                <a:blip r:embed="rId2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2133046" y="5470526"/>
            <a:ext cx="10195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Clause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189910" y="5802868"/>
            <a:ext cx="13217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Variables</a:t>
            </a:r>
          </a:p>
        </p:txBody>
      </p:sp>
      <p:sp>
        <p:nvSpPr>
          <p:cNvPr id="7" name="Left Brace 6"/>
          <p:cNvSpPr/>
          <p:nvPr/>
        </p:nvSpPr>
        <p:spPr>
          <a:xfrm rot="16200000">
            <a:off x="2475805" y="4652844"/>
            <a:ext cx="381000" cy="1371243"/>
          </a:xfrm>
          <a:prstGeom prst="lef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10" name="Straight Arrow Connector 9"/>
          <p:cNvCxnSpPr>
            <a:stCxn id="8" idx="0"/>
          </p:cNvCxnSpPr>
          <p:nvPr/>
        </p:nvCxnSpPr>
        <p:spPr>
          <a:xfrm flipH="1" flipV="1">
            <a:off x="3961369" y="5338468"/>
            <a:ext cx="889395" cy="4644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0"/>
          </p:cNvCxnSpPr>
          <p:nvPr/>
        </p:nvCxnSpPr>
        <p:spPr>
          <a:xfrm flipH="1" flipV="1">
            <a:off x="4411118" y="5338468"/>
            <a:ext cx="439646" cy="4644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8" idx="0"/>
          </p:cNvCxnSpPr>
          <p:nvPr/>
        </p:nvCxnSpPr>
        <p:spPr>
          <a:xfrm flipH="1" flipV="1">
            <a:off x="4800340" y="5296398"/>
            <a:ext cx="50424" cy="50647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6551495" y="5387369"/>
                <a:ext cx="1637586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/>
                        </a:rPr>
                        <m:t>𝒙</m:t>
                      </m:r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/>
                        </a:rPr>
                        <m:t>𝒕𝒓𝒖𝒆</m:t>
                      </m:r>
                    </m:oMath>
                  </m:oMathPara>
                </a14:m>
                <a:endParaRPr lang="en-US" sz="2400" b="1" dirty="0">
                  <a:solidFill>
                    <a:srgbClr val="7030A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/>
                        </a:rPr>
                        <m:t>𝒚</m:t>
                      </m:r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/>
                        </a:rPr>
                        <m:t>𝒇𝒂𝒍𝒔𝒆</m:t>
                      </m:r>
                    </m:oMath>
                  </m:oMathPara>
                </a14:m>
                <a:endParaRPr lang="en-US" sz="2400" b="1" dirty="0">
                  <a:solidFill>
                    <a:srgbClr val="7030A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/>
                        </a:rPr>
                        <m:t>𝒛</m:t>
                      </m:r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/>
                        </a:rPr>
                        <m:t>𝒇𝒂𝒍𝒔𝒆</m:t>
                      </m:r>
                    </m:oMath>
                  </m:oMathPara>
                </a14:m>
                <a:endParaRPr lang="en-US" sz="2400" b="1" dirty="0">
                  <a:solidFill>
                    <a:srgbClr val="7030A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/>
                        </a:rPr>
                        <m:t>𝒖</m:t>
                      </m:r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/>
                        </a:rPr>
                        <m:t>𝒕𝒓𝒖𝒆</m:t>
                      </m:r>
                    </m:oMath>
                  </m:oMathPara>
                </a14:m>
                <a:endParaRPr lang="en-US" sz="24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3201" y="5387369"/>
                <a:ext cx="1638013" cy="156966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41277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3-SAT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/>
                  <a:t>Given a 3-CNF formula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/>
                  <a:t> variables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𝑚</m:t>
                    </m:r>
                  </m:oMath>
                </a14:m>
                <a:r>
                  <a:rPr lang="en-US"/>
                  <a:t> clauses, try all combinations of True/False, check to see if any combinations evaluate to True.</a:t>
                </a:r>
              </a:p>
              <a:p>
                <a:endParaRPr lang="en-US"/>
              </a:p>
              <a:p>
                <a:pPr marL="0" indent="0">
                  <a:buNone/>
                </a:pPr>
                <a:r>
                  <a:rPr lang="en-US"/>
                  <a:t>Running Time: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p>
                    </m:sSup>
                  </m:oMath>
                </a14:m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944" t="-2426" b="-14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033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</a:t>
            </a:r>
            <a:r>
              <a:rPr lang="en-US"/>
              <a:t>-SAT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3212" y="1600201"/>
            <a:ext cx="11582400" cy="3276600"/>
          </a:xfrm>
        </p:spPr>
        <p:txBody>
          <a:bodyPr>
            <a:normAutofit/>
          </a:bodyPr>
          <a:lstStyle/>
          <a:p>
            <a:r>
              <a:rPr lang="en-US"/>
              <a:t>Given a 2-CNF </a:t>
            </a:r>
            <a:r>
              <a:rPr lang="en-US" dirty="0"/>
              <a:t>formula (logical AND of </a:t>
            </a:r>
            <a:r>
              <a:rPr lang="en-US" dirty="0">
                <a:solidFill>
                  <a:srgbClr val="FF0000"/>
                </a:solidFill>
              </a:rPr>
              <a:t>clauses</a:t>
            </a:r>
            <a:r>
              <a:rPr lang="en-US" dirty="0"/>
              <a:t>, each an OR </a:t>
            </a:r>
            <a:r>
              <a:rPr lang="en-US"/>
              <a:t>of 2 </a:t>
            </a:r>
            <a:r>
              <a:rPr lang="en-US" dirty="0">
                <a:solidFill>
                  <a:srgbClr val="4F81BD"/>
                </a:solidFill>
              </a:rPr>
              <a:t>variables</a:t>
            </a:r>
            <a:r>
              <a:rPr lang="en-US" dirty="0"/>
              <a:t>), Is there an </a:t>
            </a:r>
            <a:r>
              <a:rPr lang="en-US" dirty="0">
                <a:solidFill>
                  <a:srgbClr val="7030A0"/>
                </a:solidFill>
              </a:rPr>
              <a:t>assignment </a:t>
            </a:r>
            <a:r>
              <a:rPr lang="en-US" dirty="0"/>
              <a:t>of true/false to each variable to make the formula true?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828324" y="4876802"/>
                <a:ext cx="626633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en-US" sz="2400" i="1">
                              <a:latin typeface="Cambria Math"/>
                            </a:rPr>
                            <m:t>∨</m:t>
                          </m:r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∧</m:t>
                      </m:r>
                      <m:d>
                        <m:dPr>
                          <m:ctrlPr>
                            <a:rPr lang="en-US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en-US" sz="2400" i="1">
                              <a:latin typeface="Cambria Math"/>
                            </a:rPr>
                            <m:t>∨</m:t>
                          </m:r>
                          <m:acc>
                            <m:accPr>
                              <m:chr m:val="̅"/>
                              <m:ctrlPr>
                                <a:rPr lang="en-US" sz="2400" i="1">
                                  <a:solidFill>
                                    <a:srgbClr val="4F81BD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rgbClr val="4F81BD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</m:acc>
                        </m:e>
                      </m:d>
                      <m:r>
                        <a:rPr lang="en-US" sz="2400" i="1">
                          <a:latin typeface="Cambria Math"/>
                        </a:rPr>
                        <m:t>∧</m:t>
                      </m:r>
                      <m:d>
                        <m:dPr>
                          <m:ctrlPr>
                            <a:rPr lang="en-US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𝑦</m:t>
                          </m:r>
                          <m:r>
                            <a:rPr lang="en-US" sz="2400" i="1">
                              <a:latin typeface="Cambria Math"/>
                            </a:rPr>
                            <m:t>∨</m:t>
                          </m:r>
                          <m:acc>
                            <m:accPr>
                              <m:chr m:val="̅"/>
                              <m:ctrlPr>
                                <a:rPr lang="en-US" sz="2400" i="1">
                                  <a:solidFill>
                                    <a:srgbClr val="4F81BD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rgbClr val="4F81BD"/>
                                  </a:solidFill>
                                  <a:latin typeface="Cambria Math"/>
                                </a:rPr>
                                <m:t>𝑧</m:t>
                              </m:r>
                            </m:e>
                          </m:acc>
                        </m:e>
                      </m:d>
                      <m:r>
                        <a:rPr lang="en-US" sz="2400" i="1">
                          <a:latin typeface="Cambria Math"/>
                        </a:rPr>
                        <m:t>∧</m:t>
                      </m:r>
                      <m:d>
                        <m:dPr>
                          <m:ctrlPr>
                            <a:rPr lang="en-US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𝑧</m:t>
                          </m:r>
                          <m:r>
                            <a:rPr lang="en-US" sz="2400" i="1">
                              <a:latin typeface="Cambria Math"/>
                            </a:rPr>
                            <m:t>∨</m:t>
                          </m:r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𝑢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∧(</m:t>
                      </m:r>
                      <m:acc>
                        <m:accPr>
                          <m:chr m:val="̅"/>
                          <m:ctrlP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</m:acc>
                      <m:r>
                        <a:rPr lang="en-US" sz="2400" i="1">
                          <a:latin typeface="Cambria Math"/>
                        </a:rPr>
                        <m:t>∨</m:t>
                      </m:r>
                      <m:acc>
                        <m:accPr>
                          <m:chr m:val="̅"/>
                          <m:ctrlP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</m:acc>
                      <m:r>
                        <a:rPr lang="en-US" sz="24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324" y="4876802"/>
                <a:ext cx="6266331" cy="461665"/>
              </a:xfrm>
              <a:prstGeom prst="rect">
                <a:avLst/>
              </a:prstGeom>
              <a:blipFill rotWithShape="1">
                <a:blip r:embed="rId2"/>
                <a:stretch>
                  <a:fillRect r="-1654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2055812" y="5558135"/>
            <a:ext cx="10195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Clause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189910" y="5802868"/>
            <a:ext cx="13217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Variables</a:t>
            </a:r>
          </a:p>
        </p:txBody>
      </p:sp>
      <p:sp>
        <p:nvSpPr>
          <p:cNvPr id="7" name="Left Brace 6"/>
          <p:cNvSpPr/>
          <p:nvPr/>
        </p:nvSpPr>
        <p:spPr>
          <a:xfrm rot="16200000">
            <a:off x="2350794" y="5019382"/>
            <a:ext cx="401667" cy="837169"/>
          </a:xfrm>
          <a:prstGeom prst="lef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10" name="Straight Arrow Connector 9"/>
          <p:cNvCxnSpPr>
            <a:stCxn id="8" idx="0"/>
          </p:cNvCxnSpPr>
          <p:nvPr/>
        </p:nvCxnSpPr>
        <p:spPr>
          <a:xfrm flipH="1" flipV="1">
            <a:off x="3961369" y="5237133"/>
            <a:ext cx="889395" cy="56573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0"/>
          </p:cNvCxnSpPr>
          <p:nvPr/>
        </p:nvCxnSpPr>
        <p:spPr>
          <a:xfrm flipH="1" flipV="1">
            <a:off x="4630941" y="5237133"/>
            <a:ext cx="219823" cy="56573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8" idx="0"/>
          </p:cNvCxnSpPr>
          <p:nvPr/>
        </p:nvCxnSpPr>
        <p:spPr>
          <a:xfrm flipV="1">
            <a:off x="4850764" y="5237133"/>
            <a:ext cx="329248" cy="56573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6551495" y="5387369"/>
                <a:ext cx="1637586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/>
                        </a:rPr>
                        <m:t>𝒙</m:t>
                      </m:r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/>
                        </a:rPr>
                        <m:t>𝒕𝒓𝒖𝒆</m:t>
                      </m:r>
                    </m:oMath>
                  </m:oMathPara>
                </a14:m>
                <a:endParaRPr lang="en-US" sz="2400" b="1" dirty="0">
                  <a:solidFill>
                    <a:srgbClr val="7030A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/>
                        </a:rPr>
                        <m:t>𝒚</m:t>
                      </m:r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/>
                        </a:rPr>
                        <m:t>𝒇𝒂𝒍𝒔𝒆</m:t>
                      </m:r>
                    </m:oMath>
                  </m:oMathPara>
                </a14:m>
                <a:endParaRPr lang="en-US" sz="2400" b="1" dirty="0">
                  <a:solidFill>
                    <a:srgbClr val="7030A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/>
                        </a:rPr>
                        <m:t>𝒛</m:t>
                      </m:r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/>
                        </a:rPr>
                        <m:t>𝒇𝒂𝒍𝒔𝒆</m:t>
                      </m:r>
                    </m:oMath>
                  </m:oMathPara>
                </a14:m>
                <a:endParaRPr lang="en-US" sz="2400" b="1" dirty="0">
                  <a:solidFill>
                    <a:srgbClr val="7030A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/>
                        </a:rPr>
                        <m:t>𝒖</m:t>
                      </m:r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/>
                        </a:rPr>
                        <m:t>𝒕𝒓𝒖𝒆</m:t>
                      </m:r>
                    </m:oMath>
                  </m:oMathPara>
                </a14:m>
                <a:endParaRPr lang="en-US" sz="24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3201" y="5387369"/>
                <a:ext cx="1638013" cy="156966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76314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2-SAT in Polynomial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Convert formula to an “implication graph”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79412" y="2590800"/>
                <a:ext cx="663213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en-US" sz="2400" i="1">
                              <a:latin typeface="Cambria Math"/>
                            </a:rPr>
                            <m:t>∨</m:t>
                          </m:r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rgbClr val="4F81BD"/>
                          </a:solidFill>
                          <a:latin typeface="Cambria Math"/>
                        </a:rPr>
                        <m:t> </m:t>
                      </m:r>
                      <m:r>
                        <a:rPr lang="en-US" sz="2400" i="1">
                          <a:latin typeface="Cambria Math"/>
                        </a:rPr>
                        <m:t>∧</m:t>
                      </m:r>
                      <m:r>
                        <a:rPr lang="en-US" sz="2400" b="0" i="1" smtClean="0">
                          <a:latin typeface="Cambria Math"/>
                        </a:rPr>
                        <m:t> </m:t>
                      </m:r>
                      <m:d>
                        <m:dPr>
                          <m:ctrlPr>
                            <a:rPr lang="en-US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en-US" sz="2400" i="1">
                              <a:latin typeface="Cambria Math"/>
                            </a:rPr>
                            <m:t>∨</m:t>
                          </m:r>
                          <m:acc>
                            <m:accPr>
                              <m:chr m:val="̅"/>
                              <m:ctrlPr>
                                <a:rPr lang="en-US" sz="2400" i="1">
                                  <a:solidFill>
                                    <a:srgbClr val="4F81BD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rgbClr val="4F81BD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</m:acc>
                        </m:e>
                      </m:d>
                      <m:r>
                        <a:rPr lang="en-US" sz="2400" b="0" i="1" smtClean="0">
                          <a:solidFill>
                            <a:srgbClr val="4F81BD"/>
                          </a:solidFill>
                          <a:latin typeface="Cambria Math"/>
                        </a:rPr>
                        <m:t> </m:t>
                      </m:r>
                      <m:r>
                        <a:rPr lang="en-US" sz="2400" i="1">
                          <a:latin typeface="Cambria Math"/>
                        </a:rPr>
                        <m:t>∧</m:t>
                      </m:r>
                      <m:r>
                        <a:rPr lang="en-US" sz="2400" b="0" i="1" smtClean="0">
                          <a:latin typeface="Cambria Math"/>
                        </a:rPr>
                        <m:t> </m:t>
                      </m:r>
                      <m:d>
                        <m:dPr>
                          <m:ctrlPr>
                            <a:rPr lang="en-US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𝑦</m:t>
                          </m:r>
                          <m:r>
                            <a:rPr lang="en-US" sz="2400" i="1">
                              <a:latin typeface="Cambria Math"/>
                            </a:rPr>
                            <m:t>∨</m:t>
                          </m:r>
                          <m:acc>
                            <m:accPr>
                              <m:chr m:val="̅"/>
                              <m:ctrlPr>
                                <a:rPr lang="en-US" sz="2400" i="1">
                                  <a:solidFill>
                                    <a:srgbClr val="4F81BD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rgbClr val="4F81BD"/>
                                  </a:solidFill>
                                  <a:latin typeface="Cambria Math"/>
                                </a:rPr>
                                <m:t>𝑧</m:t>
                              </m:r>
                            </m:e>
                          </m:acc>
                        </m:e>
                      </m:d>
                      <m:r>
                        <a:rPr lang="en-US" sz="2400" b="0" i="1" smtClean="0">
                          <a:solidFill>
                            <a:srgbClr val="4F81BD"/>
                          </a:solidFill>
                          <a:latin typeface="Cambria Math"/>
                        </a:rPr>
                        <m:t> </m:t>
                      </m:r>
                      <m:r>
                        <a:rPr lang="en-US" sz="2400" i="1">
                          <a:latin typeface="Cambria Math"/>
                        </a:rPr>
                        <m:t>∧</m:t>
                      </m:r>
                      <m:r>
                        <a:rPr lang="en-US" sz="2400" b="0" i="1" smtClean="0">
                          <a:latin typeface="Cambria Math"/>
                        </a:rPr>
                        <m:t> </m:t>
                      </m:r>
                      <m:d>
                        <m:dPr>
                          <m:ctrlPr>
                            <a:rPr lang="en-US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𝑧</m:t>
                          </m:r>
                          <m:r>
                            <a:rPr lang="en-US" sz="2400" i="1">
                              <a:latin typeface="Cambria Math"/>
                            </a:rPr>
                            <m:t>∨</m:t>
                          </m:r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𝑢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rgbClr val="4F81BD"/>
                          </a:solidFill>
                          <a:latin typeface="Cambria Math"/>
                        </a:rPr>
                        <m:t> </m:t>
                      </m:r>
                      <m:r>
                        <a:rPr lang="en-US" sz="2400" i="1">
                          <a:latin typeface="Cambria Math"/>
                        </a:rPr>
                        <m:t>∧</m:t>
                      </m:r>
                      <m:r>
                        <a:rPr lang="en-US" sz="2400" b="0" i="1" smtClean="0">
                          <a:latin typeface="Cambria Math"/>
                        </a:rPr>
                        <m:t> </m:t>
                      </m:r>
                      <m:r>
                        <a:rPr lang="en-US" sz="2400" i="1">
                          <a:latin typeface="Cambria Math"/>
                        </a:rPr>
                        <m:t>(</m:t>
                      </m:r>
                      <m:acc>
                        <m:accPr>
                          <m:chr m:val="̅"/>
                          <m:ctrlP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</m:acc>
                      <m:r>
                        <a:rPr lang="en-US" sz="2400" i="1">
                          <a:latin typeface="Cambria Math"/>
                        </a:rPr>
                        <m:t>∨</m:t>
                      </m:r>
                      <m:acc>
                        <m:accPr>
                          <m:chr m:val="̅"/>
                          <m:ctrlP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</m:acc>
                      <m:r>
                        <a:rPr lang="en-US" sz="24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412" y="2590800"/>
                <a:ext cx="6632136" cy="461665"/>
              </a:xfrm>
              <a:prstGeom prst="rect">
                <a:avLst/>
              </a:prstGeom>
              <a:blipFill rotWithShape="1">
                <a:blip r:embed="rId2"/>
                <a:stretch>
                  <a:fillRect r="-2941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Oval 29"/>
              <p:cNvSpPr/>
              <p:nvPr/>
            </p:nvSpPr>
            <p:spPr>
              <a:xfrm>
                <a:off x="458448" y="3562867"/>
                <a:ext cx="335084" cy="3351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Oval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448" y="3562867"/>
                <a:ext cx="335084" cy="335172"/>
              </a:xfrm>
              <a:prstGeom prst="ellipse">
                <a:avLst/>
              </a:prstGeom>
              <a:blipFill rotWithShape="1">
                <a:blip r:embed="rId3"/>
                <a:stretch>
                  <a:fillRect l="-33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Oval 30"/>
              <p:cNvSpPr/>
              <p:nvPr/>
            </p:nvSpPr>
            <p:spPr>
              <a:xfrm>
                <a:off x="455612" y="3017670"/>
                <a:ext cx="335084" cy="3351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pos m:val="top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bar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</m:ba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Oval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612" y="3017670"/>
                <a:ext cx="335084" cy="335172"/>
              </a:xfrm>
              <a:prstGeom prst="ellipse">
                <a:avLst/>
              </a:prstGeom>
              <a:blipFill rotWithShape="1">
                <a:blip r:embed="rId4"/>
                <a:stretch>
                  <a:fillRect l="-50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Oval 31"/>
              <p:cNvSpPr/>
              <p:nvPr/>
            </p:nvSpPr>
            <p:spPr>
              <a:xfrm>
                <a:off x="1178614" y="3022810"/>
                <a:ext cx="335084" cy="3351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Oval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8614" y="3022810"/>
                <a:ext cx="335084" cy="335172"/>
              </a:xfrm>
              <a:prstGeom prst="ellipse">
                <a:avLst/>
              </a:prstGeom>
              <a:blipFill rotWithShape="1">
                <a:blip r:embed="rId5"/>
                <a:stretch>
                  <a:fillRect l="-13559" b="-271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Oval 32"/>
              <p:cNvSpPr/>
              <p:nvPr/>
            </p:nvSpPr>
            <p:spPr>
              <a:xfrm>
                <a:off x="2482728" y="3039104"/>
                <a:ext cx="335084" cy="3351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pos m:val="top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barPr>
                        <m:e>
                          <m:r>
                            <a:rPr lang="en-US" b="0" i="1" smtClean="0">
                              <a:latin typeface="Cambria Math"/>
                            </a:rPr>
                            <m:t>𝑦</m:t>
                          </m:r>
                        </m:e>
                      </m:ba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Oval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2728" y="3039104"/>
                <a:ext cx="335084" cy="335172"/>
              </a:xfrm>
              <a:prstGeom prst="ellipse">
                <a:avLst/>
              </a:prstGeom>
              <a:blipFill rotWithShape="1">
                <a:blip r:embed="rId6"/>
                <a:stretch>
                  <a:fillRect l="-13559" b="-271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Oval 33"/>
              <p:cNvSpPr/>
              <p:nvPr/>
            </p:nvSpPr>
            <p:spPr>
              <a:xfrm>
                <a:off x="3841843" y="3505200"/>
                <a:ext cx="335084" cy="3351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𝑧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Oval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1843" y="3505200"/>
                <a:ext cx="335084" cy="335172"/>
              </a:xfrm>
              <a:prstGeom prst="ellipse">
                <a:avLst/>
              </a:prstGeom>
              <a:blipFill rotWithShape="1">
                <a:blip r:embed="rId7"/>
                <a:stretch>
                  <a:fillRect l="-1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Oval 34"/>
              <p:cNvSpPr/>
              <p:nvPr/>
            </p:nvSpPr>
            <p:spPr>
              <a:xfrm>
                <a:off x="4494212" y="3002484"/>
                <a:ext cx="335084" cy="3351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pos m:val="top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barPr>
                        <m:e>
                          <m:r>
                            <a:rPr lang="en-US" b="0" i="1" smtClean="0">
                              <a:latin typeface="Cambria Math"/>
                            </a:rPr>
                            <m:t>𝑧</m:t>
                          </m:r>
                        </m:e>
                      </m:ba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Oval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4212" y="3002484"/>
                <a:ext cx="335084" cy="335172"/>
              </a:xfrm>
              <a:prstGeom prst="ellipse">
                <a:avLst/>
              </a:prstGeom>
              <a:blipFill rotWithShape="1">
                <a:blip r:embed="rId8"/>
                <a:stretch>
                  <a:fillRect l="-1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Oval 35"/>
              <p:cNvSpPr/>
              <p:nvPr/>
            </p:nvSpPr>
            <p:spPr>
              <a:xfrm>
                <a:off x="5180012" y="3013278"/>
                <a:ext cx="335084" cy="3351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𝑢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Oval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0012" y="3013278"/>
                <a:ext cx="335084" cy="335172"/>
              </a:xfrm>
              <a:prstGeom prst="ellipse">
                <a:avLst/>
              </a:prstGeom>
              <a:blipFill rotWithShape="1">
                <a:blip r:embed="rId9"/>
                <a:stretch>
                  <a:fillRect l="-67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Oval 36"/>
              <p:cNvSpPr/>
              <p:nvPr/>
            </p:nvSpPr>
            <p:spPr>
              <a:xfrm>
                <a:off x="5206600" y="3474828"/>
                <a:ext cx="335084" cy="3351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pos m:val="top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barPr>
                        <m:e>
                          <m:r>
                            <a:rPr lang="en-US" b="0" i="1" smtClean="0">
                              <a:latin typeface="Cambria Math"/>
                            </a:rPr>
                            <m:t>𝑢</m:t>
                          </m:r>
                        </m:e>
                      </m:ba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Oval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6600" y="3474828"/>
                <a:ext cx="335084" cy="335172"/>
              </a:xfrm>
              <a:prstGeom prst="ellipse">
                <a:avLst/>
              </a:prstGeom>
              <a:blipFill rotWithShape="1">
                <a:blip r:embed="rId10"/>
                <a:stretch>
                  <a:fillRect l="-50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Connector 37"/>
          <p:cNvCxnSpPr>
            <a:stCxn id="89" idx="7"/>
            <a:endCxn id="85" idx="3"/>
          </p:cNvCxnSpPr>
          <p:nvPr/>
        </p:nvCxnSpPr>
        <p:spPr>
          <a:xfrm flipV="1">
            <a:off x="1049914" y="4782718"/>
            <a:ext cx="1649428" cy="1055459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Oval 43"/>
              <p:cNvSpPr/>
              <p:nvPr/>
            </p:nvSpPr>
            <p:spPr>
              <a:xfrm>
                <a:off x="1751012" y="3052465"/>
                <a:ext cx="335084" cy="3351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pos m:val="top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bar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</m:ba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Oval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1012" y="3052465"/>
                <a:ext cx="335084" cy="335172"/>
              </a:xfrm>
              <a:prstGeom prst="ellipse">
                <a:avLst/>
              </a:prstGeom>
              <a:blipFill rotWithShape="1">
                <a:blip r:embed="rId11"/>
                <a:stretch>
                  <a:fillRect l="-33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Straight Connector 44"/>
          <p:cNvCxnSpPr>
            <a:stCxn id="44" idx="6"/>
            <a:endCxn id="33" idx="2"/>
          </p:cNvCxnSpPr>
          <p:nvPr/>
        </p:nvCxnSpPr>
        <p:spPr>
          <a:xfrm flipV="1">
            <a:off x="2086096" y="3206690"/>
            <a:ext cx="396632" cy="13361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Oval 47"/>
              <p:cNvSpPr/>
              <p:nvPr/>
            </p:nvSpPr>
            <p:spPr>
              <a:xfrm>
                <a:off x="1178614" y="3524727"/>
                <a:ext cx="335084" cy="3351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pos m:val="top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barPr>
                        <m:e>
                          <m:r>
                            <a:rPr lang="en-US" b="0" i="1" smtClean="0">
                              <a:latin typeface="Cambria Math"/>
                            </a:rPr>
                            <m:t>𝑦</m:t>
                          </m:r>
                        </m:e>
                      </m:ba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Oval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8614" y="3524727"/>
                <a:ext cx="335084" cy="335172"/>
              </a:xfrm>
              <a:prstGeom prst="ellipse">
                <a:avLst/>
              </a:prstGeom>
              <a:blipFill rotWithShape="1">
                <a:blip r:embed="rId12"/>
                <a:stretch>
                  <a:fillRect l="-13559" b="-271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Straight Connector 48"/>
          <p:cNvCxnSpPr>
            <a:stCxn id="48" idx="2"/>
            <a:endCxn id="30" idx="6"/>
          </p:cNvCxnSpPr>
          <p:nvPr/>
        </p:nvCxnSpPr>
        <p:spPr>
          <a:xfrm flipH="1">
            <a:off x="793532" y="3692313"/>
            <a:ext cx="385082" cy="3814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Oval 51"/>
              <p:cNvSpPr/>
              <p:nvPr/>
            </p:nvSpPr>
            <p:spPr>
              <a:xfrm>
                <a:off x="2482728" y="3551028"/>
                <a:ext cx="335084" cy="3351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Oval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2728" y="3551028"/>
                <a:ext cx="335084" cy="335172"/>
              </a:xfrm>
              <a:prstGeom prst="ellipse">
                <a:avLst/>
              </a:prstGeom>
              <a:blipFill rotWithShape="1">
                <a:blip r:embed="rId13"/>
                <a:stretch>
                  <a:fillRect l="-13559" b="-271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Oval 52"/>
              <p:cNvSpPr/>
              <p:nvPr/>
            </p:nvSpPr>
            <p:spPr>
              <a:xfrm>
                <a:off x="1751012" y="3561568"/>
                <a:ext cx="335084" cy="3351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Oval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1012" y="3561568"/>
                <a:ext cx="335084" cy="335172"/>
              </a:xfrm>
              <a:prstGeom prst="ellipse">
                <a:avLst/>
              </a:prstGeom>
              <a:blipFill rotWithShape="1">
                <a:blip r:embed="rId14"/>
                <a:stretch>
                  <a:fillRect l="-33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Straight Connector 53"/>
          <p:cNvCxnSpPr>
            <a:stCxn id="52" idx="2"/>
            <a:endCxn id="53" idx="6"/>
          </p:cNvCxnSpPr>
          <p:nvPr/>
        </p:nvCxnSpPr>
        <p:spPr>
          <a:xfrm flipH="1">
            <a:off x="2086096" y="3718614"/>
            <a:ext cx="396632" cy="1054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Oval 56"/>
              <p:cNvSpPr/>
              <p:nvPr/>
            </p:nvSpPr>
            <p:spPr>
              <a:xfrm>
                <a:off x="3198812" y="3017670"/>
                <a:ext cx="335084" cy="3351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pos m:val="top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barPr>
                        <m:e>
                          <m:r>
                            <a:rPr lang="en-US" b="0" i="1" smtClean="0">
                              <a:latin typeface="Cambria Math"/>
                            </a:rPr>
                            <m:t>𝑦</m:t>
                          </m:r>
                        </m:e>
                      </m:ba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Oval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8812" y="3017670"/>
                <a:ext cx="335084" cy="335172"/>
              </a:xfrm>
              <a:prstGeom prst="ellipse">
                <a:avLst/>
              </a:prstGeom>
              <a:blipFill rotWithShape="1">
                <a:blip r:embed="rId15"/>
                <a:stretch>
                  <a:fillRect l="-13559" b="-271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Oval 57"/>
              <p:cNvSpPr/>
              <p:nvPr/>
            </p:nvSpPr>
            <p:spPr>
              <a:xfrm>
                <a:off x="3168528" y="3505200"/>
                <a:ext cx="335084" cy="3351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Oval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8528" y="3505200"/>
                <a:ext cx="335084" cy="335172"/>
              </a:xfrm>
              <a:prstGeom prst="ellipse">
                <a:avLst/>
              </a:prstGeom>
              <a:blipFill rotWithShape="1">
                <a:blip r:embed="rId16"/>
                <a:stretch>
                  <a:fillRect l="-13559" b="-271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Oval 59"/>
              <p:cNvSpPr/>
              <p:nvPr/>
            </p:nvSpPr>
            <p:spPr>
              <a:xfrm>
                <a:off x="3873167" y="3013278"/>
                <a:ext cx="335084" cy="3351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pos m:val="top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barPr>
                        <m:e>
                          <m:r>
                            <a:rPr lang="en-US" b="0" i="1" smtClean="0">
                              <a:latin typeface="Cambria Math"/>
                            </a:rPr>
                            <m:t>𝑧</m:t>
                          </m:r>
                        </m:e>
                      </m:ba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0" name="Oval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3167" y="3013278"/>
                <a:ext cx="335084" cy="335172"/>
              </a:xfrm>
              <a:prstGeom prst="ellipse">
                <a:avLst/>
              </a:prstGeom>
              <a:blipFill rotWithShape="1">
                <a:blip r:embed="rId17"/>
                <a:stretch>
                  <a:fillRect l="-1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Straight Connector 60"/>
          <p:cNvCxnSpPr>
            <a:stCxn id="57" idx="6"/>
            <a:endCxn id="60" idx="2"/>
          </p:cNvCxnSpPr>
          <p:nvPr/>
        </p:nvCxnSpPr>
        <p:spPr>
          <a:xfrm flipV="1">
            <a:off x="3533896" y="3180864"/>
            <a:ext cx="339271" cy="4392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34" idx="2"/>
            <a:endCxn id="58" idx="6"/>
          </p:cNvCxnSpPr>
          <p:nvPr/>
        </p:nvCxnSpPr>
        <p:spPr>
          <a:xfrm flipH="1">
            <a:off x="3503612" y="3672786"/>
            <a:ext cx="338231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35" idx="6"/>
            <a:endCxn id="36" idx="2"/>
          </p:cNvCxnSpPr>
          <p:nvPr/>
        </p:nvCxnSpPr>
        <p:spPr>
          <a:xfrm>
            <a:off x="4829296" y="3170070"/>
            <a:ext cx="350716" cy="10794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Oval 69"/>
              <p:cNvSpPr/>
              <p:nvPr/>
            </p:nvSpPr>
            <p:spPr>
              <a:xfrm>
                <a:off x="4494212" y="3514260"/>
                <a:ext cx="335084" cy="3351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𝑧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0" name="Oval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4212" y="3514260"/>
                <a:ext cx="335084" cy="335172"/>
              </a:xfrm>
              <a:prstGeom prst="ellipse">
                <a:avLst/>
              </a:prstGeom>
              <a:blipFill rotWithShape="1">
                <a:blip r:embed="rId18"/>
                <a:stretch>
                  <a:fillRect l="-1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Straight Connector 70"/>
          <p:cNvCxnSpPr>
            <a:stCxn id="37" idx="2"/>
            <a:endCxn id="70" idx="6"/>
          </p:cNvCxnSpPr>
          <p:nvPr/>
        </p:nvCxnSpPr>
        <p:spPr>
          <a:xfrm flipH="1">
            <a:off x="4829296" y="3642414"/>
            <a:ext cx="377304" cy="39432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Oval 73"/>
              <p:cNvSpPr/>
              <p:nvPr/>
            </p:nvSpPr>
            <p:spPr>
              <a:xfrm>
                <a:off x="5942012" y="3028358"/>
                <a:ext cx="335084" cy="3351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4" name="Oval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2012" y="3028358"/>
                <a:ext cx="335084" cy="335172"/>
              </a:xfrm>
              <a:prstGeom prst="ellipse">
                <a:avLst/>
              </a:prstGeom>
              <a:blipFill rotWithShape="1">
                <a:blip r:embed="rId19"/>
                <a:stretch>
                  <a:fillRect l="-13559" b="-271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Oval 74"/>
              <p:cNvSpPr/>
              <p:nvPr/>
            </p:nvSpPr>
            <p:spPr>
              <a:xfrm>
                <a:off x="6597528" y="3039104"/>
                <a:ext cx="335084" cy="3351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pos m:val="top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barPr>
                        <m:e>
                          <m:r>
                            <a:rPr lang="en-US" b="0" i="1" smtClean="0">
                              <a:latin typeface="Cambria Math"/>
                            </a:rPr>
                            <m:t>𝑧</m:t>
                          </m:r>
                        </m:e>
                      </m:ba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5" name="Oval 7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7528" y="3039104"/>
                <a:ext cx="335084" cy="335172"/>
              </a:xfrm>
              <a:prstGeom prst="ellipse">
                <a:avLst/>
              </a:prstGeom>
              <a:blipFill rotWithShape="1">
                <a:blip r:embed="rId20"/>
                <a:stretch>
                  <a:fillRect l="-1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Straight Connector 75"/>
          <p:cNvCxnSpPr>
            <a:stCxn id="74" idx="6"/>
            <a:endCxn id="75" idx="2"/>
          </p:cNvCxnSpPr>
          <p:nvPr/>
        </p:nvCxnSpPr>
        <p:spPr>
          <a:xfrm>
            <a:off x="6277096" y="3195944"/>
            <a:ext cx="320432" cy="10746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Oval 78"/>
              <p:cNvSpPr/>
              <p:nvPr/>
            </p:nvSpPr>
            <p:spPr>
              <a:xfrm>
                <a:off x="5942012" y="3485960"/>
                <a:ext cx="335084" cy="3351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pos m:val="top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barPr>
                        <m:e>
                          <m:r>
                            <a:rPr lang="en-US" b="0" i="1" smtClean="0">
                              <a:latin typeface="Cambria Math"/>
                            </a:rPr>
                            <m:t>𝑦</m:t>
                          </m:r>
                        </m:e>
                      </m:ba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9" name="Oval 7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2012" y="3485960"/>
                <a:ext cx="335084" cy="335172"/>
              </a:xfrm>
              <a:prstGeom prst="ellipse">
                <a:avLst/>
              </a:prstGeom>
              <a:blipFill rotWithShape="1">
                <a:blip r:embed="rId21"/>
                <a:stretch>
                  <a:fillRect l="-13559" b="-271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Oval 79"/>
              <p:cNvSpPr/>
              <p:nvPr/>
            </p:nvSpPr>
            <p:spPr>
              <a:xfrm>
                <a:off x="6603199" y="3474828"/>
                <a:ext cx="335084" cy="3351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𝑧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0" name="Oval 7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3199" y="3474828"/>
                <a:ext cx="335084" cy="335172"/>
              </a:xfrm>
              <a:prstGeom prst="ellipse">
                <a:avLst/>
              </a:prstGeom>
              <a:blipFill rotWithShape="1">
                <a:blip r:embed="rId22"/>
                <a:stretch>
                  <a:fillRect l="-1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1" name="Straight Connector 80"/>
          <p:cNvCxnSpPr>
            <a:stCxn id="80" idx="2"/>
            <a:endCxn id="79" idx="6"/>
          </p:cNvCxnSpPr>
          <p:nvPr/>
        </p:nvCxnSpPr>
        <p:spPr>
          <a:xfrm flipH="1">
            <a:off x="6277096" y="3642414"/>
            <a:ext cx="326103" cy="11132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Oval 83"/>
              <p:cNvSpPr/>
              <p:nvPr/>
            </p:nvSpPr>
            <p:spPr>
              <a:xfrm>
                <a:off x="763902" y="4588745"/>
                <a:ext cx="335084" cy="3351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4" name="Oval 8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902" y="4588745"/>
                <a:ext cx="335084" cy="335172"/>
              </a:xfrm>
              <a:prstGeom prst="ellipse">
                <a:avLst/>
              </a:prstGeom>
              <a:blipFill rotWithShape="1">
                <a:blip r:embed="rId23"/>
                <a:stretch>
                  <a:fillRect l="-33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Oval 84"/>
              <p:cNvSpPr/>
              <p:nvPr/>
            </p:nvSpPr>
            <p:spPr>
              <a:xfrm>
                <a:off x="2650270" y="4496631"/>
                <a:ext cx="335084" cy="3351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5" name="Oval 8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0270" y="4496631"/>
                <a:ext cx="335084" cy="335172"/>
              </a:xfrm>
              <a:prstGeom prst="ellipse">
                <a:avLst/>
              </a:prstGeom>
              <a:blipFill rotWithShape="1">
                <a:blip r:embed="rId24"/>
                <a:stretch>
                  <a:fillRect l="-13559" b="-271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Oval 88"/>
              <p:cNvSpPr/>
              <p:nvPr/>
            </p:nvSpPr>
            <p:spPr>
              <a:xfrm>
                <a:off x="763902" y="5789092"/>
                <a:ext cx="335084" cy="3351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pos m:val="top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bar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</m:ba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9" name="Oval 8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902" y="5789092"/>
                <a:ext cx="335084" cy="335172"/>
              </a:xfrm>
              <a:prstGeom prst="ellipse">
                <a:avLst/>
              </a:prstGeom>
              <a:blipFill rotWithShape="1">
                <a:blip r:embed="rId25"/>
                <a:stretch>
                  <a:fillRect l="-33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2" name="Straight Connector 91"/>
          <p:cNvCxnSpPr>
            <a:stCxn id="31" idx="6"/>
            <a:endCxn id="32" idx="2"/>
          </p:cNvCxnSpPr>
          <p:nvPr/>
        </p:nvCxnSpPr>
        <p:spPr>
          <a:xfrm>
            <a:off x="790696" y="3185256"/>
            <a:ext cx="387918" cy="514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Oval 94"/>
              <p:cNvSpPr/>
              <p:nvPr/>
            </p:nvSpPr>
            <p:spPr>
              <a:xfrm>
                <a:off x="2580291" y="5802170"/>
                <a:ext cx="335084" cy="3351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pos m:val="top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barPr>
                        <m:e>
                          <m:r>
                            <a:rPr lang="en-US" b="0" i="1" smtClean="0">
                              <a:latin typeface="Cambria Math"/>
                            </a:rPr>
                            <m:t>𝑦</m:t>
                          </m:r>
                        </m:e>
                      </m:ba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5" name="Oval 9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0291" y="5802170"/>
                <a:ext cx="335084" cy="335172"/>
              </a:xfrm>
              <a:prstGeom prst="ellipse">
                <a:avLst/>
              </a:prstGeom>
              <a:blipFill rotWithShape="1">
                <a:blip r:embed="rId26"/>
                <a:stretch>
                  <a:fillRect l="-13559" b="-271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6" name="Straight Connector 95"/>
          <p:cNvCxnSpPr>
            <a:stCxn id="89" idx="6"/>
            <a:endCxn id="95" idx="2"/>
          </p:cNvCxnSpPr>
          <p:nvPr/>
        </p:nvCxnSpPr>
        <p:spPr>
          <a:xfrm>
            <a:off x="1098986" y="5956678"/>
            <a:ext cx="1481305" cy="13078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>
            <a:stCxn id="85" idx="2"/>
            <a:endCxn id="84" idx="6"/>
          </p:cNvCxnSpPr>
          <p:nvPr/>
        </p:nvCxnSpPr>
        <p:spPr>
          <a:xfrm flipH="1">
            <a:off x="1098986" y="4664217"/>
            <a:ext cx="1551284" cy="92114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Oval 103"/>
              <p:cNvSpPr/>
              <p:nvPr/>
            </p:nvSpPr>
            <p:spPr>
              <a:xfrm>
                <a:off x="4009385" y="5740007"/>
                <a:ext cx="335084" cy="3351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pos m:val="top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barPr>
                        <m:e>
                          <m:r>
                            <a:rPr lang="en-US" b="0" i="1" smtClean="0">
                              <a:latin typeface="Cambria Math"/>
                            </a:rPr>
                            <m:t>𝑧</m:t>
                          </m:r>
                        </m:e>
                      </m:ba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4" name="Oval 10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9385" y="5740007"/>
                <a:ext cx="335084" cy="335172"/>
              </a:xfrm>
              <a:prstGeom prst="ellipse">
                <a:avLst/>
              </a:prstGeom>
              <a:blipFill rotWithShape="1">
                <a:blip r:embed="rId27"/>
                <a:stretch>
                  <a:fillRect l="-1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5" name="Straight Connector 104"/>
          <p:cNvCxnSpPr>
            <a:stCxn id="85" idx="5"/>
            <a:endCxn id="104" idx="1"/>
          </p:cNvCxnSpPr>
          <p:nvPr/>
        </p:nvCxnSpPr>
        <p:spPr>
          <a:xfrm>
            <a:off x="2936282" y="4782718"/>
            <a:ext cx="1122175" cy="1006374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Oval 124"/>
              <p:cNvSpPr/>
              <p:nvPr/>
            </p:nvSpPr>
            <p:spPr>
              <a:xfrm>
                <a:off x="3898508" y="4496631"/>
                <a:ext cx="335084" cy="3351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𝑧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5" name="Oval 1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8508" y="4496631"/>
                <a:ext cx="335084" cy="335172"/>
              </a:xfrm>
              <a:prstGeom prst="ellipse">
                <a:avLst/>
              </a:prstGeom>
              <a:blipFill rotWithShape="1">
                <a:blip r:embed="rId28"/>
                <a:stretch>
                  <a:fillRect l="-34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Oval 126"/>
              <p:cNvSpPr/>
              <p:nvPr/>
            </p:nvSpPr>
            <p:spPr>
              <a:xfrm>
                <a:off x="5515096" y="4470244"/>
                <a:ext cx="335084" cy="3351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𝑢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7" name="Oval 1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5096" y="4470244"/>
                <a:ext cx="335084" cy="335172"/>
              </a:xfrm>
              <a:prstGeom prst="ellipse">
                <a:avLst/>
              </a:prstGeom>
              <a:blipFill rotWithShape="1">
                <a:blip r:embed="rId29"/>
                <a:stretch>
                  <a:fillRect l="-67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Oval 127"/>
              <p:cNvSpPr/>
              <p:nvPr/>
            </p:nvSpPr>
            <p:spPr>
              <a:xfrm>
                <a:off x="5515096" y="5696646"/>
                <a:ext cx="335084" cy="3351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pos m:val="top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barPr>
                        <m:e>
                          <m:r>
                            <a:rPr lang="en-US" b="0" i="1" smtClean="0">
                              <a:latin typeface="Cambria Math"/>
                            </a:rPr>
                            <m:t>𝑢</m:t>
                          </m:r>
                        </m:e>
                      </m:ba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8" name="Oval 1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5096" y="5696646"/>
                <a:ext cx="335084" cy="335172"/>
              </a:xfrm>
              <a:prstGeom prst="ellipse">
                <a:avLst/>
              </a:prstGeom>
              <a:blipFill rotWithShape="1">
                <a:blip r:embed="rId30"/>
                <a:stretch>
                  <a:fillRect l="-67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2" name="Straight Connector 131"/>
          <p:cNvCxnSpPr>
            <a:stCxn id="95" idx="1"/>
            <a:endCxn id="84" idx="5"/>
          </p:cNvCxnSpPr>
          <p:nvPr/>
        </p:nvCxnSpPr>
        <p:spPr>
          <a:xfrm flipH="1" flipV="1">
            <a:off x="1049914" y="4874832"/>
            <a:ext cx="1579449" cy="976423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>
            <a:stCxn id="125" idx="3"/>
            <a:endCxn id="95" idx="7"/>
          </p:cNvCxnSpPr>
          <p:nvPr/>
        </p:nvCxnSpPr>
        <p:spPr>
          <a:xfrm flipH="1">
            <a:off x="2866303" y="4782718"/>
            <a:ext cx="1081277" cy="1068537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>
            <a:stCxn id="125" idx="2"/>
            <a:endCxn id="85" idx="6"/>
          </p:cNvCxnSpPr>
          <p:nvPr/>
        </p:nvCxnSpPr>
        <p:spPr>
          <a:xfrm flipH="1">
            <a:off x="2985354" y="4664217"/>
            <a:ext cx="913154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>
            <a:stCxn id="95" idx="6"/>
            <a:endCxn id="104" idx="2"/>
          </p:cNvCxnSpPr>
          <p:nvPr/>
        </p:nvCxnSpPr>
        <p:spPr>
          <a:xfrm flipV="1">
            <a:off x="2915375" y="5907593"/>
            <a:ext cx="1094010" cy="62163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>
            <a:stCxn id="104" idx="7"/>
            <a:endCxn id="127" idx="3"/>
          </p:cNvCxnSpPr>
          <p:nvPr/>
        </p:nvCxnSpPr>
        <p:spPr>
          <a:xfrm flipV="1">
            <a:off x="4295397" y="4756331"/>
            <a:ext cx="1268771" cy="1032761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>
            <a:stCxn id="128" idx="1"/>
            <a:endCxn id="125" idx="5"/>
          </p:cNvCxnSpPr>
          <p:nvPr/>
        </p:nvCxnSpPr>
        <p:spPr>
          <a:xfrm flipH="1" flipV="1">
            <a:off x="4184520" y="4782718"/>
            <a:ext cx="1379648" cy="963013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/>
          <p:cNvSpPr txBox="1"/>
          <p:nvPr/>
        </p:nvSpPr>
        <p:spPr>
          <a:xfrm>
            <a:off x="7694612" y="2821632"/>
            <a:ext cx="3505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Are there any cycles with a variable and its negation?</a:t>
            </a:r>
          </a:p>
        </p:txBody>
      </p:sp>
    </p:spTree>
    <p:extLst>
      <p:ext uri="{BB962C8B-B14F-4D97-AF65-F5344CB8AC3E}">
        <p14:creationId xmlns:p14="http://schemas.microsoft.com/office/powerpoint/2010/main" val="272094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2665412" y="10585"/>
            <a:ext cx="6907001" cy="1960033"/>
          </a:xfrm>
        </p:spPr>
        <p:txBody>
          <a:bodyPr>
            <a:normAutofit/>
          </a:bodyPr>
          <a:lstStyle/>
          <a:p>
            <a:r>
              <a:rPr lang="en-US" sz="4800">
                <a:solidFill>
                  <a:schemeClr val="tx2">
                    <a:lumMod val="60000"/>
                    <a:lumOff val="40000"/>
                  </a:schemeClr>
                </a:solidFill>
              </a:rPr>
              <a:t>CS3102 Theory of Computation</a:t>
            </a:r>
            <a:endParaRPr lang="en-US" sz="48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2055812" y="1701800"/>
            <a:ext cx="7887702" cy="2336800"/>
          </a:xfrm>
        </p:spPr>
        <p:txBody>
          <a:bodyPr vert="horz" lIns="121899" tIns="60949" rIns="121899" bIns="60949" rtlCol="0" anchor="t">
            <a:normAutofit/>
          </a:bodyPr>
          <a:lstStyle/>
          <a:p>
            <a:r>
              <a:rPr lang="en-US" sz="3200" smtClean="0"/>
              <a:t>www.cs.virginia.edu/~njb2b/cstheory/s2020</a:t>
            </a:r>
            <a:endParaRPr lang="en-US" dirty="0">
              <a:cs typeface="Calibri"/>
            </a:endParaRPr>
          </a:p>
          <a:p>
            <a:pPr algn="l"/>
            <a:endParaRPr lang="en-US" sz="3200" dirty="0">
              <a:cs typeface="Calibri"/>
            </a:endParaRPr>
          </a:p>
        </p:txBody>
      </p:sp>
      <p:sp>
        <p:nvSpPr>
          <p:cNvPr id="14" name="AutoShape 8" descr="Image result for leonid levin"/>
          <p:cNvSpPr>
            <a:spLocks noChangeAspect="1" noChangeArrowheads="1"/>
          </p:cNvSpPr>
          <p:nvPr/>
        </p:nvSpPr>
        <p:spPr bwMode="auto">
          <a:xfrm>
            <a:off x="207379" y="-192615"/>
            <a:ext cx="406294" cy="406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AutoShape 10" descr="Image result for leonid levin"/>
          <p:cNvSpPr>
            <a:spLocks noChangeAspect="1" noChangeArrowheads="1"/>
          </p:cNvSpPr>
          <p:nvPr/>
        </p:nvSpPr>
        <p:spPr bwMode="auto">
          <a:xfrm>
            <a:off x="410526" y="10585"/>
            <a:ext cx="406294" cy="406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Slide Number Placeholder 11"/>
          <p:cNvSpPr>
            <a:spLocks noGrp="1"/>
          </p:cNvSpPr>
          <p:nvPr>
            <p:ph type="sldNum" sz="quarter" idx="12"/>
          </p:nvPr>
        </p:nvSpPr>
        <p:spPr>
          <a:xfrm>
            <a:off x="8735325" y="8475136"/>
            <a:ext cx="2844059" cy="486833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2411160" y="2895600"/>
            <a:ext cx="772185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Warm up: </a:t>
            </a:r>
          </a:p>
          <a:p>
            <a:endParaRPr lang="en-US" smtClean="0"/>
          </a:p>
          <a:p>
            <a:pPr marL="0" lvl="1"/>
            <a:r>
              <a:rPr lang="en-US" smtClean="0"/>
              <a:t>To measure the “cost” of computing something, what would units should we use?</a:t>
            </a:r>
          </a:p>
          <a:p>
            <a:pPr marL="0" lvl="1"/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676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2-SAT in Polynomial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Convert formula to an “implication graph”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79412" y="2590800"/>
                <a:ext cx="516987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en-US" sz="2400" i="1">
                              <a:latin typeface="Cambria Math"/>
                            </a:rPr>
                            <m:t>∨</m:t>
                          </m:r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rgbClr val="4F81BD"/>
                          </a:solidFill>
                          <a:latin typeface="Cambria Math"/>
                        </a:rPr>
                        <m:t> </m:t>
                      </m:r>
                      <m:r>
                        <a:rPr lang="en-US" sz="2400" i="1">
                          <a:latin typeface="Cambria Math"/>
                        </a:rPr>
                        <m:t>∧</m:t>
                      </m:r>
                      <m:r>
                        <a:rPr lang="en-US" sz="2400" b="0" i="1" smtClean="0">
                          <a:latin typeface="Cambria Math"/>
                        </a:rPr>
                        <m:t> </m:t>
                      </m:r>
                      <m:d>
                        <m:dPr>
                          <m:ctrlPr>
                            <a:rPr lang="en-US" sz="2400" i="1">
                              <a:latin typeface="Cambria Math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sz="2400" i="1">
                                  <a:solidFill>
                                    <a:srgbClr val="4F81BD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solidFill>
                                    <a:srgbClr val="4F81BD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</m:acc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∨</m:t>
                          </m:r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rgbClr val="4F81BD"/>
                          </a:solidFill>
                          <a:latin typeface="Cambria Math"/>
                        </a:rPr>
                        <m:t> </m:t>
                      </m:r>
                      <m:r>
                        <a:rPr lang="en-US" sz="2400" i="1">
                          <a:latin typeface="Cambria Math"/>
                        </a:rPr>
                        <m:t>∧</m:t>
                      </m:r>
                      <m:r>
                        <a:rPr lang="en-US" sz="2400" b="0" i="1" smtClean="0">
                          <a:latin typeface="Cambria Math"/>
                        </a:rPr>
                        <m:t> </m:t>
                      </m:r>
                      <m:d>
                        <m:dPr>
                          <m:ctrlPr>
                            <a:rPr lang="en-US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∨</m:t>
                          </m:r>
                          <m:bar>
                            <m:barPr>
                              <m:pos m:val="top"/>
                              <m:ctrlP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barPr>
                            <m:e>
                              <m: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</m:bar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∧(</m:t>
                      </m:r>
                      <m:bar>
                        <m:barPr>
                          <m:pos m:val="top"/>
                          <m:ctrlP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barPr>
                        <m:e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</m:ba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∨</m:t>
                      </m:r>
                      <m:bar>
                        <m:barPr>
                          <m:pos m:val="top"/>
                          <m:ctrlP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barPr>
                        <m:e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</m:ba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412" y="2590800"/>
                <a:ext cx="5169877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2" name="TextBox 151"/>
          <p:cNvSpPr txBox="1"/>
          <p:nvPr/>
        </p:nvSpPr>
        <p:spPr>
          <a:xfrm>
            <a:off x="7694612" y="2821632"/>
            <a:ext cx="3505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Are there any cycles with a variable and its negation?</a:t>
            </a:r>
          </a:p>
        </p:txBody>
      </p:sp>
    </p:spTree>
    <p:extLst>
      <p:ext uri="{BB962C8B-B14F-4D97-AF65-F5344CB8AC3E}">
        <p14:creationId xmlns:p14="http://schemas.microsoft.com/office/powerpoint/2010/main" val="11739780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3-SAT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/>
                  <a:t>Given a 3-CNF formula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/>
                  <a:t> variables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𝑚</m:t>
                    </m:r>
                  </m:oMath>
                </a14:m>
                <a:r>
                  <a:rPr lang="en-US"/>
                  <a:t> clauses, try all combinations of True/False, check to see if any combinations evaluate to True.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722" t="-2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5383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Polynomial Time vs Exponential Time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0"/>
                  <a:t>Polynomial Time: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𝑃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⋃"/>
                        <m:supHide m:val="on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/>
                          </a:rPr>
                          <m:t>𝑐</m:t>
                        </m:r>
                        <m:r>
                          <a:rPr lang="en-US" b="0" i="1" smtClean="0">
                            <a:latin typeface="Cambria Math"/>
                          </a:rPr>
                          <m:t>∈{1,2,3,…}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𝑐</m:t>
                            </m:r>
                          </m:sup>
                        </m:sSup>
                      </m:e>
                    </m:nary>
                  </m:oMath>
                </a14:m>
                <a:endParaRPr lang="en-US" b="0"/>
              </a:p>
              <a:p>
                <a:r>
                  <a:rPr lang="en-US"/>
                  <a:t>Exponential Time: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𝐸𝑋𝑃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nary>
                      <m:naryPr>
                        <m:chr m:val="⋃"/>
                        <m:supHide m:val="on"/>
                        <m:ctrlPr>
                          <a:rPr lang="en-US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i="1">
                            <a:latin typeface="Cambria Math"/>
                          </a:rPr>
                          <m:t>𝑐</m:t>
                        </m:r>
                        <m:r>
                          <a:rPr lang="en-US" i="1">
                            <a:latin typeface="Cambria Math"/>
                          </a:rPr>
                          <m:t>∈{1,2,3,…}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sSup>
                              <m:s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𝑐</m:t>
                                </m:r>
                              </m:sup>
                            </m:sSup>
                          </m:sup>
                        </m:sSup>
                      </m:e>
                    </m:nary>
                  </m:oMath>
                </a14:m>
                <a:endParaRPr lang="en-US"/>
              </a:p>
              <a:p>
                <a:r>
                  <a:rPr lang="en-US"/>
                  <a:t>A strange pattern:</a:t>
                </a:r>
              </a:p>
              <a:p>
                <a:pPr lvl="1"/>
                <a:r>
                  <a:rPr lang="en-US"/>
                  <a:t>Most “natural” problems are either done in small-degree polynomial (e.g.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/>
                  <a:t>) or exponential time</a:t>
                </a:r>
              </a:p>
              <a:p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722" t="-22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3698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Tractability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/>
              <a:t>Tractable:</a:t>
            </a:r>
          </a:p>
          <a:p>
            <a:pPr lvl="1"/>
            <a:r>
              <a:rPr lang="en-US"/>
              <a:t>Feasible to solve in the “real world”</a:t>
            </a:r>
          </a:p>
          <a:p>
            <a:r>
              <a:rPr lang="en-US"/>
              <a:t>Intractable:</a:t>
            </a:r>
          </a:p>
          <a:p>
            <a:pPr lvl="1"/>
            <a:r>
              <a:rPr lang="en-US"/>
              <a:t>Infeasible to solve in the “real world”</a:t>
            </a:r>
          </a:p>
          <a:p>
            <a:r>
              <a:rPr lang="en-US"/>
              <a:t>Whether a problem is considered “tractable” or “intractable” depends on the use case</a:t>
            </a:r>
          </a:p>
          <a:p>
            <a:pPr lvl="1"/>
            <a:r>
              <a:rPr lang="en-US"/>
              <a:t>For theory: Tractable = polynomial time, Intractable = Exponential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591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Larger inputs = More time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r>
                  <a:rPr lang="en-US" smtClean="0"/>
                  <a:t>Run time is not measured by a number, but a function that maps input size to number of transitions</a:t>
                </a:r>
                <a:endParaRPr lang="en-US"/>
              </a:p>
              <a:p>
                <a:r>
                  <a:rPr lang="en-US" b="1"/>
                  <a:t>Running time: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/>
                  <a:t> is a function mapping naturals to naturals. We say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𝐹</m:t>
                    </m:r>
                    <m:r>
                      <a:rPr lang="en-US" b="0" i="1" smtClean="0">
                        <a:latin typeface="Cambria Math"/>
                      </a:rPr>
                      <m:t>: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→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/>
                  <a:t> is computable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/>
                  <a:t> time if there exists a TM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𝑀</m:t>
                    </m:r>
                  </m:oMath>
                </a14:m>
                <a:r>
                  <a:rPr lang="en-US"/>
                  <a:t> s.t. for every large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/>
                  <a:t> and ever input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𝑀</m:t>
                    </m:r>
                  </m:oMath>
                </a14:m>
                <a:r>
                  <a:rPr lang="en-US"/>
                  <a:t> halts after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/>
                  <a:t> steps and outputs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/>
                  <a:t>.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𝑇𝐼𝑀𝐸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r>
                  <a:rPr lang="en-US"/>
                  <a:t> represents the set of boolean functions computable </a:t>
                </a:r>
                <a:r>
                  <a:rPr lang="en-US" smtClean="0"/>
                  <a:t>within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/>
                  <a:t> </a:t>
                </a:r>
                <a:r>
                  <a:rPr lang="en-US" smtClean="0"/>
                  <a:t>time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𝑇𝐼𝑀𝐸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r>
                  <a:rPr lang="en-US" smtClean="0"/>
                  <a:t> is a complexity class (a set of problems that all can be computed by a turing that uses no more than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mtClean="0"/>
                  <a:t> steps)</a:t>
                </a:r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889" t="-3235" r="-7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2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More time gives more functions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4</a:t>
            </a:fld>
            <a:endParaRPr lang="en-US"/>
          </a:p>
        </p:txBody>
      </p:sp>
      <p:sp>
        <p:nvSpPr>
          <p:cNvPr id="5" name="AutoShape 2" descr="data:image/jpg;base64,%20/9j/4AAQSkZJRgABAQEAYABgAAD/2wBDAAUDBAQEAwUEBAQFBQUGBwwIBwcHBw8LCwkMEQ8SEhEPERETFhwXExQaFRERGCEYGh0dHx8fExciJCIeJBweHx7/2wBDAQUFBQcGBw4ICA4eFBEUHh4eHh4eHh4eHh4eHh4eHh4eHh4eHh4eHh4eHh4eHh4eHh4eHh4eHh4eHh4eHh4eHh7/wAARCAE9Ags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7LooooAKKKKACiiigAooooAKKKKACiiigAooooAKKKKACiiigAoqjq+saVo8Bn1XUrSxi/vTzKgP0yea8/wBe+OPgewLR6fLea1MO1nAdmf8AfbA/LNaU6NSp8KuROrCHxOx6dRXzzrPx38TXW5dF8O2Onqekl5MZm+u1cCuN1bx3491Yn7b4svIUP/LOyVYB+a8/rXfTynET30OOeY0Y7an1je3tnYxebe3cFtH/AHpZAg/M1yeq/FT4faaSs/imwkcfw27GYn/vgGvlWe2S5lMt5JPeSE5L3ErSEn8TUkcMUYxHEifRQK7YZKvtyOWeav7MT3/UPj54RiyNP0/WtQPZkthGh/FiD+lYF/8AH7UHyNN8HBPRrq9Ax+Cr/WvIqK6oZTh47q5zyzKs9tD0K8+Nnj6fIgtdBs/QrFJIR+bVkXfxP+JF197xNHbD0t7KMf8AoQJrlKK6I4DDx+wjF4ys/tGxceMfHNxnzvGms8/88pFj/wDQRVGbVvEM5Jn8Ua7IT1zfuP5GqtFarD0ltFGbr1HvJiStdy587VdUlz18y9kb+tQPao5zJLcufVp2J/nViirVOC6Ec8u5W+xQ/wB6b/v83+NH2KH+9N/3+b/GrNFPkj2Dnl3I0jlQ5jvr9D6rdOP61YivNWi/1PiDW4+MYF/JjH51HRUulB9BqpNdTSt/EvjC2x9n8Za8gHY3RYfrWlbfET4i22PL8X3EgHaa2ifP47c1zdFZvC0XvFFrEVVtJndWnxj+IluR5k+jXg/6aWpQn/vkitix+PXiWIj+0PC2m3I7m2umj/Rga8torGWXYaX2TWOOrr7R7hYftAaOxH9peGNZtfUwlJh/MV0Wm/Gn4eXhCya09i5/hu7d48fjjH61820jKGGGAP1Fc88noPZtG8czqrdJn2DpHibw7q4B0vXdNvM9oblGP5A5rWr4gextHbcbdAw6Mo2kfiK1tK1zxLpGBpPifWLRR0j+0l0/75bIrkqZLL7EjohmsftRPsmivmbR/jN4+0/C3n9l6xGP+esRhk/NOP0rtNF+P2jyFU17QNS0095ISLiMe/GD+lcNTLcRT+zf0OuGOoz6nstFc14c8feDfEBVdJ8RWE0jdImk8uT6bGwf0rpa45RcXaSOpSUtUwoooqRhRRRQAUUUUAFFFFABRRRQAUUUUAFFFFABRRRQAUUUUAFFFFABRRRQAUUUUAFFFFABRRRQAUUUUAFFFcP40+Kng7wuz29xqH26/X/lzsh5smfQ44X8SKuEJTdoq5MpxgryZ3FZ2va7o2g2huta1S0sIf708oXP0HU/hXzz4p+MvjLWi8WjxweHrNuAwxLcEf7x+VfwH4157co95dteahc3F/dN96a6kMjH8+lerQyepPWo7Hn1cypx0grnvHiP49aDb7ofDemXmsyjgSsPIg/76b5j+VeceIPil8QNbLL/AGrDo1u3/LLT48Nj/ro2T+WK5GivVo5bQp9LvzPNq4+tPrYhngW5uDc3sk17cHrLcyGRj+JqUAKMKAB6ClorvSS2ORtvcKKKKYgooooAKKKKACiiigAorl/F/wDo2p2+p6haC+0aOFobiP732d2Yfvih4YY4PcdRTbzTrT/hI/DekRR74dOhluRvO4hVARMn6tn8Kx9q72t1/r/M1VNWTudVRXF3uk6frXiGexht4mtYbgT6ndOAXkl4226t1AGATjoMDuaXU4jdeMr6aHR7W/FnaQWx84rtRncsWII5wuD9M1Ptn262/rQfsl3OyJABJOAOST2pN6eX5m5dmN27PGPXNc5d2lvb3+h+G4VI0/ZLM6E58xY8bVPqNzg49qz/ABVpVpb3upeIdR0ex1K0ijibDykSxIg+fauMd84JGacqrim7bb/dfsEaabtff/Ox2tFcRrfl6hc+KZJm/wCPDT4ms2PBhJjZ96+hyBz/ALNMc/2xPqf9pHLW+hwSxA8eVI6uzSD0bKjnqMVMsTa+n9a/5DVC/X+tP8zuAylygZSwAJXPIB6U6uSvbiZfB2k+IZP+P+CO2kd+hdXKh1PqCGzj1wa609a2jK7aMpRsrhRRRVkhRRRQAUUUUAFFFFAEE9pbT/62BGPrjn8629A8UeLvDu0aL4kvool6W9w3nxf98tnH4Vl0VnOlCorSVy4VJwd4ux6z4c+POp2xWLxP4fS5TobnTWw31MbH+Rr1Dwn8R/BviZli0zW4Bcn/AJdrj91Ln02tjP4Zr5WqKe3gnH72JWI6HuPxrza2UUZ6w0O6lmVSPxan23RXyR4Y8deNfDO1NL1yS6tV/wCXS/zNHj0DH5l/A16v4S+O2h3ZjtvFFjNodwePPGZbZj/vAZX8R+NeRXy2vS1tdeR6dHHUqnWzPYKKrabf2OpWaXmnXkF3buMrLDIHU/iKs1570OwKKKKACiiigAooooAKKKKACiiigAooooAKKKKACiiigAooooAKKKKACiiuV8e+PvDfgu3B1a833bjMNnAN80n0XsPc4FVGEpvlirsUpKKu2dVXnvj34ueF/C7vZW8jaxqq8fZLQg7D/tv0X9T7V4x45+JnirxeXtxM2iaS3H2W2k/eyD/ppJ1/AYFcdBDFAmyGNUHt3r2sNk7fvVn8jyq+ZJaU/vOq8YfETxl4s3w3mof2Vp7cfYrBiu4ejyfeb9B7VylvBDbrthjVB3wOTUtFe5So06StBWPJqVZ1HeTCiiitTMKKKKACiiigAooooAKKKKACiiigAoopGZV+8wH1NAJXMyTQbCSe4kkNyyXMolmgM7eU7AAAlf8AgI46HFTDS7YaxLqoef7TJAICfNO0IDkADoOSTmrD3Vsn3riFfq4qJtSsF63cX4NmueVShDeSXzR1Rw+Jn8MJP5Mo2HhrTbJII4ZLwxQTGdI3uCymTJO5h/EcknnPNLL4dsJGvC018FvZPMuUFwQshwBg+2ABj0q3/algfu3Ab6KT/Sj+07TsZT9Im/wrF4nBJW54/ejoWX5hLX2U/wDwF/5EWr2Es89nfWewXVk5KK/CyIwwyE9sjGD2IFMudB0+8lmmuI5wLrY1zAJj5cpUcblHB6Ae+Ksf2na/9Nv+/Lf4Uf2na/8ATb/vy3+FJ4zBt61I/egWWZgtqMv/AAFkWoaJp99cPPPHJukjEUwSQqsyA5CuB1A5/Mil1HRdPvpjNNHIrND5EnlyFBJFnOxsdR1/M+tSf2pY95iv1Qj+lKuqaex4u4vxOKtYnCS+3H70Q8Bjo70pfc/8ivq2nyag1tZbI49PikSWXnl9hysYHYZAJPoMD21Krre2bfduoT/wMVKskbfdkRvowreE6bbcWmc1SjVgrSi18h9FFFamIUUUUAFFFFABRRRQAUUUUAFFFFABSEAjBAI9DS0UAT6DqOr+Hbw3nhzVLjTJicssZzFJ/vIeDXr3gv47IrR2fjXTxanhf7QtFLQn3dPvL+Ga8aoPSuPEYGjX+Ja9zpo4upS2eh9maTqWn6tYx32mXkF5ayDKSwuGU/iKtV8ZeHtU1jwzf/b/AA3qUunzE5eMcwy+zoeDXuPw/wDjZpWpyRab4rhTRdQYhVn3ZtZj7MfuH2bj3rwMVllWjrHVHs4fH06uj0Z65RSIyugZWDKRkEHIIpa807gooooAKKKKACiiigAooooAKKKKACiiigAooooAKjuriC1tpLm6mjghjUtJJIwVVA6kk9KxfG/i7Q/B2kHUdauhGDxDCvMszf3UXuf0Hevmf4geNte8d3ZOos1lpCtmDTY3+U+jSn+Jv0FdmEwVTEvTRdzlxGKhQWu53vxF+Nk108ul+BQojGVk1WVMj/tkp6/7x49u9ePlXkupby5nluruY7pbiZy8jn3JpygKAqgADoBS19PhsJTw6tFa9zwa+JnWfvMKKKK6jnCiiigAooooAKKKKACioLm7trf/AF0yIfQnk/hUtnDq2oY/s7SbiRT0lmHlJ+Z61yV8dh8P/Emk/wAfuO/C5Xi8VrSptrvsvveg6kZlUZZgo9ScVrWvg7V58G+1SG1XultHuP8A301atp4J0GEhriKa+f8AvXEpYfkMCvHrcRUo/wAODfrp/me9h+Eq0ta1RL01f6L8zin1KyVtgmEj/wB2MFj+lWLeLVrv/jz0S+kB6NIojX82r0qzsrOzQLaWkECjtHGF/lU9ebVz/FT+Gy+X+Z7FHhjA0/jvL1dvyt+Z57B4b8Tz/ejsLMf7chcj8BV2HwVfP/x9a8VHcQW4H6k12tFcFTMcVU+Ko/vt+R6dLK8FS+GlH7r/AJ3OVi8C6X/y8XupT+xn2g/gBVqLwX4bj66cJP8ArpKzfzNdBRXJKUpfE7ndBKHwq3poZcPh3QYf9Xo9kPrCG/nVuLT7CL/V2Nqn+7Co/pWLrmt3Ufiqy8OWU1naT3VpJcpNdIziQqwHlooZctzk88AdDmq97q/iG2vfCmmyJp0d/qTv/aKBGdY1jj3OYzuGOcAZz972oUSZVtX5f8D/ADOoEUS/dijH0UU8Af3R+VcV4k1rxRZ6rFptg2lNfX10VsLRrd5CLZcb55nEg2gc8AdSo65qXXfEl1Z+MW0f+1tIsLSLTkuZZLmBnkMjSFFVQJFznBOACeO+aFFuxDrJXv0/r+vI7DA9B+VGB6D8q5u41XWra00fTLiOzXXtSd0copMMKoCzyYyScLjAzyWHNQeMfE1xoc2m2FlFHe3UtzbpdvJwIYZJBHvIXHzMc7R04Y9BQotuw3Vik2+h1JjjPWND9VFRyWlpIMSWsDD3jB/pXLaz4j1VbzxGumR2Sx+H4ElmS4Vi1yxjMhUEMBGNoxuIbk9OOYj4q1HU5dQ/sSOzhTT9Lg1BhdozGYyoXVBhhsAC4Lc8npxRbS4e1V7HSy6Lo8v+s0qxb6wL/hVObwl4bl5bSbdT6plf5GqMviSVdG0fxOoX+yb9YBcQuvz2/m4CyBh1AZgGB7cjGMHqTScbblwrc2zOZl8DaEf9T9ttj/0yuW/rmqkvgcr/AMeuuXaeglRXH9K7GitIVqlP4JNejZFSjSqfxIp+qT/M4Kbwn4hi/wBTfafdD0dGjJ/mKpT6b4its+dojygfxW8qv+nWvSqK7KebYyntUfz1/M4KuS4Cr8VJfK6/Jnk0l9HC227huLVvSaJlqeGeCYZimRx/stmvUZFWRSsiq6nqGGRWPf8Ahbw/ektLpkKOf44v3bfpXoUuIq8f4kU/w/zPKrcKYWX8Obj9z/y/M4qit268DlMnTNYuIfSO4USL+fWsm70XxJY5Mmnx3sY/jtX+b/vk816lHP8ADT0neP8AXkeNiOFsZT1ptTXrZ/j/AJkFFVRfQCXyZ99tL/zznQof1q0ORkcivXpV6dZc1OSa8jwa+GrYeXLVg4vzVgooorUwCiiigAooooAKbJGkiFJFDqeoIp1FAHTeAfiF4k8EukFtI2q6MD81hO/zRj/pk/8AD9OlfR3gXxpoHjLTftmjXe50A8+2kG2aE+jL/XofWvkunWU95pupRappN5LYahF9yeI4P0YdGHsa8vGZZCt70NGehhsfOl7stUfalFeV/Cn4uWfiKSLRPESxabrh+WNs4hu/dCejf7J/CvVK+aq0p0pcs1Znu06kakeaLCiiisywooooAKKKKACiiigAooooAK4n4p/ETS/A9isbL9t1e4U/ZbJG5b/ac/woPXv2qt8YPiNa+CrBbSzWO7126U/ZrYnhB/z0f0Ufr+dfNNzNeX2oz6pql095qFy26ad+p9h6KOwr1MBl7rvnn8P5nBjMaqK5Y7k+t6nqviHWZNa1+7N1fPwo6RwL/cQdhVeiivp4QjBcsVoeBKTk7sKKKKokKKKKACiimTSRwxmSV1RB1JOKTaSuxxi5NKKux9NkdI0LSMqqOpJwKdptpq2sEf2ZabID/wAvVwCqfgOrV02leC9PhdZ9TkfU7gc/vOI1Psn+NeHi8+oUvdpe8/w+/wDyPpcDwxiK1pV3yL7393T5/ccnaPd6jJ5ek2M14c4MmNsY+rHit2x8GX1xhtX1Lyl7wWgx+bn/AArto0SNBHGqoi8BVGAPwpa+dxOa4rEaSlZdlp/wT6zCZNgsJZwhd93q/wDJfJGVpXh3RtMIa0sIhJ/z1cb3P4mtWiivOPVbbCiiigQUUUUAFFFFABRRRQBx3i7Rtb8RW17pN1p+nCD7SkmnagJyJLUDad+3bnzAQ2MHByM8Vek03U5PiEmsSW8Lafa6Y9vbN5/7wyu6sxK44BCqM59a6Oinf+vlYzdJN3/rR3OI8OaZ4qt9Vm1TUbCwOpX9you7r7VvWC0UnbDCu0H05OMkknsKS50fXjrPiG//ALE0y7lvpIRYvcXQKwpEBsLLtzndufAPpzXcUU+YXsVa1zl/FSNZeJvD/iCY5tbXz7W6kxxEJlXbIfRdyAE9t2apeOPCLanF9q0cTtdXGoW11c/8TGSJGSIg5AGRnauBgDHWu1PIIIyDwQe9IqqqhVUKoGAAMACknaw5UlJNPZ/5W/I5XxZ4Tt9WtTZ29jbh7i2+yz380rNIsI4wV/5atgnBY8HmneJ/Cttf2KWdjptmkjWn2I3krHMMIGANo/1mBnAbgHmupoouxulF3OO8Z2NuPC1j4L03/W3DW9vDGOWjgjdS8jegCr17kgd67I9TTQqhy4VQ5ABbHJA6DNLQ3cIwUXden3BRRRSLCiiigAooooAKKKKAIL2ztL6IxXltDcIe0iBq5u/8D2JJk0u6uNPk/ug74/8Avk/411dFVGUoPmi7MU4xnHlkrrs9UebX+k6/pgLXNkt5AP8AltackD3Q81Ttru3uMiKQFh1U8MPqK9VrK1rw9pOrfNd2qibtNH8kg/Edfxr2MNnuIpaVPeX4/eeBjOGsHX1p+4/LVfd/k0cNRV7UvDGtabmSxkGqW4/gb5ZlH8mrKt7qKaRovmjmX70Ug2uv4GvpcJmmHxWkXZ9nv/wT5DH5Ji8FeUlePdar59V8yeiiivRPICiiigAooooAjuIY549kgyM5BBwQfUHsa9d+EnxdmsJIPDvjS4MkDER2mquenok3/wAX+frXk1NljSWNo5FDIwwQe9c2JwsMRHlkb0MROjK8T7XVgyhlIIIyCO9LXzj8GvidP4ang8N+JblpdFciO0vJDlrQ9kc909D2+nT6NVlZQysGUjIIPBFfJ4nDTw8+WR9HQrxrR5oi0UUVzmwUUUUAFFFFABXG/Fjx3Z+B9A8/atxqlzmOxtc8yP8A3j6KOpP4d63fF3iDTvC/h671vVJdltbJuwPvO3ZFHck8CvknxBrWpeKPEFx4i1g/6RPxDFn5beL+FF/r6nNehgME8RO7+FHFjMV7GNluyrc3F7qGo3Gq6rdPd6jdNvnmbufQeijoBSUUV9XGKirI+dlJyd2FFFFUIKKKKACiorm4it4jJM4Vf1J9BWnonhm91jbc6p5llYHlbcHEso/2j/CPbrXnY7MqODXvay7f1setlmT18wd46R6t/p3f9OxmWv2vUrg2ukWxuZAcPIeIo/q39BXV6J4Ns7eRbrVZP7RuhyA4xEh/2V7/AFNdFZWttZWyW1pAkEKD5UQYAqavjsZmNfFv33p2W3/BP0DAZXhsAv3S97u9/wDgfIBwAAMAdBRRRXCegFFFFABRRRQAUUUUAFFFFABRUM11bQ/62eNPYtzUcV4Zzizs7u6944jj8zXNUxlCk7Tmk/x+41jRqSV0i1RRFY6/P/q9LWEes8wH6DmrMfh7XJP9Zf2UPskZYj8655ZnR+ym/lb87Fext8Ukvn/lcrUVoJ4Vmb/j41q4PtHGq1KvhGw/5aXmoyfWfA/QVk8zf2ab+bX6XFyU1vP8H/wDKpNy/wB4fnW0vhLRB96GeQ+rTsf61IPCug5/48QfrI3+NT/aVb/n2v8AwL/7ULUf5n93/BMHen99fzo3L/eX863/APhF9B/6Bsf/AH03+NI3hbQT/wAw9B9HYf1pf2jX/kX/AIE//kQtR7v7l/mYQIPQg0Vtt4T0I/8ALoy/7srD+tRt4R0v/lnLfRf7twf601mVXrTX/gX/AAA5aP8AM/u/4JkUVpv4TjH+o1a/jP8AtFX/AKVA/hnVE/1OrxP7SwY/UGtFma+1Tf4f5h7OD2mvx/yKdFSSaR4hh/5YWd0P+mchU/rVWVtQt/8Aj60i9jA6si7x+laRzPDv4m16p/nsP2En8Nn80TUVVi1Gzkbb56o391/lP61ZUhhlSCPUGuunWp1VeEk/RmcqcofErC0UUVqQFFFFABRRRQAUUUUAFZuuaFpusxgXtuDIPuTJ8sifQ1pUUDPOdX0PVtFzIA2pWI/5aIv72Mf7S9x7iqdvPDcRiSGQOvqK9SrmfEPhK3vJGvdLdbG+PJIH7uX/AHl/qK9zA53VoWjV96P4r/P5nzuZcO0MVedH3J/g/l0+X3HL0VCZJre7NjqEBtbtf4G6OPVT3FTV9dQr068FOm7o+CxWFrYWo6daNmFFFFbHOFFFFADZEWRGjkUMrDBB716r8B/iLJpN3B4O8RXRaylITTLuQ/6tu0Ln0/un8PTHllR3EKTwtFIMqfzB9RXNisNHEQ5ZG+Hryoz5kfbVFeS/s/8Aj+TXLE+F9cuN2sWKZhlc83UA6N7svQ/gfWvWq+QrUpUpuEt0fS0qkakVKIUUUVkaBRRXm/7QPi9/Dfg/+z7CXbqurk29uQeY0x+8k/AHA9yK0pU5VJqEd2RUmoRcn0PJfjb4x/4TDxYbCyl3aJpMhSPB+W4n6M/uB0H4nvXF1HbxJBAkMYwqjAqSvs8PRjRpqET5etVdWbkwooorYyCiiigAqG5n8tkijjaa4lO2KJBlnNFzM0Zjihjaa4lbZFEvV2rs/CPh1dKQ3l4Vn1KUfvJOojH9xfb3714ua5qsKvZ09Zv8D6PJMjeNftq2lNfj/wADu/kvKv4X8Ki1lTUtYKXF91SPrHB7D1PvXU0UV8XOcpycpO7Z+gwhGEVGKslsgoooqSgooooAKKKKACigkAEkgAdzVeGea8lMOmWr3bjgsOI1+rdKwr4mlQV6jt+fyRpCnKfwosVWlvraOTylcyynpHENzH8BWvaeF5p8Pq94WH/PC3+Vfxbqa6CxsLKxj8uztYoF/wBhcE/U9TXm1Mxqz/hxsu73+5f5/Iu1KG7u/Lb7/wDgHJW2n67ecx2cdlGf4rlvm/75FaNv4TR/m1HUbm59Uj/dp+nNdLRXHPnqfxJN/l9yshe3a+BJf13epnWWiaRZ4Nvp9urf3iu4/ma0BwMDgelLRRGEYq0VYylOUneTuFFFFUSFFcvr/iC8i8X2XhbSzYQ3lzYy3omvQzKyowXy0VSpZsnJ5+UDODmqt/4g8SWt54N02ay02HUdYkddShJZxbrHFvkaMhhnBwozn7w/G1TbS8/+D/kZuok35f8AA/zOyorgfFfiTxdpuqxadYW2jPe6hfGHS7KSOR5JIFA8y4ldXARF5P3T/COpqzr/AIo1Kz8bPocd9odlZwaUl7cXN5E7MrtKY1QASLw2GI78d801Sk7eYnVir36Ha0VylzruuWun6Hp91Z2UfiTVpGj8pWJggCAtJKeckKoHGeSwGRVbxv4h8QeG7OS7jj0i5WNoY7W1dn+1anIxAZY1UgI3JwMP0ycChUm2kN1Ulc7SiuI8UeMNUs73X4dHsbSdfD2nx318LgtumLBn8mMrwrbEJ3HcMkDHer994kktP7F1j93LoWrNBDkrtktnmH7pyc4ZWJCkYBBIOSM0eylp/X9X6B7WOv8AXr9x1FFFFZmgUUUUAV7qzs7tdt1awzD/AG0BrIufCelOS1r59k/rBIQPyPFb9FZypQk7tamkK04fCzkLjw/rVvzbXVveoP4ZR5b/AJjis6a6ktH2ajaT2berrlD9GHFegU11WRCjqrKeoYZBrWFWvT+Cfyev/B/Ev20ZfHH7tP8AgfgcRHIkibo3V19VOadWzf8AhfT5mMtmXsJ/70P3T9V6Vi3llrGmgtc24vIB/wAtrccge6/4V208zS0rRt5rVf5r7reY/ZRn/Dfyej/yFoqK2uIbhN8MiuO+Oo+oqWvTjOM0pRd0ZNOLswoooqiQooooAKKKKAM/XdHsdZs/s95HnHMci8PGfVTXn+o2t7od4tnqREkTnFvdAYWT2b0avUKr6jZWuo2clneQrLDIMMp/mPQ11YPGVcJU56b9V0Zx47AUcdS9nVXo+q9P8up5zRSalYXWgX62V0xltZT/AKLcHv8A7Df7Q/Wlr7zB4yni6aqQ+a7H5nmGX1cDWdKp8n0a7hRRRXUcIUUUUALBc3un6ha6tpcph1CykEsDj1HVT6gjgivrX4e+KbLxj4VtNbs8IZBtnhzzDKPvIfof0INfJNdt8C/FX/CLeOF0+6k26VrbLE+T8sVx/A3tn7p+o9K8rNML7Wn7SO6PRy/EeznyPZn1BRRRXy574HgZPSvkf4l+Iz4u8f6hq0blrG2Js7H08tD8zj/ebJ+mK+g/jd4ibw18ONSu4G23dyos7XHXzJOMj6Dcfwr5ZtYVt7eOFeiKBXuZNQu3VfoeTmdayVNEtFFFfQnihRRRQAVFczx28DTSHCqPz9qlq34S03+2dbN1Mu6x09+Aekk3+C1wZjjVg6Ln1ei9T1Moy54/EKD+Fat+X+b2NnwNoL2y/wBsalH/AKdOv7tD/wAsIz0H1Peuqoor4Cc5Tk5Sd2z9RhCMIqMVZLZBRRRUjCiiigAooooAKguLlY5Vgijee5f7kMYyx/wpYhdahdmx00Auv+tmP3Ih/U+1dXomj2mlREQqZJn/ANZO/Luf6D2rysTj3d06PzfRend/gvwN1CMFzVPu/wA+xj6d4ZluSJtbkyvUWsTYUf7x7100EMVvCsMEaRRr0VBgCpKK85QSbk9W+r3M51ZT0e3boFFFFWZhRRRQAUUUUAFFFFAHAeOtE17xVDe6TPodrE0N5HLo2sJdKrWgAQmXA+cSAhxhRhhgHAya05tN1ab4pw6zNYh9LsdIkt7Wbz03NPI6s529R8qKoP17V0s95aQf665hj/3nAqo2uaWDhbrzT6RozfyFTPG06atKSXz7qxm6Sbb9Pwdzi/Cun+MIfEE2u6toMP8Aa+o3SxXFy93G8NjYKSVhhCtuY9ycDLMSeABUWoaFrk3iPxPqk/g+01O4vJbdNKkubmHy4UgA2M3O9f3hZyF68DvXeJqXmDMGm6pOPWO0Y1Ksupv/AKvw9qrfWIL/ADNR/atBO6kvlf8AT0M3Shazl+RzHjFTp/jLwt4jumAsrb7TY3cuMLCZ1XY7ei74wuT03CqvxG0bWvE1jqOixaDYkyrGNM1j7Soa0Y4JkIxvVlIyNmQeMkc12D/2tIjRyeGdRdGBDKyqQR6EZpI/7UijWNPDOoxxoAqqqLhQOgABqI5nQVnfbyfr2G1B3XMtfT0OI8QeGPECar4nfSEiuovEmlw2jTSzBDaTIjxmRgfvKVfPy5OVxjnNT+ONPiHhvQPA9jJ5l1Jc2SIo5ZILZ0d5WHZQIwM+rAd669ry5j/12iavH7/ZSR+lVxqmlxzvNJFJbzOAru9sysQOgJxyBk1cc0oXTc1pby22D2UWmove/wCO5qnkk0VTh1TTZv8AV30BPpvAP61bVlYZUhh6g5qoVIT+F3NxaKKKsAooooAKKKKACiiigDG1jw7Y37m4izaXfaaLjP8AvDoa5u7W80uUQ6pGAhOEuUH7tvr/AHTXe0yeKOeFoZo1kjYYZWGQRUwc6Uuak7P8H6r9dzeNa65amq/FehxYORkciipNX0afRt1zYh59P6vDnLw+6+oqGGSOaJZI2DIwyCK9nC4yNfRq0luv8u6FOnyrmi7odRRRXYZBRRRQAUUUUAVNY0611XT5bG8TdFIOvdT2I9CK83aG506/l0m+OZouY5O00fZh/WvU6wPG+jNqmmi4tRi/tMyQH+96p+P867cBjZYOsprbqvI4Mzy+GPoOlLfo+z/yfX/gHIUVDaTrc26TLwGHI9D3FTV+gwmpxUovRn5XUpypzcJqzWjCiiiqICoruHz7do9xVjyrDqrDofzqWik9QTPqX4O+Kf8AhLfAdlqEzD7dCDbXq+kqcE/iMN+NdjXzl+zXrh03xxe+H5WxBq0Pnwg9BNGOfzXP/fNfRtfG42h7Gs49D6jC1fa0lI8A/aj1Y3Gv6F4eRvkt43vph/tH5E/k3515RXTfF6//ALT+LOvz5ylq0dmntsUbv/Hia5mvpsvp+zw8UeDjZ89aQUUUV2nKFFFFAFfUJZI7YiEFppCI4lHdjwK9H8PabHpGj29hH1jX52/vOeWP51xHhi2+3eL7dWGYrKM3Df7x4X/GvRq+HzzEuriXDpHT59f8vkfpPDmEWHwSm956/Lp/n8wooorxz3QooooAKKKKACoSlxfXqabYnErjdLJ2iT1+vpS3k621s8zDO0cD1PYV0vhXTDp2n7pubu4PmTt79l+gry8wxDVqMHq932X+b/zN6aUI+0l8vX/gFzStPttNsktbVNqL1J6se5J9at0UV50YqKsjCUnJ3YUUUVQgooooAKKKpvdT3F4dP0q2a8vP4gDhIvd27VlVrQpR5psTaSuy07KilmYKo6knAFUk1JbmUw6Za3GoyjgiBMqPqx4Fb+m+C45GW48QXRv5eogXKwp+HVvxrqreGG3hWG3iSKNRhURQAPwFedPGVp/AuVeer/yX4nBVzCEdIK5w9v4f8T3uDNJZ6XGe3+uk/wAK0IPA1i3OpahqF8e4Mvlp+S/411lFc0oc/wAbb9X+m34HFPG1pdbehj2fhfw9acw6Rak+rpvP5tmtSGCGEYhhjjHoqgfyqSinGEY/CrHNKcpfE7hRRRVkhRRRQAUjAMMMAR6EUtFIChd6NpN2D9p0yzlz3aFc/nism48D6A5LW8NxZP2a3nZcfgciulorOVKEtWjSNapH4ZM4q48I6xb/ADadrS3AHSO7i/8AZl/wrMum1jTf+Qro8yxjrNbHzU/HHIr0iitIupD4Jv56r8f0Z1QzCrH4tTzmzvLW8TdbTpKO4B5H1HUVYrota8LaRqjGZoPs112uLc7HB98cH8a5XU7PWNAy18pv7Af8vUSfPGP9tf6iuqnj3HSsrea2+fVfivM9Cji6dXTZliimQyxzRLLC6ujDKspyDT69FNNXR1BRRRTAKKKKACuO8RaZ/ZE7ajZofsMjf6REo/1RP8Y9vWuxpsiJJG0cihkYFWU9CDUSTupRdpLZ/wBdO5pSqcj12e5xKkMoZSCCMgilqJ7ZtL1ObS2YmMDzLZj3Qnp+FS172FxCr01Pr18mOpDklboFFFFdBmFFFFABRRRQB5x4jsRpPieWONdtrfgzRDsrj74/rUFdR8SLQzeH/tqD97YyrMP93ow/I/pXLKwZQy9CMivseH8S6lB0n9n8n/TPguKsIqeIjXjtNa+q/wCBYWiiivfPlgooooAm0rUn0PxDpOux5zYXkcr47pnDj/vkmvs6N1kjWSNgyMAykdwa+Jb2PzrSaI/xIR+lfWnwn1X+2Pht4f1B2y72UauT3ZBsb9VNeBnVPWM/kezlU9JRPlbUro3+v6zqB5NzqVxJn23nH6VFVbTW32xkPV5HY/ixqzXuU1aCR5NR3k2FFFFWQFFFFAG78NIgz6tekctcLCD7Kv8Aia7GuX+GQ/4p2V/795Kf1rqK/NK83OrKT6t/mfsVCCp0oQXRJfcgooorI0CiiigAooooAbZwfbfEVjasMxxZuJB67en613Ncl4RXd4jvnPVLaNR9CSf6V1tfOTlz1qkn3t92htX0UY9l+eoUUUUGAUUUUAFFFFAFSZbrUNRi0bT22TSrumlxnyY+5+p6Cu70TSbLR7FbSxiCKOWY8s7f3mPc1z3w3iWRtXv25le7MOT1CoBgfrXX14Tm6s3UfnbyX/B6njY6s5T5OiCiiimcAUUUUAFFUtfi1C40LUINJuEttQktpEtZnGVjlKkIx9g2DXmXwpOhwxXmq6hYajo3iXw7p7Wev2txOXEpYLKbhm5EwbYxWTOcFgQOg2hT5oSlfb+v+B8w7eZ61RXifh6y0PRf2etH1TxQl3JHPMurNZQykvfXEzs8FqB1cEvGoTp8ozwDS33h648G/A/xfq+pW8Sa/rlsxktLdyIbWWX91BbRDoAhdRuGNzZY9sbPCpNq+t7Lzf3/ANadyU728/6/r/gHtdJuXfs3DdjOM849a83+Hvhq20+7Gpz+G7rQ59DtjZxFp1Y36tDGzyybSQx3AgHcTnfnrT/hzpkXiX4bReINW+0z6h4hiF9cyQzmOUxs2+O3VwQVjC7U25AI3Z+8TUToRjd82it+Pz7L9ATuj0V2VBlmCjIGScUteVfCy0tbvX/HOh6ppradGZ7cnw9MRLDbwmMhZkYEofNKkkLwpT1yT0Xwlv7qbStY0e8uJbp9C1i402OeVtzyRLteIse7BJFUk8nbnvSqUOW9ntZ/J2/zC/8AkdnRRRXOUFFFFABSEBgVYAg8EHvS0UAcD4o0ceHpzqunqRpsrgXUAHEJP8a+g9RSAhgGUggjIIrub+3jvLKe1mUNHNGyMD6EYrzbw5I0mjQbiSVymfXaSP6VvgZuFR0ujV15d/zPbwNZ1INS3Ro0UUV6p2hRRRQAUUUUAc347g22dtqSj57WYbj/ALDcH+lZldH4sQSeGtQU9oGb8Rz/AErmLY7raJj3RT+ldeWytVnHvZ/mv0RvLWlF9m1+v+ZJRRRXsGIUUUUAFFFFAFfUrdbrTrm1YZEsTIfxFeXaM5fTIN33gu0/UcV60OTXkumcRzr2W5lH/jxr3eHpNYlx7r9UfN8VQTwSl2kvxTLdFFFfZn56FFFFABXf/Dbxz/Y3gyy0t2fNu0y8enmuR+hrgK56XUpLaeWFc4WRv/Qia48bSVWKTOrC1HCTaNu1j8ozw4x5dxKmPo5qar3ii1+w+N/EljjAh1SfA9mbcP51Rrooy5qcX5GFVWm0FFFFaEBRRRQB0nwyYf2Ndw94r2QH8cGuqriPh1N5Os6pYk/61UuEH/jp/pXb1+bYmDp1pw7N/mfr+FqqrQp1F1Sf4BRRRWBuFFFFABRRRQBP4Xk8rxTNGeBPagr7lW/wNdhXAXEzWV3a6moJ+zSZkA7xnhq72N1kjWSNgyMAykdwa+dqx9nXnHzv8n/wbm1bWMZeVvu/4Fh1FFFIwCiiigAooooAk8HXq6b4judNnO2HUCJrdj08wDDL+PBruq841C0ivbfypMqQdyOvDIw6EGtXQfFclqyad4iYRv8AdivQP3cv+9/db9K8SvTeHk7/AAvr2v0f6fceZjcLKT9pD5nZUUisrKGUgqRkEHgilpHlBRRRQBkeK9Bt/EWmxWVxeX1n5NzFdRTWcvlyJJGwZeSCCMjkEEGsu78CaXdaDrul3F9qby68nl6jfecouZU27AoIXagC5UBVAGSepJrq6K0jVlFWT/r+kHW5x+rfD/TtSn8PTyatq8Unh+PbY+W8RUNs2eYytGVLheA2OMnGM029+HmmXnh1dFn1bWWT+0xqklwZ0M004fepclCpUMFwoAHyqOgxXZUVX1ippr/W4rIxNA8Ow6VfahfSajqGp3V+I1mlvXRsIgIVFVFVVX5mPA5JJrB8O+Ebuz8Lz+Cbua7h0y1k3aXqNjdeVMkQk3xxnuGThehVlAz1K13NFJVpa/L8Ngsc7p+gxeHV1XVtPhu9Y1m/2GeW5nRZLgoNsaE4VERQT91e7HBJ5XwBoE3h/RJY72aOfUr67mv7+SIEIZ5WywXPO1RtQZ5woroaKTqyaafULBRRRWYwooooAKKKx/EXiLT9FURysZ7tx+6touXc/wBB7mlKSirsqEJTfLFXYnjHVl0nRJZV+a5mHlWyDq0h6fl1rkNLtvsenw22clF+Y+p6n9aTF5qGof2rqzKZ8YhhX7kC+g9T6mrddmCoSTdWatfRLy/4J7uFoexhZ7sKKKK9E6QooooAKKKKAMfxnN5Phm99ZEEaj1LECueiXZEif3VAq94zuPtOo2mlocrEftE/t/dH9ap12ZZG851Omi+7V/n+B0T92nGPz/r7gooor1zAKKKKACiiigAJ2gt6c15LpDb7Rpe0kruPoWNek+JrwWHh6/u+6QNt/wB4jA/U151p0Xk2EER6qgz9a9/h2DeIlLsvzf8AwD5niuoo4SEO8vyT/wA0WKKKK+xPz8KKKKACqdlo7XkJuREzB5H5A9HI/pVsnAJ9BmvdPgr4Rgvvhjo15NGm+dJZDuHPMrkfpXn5hXVGCfmduCpe0k0cB8e9P/s74t3soXbHqVpFcr7so2N/6CK4uvbf2qNI3aTo3iSNebK5NvOw/wCeco4J9gyj868Sp5bV9ph4+WgsfT5Kz8wooorvOMKKKKAEs7oaZr+n6kx2xB/JnP8AsPxn8DzXp9eW3MK3Fu8L/ddSDXY+A9VbUNH+zXDf6ZZEQzDuwH3W/Efyr43P8K6ddVltL81/wD9B4YxqrYZ0G9Yfk/8AJ/odDRRRXgn0oUUUUAFFFFACOqupVhlSMEeoq/4P1A28n9iXT8rlrR2P30/u/UVRqG7txcRgbjHIhDRyL1Rh0Irgx2FdaKnD4l+Pl/XU2pyWsJbP8PM72isHw3rn2tvsGobYr9B9FmH95f8ACt6vJjJSRnUpuDswoooqiAooooAKZNHHNE0csaujDBVhkGn0Umk1ZgVLEapo5zot7iHqbS4y8f4Hqtbln42t48R61YXGnv3kUeZEf+BDkflWdSHkYPIrgnl8d6T5fLdfd/k0YVcNTq/EtTtdP1Gw1CPzLG8guF/6ZuDVqvMp9IsJZPMWHyZe0kLFG/Sp4H16z/48tfuCv9y5QSj8zzXNLD4iH2b+j/R2/M4Z5a/sy+89GorhYvEnieDiaz028HqjtGT+eRVqPxpcIP8ASvDt6p9YZVkH9KycnH4otfJ/oc8sDWXQ7CiuVXxzpf8Ay2sdUhP+1bE/yNSL468Of8tLm4i/37Z/8Kh16a3kZvC1l9lnTUVzX/CdeGP+gg//AIDSf/E0f8J14Z7X0hPoLaT/AOJpfWKP86+8X1at/K/uOlorl28c6J/yzj1Cb/ctW/rUT+N42/499D1SX03IqD9TVKtB7O/pqUsJWf2TraK4mXxZrsv/AB7aHbwDsZ7nd+iiqk2peKroYk1W2tFPUW0GT+bVaVSXwwb+VvzsaxwFZ76HfyOkaF5GVFHUscAVgal4x0O0cxRXDX0//PK0XzDn6jgfnXJSaXHcPv1C6u79v+m8xK/l0q5BBDbpsgiSNfRVAraOEry3tH8X+i/M6oZdFfG7kl9rviLVAUgVNHtj3zvnI/ktVLHT7ezLPGGeZ/vzSHc7n3Jq3RXZRwdOm+bd93/Vl8juhThTVoqwUUUV1lhRRRQAUUUUAFUta1GHS9Pe6m5xwiDq7dgKfqd9a6daPdXcgSNfzY+gHc1xs01zqt6NQvVKIufs8H/PMep/2jSUZ1Z+zp7/AJLu/wBO5tSpq3PPb8/IbaJMTJdXR3XNw2+U+nov0FT0UV79GlGjBQjsiZzc5OTCiiitSAooooAKKKbNJHDC80rBI0UszHoAOpoGch8SroSLZaMjZaeTzpgO0adM/U/yrCqN7uTVdTudYkBAnOyBT/DEvT8+tSV9vkeFdHD88t5a/Lp/n8z864lxqxGL9nF6Q0+fX/L5BRRRXsnzoUUUUAVtSZksZdnLsu1R6k8D+dfZPg3TF0bwnpOkqu37JZxREe4UA/rmvlr4daR/wkHxH0HSmTfCtx9ruB28uL5ufYnA/Gvruvnc6q3nGHY9vK6douRjeN9Dh8S+EtT0OcDF3bsik/wvjKt+DAGvj22EyK1vdIY7m3doZ0PVXU4I/Svtuvmr9obw2dC8cprtvHtsNbH7wgcJcqOf++hg/UGoyjEclR031KzKjzQU10PPqKKK+lPCCiiigAplveS6NqsWrwKzIBsuox/HH6/UdafQelc2LwsMVSdOXX8GdmAxs8FXjWh03XddUelWlxDdW0dzbyCSGVQyMOhBqSvOvC+sHw/dizumP9lTv8jH/l3c/wDsp/SvRQQQCCCD0Ir8+xFCeHqOnUWqP1TDYmniaSq0neL/AKs/NBRRRWJsFFFFABRRRQBDd20dwgDZV1OUdThkPqDWlpPiKW1ZbXW/u9Eu1Hyn/f8AQ+9U6R1V1KsoZT1BHBrhxWBjWfPF2l37+v8AVzaFTTlkrr8vQ7ZGV0DowZWGQQcginVwdk9/pT7tLmBhJy1rKcof90/w10Ol+JbG7cQXO6yuv+ec3AP+63Q15E+ek+Wqrfk/R/0wlQbXNB3X4/cbdFJS1RgFFFFABRRRQAUUUUAFFFFABRRRQAUUUUAFFFFABRRRQAUUUUAFFFFABRRRQAUUVT1PU7HTYvMvLhI/RerN9B1NTKSirtjjFydorUuVk65rtrpn7kA3F4w+SCPr9T6CsS+13UtRzHYxnT7Y/wDLVxmVh7D+GqdraxW4OwEu3LOxyzH3Na0cPVxHwrlj3f6L9Xp6m6pxp/Hq+3+b/r5CSC6vroXupyCSUf6uJfuRD2Hc+9T0UV7NDDwoR5YL/N+pE6jm9QooorczCiiigAooooAK4nx/qv2uYeH7Rzt4a9dey9k+p71reMfEH9lQraWe2TUpx+6TtGP77e3864u0g8iM7naSV2LySN1dj1Jr1cpy54upzSXuLfz8v8zxs7zVYCjyxf7yW3l5/wCXn6EqqFUKoAAGAB2paKK+7PzJu4UUUUAFFFEVpeanfWuj6che9v5lghA7E9WPsBkmplJRTbHGLk7I9l/Zb0LdHq/i2aP/AI+HFnZkj/lmhy5H1bA/4DXuNZnhXRbXw74csNEslAgs4ViU4+8R1Y+5OT+NadfF4ms61Vz7n1VCl7KmohXPfEXwvbeMPCF7odxhHlXdbykf6qVeUb8/0JroaKyjJxakjSSUlZnxP5d1a3Fxp+oQtBfWkhhuY26q4/oetOr2j9o7wRI4HjjR7cvNAgTU4kHMkQ6SY7le/t9K8VjdZEWRGDKwyCO9fYYPErEU1Lr1PmcVQdGfL0HUUUV1nMFFFFADZESSNo5FDIwwQe9aHhjxBJojpp2pOz6cx2wXB5MH+y3+z79qo011V0KOoZSMEHoa8/MMvp4yFnpJbP8AroetlWbVMvqXWsXuv1XmenqysoZWDKRkEHIIpa830PWrzw6wiZZLvSs8x9ZIPdfUe1egadfWmo2iXdlOk0L9GU/ofQ+1fDYjDVMNPkqKz/rY/SMLiqOLpqrRd1+Xk+xYooorA6AooooAKKKKACmTwxTpsmjV19GFPoqZRUlaSuhptO6IrRtS07/kG3reWP8AlhP86fh3Fa1t4sWPC6pYzWx7yR/vI/05FZ1FedUyyG9J8v4r7v8AJo29tzfxFf8AB/163Ousb+yvo99ndRTj/YbJH4das15/LYWsj+Z5flydnjJVvzFT291rVn/x7amZkH/LO5Xd+vWuOeFxNPePN6f5P/Ni9nTl8Mrev+a/4B3NFcrD4nv4+LzSN47tbyZ/Q1dg8V6NIds00tq3pPEV/XpXPKrGHx+76q35h9XqdFf01/I3aKq22o2F0P8AR723l/3ZAatVSkpapmLi1ugoooqhBRRRQAUUUUAFFFFABRRRQAUVHNNDCN000cY9XYD+dZtz4k0O3yG1GF2/ux5c/pUSqQh8TsXGnOfwq5rUVzU3ixG4sdMu5/RnAjX9eapT6xr91wrWtiv+wPMf8zxTg5VP4cW/l+rsvxNPq8l8TS+f6bnYOyopZ2VVHUscAVi33ijS7djHA73sw/gt13fmelc1LZ/aG331zcXjf9NZCR+XSrEUccS7Y0VF9FGK6oYHET+JqK+9/wCX5halHu/wX+f5E13rGtX2Vj2abCf7vzyn8egqnBZwRSGUhpZj1lkO5j+JqxRXdRwFGk+a133ev/AXyCVaVuWOi8v61Ciiiu0xCiiigAooooAKKKKACsHxX4ji0hBa26i41GUfu4c8KP7zeg/nVDxJ4s2SPp+h7Z7ofLJP1jh/+Kb2rmLe38tnlkkea4kO6WZzlnNepl2V1MZLmekO/wDkeRmucUsvjy7z6L9X/V3+IQRSebJdXUpnu5jullPc+g9AKmoor7ejRhRgqcFZI/NsRiKmIqOrVd2wooorUxCiiigBCQASTgDkmvY/2aPCTSST+OdQhIEim30tWHSP+OX8TwPYH1rzXwF4VuvHHiqLRIN6WMOJdSnH/LOLP3Af7zdB+J7V9cWNrb2NnDZ2kKQ28CCOKNBgKoGAB+FeHm2LsvYx+Z62XYa79pL5E1FFFfPHtBRRRQAjqsiMjqGVgQykZBHoa+W/jD4Ek8D62b6xjJ8O38p8ojkWkp58s/7J/hP4dq+papa5pdhrek3OlanbpcWlyhSWNhwR/Q9we1dWExUsPU5lt1OfE4eNeHKz42ore+Ing3UfAWtrZXTPcaTcMfsF6R1H/PN/Rx+vWsGvr6VWNWKlF6HzVSnKnJxkFFFFaEBRRRQAVFateabdm80mcQSt/rIiMxy/Uf1qWiufEYaliYclRXR1YPG18HU9pRlZ/g/VHW+H/FdlqTraXa/Yb/8A55SH5XP+w3Q/zroa8subeG5j8uaMOO3qPpV3Std1nR8RljqdmP8AlnI2JUH+y3f6GvksbklaheVL3o/j/wAH5fcfd5dxHh8VaNX3Jfg/R9Pn956NRWVofiHS9YG21uNs4+9BKNsi/h3/AArVrxD6IKKKKBBRRRQAUUUUAFFFFABSMqsMMAR7ilopDK0thZSHL20efUDB/SkSyEX/AB73V5B/1znYVaormngsPN3lBfcaqvUWikxiS6vF/qdauvpIquP1qVdS8RL01C2k/wB+3A/lTaKyeWYfomvm/wDMft5dUvuX+RMNb8RL1GnSf8BYf1p3/CQa9/z56ef+BtVeio/sul0lL7xe2/ur7iz/AMJDrv8A0D7D/v61B8Qa6f8Alx09f+2jGq1FH9l0/wCeX3r/ACD2q/kX4/5lhte19hxb6envljUbat4ib/l6sY/92En+ZqOimsso9W38/wDKwe27RX3CPd69J/rNYZR/0yhVaheG5l/1+qahJ7ecVH5Cp6KtZbhlvG/q2/zY/rE+mnokimNMss7mhMjesjFv51ZjhhjGI4kT/dUCn0V0U8NRpfBBL0REqs5fE2wooorYzCiiigAooooAKKKKACiiigAoqK8urezt2uLueOCJeru2BXH6r4zluN0OgW+4dDdzrhB/ur1NXTpTqy5YK7Iq1YUYOdSSS7s6nV9UsNJtjcX9wkKfwg8sx9AOprhdZ17Utc3Qw+Zp+nHgqDiaUe5/hHtVDyGluTeXs8l5dH/lrKc49gOgFT19NgcgStPE/d/mfH5lxRvTwf8A4E/0X6v7kRwQxwRCOFAiDoBUlFFfTRioqyWh8dKUptyk7thRRRTJCiiigAp9jZ6hq2q22jaPbm41G7bbEnZR3dj2UDkmo1W4nuoLGxt5Lq9uXEdvBGMtIx/p719LfBv4dQ+C9Oe8v2S5168UfapxysS/88k/2R3Pc/hXBjsbHDw0+JnZhMK68tdja+Gfg6x8E+GYtKtSJrhj5l3ckfNPKep+nYDsK6eiivk5Sc25S3Po4xUVZBRRRUjCiiigAooooAzfEuh6X4j0W40jWLVLm0nXDKeoPZgexHY18tfEXwXqngHVBBeM91o87Ys7/H/kOT0b36H+X1vVXV9NsNX06bTtTtIru0nUrJFIuVYf5712YPGTw0tNuxzYnCxrx13PjOiu2+KHwx1PwVJJqWlLPqPh3OSR801mPRv7yf7Xbv78PHIkiCSNgynoR3r6uhiIV480GfO1qM6UuWSHUUUVsZBRRRQAUUUUAQXNrDcENIpDr911O1lPsRWhp2v69peFaRdUth/BMdsoHs3f8arUVwYvLcPitZx17rf+vU9TA5zi8FpTlePZ6r/gfKx1+k+LtHv3EMkrWVyf+WVyNhz7Hoa3xyARyD0NeWzwwzpsmjSRfRhmiybUdNOdK1Ka3X/ni58yP8j0r53E8P14a0nzL7n/AJH1uE4owtWyrJwf3r/P8GepUVxNn4zvoMLqul+avea0bP8A46ef1re03xPoWoEJDqESSH/lnN+7b8jXiVaNSi7VItep9DRrU68ealJSXk7mxRQORkcj1orM0CiiigAooooAKKKKACiiigAooooAKKKKACiiigAooooAKKKKACiiigAooooAKKKq6hqWn6em++vILcf7bgE/h1oGlctUVyd744suV0uzub9uz7fLj/M8/pWJfa14i1HKyXiWEJ/5Z2o+b8XPP5V14fA4jEfw4Nrv0+84sVmOFwv8aok+27+5anc6tq+m6VHvv7yKH0UnLH6KOTXLah4yvLoGPRbHykP/AC8XQx+IT/GufgsreKQy7DJKeskh3MfxNWa93DcO9a8vkv8AM+ZxnFn2cLD5y/y/zfyIJoZbycXGp3Ut9MOhkPyr9F6Cpx0oor6GhhqWHjy042R8pisZXxUuetJyf9bLoFFFFbnMFFFFABRRRQAUQR3V5fQabptrJeX9y22C3jGWY+p9B6mrXh/SNY8Tawuj+HrQ3V1x5sh4it1/vO3b6dTX0v8AC/4d6T4IsS8f+m6tOv8ApV9IvzN/sr/dT2/OvPxuPhh1ZayO3C4OVZ3eiM/4P/DO18HW/wDampNHeeILhMSzgZWBT/yzj9B6nqfpXotFFfK1KkqknKT1PoIQjCPLFaBRRRUFhRRRQAUUUUAFFFFABRRRQAjKrKVYAqRggjgivE/if8GPMlm1rwOsVvO2Xn0xjtilPcxn+BvbofavbaK2o150Zc0GZ1aMKseWSPidjLFdy2V3bzWl5C22a3mUq6H3Bp1fVPxC+H3h3xrbD+0rcw30a4gvoPlmj/H+Iexr528deBvEvgmVn1OA3+l5+TUrZCVA/wCmi9UP6e9fSYTMqdf3ZaM8LE4CdLWOqOfopsbpIgeNgynoQcinV6ZwBRRRQAUUUUAFFFFABUU9vBcLiaFJPqKloqZRjJWkroqE5U5c0XZ+RBaxXVic6bqV5Z/7Kybk/wC+TxWrbeJ/ElrgTLZX6j1Bic/iOKo0V5lbJsHV+zb00/4H4Hs0OIsfR05+Zf3tfx3/ABOgt/HNsABf6XfWx7siiRfzHNaln4q8PXRAj1SBG/uykxn/AMexXF1HLDDKP3kSP/vKDXm1eHF/y7qfev6/I9ijxd/z9pfc/wBHf8z0+GaGdd0M0co9UYN/Kn15L/Ztmrboo2hb1icr/KrMMmqW/wDx665qEYHQNJvH61wVMgxcfhs/n/menS4nwE/ivH1X+TZ6jRXnMWueKIfu6lbTj0lth/MVaj8WeIU/1ljp03urslck8qxkN6b/AD/I7oZzgJ7VV87r80jvKK4pPGt+v+u0An3juh/IipV8cqP9boWoD/dZW/rWEsJiI7039zOqONw0vhqxf/by/wAzsKK5MeOrD+PTNTX/ALZA/wBaePHWj4+a11NT6fZif61k6VRbxf3Gqq03tJfejqaK5b/hOtG/599T/wDAU/40f8J1o3/Pvqf/AICn/Gl7OfZlc8e6+86miuUPjrTP4bDU2/7YY/rTW8dW/wDyz0bU3+qqP61aoVXtF/cyHXpR3mvvR1tFca/je4P+q8P3B/351WoH8Y623+q0ezj/AOuk5b+QrWOBxMtqcvuZhLMMJD4qsf8AwJf5nc0V57J4k8US/dm0+3H+xCWP6mqs19r9x/r9euQO4hRY/wCVdEMnxs/sW9Wv8zkqZ7l8N6t/RN/oemH5RluB6ms+81vR7PP2rVLSIjsZQT+Q5rzeWyWc5urq8uT/ANNZ2anQ2NnD/q7aJffbXZT4exEvikl97OCrxVg4/BGUvuX6v8jr7jxxoq5W1W7vW/6YwnH5nFZtz4y1ebIsdJht17Pcy7j/AN8rWUOBxRXoUuHaK/iTb/D/ADPLrcW1pfwqaXrd/wCS/AW6vtevs/bNZmRD1jtlEY/Mc1UisLWN/M8oPIeryHcx/E1aor1KGW4Wh8EFf7/zPFxOcY3E6VKjt2Wi+5WCiiiu48wKKKKACiiigAooooAKKKfpltf6vqS6XoljNqV83SKEZC+7N0Ue5qZSUVeTHGLk7IikdI0LyMFUdSTwK674d/DnX/G7JdESaToRPN5ImJJx6RKe3+0ePrXo/wAOvgnZ2MkOq+MpItUvlIaOzT/j2hPuP+Wh+vHsa9iRVRAiKFVRgADAArwsZm32aP3nr4bLvtVfuMjwj4a0XwrpCaXolmltAvLHq8jd2ZurGtiiivCbbd2eukkrIKKKKQwooooAKKKKACiiigAooooAKKKKACiiigApJESSNo5FV0YEMrDII9DS0UAeR+PvgjpOpySah4UmTRL9juaDbm1lPuo+59V/KvEfE2i674Vuxa+JdLlsSTiO4HzwS/7rjj8DzX2VUGoWdpqFpJZ31rDdW8gw8UqBlYe4Nelhszq0dHqjhr4CnV1WjPi8EEAggg9CKWvcfGXwJ0y4Ml34Qvm0e4PP2WXMlsx9B/En4ZHtXj3ifw74l8KyFfEWiz20QOBdxDzbdv8AgY6fQ4Ne9h8fRr7Oz7HkVsHVpbq6M+imxyRyIHjdXU91OadXacgUUUUAFFFFABRRRQAUUUUAFFFFABRRRQAUUUUAFFFFABk0ZNFFABRRRQAUUUUAFFFFABRRRQAUUUUAFFFFABRRRQAUUUUAFFFNtTNe3q2Om2txqF233YLWMyN+OOlKUlFXY0m3ZDqj83dcpa28ctzdSHEcECF5HPoAK9N8IfBPxJq5S48TXi6JaHn7NbkSXDD0LfdT9TXtXgzwR4Z8I2/l6HpcUMrDElw/zzSfVzz+HT2rysRm1KnpDV/gehQy6pPWeiPFfBHwV17WjHd+Kpzo1iefscLBrmQejN0T9T9K938LeG9D8Maaun6Hp0FlAPvbB8zn1Zjyx9zWtRXg4jF1a799nsUcPTor3UFFFFcxuFFFFABRRRQAUUUUAFFFFABRRRQAUUUUAFFFFABRRRQAUUUUAFFFFABTZY0ljaORFdGGGVhkEehFOooA828XfBfwfrckl1YQy6Hetz5tiQqE/wC1GflP4YrynxP8I/HGhbpLOGDxBaDo1r8k4HvG3X8Ca+n6K7aGYV6OzuvM5auDpVN0fEk032a6NpexTWVyvDQ3MZjcfgalr7F13QtG121NtrOl2l/Fj7s8QbH0J5H4V5n4g+Avhq5LS6BqF/okh5Eat50P/fLc/rXrUc5g9KisedVyuS+B3PBqK7fXvhD4/wBJLNa21lrkA6Nay+XJj3R8foTXEanHeaTN5OtaZf6XJ6XVuyD8DjBr0qWKo1fhkcFTD1KfxRCimRSxSjMciOP9k5p9dBiFFFFABRRRQAUUUUAFFFFABRRRQAUUUUAFFFFABRRRQAUUUUAFFFFABRRRQAUUhIAySAPeoPtluZRDG5mlPSOFS7H8BSbS3Gk3sWKK6DQ/AXjzXNpsfDNxbRN0mv2EC49cH5j+Arv/AA/8A7mXbJ4m8SsB/Fb6dHtH08xuf0rjq5hh6e8vuOmngq1TZHjdxcwW4zNKiexPJ/Ct3w34Q8YeJSp0Xw/c+Q3/AC9XY8mED1BblvwBr6R8K/DfwX4aKyabodubgf8ALzcfvpSfXc2cfhiutry62ct6U4/eehSytL42eJeF/gHbfLN4u1qa+bqbWzzFD9C33mH5V614d8P6J4dshZ6JpdrYQjqsMYBb3J6k+5rToryq2Jq1n78rno06FOn8KCiiisDUKKKKACiiigAooooAKKKKACiiigAooooAKKKKACiiigAooooAKKKKACiiigAooooAKKKKACiiigAooooAKjubeC5hMNzDHNG3VJEDKfwNSUUAcRrvwn8AawzPN4dt7aVv+WlmTAw/74wP0ritW/Z/tPmbQ/FN/a/3Y7uJZ1/MbTXtlFdFPF1qfwyZjPDUp/FE+ZtU+DPxAscm1/snVkHTypjC5/Bxj9a5fUfCvjPTc/b/AAhrCKvV4YvOX80zX2DRXbDN68d7M5Z5bRe2h8Qy3kMEhjufNtnHVZ42Qj8xT47m3k/1c8TfRhX2rd2dpeJ5d3awXCf3ZYww/Wud1P4eeBtSJN54U0l2PVlt1RvzXBrqjna+1A55ZV/LI+URRX0defBH4eT/AOq0u5tP+ve8kXH5k1kXfwB8NNk2eu69a+gMyOv6rn9a6I5xQe6aMXllVbNHhFFew3/wDEEbSW/jO8AHRZLJG/UEVx+rfDS/0/zCviZJAgz82ngE8/8AXSt4Zlh5bP8AAxlgK0d0cdRUur6Xe6dvzqEM20gf8e23Of8AgVc/fapdWkwiIhk+UHO0j+tdEcRCWzMXQmtzbornf7euv+eUP5H/ABo/t66/55Q/kf8AGq9rEn2UjoqKrWKXl1KkYuYY9wznySccf71dTpXgnUNQUEa9FDlA3/Hju/D79ZyxdKO7Ljhqktkc/RXqGjfBK41BcyeMZI/9zT1/q9b9t+z/AKUCPtfirWpR38pY48/oa5pZrh49fwN45dWfQ8QpryRoPnkVfqcV9D2nwJ8CxYNx/a14e/nXrAH8FxW3p/wm+HdkQ0fhWxkb1n3S5/77JFYyzmktos1jldTq0fKrahZKdv2mMn0U5P6Voadp+tamR/Zfh7WL4Ho0Vm+0/iRivr7T9A0PTgPsGjafa46GK2RSPyFaVc086l9mJvHKo/akfKumfC74jajgroEOnof4726Vf/HVya6vSvgHrU2G1jxXb247x2VqWP8A305H8q9/orkqZriJbOx0Qy+hHpc8x0b4G+BbIq99DfavKOpvLklf++VwP513ei+H9D0SMR6Ro9jYr/0wgVCfqQMmtOiuOdapU+KVzrhShD4UFFFFZFhRRRQAUUUUAFFFFABRRRQAUUUUAFFFFABRRRQAUUUUAFFFFAH/2Q=="/>
          <p:cNvSpPr>
            <a:spLocks noChangeAspect="1" noChangeArrowheads="1"/>
          </p:cNvSpPr>
          <p:nvPr/>
        </p:nvSpPr>
        <p:spPr bwMode="auto">
          <a:xfrm>
            <a:off x="21272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data:image/jpg;base64,%20/9j/4AAQSkZJRgABAQEAYABgAAD/2wBDAAUDBAQEAwUEBAQFBQUGBwwIBwcHBw8LCwkMEQ8SEhEPERETFhwXExQaFRERGCEYGh0dHx8fExciJCIeJBweHx7/2wBDAQUFBQcGBw4ICA4eFBEUHh4eHh4eHh4eHh4eHh4eHh4eHh4eHh4eHh4eHh4eHh4eHh4eHh4eHh4eHh4eHh4eHh7/wAARCAE9Ags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7LooooAKKKKACiiigAooooAKKKKACiiigAooooAKKKKACiiigAoqjq+saVo8Bn1XUrSxi/vTzKgP0yea8/wBe+OPgewLR6fLea1MO1nAdmf8AfbA/LNaU6NSp8KuROrCHxOx6dRXzzrPx38TXW5dF8O2Onqekl5MZm+u1cCuN1bx3491Yn7b4svIUP/LOyVYB+a8/rXfTynET30OOeY0Y7an1je3tnYxebe3cFtH/AHpZAg/M1yeq/FT4faaSs/imwkcfw27GYn/vgGvlWe2S5lMt5JPeSE5L3ErSEn8TUkcMUYxHEifRQK7YZKvtyOWeav7MT3/UPj54RiyNP0/WtQPZkthGh/FiD+lYF/8AH7UHyNN8HBPRrq9Ax+Cr/WvIqK6oZTh47q5zyzKs9tD0K8+Nnj6fIgtdBs/QrFJIR+bVkXfxP+JF197xNHbD0t7KMf8AoQJrlKK6I4DDx+wjF4ys/tGxceMfHNxnzvGms8/88pFj/wDQRVGbVvEM5Jn8Ua7IT1zfuP5GqtFarD0ltFGbr1HvJiStdy587VdUlz18y9kb+tQPao5zJLcufVp2J/nViirVOC6Ec8u5W+xQ/wB6b/v83+NH2KH+9N/3+b/GrNFPkj2Dnl3I0jlQ5jvr9D6rdOP61YivNWi/1PiDW4+MYF/JjH51HRUulB9BqpNdTSt/EvjC2x9n8Za8gHY3RYfrWlbfET4i22PL8X3EgHaa2ifP47c1zdFZvC0XvFFrEVVtJndWnxj+IluR5k+jXg/6aWpQn/vkitix+PXiWIj+0PC2m3I7m2umj/Rga8torGWXYaX2TWOOrr7R7hYftAaOxH9peGNZtfUwlJh/MV0Wm/Gn4eXhCya09i5/hu7d48fjjH61820jKGGGAP1Fc88noPZtG8czqrdJn2DpHibw7q4B0vXdNvM9oblGP5A5rWr4gextHbcbdAw6Mo2kfiK1tK1zxLpGBpPifWLRR0j+0l0/75bIrkqZLL7EjohmsftRPsmivmbR/jN4+0/C3n9l6xGP+esRhk/NOP0rtNF+P2jyFU17QNS0095ISLiMe/GD+lcNTLcRT+zf0OuGOoz6nstFc14c8feDfEBVdJ8RWE0jdImk8uT6bGwf0rpa45RcXaSOpSUtUwoooqRhRRRQAUUUUAFFFFABRRRQAUUUUAFFFFABRRRQAUUUUAFFFFABRRRQAUUUUAFFFFABRRRQAUUUUAFFFcP40+Kng7wuz29xqH26/X/lzsh5smfQ44X8SKuEJTdoq5MpxgryZ3FZ2va7o2g2huta1S0sIf708oXP0HU/hXzz4p+MvjLWi8WjxweHrNuAwxLcEf7x+VfwH4157co95dteahc3F/dN96a6kMjH8+lerQyepPWo7Hn1cypx0grnvHiP49aDb7ofDemXmsyjgSsPIg/76b5j+VeceIPil8QNbLL/AGrDo1u3/LLT48Nj/ro2T+WK5GivVo5bQp9LvzPNq4+tPrYhngW5uDc3sk17cHrLcyGRj+JqUAKMKAB6ClorvSS2ORtvcKKKKYgooooAKKKKACiiigAorl/F/wDo2p2+p6haC+0aOFobiP732d2Yfvih4YY4PcdRTbzTrT/hI/DekRR74dOhluRvO4hVARMn6tn8Kx9q72t1/r/M1VNWTudVRXF3uk6frXiGexht4mtYbgT6ndOAXkl4226t1AGATjoMDuaXU4jdeMr6aHR7W/FnaQWx84rtRncsWII5wuD9M1Ptn262/rQfsl3OyJABJOAOST2pN6eX5m5dmN27PGPXNc5d2lvb3+h+G4VI0/ZLM6E58xY8bVPqNzg49qz/ABVpVpb3upeIdR0ex1K0ijibDykSxIg+fauMd84JGacqrim7bb/dfsEaabtff/Ox2tFcRrfl6hc+KZJm/wCPDT4ms2PBhJjZ96+hyBz/ALNMc/2xPqf9pHLW+hwSxA8eVI6uzSD0bKjnqMVMsTa+n9a/5DVC/X+tP8zuAylygZSwAJXPIB6U6uSvbiZfB2k+IZP+P+CO2kd+hdXKh1PqCGzj1wa609a2jK7aMpRsrhRRRVkhRRRQAUUUUAFFFFAEE9pbT/62BGPrjn8629A8UeLvDu0aL4kvool6W9w3nxf98tnH4Vl0VnOlCorSVy4VJwd4ux6z4c+POp2xWLxP4fS5TobnTWw31MbH+Rr1Dwn8R/BviZli0zW4Bcn/AJdrj91Ln02tjP4Zr5WqKe3gnH72JWI6HuPxrza2UUZ6w0O6lmVSPxan23RXyR4Y8deNfDO1NL1yS6tV/wCXS/zNHj0DH5l/A16v4S+O2h3ZjtvFFjNodwePPGZbZj/vAZX8R+NeRXy2vS1tdeR6dHHUqnWzPYKKrabf2OpWaXmnXkF3buMrLDIHU/iKs1570OwKKKKACiiigAooooAKKKKACiiigAooooAKKKKACiiigAooooAKKKKACiiuV8e+PvDfgu3B1a833bjMNnAN80n0XsPc4FVGEpvlirsUpKKu2dVXnvj34ueF/C7vZW8jaxqq8fZLQg7D/tv0X9T7V4x45+JnirxeXtxM2iaS3H2W2k/eyD/ppJ1/AYFcdBDFAmyGNUHt3r2sNk7fvVn8jyq+ZJaU/vOq8YfETxl4s3w3mof2Vp7cfYrBiu4ejyfeb9B7VylvBDbrthjVB3wOTUtFe5So06StBWPJqVZ1HeTCiiitTMKKKKACiiigAooooAKKKKACiiigAoopGZV+8wH1NAJXMyTQbCSe4kkNyyXMolmgM7eU7AAAlf8AgI46HFTDS7YaxLqoef7TJAICfNO0IDkADoOSTmrD3Vsn3riFfq4qJtSsF63cX4NmueVShDeSXzR1Rw+Jn8MJP5Mo2HhrTbJII4ZLwxQTGdI3uCymTJO5h/EcknnPNLL4dsJGvC018FvZPMuUFwQshwBg+2ABj0q3/algfu3Ab6KT/Sj+07TsZT9Im/wrF4nBJW54/ejoWX5hLX2U/wDwF/5EWr2Es89nfWewXVk5KK/CyIwwyE9sjGD2IFMudB0+8lmmuI5wLrY1zAJj5cpUcblHB6Ae+Ksf2na/9Nv+/Lf4Uf2na/8ATb/vy3+FJ4zBt61I/egWWZgtqMv/AAFkWoaJp99cPPPHJukjEUwSQqsyA5CuB1A5/Mil1HRdPvpjNNHIrND5EnlyFBJFnOxsdR1/M+tSf2pY95iv1Qj+lKuqaex4u4vxOKtYnCS+3H70Q8Bjo70pfc/8ivq2nyag1tZbI49PikSWXnl9hysYHYZAJPoMD21Krre2bfduoT/wMVKskbfdkRvowreE6bbcWmc1SjVgrSi18h9FFFamIUUUUAFFFFABRRRQAUUUUAFFFFABSEAjBAI9DS0UAT6DqOr+Hbw3nhzVLjTJicssZzFJ/vIeDXr3gv47IrR2fjXTxanhf7QtFLQn3dPvL+Ga8aoPSuPEYGjX+Ja9zpo4upS2eh9maTqWn6tYx32mXkF5ayDKSwuGU/iKtV8ZeHtU1jwzf/b/AA3qUunzE5eMcwy+zoeDXuPw/wDjZpWpyRab4rhTRdQYhVn3ZtZj7MfuH2bj3rwMVllWjrHVHs4fH06uj0Z65RSIyugZWDKRkEHIIpa807gooooAKKKKACiiigAooooAKKKKACiiigAooooAKjuriC1tpLm6mjghjUtJJIwVVA6kk9KxfG/i7Q/B2kHUdauhGDxDCvMszf3UXuf0Hevmf4geNte8d3ZOos1lpCtmDTY3+U+jSn+Jv0FdmEwVTEvTRdzlxGKhQWu53vxF+Nk108ul+BQojGVk1WVMj/tkp6/7x49u9ePlXkupby5nluruY7pbiZy8jn3JpygKAqgADoBS19PhsJTw6tFa9zwa+JnWfvMKKKK6jnCiiigAooooAKKKKACioLm7trf/AF0yIfQnk/hUtnDq2oY/s7SbiRT0lmHlJ+Z61yV8dh8P/Emk/wAfuO/C5Xi8VrSptrvsvveg6kZlUZZgo9ScVrWvg7V58G+1SG1XultHuP8A301atp4J0GEhriKa+f8AvXEpYfkMCvHrcRUo/wAODfrp/me9h+Eq0ta1RL01f6L8zin1KyVtgmEj/wB2MFj+lWLeLVrv/jz0S+kB6NIojX82r0qzsrOzQLaWkECjtHGF/lU9ebVz/FT+Gy+X+Z7FHhjA0/jvL1dvyt+Z57B4b8Tz/ejsLMf7chcj8BV2HwVfP/x9a8VHcQW4H6k12tFcFTMcVU+Ko/vt+R6dLK8FS+GlH7r/AJ3OVi8C6X/y8XupT+xn2g/gBVqLwX4bj66cJP8ArpKzfzNdBRXJKUpfE7ndBKHwq3poZcPh3QYf9Xo9kPrCG/nVuLT7CL/V2Nqn+7Co/pWLrmt3Ufiqy8OWU1naT3VpJcpNdIziQqwHlooZctzk88AdDmq97q/iG2vfCmmyJp0d/qTv/aKBGdY1jj3OYzuGOcAZz972oUSZVtX5f8D/ADOoEUS/dijH0UU8Af3R+VcV4k1rxRZ6rFptg2lNfX10VsLRrd5CLZcb55nEg2gc8AdSo65qXXfEl1Z+MW0f+1tIsLSLTkuZZLmBnkMjSFFVQJFznBOACeO+aFFuxDrJXv0/r+vI7DA9B+VGB6D8q5u41XWra00fTLiOzXXtSd0copMMKoCzyYyScLjAzyWHNQeMfE1xoc2m2FlFHe3UtzbpdvJwIYZJBHvIXHzMc7R04Y9BQotuw3Vik2+h1JjjPWND9VFRyWlpIMSWsDD3jB/pXLaz4j1VbzxGumR2Sx+H4ElmS4Vi1yxjMhUEMBGNoxuIbk9OOYj4q1HU5dQ/sSOzhTT9Lg1BhdozGYyoXVBhhsAC4Lc8npxRbS4e1V7HSy6Lo8v+s0qxb6wL/hVObwl4bl5bSbdT6plf5GqMviSVdG0fxOoX+yb9YBcQuvz2/m4CyBh1AZgGB7cjGMHqTScbblwrc2zOZl8DaEf9T9ttj/0yuW/rmqkvgcr/AMeuuXaeglRXH9K7GitIVqlP4JNejZFSjSqfxIp+qT/M4Kbwn4hi/wBTfafdD0dGjJ/mKpT6b4its+dojygfxW8qv+nWvSqK7KebYyntUfz1/M4KuS4Cr8VJfK6/Jnk0l9HC227huLVvSaJlqeGeCYZimRx/stmvUZFWRSsiq6nqGGRWPf8Ahbw/ektLpkKOf44v3bfpXoUuIq8f4kU/w/zPKrcKYWX8Obj9z/y/M4qit268DlMnTNYuIfSO4USL+fWsm70XxJY5Mmnx3sY/jtX+b/vk816lHP8ADT0neP8AXkeNiOFsZT1ptTXrZ/j/AJkFFVRfQCXyZ99tL/zznQof1q0ORkcivXpV6dZc1OSa8jwa+GrYeXLVg4vzVgooorUwCiiigAooooAKbJGkiFJFDqeoIp1FAHTeAfiF4k8EukFtI2q6MD81hO/zRj/pk/8AD9OlfR3gXxpoHjLTftmjXe50A8+2kG2aE+jL/XofWvkunWU95pupRappN5LYahF9yeI4P0YdGHsa8vGZZCt70NGehhsfOl7stUfalFeV/Cn4uWfiKSLRPESxabrh+WNs4hu/dCejf7J/CvVK+aq0p0pcs1Znu06kakeaLCiiisywooooAKKKKACiiigAooooAK4n4p/ETS/A9isbL9t1e4U/ZbJG5b/ac/woPXv2qt8YPiNa+CrBbSzWO7126U/ZrYnhB/z0f0Ufr+dfNNzNeX2oz6pql095qFy26ad+p9h6KOwr1MBl7rvnn8P5nBjMaqK5Y7k+t6nqviHWZNa1+7N1fPwo6RwL/cQdhVeiivp4QjBcsVoeBKTk7sKKKKokKKKKACiimTSRwxmSV1RB1JOKTaSuxxi5NKKux9NkdI0LSMqqOpJwKdptpq2sEf2ZabID/wAvVwCqfgOrV02leC9PhdZ9TkfU7gc/vOI1Psn+NeHi8+oUvdpe8/w+/wDyPpcDwxiK1pV3yL7393T5/ccnaPd6jJ5ek2M14c4MmNsY+rHit2x8GX1xhtX1Lyl7wWgx+bn/AArto0SNBHGqoi8BVGAPwpa+dxOa4rEaSlZdlp/wT6zCZNgsJZwhd93q/wDJfJGVpXh3RtMIa0sIhJ/z1cb3P4mtWiivOPVbbCiiigQUUUUAFFFFABRRRQBx3i7Rtb8RW17pN1p+nCD7SkmnagJyJLUDad+3bnzAQ2MHByM8Vek03U5PiEmsSW8Lafa6Y9vbN5/7wyu6sxK44BCqM59a6Oinf+vlYzdJN3/rR3OI8OaZ4qt9Vm1TUbCwOpX9you7r7VvWC0UnbDCu0H05OMkknsKS50fXjrPiG//ALE0y7lvpIRYvcXQKwpEBsLLtzndufAPpzXcUU+YXsVa1zl/FSNZeJvD/iCY5tbXz7W6kxxEJlXbIfRdyAE9t2apeOPCLanF9q0cTtdXGoW11c/8TGSJGSIg5AGRnauBgDHWu1PIIIyDwQe9IqqqhVUKoGAAMACknaw5UlJNPZ/5W/I5XxZ4Tt9WtTZ29jbh7i2+yz380rNIsI4wV/5atgnBY8HmneJ/Cttf2KWdjptmkjWn2I3krHMMIGANo/1mBnAbgHmupoouxulF3OO8Z2NuPC1j4L03/W3DW9vDGOWjgjdS8jegCr17kgd67I9TTQqhy4VQ5ABbHJA6DNLQ3cIwUXden3BRRRSLCiiigAooooAKKKKAIL2ztL6IxXltDcIe0iBq5u/8D2JJk0u6uNPk/ug74/8Avk/411dFVGUoPmi7MU4xnHlkrrs9UebX+k6/pgLXNkt5AP8AltackD3Q81Ttru3uMiKQFh1U8MPqK9VrK1rw9pOrfNd2qibtNH8kg/Edfxr2MNnuIpaVPeX4/eeBjOGsHX1p+4/LVfd/k0cNRV7UvDGtabmSxkGqW4/gb5ZlH8mrKt7qKaRovmjmX70Ug2uv4GvpcJmmHxWkXZ9nv/wT5DH5Ji8FeUlePdar59V8yeiiivRPICiiigAooooAjuIY549kgyM5BBwQfUHsa9d+EnxdmsJIPDvjS4MkDER2mquenok3/wAX+frXk1NljSWNo5FDIwwQe9c2JwsMRHlkb0MROjK8T7XVgyhlIIIyCO9LXzj8GvidP4ang8N+JblpdFciO0vJDlrQ9kc909D2+nT6NVlZQysGUjIIPBFfJ4nDTw8+WR9HQrxrR5oi0UUVzmwUUUUAFFFFABXG/Fjx3Z+B9A8/atxqlzmOxtc8yP8A3j6KOpP4d63fF3iDTvC/h671vVJdltbJuwPvO3ZFHck8CvknxBrWpeKPEFx4i1g/6RPxDFn5beL+FF/r6nNehgME8RO7+FHFjMV7GNluyrc3F7qGo3Gq6rdPd6jdNvnmbufQeijoBSUUV9XGKirI+dlJyd2FFFFUIKKKKACiorm4it4jJM4Vf1J9BWnonhm91jbc6p5llYHlbcHEso/2j/CPbrXnY7MqODXvay7f1setlmT18wd46R6t/p3f9OxmWv2vUrg2ukWxuZAcPIeIo/q39BXV6J4Ns7eRbrVZP7RuhyA4xEh/2V7/AFNdFZWttZWyW1pAkEKD5UQYAqavjsZmNfFv33p2W3/BP0DAZXhsAv3S97u9/wDgfIBwAAMAdBRRRXCegFFFFABRRRQAUUUUAFFFFABRUM11bQ/62eNPYtzUcV4Zzizs7u6944jj8zXNUxlCk7Tmk/x+41jRqSV0i1RRFY6/P/q9LWEes8wH6DmrMfh7XJP9Zf2UPskZYj8655ZnR+ym/lb87Fext8Ukvn/lcrUVoJ4Vmb/j41q4PtHGq1KvhGw/5aXmoyfWfA/QVk8zf2ab+bX6XFyU1vP8H/wDKpNy/wB4fnW0vhLRB96GeQ+rTsf61IPCug5/48QfrI3+NT/aVb/n2v8AwL/7ULUf5n93/BMHen99fzo3L/eX863/APhF9B/6Bsf/AH03+NI3hbQT/wAw9B9HYf1pf2jX/kX/AIE//kQtR7v7l/mYQIPQg0Vtt4T0I/8ALoy/7srD+tRt4R0v/lnLfRf7twf601mVXrTX/gX/AAA5aP8AM/u/4JkUVpv4TjH+o1a/jP8AtFX/AKVA/hnVE/1OrxP7SwY/UGtFma+1Tf4f5h7OD2mvx/yKdFSSaR4hh/5YWd0P+mchU/rVWVtQt/8Aj60i9jA6si7x+laRzPDv4m16p/nsP2En8Nn80TUVVi1Gzkbb56o391/lP61ZUhhlSCPUGuunWp1VeEk/RmcqcofErC0UUVqQFFFFABRRRQAUUUUAFZuuaFpusxgXtuDIPuTJ8sifQ1pUUDPOdX0PVtFzIA2pWI/5aIv72Mf7S9x7iqdvPDcRiSGQOvqK9SrmfEPhK3vJGvdLdbG+PJIH7uX/AHl/qK9zA53VoWjV96P4r/P5nzuZcO0MVedH3J/g/l0+X3HL0VCZJre7NjqEBtbtf4G6OPVT3FTV9dQr068FOm7o+CxWFrYWo6daNmFFFFbHOFFFFADZEWRGjkUMrDBB716r8B/iLJpN3B4O8RXRaylITTLuQ/6tu0Ln0/un8PTHllR3EKTwtFIMqfzB9RXNisNHEQ5ZG+Hryoz5kfbVFeS/s/8Aj+TXLE+F9cuN2sWKZhlc83UA6N7svQ/gfWvWq+QrUpUpuEt0fS0qkakVKIUUUVkaBRRXm/7QPi9/Dfg/+z7CXbqurk29uQeY0x+8k/AHA9yK0pU5VJqEd2RUmoRcn0PJfjb4x/4TDxYbCyl3aJpMhSPB+W4n6M/uB0H4nvXF1HbxJBAkMYwqjAqSvs8PRjRpqET5etVdWbkwooorYyCiiigAqG5n8tkijjaa4lO2KJBlnNFzM0Zjihjaa4lbZFEvV2rs/CPh1dKQ3l4Vn1KUfvJOojH9xfb3714ua5qsKvZ09Zv8D6PJMjeNftq2lNfj/wADu/kvKv4X8Ki1lTUtYKXF91SPrHB7D1PvXU0UV8XOcpycpO7Z+gwhGEVGKslsgoooqSgooooAKKKKACigkAEkgAdzVeGea8lMOmWr3bjgsOI1+rdKwr4mlQV6jt+fyRpCnKfwosVWlvraOTylcyynpHENzH8BWvaeF5p8Pq94WH/PC3+Vfxbqa6CxsLKxj8uztYoF/wBhcE/U9TXm1Mxqz/hxsu73+5f5/Iu1KG7u/Lb7/wDgHJW2n67ecx2cdlGf4rlvm/75FaNv4TR/m1HUbm59Uj/dp+nNdLRXHPnqfxJN/l9yshe3a+BJf13epnWWiaRZ4Nvp9urf3iu4/ma0BwMDgelLRRGEYq0VYylOUneTuFFFFUSFFcvr/iC8i8X2XhbSzYQ3lzYy3omvQzKyowXy0VSpZsnJ5+UDODmqt/4g8SWt54N02ay02HUdYkddShJZxbrHFvkaMhhnBwozn7w/G1TbS8/+D/kZuok35f8AA/zOyorgfFfiTxdpuqxadYW2jPe6hfGHS7KSOR5JIFA8y4ldXARF5P3T/COpqzr/AIo1Kz8bPocd9odlZwaUl7cXN5E7MrtKY1QASLw2GI78d801Sk7eYnVir36Ha0VylzruuWun6Hp91Z2UfiTVpGj8pWJggCAtJKeckKoHGeSwGRVbxv4h8QeG7OS7jj0i5WNoY7W1dn+1anIxAZY1UgI3JwMP0ycChUm2kN1Ulc7SiuI8UeMNUs73X4dHsbSdfD2nx318LgtumLBn8mMrwrbEJ3HcMkDHer994kktP7F1j93LoWrNBDkrtktnmH7pyc4ZWJCkYBBIOSM0eylp/X9X6B7WOv8AXr9x1FFFFZmgUUUUAV7qzs7tdt1awzD/AG0BrIufCelOS1r59k/rBIQPyPFb9FZypQk7tamkK04fCzkLjw/rVvzbXVveoP4ZR5b/AJjis6a6ktH2ajaT2berrlD9GHFegU11WRCjqrKeoYZBrWFWvT+Cfyev/B/Ev20ZfHH7tP8AgfgcRHIkibo3V19VOadWzf8AhfT5mMtmXsJ/70P3T9V6Vi3llrGmgtc24vIB/wAtrccge6/4V208zS0rRt5rVf5r7reY/ZRn/Dfyej/yFoqK2uIbhN8MiuO+Oo+oqWvTjOM0pRd0ZNOLswoooqiQooooAKKKKAM/XdHsdZs/s95HnHMci8PGfVTXn+o2t7od4tnqREkTnFvdAYWT2b0avUKr6jZWuo2clneQrLDIMMp/mPQ11YPGVcJU56b9V0Zx47AUcdS9nVXo+q9P8up5zRSalYXWgX62V0xltZT/AKLcHv8A7Df7Q/Wlr7zB4yni6aqQ+a7H5nmGX1cDWdKp8n0a7hRRRXUcIUUUUALBc3un6ha6tpcph1CykEsDj1HVT6gjgivrX4e+KbLxj4VtNbs8IZBtnhzzDKPvIfof0INfJNdt8C/FX/CLeOF0+6k26VrbLE+T8sVx/A3tn7p+o9K8rNML7Wn7SO6PRy/EeznyPZn1BRRRXy574HgZPSvkf4l+Iz4u8f6hq0blrG2Js7H08tD8zj/ebJ+mK+g/jd4ibw18ONSu4G23dyos7XHXzJOMj6Dcfwr5ZtYVt7eOFeiKBXuZNQu3VfoeTmdayVNEtFFFfQnihRRRQAVFczx28DTSHCqPz9qlq34S03+2dbN1Mu6x09+Aekk3+C1wZjjVg6Ln1ei9T1Moy54/EKD+Fat+X+b2NnwNoL2y/wBsalH/AKdOv7tD/wAsIz0H1Peuqoor4Cc5Tk5Sd2z9RhCMIqMVZLZBRRRUjCiiigAooooAKguLlY5Vgijee5f7kMYyx/wpYhdahdmx00Auv+tmP3Ih/U+1dXomj2mlREQqZJn/ANZO/Luf6D2rysTj3d06PzfRend/gvwN1CMFzVPu/wA+xj6d4ZluSJtbkyvUWsTYUf7x7100EMVvCsMEaRRr0VBgCpKK85QSbk9W+r3M51ZT0e3boFFFFWZhRRRQAUUUUAFFFFAHAeOtE17xVDe6TPodrE0N5HLo2sJdKrWgAQmXA+cSAhxhRhhgHAya05tN1ab4pw6zNYh9LsdIkt7Wbz03NPI6s529R8qKoP17V0s95aQf665hj/3nAqo2uaWDhbrzT6RozfyFTPG06atKSXz7qxm6Sbb9Pwdzi/Cun+MIfEE2u6toMP8Aa+o3SxXFy93G8NjYKSVhhCtuY9ycDLMSeABUWoaFrk3iPxPqk/g+01O4vJbdNKkubmHy4UgA2M3O9f3hZyF68DvXeJqXmDMGm6pOPWO0Y1Ksupv/AKvw9qrfWIL/ADNR/atBO6kvlf8AT0M3Shazl+RzHjFTp/jLwt4jumAsrb7TY3cuMLCZ1XY7ei74wuT03CqvxG0bWvE1jqOixaDYkyrGNM1j7Soa0Y4JkIxvVlIyNmQeMkc12D/2tIjRyeGdRdGBDKyqQR6EZpI/7UijWNPDOoxxoAqqqLhQOgABqI5nQVnfbyfr2G1B3XMtfT0OI8QeGPECar4nfSEiuovEmlw2jTSzBDaTIjxmRgfvKVfPy5OVxjnNT+ONPiHhvQPA9jJ5l1Jc2SIo5ZILZ0d5WHZQIwM+rAd669ry5j/12iavH7/ZSR+lVxqmlxzvNJFJbzOAru9sysQOgJxyBk1cc0oXTc1pby22D2UWmove/wCO5qnkk0VTh1TTZv8AV30BPpvAP61bVlYZUhh6g5qoVIT+F3NxaKKKsAooooAKKKKACiiigDG1jw7Y37m4izaXfaaLjP8AvDoa5u7W80uUQ6pGAhOEuUH7tvr/AHTXe0yeKOeFoZo1kjYYZWGQRUwc6Uuak7P8H6r9dzeNa65amq/FehxYORkciipNX0afRt1zYh59P6vDnLw+6+oqGGSOaJZI2DIwyCK9nC4yNfRq0luv8u6FOnyrmi7odRRRXYZBRRRQAUUUUAVNY0611XT5bG8TdFIOvdT2I9CK83aG506/l0m+OZouY5O00fZh/WvU6wPG+jNqmmi4tRi/tMyQH+96p+P867cBjZYOsprbqvI4Mzy+GPoOlLfo+z/yfX/gHIUVDaTrc26TLwGHI9D3FTV+gwmpxUovRn5XUpypzcJqzWjCiiiqICoruHz7do9xVjyrDqrDofzqWik9QTPqX4O+Kf8AhLfAdlqEzD7dCDbXq+kqcE/iMN+NdjXzl+zXrh03xxe+H5WxBq0Pnwg9BNGOfzXP/fNfRtfG42h7Gs49D6jC1fa0lI8A/aj1Y3Gv6F4eRvkt43vph/tH5E/k3515RXTfF6//ALT+LOvz5ylq0dmntsUbv/Hia5mvpsvp+zw8UeDjZ89aQUUUV2nKFFFFAFfUJZI7YiEFppCI4lHdjwK9H8PabHpGj29hH1jX52/vOeWP51xHhi2+3eL7dWGYrKM3Df7x4X/GvRq+HzzEuriXDpHT59f8vkfpPDmEWHwSm956/Lp/n8wooorxz3QooooAKKKKACoSlxfXqabYnErjdLJ2iT1+vpS3k621s8zDO0cD1PYV0vhXTDp2n7pubu4PmTt79l+gry8wxDVqMHq932X+b/zN6aUI+0l8vX/gFzStPttNsktbVNqL1J6se5J9at0UV50YqKsjCUnJ3YUUUVQgooooAKKKpvdT3F4dP0q2a8vP4gDhIvd27VlVrQpR5psTaSuy07KilmYKo6knAFUk1JbmUw6Za3GoyjgiBMqPqx4Fb+m+C45GW48QXRv5eogXKwp+HVvxrqreGG3hWG3iSKNRhURQAPwFedPGVp/AuVeer/yX4nBVzCEdIK5w9v4f8T3uDNJZ6XGe3+uk/wAK0IPA1i3OpahqF8e4Mvlp+S/411lFc0oc/wAbb9X+m34HFPG1pdbehj2fhfw9acw6Rak+rpvP5tmtSGCGEYhhjjHoqgfyqSinGEY/CrHNKcpfE7hRRRVkhRRRQAUjAMMMAR6EUtFIChd6NpN2D9p0yzlz3aFc/nism48D6A5LW8NxZP2a3nZcfgciulorOVKEtWjSNapH4ZM4q48I6xb/ADadrS3AHSO7i/8AZl/wrMum1jTf+Qro8yxjrNbHzU/HHIr0iitIupD4Jv56r8f0Z1QzCrH4tTzmzvLW8TdbTpKO4B5H1HUVYrota8LaRqjGZoPs112uLc7HB98cH8a5XU7PWNAy18pv7Af8vUSfPGP9tf6iuqnj3HSsrea2+fVfivM9Cji6dXTZliimQyxzRLLC6ujDKspyDT69FNNXR1BRRRTAKKKKACuO8RaZ/ZE7ajZofsMjf6REo/1RP8Y9vWuxpsiJJG0cihkYFWU9CDUSTupRdpLZ/wBdO5pSqcj12e5xKkMoZSCCMgilqJ7ZtL1ObS2YmMDzLZj3Qnp+FS172FxCr01Pr18mOpDklboFFFFdBmFFFFABRRRQB5x4jsRpPieWONdtrfgzRDsrj74/rUFdR8SLQzeH/tqD97YyrMP93ow/I/pXLKwZQy9CMivseH8S6lB0n9n8n/TPguKsIqeIjXjtNa+q/wCBYWiiivfPlgooooAm0rUn0PxDpOux5zYXkcr47pnDj/vkmvs6N1kjWSNgyMAykdwa+Jb2PzrSaI/xIR+lfWnwn1X+2Pht4f1B2y72UauT3ZBsb9VNeBnVPWM/kezlU9JRPlbUro3+v6zqB5NzqVxJn23nH6VFVbTW32xkPV5HY/ixqzXuU1aCR5NR3k2FFFFWQFFFFAG78NIgz6tekctcLCD7Kv8Aia7GuX+GQ/4p2V/795Kf1rqK/NK83OrKT6t/mfsVCCp0oQXRJfcgooorI0CiiigAooooAbZwfbfEVjasMxxZuJB67en613Ncl4RXd4jvnPVLaNR9CSf6V1tfOTlz1qkn3t92htX0UY9l+eoUUUUGAUUUUAFFFFAFSZbrUNRi0bT22TSrumlxnyY+5+p6Cu70TSbLR7FbSxiCKOWY8s7f3mPc1z3w3iWRtXv25le7MOT1CoBgfrXX14Tm6s3UfnbyX/B6njY6s5T5OiCiiimcAUUUUAFFUtfi1C40LUINJuEttQktpEtZnGVjlKkIx9g2DXmXwpOhwxXmq6hYajo3iXw7p7Wev2txOXEpYLKbhm5EwbYxWTOcFgQOg2hT5oSlfb+v+B8w7eZ61RXifh6y0PRf2etH1TxQl3JHPMurNZQykvfXEzs8FqB1cEvGoTp8ozwDS33h648G/A/xfq+pW8Sa/rlsxktLdyIbWWX91BbRDoAhdRuGNzZY9sbPCpNq+t7Lzf3/ANadyU728/6/r/gHtdJuXfs3DdjOM849a83+Hvhq20+7Gpz+G7rQ59DtjZxFp1Y36tDGzyybSQx3AgHcTnfnrT/hzpkXiX4bReINW+0z6h4hiF9cyQzmOUxs2+O3VwQVjC7U25AI3Z+8TUToRjd82it+Pz7L9ATuj0V2VBlmCjIGScUteVfCy0tbvX/HOh6ppradGZ7cnw9MRLDbwmMhZkYEofNKkkLwpT1yT0Xwlv7qbStY0e8uJbp9C1i402OeVtzyRLteIse7BJFUk8nbnvSqUOW9ntZ/J2/zC/8AkdnRRRXOUFFFFABSEBgVYAg8EHvS0UAcD4o0ceHpzqunqRpsrgXUAHEJP8a+g9RSAhgGUggjIIrub+3jvLKe1mUNHNGyMD6EYrzbw5I0mjQbiSVymfXaSP6VvgZuFR0ujV15d/zPbwNZ1INS3Ro0UUV6p2hRRRQAUUUUAc347g22dtqSj57WYbj/ALDcH+lZldH4sQSeGtQU9oGb8Rz/AErmLY7raJj3RT+ldeWytVnHvZ/mv0RvLWlF9m1+v+ZJRRRXsGIUUUUAFFFFAFfUrdbrTrm1YZEsTIfxFeXaM5fTIN33gu0/UcV60OTXkumcRzr2W5lH/jxr3eHpNYlx7r9UfN8VQTwSl2kvxTLdFFFfZn56FFFFABXf/Dbxz/Y3gyy0t2fNu0y8enmuR+hrgK56XUpLaeWFc4WRv/Qia48bSVWKTOrC1HCTaNu1j8ozw4x5dxKmPo5qar3ii1+w+N/EljjAh1SfA9mbcP51Rrooy5qcX5GFVWm0FFFFaEBRRRQB0nwyYf2Ndw94r2QH8cGuqriPh1N5Os6pYk/61UuEH/jp/pXb1+bYmDp1pw7N/mfr+FqqrQp1F1Sf4BRRRWBuFFFFABRRRQBP4Xk8rxTNGeBPagr7lW/wNdhXAXEzWV3a6moJ+zSZkA7xnhq72N1kjWSNgyMAykdwa+dqx9nXnHzv8n/wbm1bWMZeVvu/4Fh1FFFIwCiiigAooooAk8HXq6b4judNnO2HUCJrdj08wDDL+PBruq841C0ivbfypMqQdyOvDIw6EGtXQfFclqyad4iYRv8AdivQP3cv+9/db9K8SvTeHk7/AAvr2v0f6fceZjcLKT9pD5nZUUisrKGUgqRkEHgilpHlBRRRQBkeK9Bt/EWmxWVxeX1n5NzFdRTWcvlyJJGwZeSCCMjkEEGsu78CaXdaDrul3F9qby68nl6jfecouZU27AoIXagC5UBVAGSepJrq6K0jVlFWT/r+kHW5x+rfD/TtSn8PTyatq8Unh+PbY+W8RUNs2eYytGVLheA2OMnGM029+HmmXnh1dFn1bWWT+0xqklwZ0M004fepclCpUMFwoAHyqOgxXZUVX1ippr/W4rIxNA8Ow6VfahfSajqGp3V+I1mlvXRsIgIVFVFVVX5mPA5JJrB8O+Ebuz8Lz+Cbua7h0y1k3aXqNjdeVMkQk3xxnuGThehVlAz1K13NFJVpa/L8Ngsc7p+gxeHV1XVtPhu9Y1m/2GeW5nRZLgoNsaE4VERQT91e7HBJ5XwBoE3h/RJY72aOfUr67mv7+SIEIZ5WywXPO1RtQZ5woroaKTqyaafULBRRRWYwooooAKKKx/EXiLT9FURysZ7tx+6touXc/wBB7mlKSirsqEJTfLFXYnjHVl0nRJZV+a5mHlWyDq0h6fl1rkNLtvsenw22clF+Y+p6n9aTF5qGof2rqzKZ8YhhX7kC+g9T6mrddmCoSTdWatfRLy/4J7uFoexhZ7sKKKK9E6QooooAKKKKAMfxnN5Phm99ZEEaj1LECueiXZEif3VAq94zuPtOo2mlocrEftE/t/dH9ap12ZZG851Omi+7V/n+B0T92nGPz/r7gooor1zAKKKKACiiigAJ2gt6c15LpDb7Rpe0kruPoWNek+JrwWHh6/u+6QNt/wB4jA/U151p0Xk2EER6qgz9a9/h2DeIlLsvzf8AwD5niuoo4SEO8vyT/wA0WKKKK+xPz8KKKKACqdlo7XkJuREzB5H5A9HI/pVsnAJ9BmvdPgr4Rgvvhjo15NGm+dJZDuHPMrkfpXn5hXVGCfmduCpe0k0cB8e9P/s74t3soXbHqVpFcr7so2N/6CK4uvbf2qNI3aTo3iSNebK5NvOw/wCeco4J9gyj868Sp5bV9ph4+WgsfT5Kz8wooorvOMKKKKAEs7oaZr+n6kx2xB/JnP8AsPxn8DzXp9eW3MK3Fu8L/ddSDXY+A9VbUNH+zXDf6ZZEQzDuwH3W/Efyr43P8K6ddVltL81/wD9B4YxqrYZ0G9Yfk/8AJ/odDRRRXgn0oUUUUAFFFFACOqupVhlSMEeoq/4P1A28n9iXT8rlrR2P30/u/UVRqG7txcRgbjHIhDRyL1Rh0Irgx2FdaKnD4l+Pl/XU2pyWsJbP8PM72isHw3rn2tvsGobYr9B9FmH95f8ACt6vJjJSRnUpuDswoooqiAooooAKZNHHNE0csaujDBVhkGn0Umk1ZgVLEapo5zot7iHqbS4y8f4Hqtbln42t48R61YXGnv3kUeZEf+BDkflWdSHkYPIrgnl8d6T5fLdfd/k0YVcNTq/EtTtdP1Gw1CPzLG8guF/6ZuDVqvMp9IsJZPMWHyZe0kLFG/Sp4H16z/48tfuCv9y5QSj8zzXNLD4iH2b+j/R2/M4Z5a/sy+89GorhYvEnieDiaz028HqjtGT+eRVqPxpcIP8ASvDt6p9YZVkH9KycnH4otfJ/oc8sDWXQ7CiuVXxzpf8Ay2sdUhP+1bE/yNSL468Of8tLm4i/37Z/8Kh16a3kZvC1l9lnTUVzX/CdeGP+gg//AIDSf/E0f8J14Z7X0hPoLaT/AOJpfWKP86+8X1at/K/uOlorl28c6J/yzj1Cb/ctW/rUT+N42/499D1SX03IqD9TVKtB7O/pqUsJWf2TraK4mXxZrsv/AB7aHbwDsZ7nd+iiqk2peKroYk1W2tFPUW0GT+bVaVSXwwb+VvzsaxwFZ76HfyOkaF5GVFHUscAVgal4x0O0cxRXDX0//PK0XzDn6jgfnXJSaXHcPv1C6u79v+m8xK/l0q5BBDbpsgiSNfRVAraOEry3tH8X+i/M6oZdFfG7kl9rviLVAUgVNHtj3zvnI/ktVLHT7ezLPGGeZ/vzSHc7n3Jq3RXZRwdOm+bd93/Vl8juhThTVoqwUUUV1lhRRRQAUUUUAFUta1GHS9Pe6m5xwiDq7dgKfqd9a6daPdXcgSNfzY+gHc1xs01zqt6NQvVKIufs8H/PMep/2jSUZ1Z+zp7/AJLu/wBO5tSpq3PPb8/IbaJMTJdXR3XNw2+U+nov0FT0UV79GlGjBQjsiZzc5OTCiiitSAooooAKKKbNJHDC80rBI0UszHoAOpoGch8SroSLZaMjZaeTzpgO0adM/U/yrCqN7uTVdTudYkBAnOyBT/DEvT8+tSV9vkeFdHD88t5a/Lp/n8z864lxqxGL9nF6Q0+fX/L5BRRRXsnzoUUUUAVtSZksZdnLsu1R6k8D+dfZPg3TF0bwnpOkqu37JZxREe4UA/rmvlr4daR/wkHxH0HSmTfCtx9ruB28uL5ufYnA/Gvruvnc6q3nGHY9vK6douRjeN9Dh8S+EtT0OcDF3bsik/wvjKt+DAGvj22EyK1vdIY7m3doZ0PVXU4I/Svtuvmr9obw2dC8cprtvHtsNbH7wgcJcqOf++hg/UGoyjEclR031KzKjzQU10PPqKKK+lPCCiiigAplveS6NqsWrwKzIBsuox/HH6/UdafQelc2LwsMVSdOXX8GdmAxs8FXjWh03XddUelWlxDdW0dzbyCSGVQyMOhBqSvOvC+sHw/dizumP9lTv8jH/l3c/wDsp/SvRQQQCCCD0Ir8+xFCeHqOnUWqP1TDYmniaSq0neL/AKs/NBRRRWJsFFFFABRRRQBDd20dwgDZV1OUdThkPqDWlpPiKW1ZbXW/u9Eu1Hyn/f8AQ+9U6R1V1KsoZT1BHBrhxWBjWfPF2l37+v8AVzaFTTlkrr8vQ7ZGV0DowZWGQQcginVwdk9/pT7tLmBhJy1rKcof90/w10Ol+JbG7cQXO6yuv+ec3AP+63Q15E+ek+Wqrfk/R/0wlQbXNB3X4/cbdFJS1RgFFFFABRRRQAUUUUAFFFFABRRRQAUUUUAFFFFABRRRQAUUUUAFFFFABRRRQAUUVT1PU7HTYvMvLhI/RerN9B1NTKSirtjjFydorUuVk65rtrpn7kA3F4w+SCPr9T6CsS+13UtRzHYxnT7Y/wDLVxmVh7D+GqdraxW4OwEu3LOxyzH3Na0cPVxHwrlj3f6L9Xp6m6pxp/Hq+3+b/r5CSC6vroXupyCSUf6uJfuRD2Hc+9T0UV7NDDwoR5YL/N+pE6jm9QooorczCiiigAooooAK4nx/qv2uYeH7Rzt4a9dey9k+p71reMfEH9lQraWe2TUpx+6TtGP77e3864u0g8iM7naSV2LySN1dj1Jr1cpy54upzSXuLfz8v8zxs7zVYCjyxf7yW3l5/wCXn6EqqFUKoAAGAB2paKK+7PzJu4UUUUAFFFEVpeanfWuj6che9v5lghA7E9WPsBkmplJRTbHGLk7I9l/Zb0LdHq/i2aP/AI+HFnZkj/lmhy5H1bA/4DXuNZnhXRbXw74csNEslAgs4ViU4+8R1Y+5OT+NadfF4ms61Vz7n1VCl7KmohXPfEXwvbeMPCF7odxhHlXdbykf6qVeUb8/0JroaKyjJxakjSSUlZnxP5d1a3Fxp+oQtBfWkhhuY26q4/oetOr2j9o7wRI4HjjR7cvNAgTU4kHMkQ6SY7le/t9K8VjdZEWRGDKwyCO9fYYPErEU1Lr1PmcVQdGfL0HUUUV1nMFFFFADZESSNo5FDIwwQe9aHhjxBJojpp2pOz6cx2wXB5MH+y3+z79qo011V0KOoZSMEHoa8/MMvp4yFnpJbP8AroetlWbVMvqXWsXuv1XmenqysoZWDKRkEHIIpa830PWrzw6wiZZLvSs8x9ZIPdfUe1egadfWmo2iXdlOk0L9GU/ofQ+1fDYjDVMNPkqKz/rY/SMLiqOLpqrRd1+Xk+xYooorA6AooooAKKKKACmTwxTpsmjV19GFPoqZRUlaSuhptO6IrRtS07/kG3reWP8AlhP86fh3Fa1t4sWPC6pYzWx7yR/vI/05FZ1FedUyyG9J8v4r7v8AJo29tzfxFf8AB/163Ousb+yvo99ndRTj/YbJH4das15/LYWsj+Z5flydnjJVvzFT291rVn/x7amZkH/LO5Xd+vWuOeFxNPePN6f5P/Ni9nTl8Mrev+a/4B3NFcrD4nv4+LzSN47tbyZ/Q1dg8V6NIds00tq3pPEV/XpXPKrGHx+76q35h9XqdFf01/I3aKq22o2F0P8AR723l/3ZAatVSkpapmLi1ugoooqhBRRRQAUUUUAFFFFABRRRQAUVHNNDCN000cY9XYD+dZtz4k0O3yG1GF2/ux5c/pUSqQh8TsXGnOfwq5rUVzU3ixG4sdMu5/RnAjX9eapT6xr91wrWtiv+wPMf8zxTg5VP4cW/l+rsvxNPq8l8TS+f6bnYOyopZ2VVHUscAVi33ijS7djHA73sw/gt13fmelc1LZ/aG331zcXjf9NZCR+XSrEUccS7Y0VF9FGK6oYHET+JqK+9/wCX5halHu/wX+f5E13rGtX2Vj2abCf7vzyn8egqnBZwRSGUhpZj1lkO5j+JqxRXdRwFGk+a133ev/AXyCVaVuWOi8v61Ciiiu0xCiiigAooooAKKKKACsHxX4ji0hBa26i41GUfu4c8KP7zeg/nVDxJ4s2SPp+h7Z7ofLJP1jh/+Kb2rmLe38tnlkkea4kO6WZzlnNepl2V1MZLmekO/wDkeRmucUsvjy7z6L9X/V3+IQRSebJdXUpnu5jullPc+g9AKmoor7ejRhRgqcFZI/NsRiKmIqOrVd2wooorUxCiiigBCQASTgDkmvY/2aPCTSST+OdQhIEim30tWHSP+OX8TwPYH1rzXwF4VuvHHiqLRIN6WMOJdSnH/LOLP3Af7zdB+J7V9cWNrb2NnDZ2kKQ28CCOKNBgKoGAB+FeHm2LsvYx+Z62XYa79pL5E1FFFfPHtBRRRQAjqsiMjqGVgQykZBHoa+W/jD4Ek8D62b6xjJ8O38p8ojkWkp58s/7J/hP4dq+papa5pdhrek3OlanbpcWlyhSWNhwR/Q9we1dWExUsPU5lt1OfE4eNeHKz42ore+Ing3UfAWtrZXTPcaTcMfsF6R1H/PN/Rx+vWsGvr6VWNWKlF6HzVSnKnJxkFFFFaEBRRRQAVFateabdm80mcQSt/rIiMxy/Uf1qWiufEYaliYclRXR1YPG18HU9pRlZ/g/VHW+H/FdlqTraXa/Yb/8A55SH5XP+w3Q/zroa8subeG5j8uaMOO3qPpV3Std1nR8RljqdmP8AlnI2JUH+y3f6GvksbklaheVL3o/j/wAH5fcfd5dxHh8VaNX3Jfg/R9Pn956NRWVofiHS9YG21uNs4+9BKNsi/h3/AArVrxD6IKKKKBBRRRQAUUUUAFFFFABSMqsMMAR7ilopDK0thZSHL20efUDB/SkSyEX/AB73V5B/1znYVaormngsPN3lBfcaqvUWikxiS6vF/qdauvpIquP1qVdS8RL01C2k/wB+3A/lTaKyeWYfomvm/wDMft5dUvuX+RMNb8RL1GnSf8BYf1p3/CQa9/z56ef+BtVeio/sul0lL7xe2/ur7iz/AMJDrv8A0D7D/v61B8Qa6f8Alx09f+2jGq1FH9l0/wCeX3r/ACD2q/kX4/5lhte19hxb6envljUbat4ib/l6sY/92En+ZqOimsso9W38/wDKwe27RX3CPd69J/rNYZR/0yhVaheG5l/1+qahJ7ecVH5Cp6KtZbhlvG/q2/zY/rE+mnokimNMss7mhMjesjFv51ZjhhjGI4kT/dUCn0V0U8NRpfBBL0REqs5fE2wooorYzCiiigAooooAKKKKACiiigAoqK8urezt2uLueOCJeru2BXH6r4zluN0OgW+4dDdzrhB/ur1NXTpTqy5YK7Iq1YUYOdSSS7s6nV9UsNJtjcX9wkKfwg8sx9AOprhdZ17Utc3Qw+Zp+nHgqDiaUe5/hHtVDyGluTeXs8l5dH/lrKc49gOgFT19NgcgStPE/d/mfH5lxRvTwf8A4E/0X6v7kRwQxwRCOFAiDoBUlFFfTRioqyWh8dKUptyk7thRRRTJCiiigAp9jZ6hq2q22jaPbm41G7bbEnZR3dj2UDkmo1W4nuoLGxt5Lq9uXEdvBGMtIx/p719LfBv4dQ+C9Oe8v2S5168UfapxysS/88k/2R3Pc/hXBjsbHDw0+JnZhMK68tdja+Gfg6x8E+GYtKtSJrhj5l3ckfNPKep+nYDsK6eiivk5Sc25S3Po4xUVZBRRRUjCiiigAooooAzfEuh6X4j0W40jWLVLm0nXDKeoPZgexHY18tfEXwXqngHVBBeM91o87Ys7/H/kOT0b36H+X1vVXV9NsNX06bTtTtIru0nUrJFIuVYf5712YPGTw0tNuxzYnCxrx13PjOiu2+KHwx1PwVJJqWlLPqPh3OSR801mPRv7yf7Xbv78PHIkiCSNgynoR3r6uhiIV480GfO1qM6UuWSHUUUVsZBRRRQAUUUUAQXNrDcENIpDr911O1lPsRWhp2v69peFaRdUth/BMdsoHs3f8arUVwYvLcPitZx17rf+vU9TA5zi8FpTlePZ6r/gfKx1+k+LtHv3EMkrWVyf+WVyNhz7Hoa3xyARyD0NeWzwwzpsmjSRfRhmiybUdNOdK1Ka3X/ni58yP8j0r53E8P14a0nzL7n/AJH1uE4owtWyrJwf3r/P8GepUVxNn4zvoMLqul+avea0bP8A46ef1re03xPoWoEJDqESSH/lnN+7b8jXiVaNSi7VItep9DRrU68ealJSXk7mxRQORkcj1orM0CiiigAooooAKKKKACiiigAooooAKKKKACiiigAooooAKKKKACiiigAooooAKKKq6hqWn6em++vILcf7bgE/h1oGlctUVyd744suV0uzub9uz7fLj/M8/pWJfa14i1HKyXiWEJ/5Z2o+b8XPP5V14fA4jEfw4Nrv0+84sVmOFwv8aok+27+5anc6tq+m6VHvv7yKH0UnLH6KOTXLah4yvLoGPRbHykP/AC8XQx+IT/GufgsreKQy7DJKeskh3MfxNWa93DcO9a8vkv8AM+ZxnFn2cLD5y/y/zfyIJoZbycXGp3Ut9MOhkPyr9F6Cpx0oor6GhhqWHjy042R8pisZXxUuetJyf9bLoFFFFbnMFFFFABRRRQAUQR3V5fQabptrJeX9y22C3jGWY+p9B6mrXh/SNY8Tawuj+HrQ3V1x5sh4it1/vO3b6dTX0v8AC/4d6T4IsS8f+m6tOv8ApV9IvzN/sr/dT2/OvPxuPhh1ZayO3C4OVZ3eiM/4P/DO18HW/wDampNHeeILhMSzgZWBT/yzj9B6nqfpXotFFfK1KkqknKT1PoIQjCPLFaBRRRUFhRRRQAUUUUAFFFFABRRRQAjKrKVYAqRggjgivE/if8GPMlm1rwOsVvO2Xn0xjtilPcxn+BvbofavbaK2o150Zc0GZ1aMKseWSPidjLFdy2V3bzWl5C22a3mUq6H3Bp1fVPxC+H3h3xrbD+0rcw30a4gvoPlmj/H+Iexr528deBvEvgmVn1OA3+l5+TUrZCVA/wCmi9UP6e9fSYTMqdf3ZaM8LE4CdLWOqOfopsbpIgeNgynoQcinV6ZwBRRRQAUUUUAFFFFABUU9vBcLiaFJPqKloqZRjJWkroqE5U5c0XZ+RBaxXVic6bqV5Z/7Kybk/wC+TxWrbeJ/ElrgTLZX6j1Bic/iOKo0V5lbJsHV+zb00/4H4Hs0OIsfR05+Zf3tfx3/ABOgt/HNsABf6XfWx7siiRfzHNaln4q8PXRAj1SBG/uykxn/AMexXF1HLDDKP3kSP/vKDXm1eHF/y7qfev6/I9ijxd/z9pfc/wBHf8z0+GaGdd0M0co9UYN/Kn15L/Ztmrboo2hb1icr/KrMMmqW/wDx665qEYHQNJvH61wVMgxcfhs/n/menS4nwE/ivH1X+TZ6jRXnMWueKIfu6lbTj0lth/MVaj8WeIU/1ljp03urslck8qxkN6b/AD/I7oZzgJ7VV87r80jvKK4pPGt+v+u0An3juh/IipV8cqP9boWoD/dZW/rWEsJiI7039zOqONw0vhqxf/by/wAzsKK5MeOrD+PTNTX/ALZA/wBaePHWj4+a11NT6fZif61k6VRbxf3Gqq03tJfejqaK5b/hOtG/599T/wDAU/40f8J1o3/Pvqf/AICn/Gl7OfZlc8e6+86miuUPjrTP4bDU2/7YY/rTW8dW/wDyz0bU3+qqP61aoVXtF/cyHXpR3mvvR1tFca/je4P+q8P3B/351WoH8Y623+q0ezj/AOuk5b+QrWOBxMtqcvuZhLMMJD4qsf8AwJf5nc0V57J4k8US/dm0+3H+xCWP6mqs19r9x/r9euQO4hRY/wCVdEMnxs/sW9Wv8zkqZ7l8N6t/RN/oemH5RluB6ms+81vR7PP2rVLSIjsZQT+Q5rzeWyWc5urq8uT/ANNZ2anQ2NnD/q7aJffbXZT4exEvikl97OCrxVg4/BGUvuX6v8jr7jxxoq5W1W7vW/6YwnH5nFZtz4y1ebIsdJht17Pcy7j/AN8rWUOBxRXoUuHaK/iTb/D/ADPLrcW1pfwqaXrd/wCS/AW6vtevs/bNZmRD1jtlEY/Mc1UisLWN/M8oPIeryHcx/E1aor1KGW4Wh8EFf7/zPFxOcY3E6VKjt2Wi+5WCiiiu48wKKKKACiiigAooooAKKKfpltf6vqS6XoljNqV83SKEZC+7N0Ue5qZSUVeTHGLk7IikdI0LyMFUdSTwK674d/DnX/G7JdESaToRPN5ImJJx6RKe3+0ePrXo/wAOvgnZ2MkOq+MpItUvlIaOzT/j2hPuP+Wh+vHsa9iRVRAiKFVRgADAArwsZm32aP3nr4bLvtVfuMjwj4a0XwrpCaXolmltAvLHq8jd2ZurGtiiivCbbd2eukkrIKKKKQwooooAKKKKACiiigAooooAKKKKACiiigApJESSNo5FV0YEMrDII9DS0UAeR+PvgjpOpySah4UmTRL9juaDbm1lPuo+59V/KvEfE2i674Vuxa+JdLlsSTiO4HzwS/7rjj8DzX2VUGoWdpqFpJZ31rDdW8gw8UqBlYe4Nelhszq0dHqjhr4CnV1WjPi8EEAggg9CKWvcfGXwJ0y4Ml34Qvm0e4PP2WXMlsx9B/En4ZHtXj3ifw74l8KyFfEWiz20QOBdxDzbdv8AgY6fQ4Ne9h8fRr7Oz7HkVsHVpbq6M+imxyRyIHjdXU91OadXacgUUUUAFFFFABRRRQAUUUUAFFFFABRRRQAUUUUAFFFFABk0ZNFFABRRRQAUUUUAFFFFABRRRQAUUUUAFFFFABRRRQAUUUUAFFFNtTNe3q2Om2txqF233YLWMyN+OOlKUlFXY0m3ZDqj83dcpa28ctzdSHEcECF5HPoAK9N8IfBPxJq5S48TXi6JaHn7NbkSXDD0LfdT9TXtXgzwR4Z8I2/l6HpcUMrDElw/zzSfVzz+HT2rysRm1KnpDV/gehQy6pPWeiPFfBHwV17WjHd+Kpzo1iefscLBrmQejN0T9T9K938LeG9D8Maaun6Hp0FlAPvbB8zn1Zjyx9zWtRXg4jF1a799nsUcPTor3UFFFFcxuFFFFABRRRQAUUUUAFFFFABRRRQAUUUUAFFFFABRRRQAUUUUAFFFFABTZY0ljaORFdGGGVhkEehFOooA828XfBfwfrckl1YQy6Hetz5tiQqE/wC1GflP4YrynxP8I/HGhbpLOGDxBaDo1r8k4HvG3X8Ca+n6K7aGYV6OzuvM5auDpVN0fEk032a6NpexTWVyvDQ3MZjcfgalr7F13QtG121NtrOl2l/Fj7s8QbH0J5H4V5n4g+Avhq5LS6BqF/okh5Eat50P/fLc/rXrUc5g9KisedVyuS+B3PBqK7fXvhD4/wBJLNa21lrkA6Nay+XJj3R8foTXEanHeaTN5OtaZf6XJ6XVuyD8DjBr0qWKo1fhkcFTD1KfxRCimRSxSjMciOP9k5p9dBiFFFFABRRRQAUUUUAFFFFABRRRQAUUUUAFFFFABRRRQAUUUUAFFFFABRRRQAUUhIAySAPeoPtluZRDG5mlPSOFS7H8BSbS3Gk3sWKK6DQ/AXjzXNpsfDNxbRN0mv2EC49cH5j+Arv/AA/8A7mXbJ4m8SsB/Fb6dHtH08xuf0rjq5hh6e8vuOmngq1TZHjdxcwW4zNKiexPJ/Ct3w34Q8YeJSp0Xw/c+Q3/AC9XY8mED1BblvwBr6R8K/DfwX4aKyabodubgf8ALzcfvpSfXc2cfhiutry62ct6U4/eehSytL42eJeF/gHbfLN4u1qa+bqbWzzFD9C33mH5V614d8P6J4dshZ6JpdrYQjqsMYBb3J6k+5rToryq2Jq1n78rno06FOn8KCiiisDUKKKKACiiigAooooAKKKKACiiigAooooAKKKKACiiigAooooAKKKKACiiigAooooAKKKKACiiigAooooAKjubeC5hMNzDHNG3VJEDKfwNSUUAcRrvwn8AawzPN4dt7aVv+WlmTAw/74wP0ritW/Z/tPmbQ/FN/a/3Y7uJZ1/MbTXtlFdFPF1qfwyZjPDUp/FE+ZtU+DPxAscm1/snVkHTypjC5/Bxj9a5fUfCvjPTc/b/AAhrCKvV4YvOX80zX2DRXbDN68d7M5Z5bRe2h8Qy3kMEhjufNtnHVZ42Qj8xT47m3k/1c8TfRhX2rd2dpeJ5d3awXCf3ZYww/Wud1P4eeBtSJN54U0l2PVlt1RvzXBrqjna+1A55ZV/LI+URRX0defBH4eT/AOq0u5tP+ve8kXH5k1kXfwB8NNk2eu69a+gMyOv6rn9a6I5xQe6aMXllVbNHhFFew3/wDEEbSW/jO8AHRZLJG/UEVx+rfDS/0/zCviZJAgz82ngE8/8AXSt4Zlh5bP8AAxlgK0d0cdRUur6Xe6dvzqEM20gf8e23Of8AgVc/fapdWkwiIhk+UHO0j+tdEcRCWzMXQmtzbornf7euv+eUP5H/ABo/t66/55Q/kf8AGq9rEn2UjoqKrWKXl1KkYuYY9wznySccf71dTpXgnUNQUEa9FDlA3/Hju/D79ZyxdKO7Ljhqktkc/RXqGjfBK41BcyeMZI/9zT1/q9b9t+z/AKUCPtfirWpR38pY48/oa5pZrh49fwN45dWfQ8QpryRoPnkVfqcV9D2nwJ8CxYNx/a14e/nXrAH8FxW3p/wm+HdkQ0fhWxkb1n3S5/77JFYyzmktos1jldTq0fKrahZKdv2mMn0U5P6Voadp+tamR/Zfh7WL4Ho0Vm+0/iRivr7T9A0PTgPsGjafa46GK2RSPyFaVc086l9mJvHKo/akfKumfC74jajgroEOnof4726Vf/HVya6vSvgHrU2G1jxXb247x2VqWP8A305H8q9/orkqZriJbOx0Qy+hHpc8x0b4G+BbIq99DfavKOpvLklf++VwP513ei+H9D0SMR6Ro9jYr/0wgVCfqQMmtOiuOdapU+KVzrhShD4UFFFFZFhRRRQAUUUUAFFFFABRRRQAUUUUAFFFFABRRRQAUUUUAFFFFAH/2Q=="/>
          <p:cNvSpPr>
            <a:spLocks noChangeAspect="1" noChangeArrowheads="1"/>
          </p:cNvSpPr>
          <p:nvPr/>
        </p:nvSpPr>
        <p:spPr bwMode="auto">
          <a:xfrm>
            <a:off x="36512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692104" y="1752599"/>
            <a:ext cx="8359391" cy="472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349307" y="2247900"/>
            <a:ext cx="7063991" cy="3733800"/>
          </a:xfrm>
          <a:prstGeom prst="ellipse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948335" y="2695575"/>
            <a:ext cx="5865934" cy="2838450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821992" y="3188493"/>
            <a:ext cx="4118619" cy="185261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152738" y="3883967"/>
                <a:ext cx="145713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𝑇𝐼𝑀𝐸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2738" y="3883967"/>
                <a:ext cx="1457130" cy="46166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875212" y="2738735"/>
                <a:ext cx="179594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𝑇𝐼𝑀𝐸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10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5212" y="2738735"/>
                <a:ext cx="1795941" cy="46166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4951412" y="2281535"/>
                <a:ext cx="159870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𝑇𝐼𝑀𝐸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3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1412" y="2281535"/>
                <a:ext cx="1598706" cy="46166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5072447" y="1819870"/>
                <a:ext cx="160691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𝑇𝐼𝑀𝐸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2447" y="1819870"/>
                <a:ext cx="1606914" cy="46166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63066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RAM Machine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441" y="1600201"/>
                <a:ext cx="10969943" cy="4952999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US"/>
                  <a:t>We can go directly to a certain index in the tape</a:t>
                </a:r>
              </a:p>
              <a:p>
                <a:pPr marL="0" indent="0">
                  <a:buNone/>
                </a:pPr>
                <a:r>
                  <a:rPr lang="en-US"/>
                  <a:t>To transition:</a:t>
                </a:r>
              </a:p>
              <a:p>
                <a:pPr marL="742950" indent="-742950">
                  <a:buFont typeface="+mj-lt"/>
                  <a:buAutoNum type="arabicPeriod"/>
                </a:pPr>
                <a:r>
                  <a:rPr lang="en-US"/>
                  <a:t>Have a second tape to keep track of current location (increment each time we move right, decrement for left)</a:t>
                </a:r>
              </a:p>
              <a:p>
                <a:pPr marL="742950" indent="-742950">
                  <a:buFont typeface="+mj-lt"/>
                  <a:buAutoNum type="arabicPeriod"/>
                </a:pPr>
                <a:r>
                  <a:rPr lang="en-US"/>
                  <a:t>Have a third tape to record the target location</a:t>
                </a:r>
              </a:p>
              <a:p>
                <a:pPr marL="742950" indent="-742950">
                  <a:buFont typeface="+mj-lt"/>
                  <a:buAutoNum type="arabicPeriod"/>
                </a:pPr>
                <a:r>
                  <a:rPr lang="en-US"/>
                  <a:t>Move until the two tapes match</a:t>
                </a:r>
              </a:p>
              <a:p>
                <a:pPr marL="1276257" lvl="1" indent="-742950">
                  <a:buFont typeface="+mj-lt"/>
                  <a:buAutoNum type="arabicPeriod"/>
                </a:pPr>
                <a:r>
                  <a:rPr lang="en-US"/>
                  <a:t>Maybe we need another tape to do this?</a:t>
                </a:r>
              </a:p>
              <a:p>
                <a:pPr marL="533307" lvl="1" indent="0">
                  <a:buNone/>
                </a:pPr>
                <a:endParaRPr lang="en-US"/>
              </a:p>
              <a:p>
                <a:pPr marL="0" indent="0">
                  <a:buNone/>
                </a:pPr>
                <a:r>
                  <a:rPr lang="en-US"/>
                  <a:t>(details not important, but if you want them, see 7.2 in text)</a:t>
                </a:r>
              </a:p>
              <a:p>
                <a:pPr marL="0" indent="0">
                  <a:buNone/>
                </a:pPr>
                <a:r>
                  <a:rPr lang="en-US"/>
                  <a:t>Important observation: Tape-machine takes more steps than a RAM machine (if a RAM-TM computes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𝑓</m:t>
                    </m:r>
                  </m:oMath>
                </a14:m>
                <a:r>
                  <a:rPr lang="en-US"/>
                  <a:t>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𝑇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/>
                  <a:t> time, a tape TM can compute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𝑓</m:t>
                    </m:r>
                  </m:oMath>
                </a14:m>
                <a:r>
                  <a:rPr lang="en-US"/>
                  <a:t>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𝑛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US"/>
                  <a:t> time, see theorem 12.5 for details)</a:t>
                </a:r>
              </a:p>
              <a:p>
                <a:pPr marL="1276257" lvl="1" indent="-742950">
                  <a:buFont typeface="+mj-lt"/>
                  <a:buAutoNum type="arabicPeriod"/>
                </a:pPr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441" y="1600201"/>
                <a:ext cx="10969943" cy="4952999"/>
              </a:xfrm>
              <a:blipFill>
                <a:blip r:embed="rId2"/>
                <a:stretch>
                  <a:fillRect l="-1056" t="-2586" r="-1056" b="-1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321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Finding Running Times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We will find running times for the following:</a:t>
            </a:r>
          </a:p>
          <a:p>
            <a:pPr lvl="1"/>
            <a:r>
              <a:rPr lang="en-US"/>
              <a:t>Shortest Path in a graph</a:t>
            </a:r>
          </a:p>
          <a:p>
            <a:pPr lvl="1"/>
            <a:r>
              <a:rPr lang="en-US"/>
              <a:t>Longest Path in a graph</a:t>
            </a:r>
          </a:p>
          <a:p>
            <a:pPr lvl="1"/>
            <a:r>
              <a:rPr lang="en-US"/>
              <a:t>3SAT</a:t>
            </a:r>
          </a:p>
          <a:p>
            <a:pPr lvl="1"/>
            <a:r>
              <a:rPr lang="en-US"/>
              <a:t>2SAT</a:t>
            </a:r>
          </a:p>
          <a:p>
            <a:pPr lvl="1"/>
            <a:endParaRPr lang="en-US"/>
          </a:p>
          <a:p>
            <a:pPr lvl="1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0905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7</a:t>
            </a:fld>
            <a:endParaRPr lang="en-US"/>
          </a:p>
        </p:txBody>
      </p:sp>
      <p:grpSp>
        <p:nvGrpSpPr>
          <p:cNvPr id="2070" name="Group 2069"/>
          <p:cNvGrpSpPr/>
          <p:nvPr/>
        </p:nvGrpSpPr>
        <p:grpSpPr>
          <a:xfrm>
            <a:off x="1523603" y="2743200"/>
            <a:ext cx="7042512" cy="4164351"/>
            <a:chOff x="0" y="2862182"/>
            <a:chExt cx="7044346" cy="4164351"/>
          </a:xfrm>
        </p:grpSpPr>
        <p:cxnSp>
          <p:nvCxnSpPr>
            <p:cNvPr id="17" name="Straight Connector 16"/>
            <p:cNvCxnSpPr>
              <a:stCxn id="5" idx="7"/>
              <a:endCxn id="44" idx="2"/>
            </p:cNvCxnSpPr>
            <p:nvPr/>
          </p:nvCxnSpPr>
          <p:spPr>
            <a:xfrm flipV="1">
              <a:off x="438102" y="3276727"/>
              <a:ext cx="1492916" cy="962604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44" idx="6"/>
              <a:endCxn id="48" idx="2"/>
            </p:cNvCxnSpPr>
            <p:nvPr/>
          </p:nvCxnSpPr>
          <p:spPr>
            <a:xfrm>
              <a:off x="2444286" y="3276727"/>
              <a:ext cx="1510213" cy="5239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5" idx="4"/>
              <a:endCxn id="45" idx="1"/>
            </p:cNvCxnSpPr>
            <p:nvPr/>
          </p:nvCxnSpPr>
          <p:spPr>
            <a:xfrm>
              <a:off x="256634" y="4677433"/>
              <a:ext cx="857899" cy="1046257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47" idx="3"/>
              <a:endCxn id="45" idx="7"/>
            </p:cNvCxnSpPr>
            <p:nvPr/>
          </p:nvCxnSpPr>
          <p:spPr>
            <a:xfrm flipH="1">
              <a:off x="1477469" y="4930617"/>
              <a:ext cx="1172042" cy="793073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stCxn id="50" idx="2"/>
              <a:endCxn id="45" idx="5"/>
            </p:cNvCxnSpPr>
            <p:nvPr/>
          </p:nvCxnSpPr>
          <p:spPr>
            <a:xfrm flipH="1" flipV="1">
              <a:off x="1477469" y="6086626"/>
              <a:ext cx="1369411" cy="565311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stCxn id="47" idx="5"/>
              <a:endCxn id="50" idx="0"/>
            </p:cNvCxnSpPr>
            <p:nvPr/>
          </p:nvCxnSpPr>
          <p:spPr>
            <a:xfrm>
              <a:off x="3012447" y="4930617"/>
              <a:ext cx="91067" cy="1464686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>
              <a:stCxn id="47" idx="7"/>
              <a:endCxn id="48" idx="3"/>
            </p:cNvCxnSpPr>
            <p:nvPr/>
          </p:nvCxnSpPr>
          <p:spPr>
            <a:xfrm flipV="1">
              <a:off x="3012447" y="3510585"/>
              <a:ext cx="1017218" cy="1057096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>
              <a:stCxn id="50" idx="6"/>
              <a:endCxn id="51" idx="3"/>
            </p:cNvCxnSpPr>
            <p:nvPr/>
          </p:nvCxnSpPr>
          <p:spPr>
            <a:xfrm flipV="1">
              <a:off x="3360148" y="6576771"/>
              <a:ext cx="1716185" cy="75166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>
              <a:stCxn id="51" idx="1"/>
              <a:endCxn id="48" idx="4"/>
            </p:cNvCxnSpPr>
            <p:nvPr/>
          </p:nvCxnSpPr>
          <p:spPr>
            <a:xfrm flipH="1" flipV="1">
              <a:off x="4211133" y="3585751"/>
              <a:ext cx="865200" cy="2628084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>
              <a:stCxn id="54" idx="2"/>
              <a:endCxn id="48" idx="5"/>
            </p:cNvCxnSpPr>
            <p:nvPr/>
          </p:nvCxnSpPr>
          <p:spPr>
            <a:xfrm flipH="1" flipV="1">
              <a:off x="4392601" y="3510585"/>
              <a:ext cx="913997" cy="495205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>
              <a:stCxn id="51" idx="0"/>
              <a:endCxn id="54" idx="3"/>
            </p:cNvCxnSpPr>
            <p:nvPr/>
          </p:nvCxnSpPr>
          <p:spPr>
            <a:xfrm flipV="1">
              <a:off x="5257801" y="4187258"/>
              <a:ext cx="123963" cy="1951411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stCxn id="53" idx="1"/>
              <a:endCxn id="54" idx="5"/>
            </p:cNvCxnSpPr>
            <p:nvPr/>
          </p:nvCxnSpPr>
          <p:spPr>
            <a:xfrm flipH="1" flipV="1">
              <a:off x="5744700" y="4187258"/>
              <a:ext cx="861544" cy="674868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stCxn id="53" idx="3"/>
              <a:endCxn id="51" idx="6"/>
            </p:cNvCxnSpPr>
            <p:nvPr/>
          </p:nvCxnSpPr>
          <p:spPr>
            <a:xfrm flipH="1">
              <a:off x="5514435" y="5225062"/>
              <a:ext cx="1091809" cy="1170241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7" name="TextBox 2056"/>
            <p:cNvSpPr txBox="1"/>
            <p:nvPr/>
          </p:nvSpPr>
          <p:spPr>
            <a:xfrm>
              <a:off x="886366" y="3331447"/>
              <a:ext cx="4957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10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6095562" y="4099030"/>
              <a:ext cx="34024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3895875" y="6564868"/>
              <a:ext cx="34024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6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6047348" y="5905158"/>
              <a:ext cx="4957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11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5004912" y="4717243"/>
              <a:ext cx="34024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9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119679" y="4462779"/>
              <a:ext cx="34024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5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4582463" y="3299181"/>
              <a:ext cx="34024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8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3058462" y="5546337"/>
              <a:ext cx="34024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3064048" y="3853179"/>
              <a:ext cx="34024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7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2051034" y="5224258"/>
              <a:ext cx="34024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1885966" y="6404395"/>
              <a:ext cx="34024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1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2830979" y="2862182"/>
              <a:ext cx="34024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8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256634" y="5096525"/>
              <a:ext cx="4957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12</a:t>
              </a:r>
            </a:p>
          </p:txBody>
        </p:sp>
        <p:cxnSp>
          <p:nvCxnSpPr>
            <p:cNvPr id="69" name="Straight Connector 68"/>
            <p:cNvCxnSpPr>
              <a:stCxn id="44" idx="4"/>
              <a:endCxn id="45" idx="0"/>
            </p:cNvCxnSpPr>
            <p:nvPr/>
          </p:nvCxnSpPr>
          <p:spPr>
            <a:xfrm flipH="1">
              <a:off x="1296001" y="3533361"/>
              <a:ext cx="891651" cy="2115163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/>
            <p:cNvSpPr txBox="1"/>
            <p:nvPr/>
          </p:nvSpPr>
          <p:spPr>
            <a:xfrm>
              <a:off x="1414258" y="4262424"/>
              <a:ext cx="34024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9</a:t>
              </a:r>
            </a:p>
          </p:txBody>
        </p:sp>
        <p:sp>
          <p:nvSpPr>
            <p:cNvPr id="5" name="Oval 4"/>
            <p:cNvSpPr/>
            <p:nvPr/>
          </p:nvSpPr>
          <p:spPr>
            <a:xfrm>
              <a:off x="0" y="4164165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44" name="Oval 43"/>
            <p:cNvSpPr/>
            <p:nvPr/>
          </p:nvSpPr>
          <p:spPr>
            <a:xfrm>
              <a:off x="1931018" y="3020093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45" name="Oval 44"/>
            <p:cNvSpPr/>
            <p:nvPr/>
          </p:nvSpPr>
          <p:spPr>
            <a:xfrm>
              <a:off x="1039367" y="5648524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47" name="Oval 46"/>
            <p:cNvSpPr/>
            <p:nvPr/>
          </p:nvSpPr>
          <p:spPr>
            <a:xfrm>
              <a:off x="2574345" y="4492515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</a:t>
              </a:r>
            </a:p>
          </p:txBody>
        </p:sp>
        <p:sp>
          <p:nvSpPr>
            <p:cNvPr id="48" name="Oval 47"/>
            <p:cNvSpPr/>
            <p:nvPr/>
          </p:nvSpPr>
          <p:spPr>
            <a:xfrm>
              <a:off x="3954499" y="3072483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</a:p>
          </p:txBody>
        </p:sp>
        <p:sp>
          <p:nvSpPr>
            <p:cNvPr id="50" name="Oval 49"/>
            <p:cNvSpPr/>
            <p:nvPr/>
          </p:nvSpPr>
          <p:spPr>
            <a:xfrm>
              <a:off x="2846880" y="6395303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</a:t>
              </a:r>
            </a:p>
          </p:txBody>
        </p:sp>
        <p:sp>
          <p:nvSpPr>
            <p:cNvPr id="51" name="Oval 50"/>
            <p:cNvSpPr/>
            <p:nvPr/>
          </p:nvSpPr>
          <p:spPr>
            <a:xfrm>
              <a:off x="5001167" y="6138669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</a:t>
              </a:r>
            </a:p>
          </p:txBody>
        </p:sp>
        <p:sp>
          <p:nvSpPr>
            <p:cNvPr id="53" name="Oval 52"/>
            <p:cNvSpPr/>
            <p:nvPr/>
          </p:nvSpPr>
          <p:spPr>
            <a:xfrm>
              <a:off x="6531078" y="4786960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</a:t>
              </a:r>
            </a:p>
          </p:txBody>
        </p:sp>
        <p:sp>
          <p:nvSpPr>
            <p:cNvPr id="54" name="Oval 53"/>
            <p:cNvSpPr/>
            <p:nvPr/>
          </p:nvSpPr>
          <p:spPr>
            <a:xfrm>
              <a:off x="5306598" y="3749156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67" name="TextBox 2066"/>
              <p:cNvSpPr txBox="1"/>
              <p:nvPr/>
            </p:nvSpPr>
            <p:spPr>
              <a:xfrm>
                <a:off x="3975275" y="1295402"/>
                <a:ext cx="4801730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/>
                  <a:t>Definition: </a:t>
                </a:r>
                <a14:m>
                  <m:oMath xmlns:m="http://schemas.openxmlformats.org/officeDocument/2006/math">
                    <m:r>
                      <a:rPr lang="en-US" sz="4000" i="1">
                        <a:latin typeface="Cambria Math"/>
                      </a:rPr>
                      <m:t>𝐺</m:t>
                    </m:r>
                    <m:r>
                      <a:rPr lang="en-US" sz="4000" i="1">
                        <a:latin typeface="Cambria Math"/>
                      </a:rPr>
                      <m:t>=(</m:t>
                    </m:r>
                    <m:r>
                      <a:rPr lang="en-US" sz="4000" i="1">
                        <a:solidFill>
                          <a:srgbClr val="0070C0"/>
                        </a:solidFill>
                        <a:latin typeface="Cambria Math"/>
                      </a:rPr>
                      <m:t>𝑉</m:t>
                    </m:r>
                    <m:r>
                      <a:rPr lang="en-US" sz="4000" i="1">
                        <a:latin typeface="Cambria Math"/>
                      </a:rPr>
                      <m:t>,</m:t>
                    </m:r>
                    <m:r>
                      <a:rPr lang="en-US" sz="4000" i="1">
                        <a:solidFill>
                          <a:srgbClr val="FF0000"/>
                        </a:solidFill>
                        <a:latin typeface="Cambria Math"/>
                      </a:rPr>
                      <m:t>𝐸</m:t>
                    </m:r>
                    <m:r>
                      <a:rPr lang="en-US" sz="4000" i="1">
                        <a:latin typeface="Cambria Math"/>
                      </a:rPr>
                      <m:t>)</m:t>
                    </m:r>
                  </m:oMath>
                </a14:m>
                <a:endParaRPr lang="en-US" sz="4000" dirty="0"/>
              </a:p>
            </p:txBody>
          </p:sp>
        </mc:Choice>
        <mc:Fallback xmlns="">
          <p:sp>
            <p:nvSpPr>
              <p:cNvPr id="2067" name="TextBox 20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6310" y="1295402"/>
                <a:ext cx="4802981" cy="707886"/>
              </a:xfrm>
              <a:prstGeom prst="rect">
                <a:avLst/>
              </a:prstGeom>
              <a:blipFill>
                <a:blip r:embed="rId2"/>
                <a:stretch>
                  <a:fillRect l="-4222" t="-12281" r="-2111" b="-36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68" name="TextBox 2067"/>
          <p:cNvSpPr txBox="1"/>
          <p:nvPr/>
        </p:nvSpPr>
        <p:spPr>
          <a:xfrm rot="20810122">
            <a:off x="7705031" y="766218"/>
            <a:ext cx="2097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Vertices/Nodes</a:t>
            </a:r>
          </a:p>
        </p:txBody>
      </p:sp>
      <p:sp>
        <p:nvSpPr>
          <p:cNvPr id="90" name="TextBox 89"/>
          <p:cNvSpPr txBox="1"/>
          <p:nvPr/>
        </p:nvSpPr>
        <p:spPr>
          <a:xfrm rot="1291711">
            <a:off x="8054767" y="1903209"/>
            <a:ext cx="9083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Edges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/>
              <p:cNvSpPr txBox="1"/>
              <p:nvPr/>
            </p:nvSpPr>
            <p:spPr>
              <a:xfrm>
                <a:off x="2496000" y="1981200"/>
                <a:ext cx="5045837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00B050"/>
                        </a:solidFill>
                        <a:latin typeface="Cambria Math"/>
                      </a:rPr>
                      <m:t>𝑤</m:t>
                    </m:r>
                    <m:d>
                      <m:dPr>
                        <m:ctrlPr>
                          <a:rPr lang="en-US" sz="32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𝑒</m:t>
                        </m:r>
                      </m:e>
                    </m:d>
                    <m:r>
                      <a:rPr lang="en-US" sz="3200" i="1">
                        <a:latin typeface="Cambria Math"/>
                      </a:rPr>
                      <m:t>=</m:t>
                    </m:r>
                  </m:oMath>
                </a14:m>
                <a:r>
                  <a:rPr lang="en-US" sz="4000" dirty="0"/>
                  <a:t> </a:t>
                </a:r>
                <a:r>
                  <a:rPr lang="en-US" sz="4000" dirty="0">
                    <a:solidFill>
                      <a:srgbClr val="00B050"/>
                    </a:solidFill>
                  </a:rPr>
                  <a:t>weight</a:t>
                </a:r>
                <a:r>
                  <a:rPr lang="en-US" sz="4000" dirty="0"/>
                  <a:t> of </a:t>
                </a:r>
                <a:r>
                  <a:rPr lang="en-US" sz="4000" dirty="0">
                    <a:solidFill>
                      <a:srgbClr val="FF0000"/>
                    </a:solidFill>
                  </a:rPr>
                  <a:t>edge </a:t>
                </a:r>
                <a14:m>
                  <m:oMath xmlns:m="http://schemas.openxmlformats.org/officeDocument/2006/math">
                    <m:r>
                      <a:rPr lang="en-US" sz="4000" i="1" dirty="0">
                        <a:solidFill>
                          <a:srgbClr val="FF0000"/>
                        </a:solidFill>
                        <a:latin typeface="Cambria Math"/>
                      </a:rPr>
                      <m:t>𝑒</m:t>
                    </m:r>
                  </m:oMath>
                </a14:m>
                <a:endParaRPr lang="en-US" sz="4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1" name="TextBox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6650" y="1981200"/>
                <a:ext cx="5047151" cy="707886"/>
              </a:xfrm>
              <a:prstGeom prst="rect">
                <a:avLst/>
              </a:prstGeom>
              <a:blipFill>
                <a:blip r:embed="rId3"/>
                <a:stretch>
                  <a:fillRect l="-251" t="-14286" b="-3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69" name="TextBox 2068"/>
              <p:cNvSpPr txBox="1"/>
              <p:nvPr/>
            </p:nvSpPr>
            <p:spPr>
              <a:xfrm>
                <a:off x="7320317" y="2908964"/>
                <a:ext cx="320747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70C0"/>
                          </a:solidFill>
                          <a:latin typeface="Cambria Math"/>
                        </a:rPr>
                        <m:t>𝑉</m:t>
                      </m:r>
                      <m:r>
                        <a:rPr lang="en-US" sz="2000" i="1">
                          <a:solidFill>
                            <a:srgbClr val="0070C0"/>
                          </a:solidFill>
                          <a:latin typeface="Cambria Math"/>
                        </a:rPr>
                        <m:t>={</m:t>
                      </m:r>
                      <m:r>
                        <a:rPr lang="en-US" sz="2000" i="1">
                          <a:solidFill>
                            <a:srgbClr val="0070C0"/>
                          </a:solidFill>
                          <a:latin typeface="Cambria Math"/>
                        </a:rPr>
                        <m:t>𝐴</m:t>
                      </m:r>
                      <m:r>
                        <a:rPr lang="en-US" sz="2000" i="1">
                          <a:solidFill>
                            <a:srgbClr val="0070C0"/>
                          </a:solidFill>
                          <a:latin typeface="Cambria Math"/>
                        </a:rPr>
                        <m:t>,</m:t>
                      </m:r>
                      <m:r>
                        <a:rPr lang="en-US" sz="2000" i="1">
                          <a:solidFill>
                            <a:srgbClr val="0070C0"/>
                          </a:solidFill>
                          <a:latin typeface="Cambria Math"/>
                        </a:rPr>
                        <m:t>𝐵</m:t>
                      </m:r>
                      <m:r>
                        <a:rPr lang="en-US" sz="2000" i="1">
                          <a:solidFill>
                            <a:srgbClr val="0070C0"/>
                          </a:solidFill>
                          <a:latin typeface="Cambria Math"/>
                        </a:rPr>
                        <m:t>,</m:t>
                      </m:r>
                      <m:r>
                        <a:rPr lang="en-US" sz="2000" i="1">
                          <a:solidFill>
                            <a:srgbClr val="0070C0"/>
                          </a:solidFill>
                          <a:latin typeface="Cambria Math"/>
                        </a:rPr>
                        <m:t>𝐶</m:t>
                      </m:r>
                      <m:r>
                        <a:rPr lang="en-US" sz="2000" i="1">
                          <a:solidFill>
                            <a:srgbClr val="0070C0"/>
                          </a:solidFill>
                          <a:latin typeface="Cambria Math"/>
                        </a:rPr>
                        <m:t>,</m:t>
                      </m:r>
                      <m:r>
                        <a:rPr lang="en-US" sz="2000" i="1">
                          <a:solidFill>
                            <a:srgbClr val="0070C0"/>
                          </a:solidFill>
                          <a:latin typeface="Cambria Math"/>
                        </a:rPr>
                        <m:t>𝐷</m:t>
                      </m:r>
                      <m:r>
                        <a:rPr lang="en-US" sz="2000" i="1">
                          <a:solidFill>
                            <a:srgbClr val="0070C0"/>
                          </a:solidFill>
                          <a:latin typeface="Cambria Math"/>
                        </a:rPr>
                        <m:t>,</m:t>
                      </m:r>
                      <m:r>
                        <a:rPr lang="en-US" sz="2000" i="1">
                          <a:solidFill>
                            <a:srgbClr val="0070C0"/>
                          </a:solidFill>
                          <a:latin typeface="Cambria Math"/>
                        </a:rPr>
                        <m:t>𝐸</m:t>
                      </m:r>
                      <m:r>
                        <a:rPr lang="en-US" sz="2000" i="1">
                          <a:solidFill>
                            <a:srgbClr val="0070C0"/>
                          </a:solidFill>
                          <a:latin typeface="Cambria Math"/>
                        </a:rPr>
                        <m:t>,</m:t>
                      </m:r>
                      <m:r>
                        <a:rPr lang="en-US" sz="2000" i="1">
                          <a:solidFill>
                            <a:srgbClr val="0070C0"/>
                          </a:solidFill>
                          <a:latin typeface="Cambria Math"/>
                        </a:rPr>
                        <m:t>𝐹</m:t>
                      </m:r>
                      <m:r>
                        <a:rPr lang="en-US" sz="2000" i="1">
                          <a:solidFill>
                            <a:srgbClr val="0070C0"/>
                          </a:solidFill>
                          <a:latin typeface="Cambria Math"/>
                        </a:rPr>
                        <m:t>,</m:t>
                      </m:r>
                      <m:r>
                        <a:rPr lang="en-US" sz="2000" i="1">
                          <a:solidFill>
                            <a:srgbClr val="0070C0"/>
                          </a:solidFill>
                          <a:latin typeface="Cambria Math"/>
                        </a:rPr>
                        <m:t>𝐺</m:t>
                      </m:r>
                      <m:r>
                        <a:rPr lang="en-US" sz="2000" i="1">
                          <a:solidFill>
                            <a:srgbClr val="0070C0"/>
                          </a:solidFill>
                          <a:latin typeface="Cambria Math"/>
                        </a:rPr>
                        <m:t>,</m:t>
                      </m:r>
                      <m:r>
                        <a:rPr lang="en-US" sz="2000" i="1">
                          <a:solidFill>
                            <a:srgbClr val="0070C0"/>
                          </a:solidFill>
                          <a:latin typeface="Cambria Math"/>
                        </a:rPr>
                        <m:t>𝐻</m:t>
                      </m:r>
                      <m:r>
                        <a:rPr lang="en-US" sz="2000" i="1">
                          <a:solidFill>
                            <a:srgbClr val="0070C0"/>
                          </a:solidFill>
                          <a:latin typeface="Cambria Math"/>
                        </a:rPr>
                        <m:t>,</m:t>
                      </m:r>
                      <m:r>
                        <a:rPr lang="en-US" sz="2000" i="1">
                          <a:solidFill>
                            <a:srgbClr val="0070C0"/>
                          </a:solidFill>
                          <a:latin typeface="Cambria Math"/>
                        </a:rPr>
                        <m:t>𝐼</m:t>
                      </m:r>
                      <m:r>
                        <a:rPr lang="en-US" sz="2000" i="1">
                          <a:solidFill>
                            <a:srgbClr val="0070C0"/>
                          </a:solidFill>
                          <a:latin typeface="Cambria Math"/>
                        </a:rPr>
                        <m:t>}</m:t>
                      </m:r>
                    </m:oMath>
                  </m:oMathPara>
                </a14:m>
                <a:endParaRPr lang="en-US" sz="20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069" name="TextBox 20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2224" y="2908964"/>
                <a:ext cx="3208314" cy="400110"/>
              </a:xfrm>
              <a:prstGeom prst="rect">
                <a:avLst/>
              </a:prstGeom>
              <a:blipFill>
                <a:blip r:embed="rId4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/>
              <p:cNvSpPr txBox="1"/>
              <p:nvPr/>
            </p:nvSpPr>
            <p:spPr>
              <a:xfrm>
                <a:off x="7313295" y="3333690"/>
                <a:ext cx="339946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/>
                        </a:rPr>
                        <m:t>𝐸</m:t>
                      </m:r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/>
                        </a:rPr>
                        <m:t>={</m:t>
                      </m:r>
                      <m:d>
                        <m:dPr>
                          <m:ctrlPr>
                            <a:rPr lang="en-US" sz="20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𝐴</m:t>
                          </m:r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𝐵</m:t>
                          </m:r>
                        </m:e>
                      </m:d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/>
                        </a:rPr>
                        <m:t>,</m:t>
                      </m:r>
                      <m:d>
                        <m:dPr>
                          <m:ctrlPr>
                            <a:rPr lang="en-US" sz="20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𝐴</m:t>
                          </m:r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𝐶</m:t>
                          </m:r>
                        </m:e>
                      </m:d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/>
                        </a:rPr>
                        <m:t>,</m:t>
                      </m:r>
                      <m:d>
                        <m:dPr>
                          <m:ctrlPr>
                            <a:rPr lang="en-US" sz="20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𝐵</m:t>
                          </m:r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𝐶</m:t>
                          </m:r>
                        </m:e>
                      </m:d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/>
                        </a:rPr>
                        <m:t>,…}</m:t>
                      </m:r>
                    </m:oMath>
                  </m:oMathPara>
                </a14:m>
                <a:endParaRPr 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3" name="TextBox 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5200" y="3333690"/>
                <a:ext cx="3400354" cy="400110"/>
              </a:xfrm>
              <a:prstGeom prst="rect">
                <a:avLst/>
              </a:prstGeom>
              <a:blipFill>
                <a:blip r:embed="rId5"/>
                <a:stretch>
                  <a:fillRect b="-1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9873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Adjacency List Representation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8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1523603" y="1687612"/>
            <a:ext cx="4598862" cy="2879573"/>
            <a:chOff x="0" y="2862182"/>
            <a:chExt cx="7044346" cy="4409661"/>
          </a:xfrm>
        </p:grpSpPr>
        <p:cxnSp>
          <p:nvCxnSpPr>
            <p:cNvPr id="6" name="Straight Connector 5"/>
            <p:cNvCxnSpPr>
              <a:stCxn id="34" idx="7"/>
              <a:endCxn id="35" idx="2"/>
            </p:cNvCxnSpPr>
            <p:nvPr/>
          </p:nvCxnSpPr>
          <p:spPr>
            <a:xfrm flipV="1">
              <a:off x="438102" y="3276727"/>
              <a:ext cx="1492916" cy="962604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>
              <a:stCxn id="35" idx="6"/>
              <a:endCxn id="38" idx="2"/>
            </p:cNvCxnSpPr>
            <p:nvPr/>
          </p:nvCxnSpPr>
          <p:spPr>
            <a:xfrm>
              <a:off x="2444286" y="3276727"/>
              <a:ext cx="1510213" cy="5239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>
              <a:stCxn id="34" idx="4"/>
              <a:endCxn id="36" idx="1"/>
            </p:cNvCxnSpPr>
            <p:nvPr/>
          </p:nvCxnSpPr>
          <p:spPr>
            <a:xfrm>
              <a:off x="256634" y="4677433"/>
              <a:ext cx="857899" cy="1046257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>
              <a:stCxn id="37" idx="3"/>
              <a:endCxn id="36" idx="7"/>
            </p:cNvCxnSpPr>
            <p:nvPr/>
          </p:nvCxnSpPr>
          <p:spPr>
            <a:xfrm flipH="1">
              <a:off x="1477469" y="4930617"/>
              <a:ext cx="1172042" cy="793073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stCxn id="39" idx="2"/>
              <a:endCxn id="36" idx="5"/>
            </p:cNvCxnSpPr>
            <p:nvPr/>
          </p:nvCxnSpPr>
          <p:spPr>
            <a:xfrm flipH="1" flipV="1">
              <a:off x="1477469" y="6086626"/>
              <a:ext cx="1369411" cy="565311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stCxn id="37" idx="5"/>
              <a:endCxn id="39" idx="0"/>
            </p:cNvCxnSpPr>
            <p:nvPr/>
          </p:nvCxnSpPr>
          <p:spPr>
            <a:xfrm>
              <a:off x="3012447" y="4930617"/>
              <a:ext cx="91067" cy="1464686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stCxn id="37" idx="7"/>
              <a:endCxn id="38" idx="3"/>
            </p:cNvCxnSpPr>
            <p:nvPr/>
          </p:nvCxnSpPr>
          <p:spPr>
            <a:xfrm flipV="1">
              <a:off x="3012447" y="3510585"/>
              <a:ext cx="1017218" cy="1057096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stCxn id="39" idx="6"/>
              <a:endCxn id="40" idx="3"/>
            </p:cNvCxnSpPr>
            <p:nvPr/>
          </p:nvCxnSpPr>
          <p:spPr>
            <a:xfrm flipV="1">
              <a:off x="3360148" y="6576771"/>
              <a:ext cx="1716185" cy="75166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40" idx="1"/>
              <a:endCxn id="38" idx="4"/>
            </p:cNvCxnSpPr>
            <p:nvPr/>
          </p:nvCxnSpPr>
          <p:spPr>
            <a:xfrm flipH="1" flipV="1">
              <a:off x="4211133" y="3585751"/>
              <a:ext cx="865200" cy="2628084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42" idx="2"/>
              <a:endCxn id="38" idx="5"/>
            </p:cNvCxnSpPr>
            <p:nvPr/>
          </p:nvCxnSpPr>
          <p:spPr>
            <a:xfrm flipH="1" flipV="1">
              <a:off x="4392601" y="3510585"/>
              <a:ext cx="913997" cy="495205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40" idx="0"/>
              <a:endCxn id="42" idx="3"/>
            </p:cNvCxnSpPr>
            <p:nvPr/>
          </p:nvCxnSpPr>
          <p:spPr>
            <a:xfrm flipV="1">
              <a:off x="5257801" y="4187258"/>
              <a:ext cx="123963" cy="1951411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41" idx="1"/>
              <a:endCxn id="42" idx="5"/>
            </p:cNvCxnSpPr>
            <p:nvPr/>
          </p:nvCxnSpPr>
          <p:spPr>
            <a:xfrm flipH="1" flipV="1">
              <a:off x="5744700" y="4187258"/>
              <a:ext cx="861544" cy="674868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41" idx="3"/>
              <a:endCxn id="40" idx="6"/>
            </p:cNvCxnSpPr>
            <p:nvPr/>
          </p:nvCxnSpPr>
          <p:spPr>
            <a:xfrm flipH="1">
              <a:off x="5514435" y="5225062"/>
              <a:ext cx="1091809" cy="1170241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767229" y="3195081"/>
              <a:ext cx="759215" cy="7069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10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095563" y="4099030"/>
              <a:ext cx="521040" cy="7069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895875" y="6564868"/>
              <a:ext cx="521040" cy="7069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6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047347" y="5905158"/>
              <a:ext cx="759215" cy="7069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11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255800" y="4595356"/>
              <a:ext cx="521040" cy="7069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9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119678" y="4462779"/>
              <a:ext cx="521040" cy="7069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5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582462" y="3299181"/>
              <a:ext cx="521040" cy="7069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8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058462" y="5546336"/>
              <a:ext cx="521040" cy="7069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064049" y="3778529"/>
              <a:ext cx="521040" cy="7069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7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051034" y="5224258"/>
              <a:ext cx="521040" cy="7069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885965" y="6404395"/>
              <a:ext cx="521040" cy="7069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1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830979" y="2862182"/>
              <a:ext cx="521040" cy="7069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8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56634" y="5096526"/>
              <a:ext cx="759215" cy="7069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12</a:t>
              </a:r>
            </a:p>
          </p:txBody>
        </p:sp>
        <p:cxnSp>
          <p:nvCxnSpPr>
            <p:cNvPr id="32" name="Straight Connector 31"/>
            <p:cNvCxnSpPr>
              <a:stCxn id="35" idx="4"/>
              <a:endCxn id="36" idx="0"/>
            </p:cNvCxnSpPr>
            <p:nvPr/>
          </p:nvCxnSpPr>
          <p:spPr>
            <a:xfrm flipH="1">
              <a:off x="1296001" y="3533361"/>
              <a:ext cx="891651" cy="2115163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1414257" y="4262423"/>
              <a:ext cx="521040" cy="7069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9</a:t>
              </a:r>
            </a:p>
          </p:txBody>
        </p:sp>
        <p:sp>
          <p:nvSpPr>
            <p:cNvPr id="34" name="Oval 33"/>
            <p:cNvSpPr/>
            <p:nvPr/>
          </p:nvSpPr>
          <p:spPr>
            <a:xfrm>
              <a:off x="0" y="4164165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35" name="Oval 34"/>
            <p:cNvSpPr/>
            <p:nvPr/>
          </p:nvSpPr>
          <p:spPr>
            <a:xfrm>
              <a:off x="1931018" y="3020093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36" name="Oval 35"/>
            <p:cNvSpPr/>
            <p:nvPr/>
          </p:nvSpPr>
          <p:spPr>
            <a:xfrm>
              <a:off x="1039367" y="5648524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37" name="Oval 36"/>
            <p:cNvSpPr/>
            <p:nvPr/>
          </p:nvSpPr>
          <p:spPr>
            <a:xfrm>
              <a:off x="2574345" y="4492515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</a:t>
              </a:r>
            </a:p>
          </p:txBody>
        </p:sp>
        <p:sp>
          <p:nvSpPr>
            <p:cNvPr id="38" name="Oval 37"/>
            <p:cNvSpPr/>
            <p:nvPr/>
          </p:nvSpPr>
          <p:spPr>
            <a:xfrm>
              <a:off x="3954499" y="3072483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</a:p>
          </p:txBody>
        </p:sp>
        <p:sp>
          <p:nvSpPr>
            <p:cNvPr id="39" name="Oval 38"/>
            <p:cNvSpPr/>
            <p:nvPr/>
          </p:nvSpPr>
          <p:spPr>
            <a:xfrm>
              <a:off x="2846880" y="6395303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</a:t>
              </a:r>
            </a:p>
          </p:txBody>
        </p:sp>
        <p:sp>
          <p:nvSpPr>
            <p:cNvPr id="40" name="Oval 39"/>
            <p:cNvSpPr/>
            <p:nvPr/>
          </p:nvSpPr>
          <p:spPr>
            <a:xfrm>
              <a:off x="5001167" y="6138669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</a:t>
              </a:r>
            </a:p>
          </p:txBody>
        </p:sp>
        <p:sp>
          <p:nvSpPr>
            <p:cNvPr id="41" name="Oval 40"/>
            <p:cNvSpPr/>
            <p:nvPr/>
          </p:nvSpPr>
          <p:spPr>
            <a:xfrm>
              <a:off x="6531078" y="4786960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</a:t>
              </a:r>
            </a:p>
          </p:txBody>
        </p:sp>
        <p:sp>
          <p:nvSpPr>
            <p:cNvPr id="42" name="Oval 41"/>
            <p:cNvSpPr/>
            <p:nvPr/>
          </p:nvSpPr>
          <p:spPr>
            <a:xfrm>
              <a:off x="5306598" y="3749156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</a:t>
              </a:r>
            </a:p>
          </p:txBody>
        </p:sp>
      </p:grpSp>
      <p:sp>
        <p:nvSpPr>
          <p:cNvPr id="43" name="Rectangle 42"/>
          <p:cNvSpPr/>
          <p:nvPr/>
        </p:nvSpPr>
        <p:spPr>
          <a:xfrm>
            <a:off x="7372352" y="1219202"/>
            <a:ext cx="586876" cy="5870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44" name="Rectangle 43"/>
          <p:cNvSpPr/>
          <p:nvPr/>
        </p:nvSpPr>
        <p:spPr>
          <a:xfrm>
            <a:off x="7372352" y="1806231"/>
            <a:ext cx="586876" cy="5870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45" name="Rectangle 44"/>
          <p:cNvSpPr/>
          <p:nvPr/>
        </p:nvSpPr>
        <p:spPr>
          <a:xfrm>
            <a:off x="7372352" y="2393260"/>
            <a:ext cx="586876" cy="5870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46" name="Rectangle 45"/>
          <p:cNvSpPr/>
          <p:nvPr/>
        </p:nvSpPr>
        <p:spPr>
          <a:xfrm>
            <a:off x="7372352" y="2980289"/>
            <a:ext cx="586876" cy="5870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47" name="Rectangle 46"/>
          <p:cNvSpPr/>
          <p:nvPr/>
        </p:nvSpPr>
        <p:spPr>
          <a:xfrm>
            <a:off x="7372352" y="3567318"/>
            <a:ext cx="586876" cy="5870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48" name="Rectangle 47"/>
          <p:cNvSpPr/>
          <p:nvPr/>
        </p:nvSpPr>
        <p:spPr>
          <a:xfrm>
            <a:off x="7372352" y="4154347"/>
            <a:ext cx="586876" cy="5870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sp>
        <p:nvSpPr>
          <p:cNvPr id="49" name="Rectangle 48"/>
          <p:cNvSpPr/>
          <p:nvPr/>
        </p:nvSpPr>
        <p:spPr>
          <a:xfrm>
            <a:off x="7372352" y="4741376"/>
            <a:ext cx="586876" cy="5870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50" name="Rectangle 49"/>
          <p:cNvSpPr/>
          <p:nvPr/>
        </p:nvSpPr>
        <p:spPr>
          <a:xfrm>
            <a:off x="7372352" y="5328405"/>
            <a:ext cx="586876" cy="5870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</a:p>
        </p:txBody>
      </p:sp>
      <p:sp>
        <p:nvSpPr>
          <p:cNvPr id="51" name="Rectangle 50"/>
          <p:cNvSpPr/>
          <p:nvPr/>
        </p:nvSpPr>
        <p:spPr>
          <a:xfrm>
            <a:off x="7372352" y="5915434"/>
            <a:ext cx="586876" cy="5870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</a:t>
            </a:r>
          </a:p>
        </p:txBody>
      </p:sp>
      <p:sp>
        <p:nvSpPr>
          <p:cNvPr id="52" name="Rectangle 51"/>
          <p:cNvSpPr/>
          <p:nvPr/>
        </p:nvSpPr>
        <p:spPr>
          <a:xfrm>
            <a:off x="8083467" y="1219201"/>
            <a:ext cx="586876" cy="587029"/>
          </a:xfrm>
          <a:prstGeom prst="rect">
            <a:avLst/>
          </a:prstGeom>
          <a:solidFill>
            <a:srgbClr val="FF5050"/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53" name="Rectangle 52"/>
          <p:cNvSpPr/>
          <p:nvPr/>
        </p:nvSpPr>
        <p:spPr>
          <a:xfrm>
            <a:off x="8670343" y="1218291"/>
            <a:ext cx="586876" cy="587029"/>
          </a:xfrm>
          <a:prstGeom prst="rect">
            <a:avLst/>
          </a:prstGeom>
          <a:solidFill>
            <a:srgbClr val="FF5050"/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4" name="Rectangle 53"/>
          <p:cNvSpPr/>
          <p:nvPr/>
        </p:nvSpPr>
        <p:spPr>
          <a:xfrm>
            <a:off x="8083466" y="1806231"/>
            <a:ext cx="586876" cy="587029"/>
          </a:xfrm>
          <a:prstGeom prst="rect">
            <a:avLst/>
          </a:prstGeom>
          <a:solidFill>
            <a:srgbClr val="FF5050"/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55" name="Rectangle 54"/>
          <p:cNvSpPr/>
          <p:nvPr/>
        </p:nvSpPr>
        <p:spPr>
          <a:xfrm>
            <a:off x="8670342" y="1805321"/>
            <a:ext cx="586876" cy="587029"/>
          </a:xfrm>
          <a:prstGeom prst="rect">
            <a:avLst/>
          </a:prstGeom>
          <a:solidFill>
            <a:srgbClr val="FF5050"/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6" name="Rectangle 55"/>
          <p:cNvSpPr/>
          <p:nvPr/>
        </p:nvSpPr>
        <p:spPr>
          <a:xfrm>
            <a:off x="9257218" y="1805320"/>
            <a:ext cx="586876" cy="587029"/>
          </a:xfrm>
          <a:prstGeom prst="rect">
            <a:avLst/>
          </a:prstGeom>
          <a:solidFill>
            <a:srgbClr val="FF5050"/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57" name="Rectangle 56"/>
          <p:cNvSpPr/>
          <p:nvPr/>
        </p:nvSpPr>
        <p:spPr>
          <a:xfrm>
            <a:off x="8083465" y="2392349"/>
            <a:ext cx="586876" cy="587029"/>
          </a:xfrm>
          <a:prstGeom prst="rect">
            <a:avLst/>
          </a:prstGeom>
          <a:solidFill>
            <a:srgbClr val="FF5050"/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58" name="Rectangle 57"/>
          <p:cNvSpPr/>
          <p:nvPr/>
        </p:nvSpPr>
        <p:spPr>
          <a:xfrm>
            <a:off x="8670341" y="2391439"/>
            <a:ext cx="586876" cy="587029"/>
          </a:xfrm>
          <a:prstGeom prst="rect">
            <a:avLst/>
          </a:prstGeom>
          <a:solidFill>
            <a:srgbClr val="FF5050"/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59" name="Rectangle 58"/>
          <p:cNvSpPr/>
          <p:nvPr/>
        </p:nvSpPr>
        <p:spPr>
          <a:xfrm>
            <a:off x="9257217" y="2391438"/>
            <a:ext cx="586876" cy="587029"/>
          </a:xfrm>
          <a:prstGeom prst="rect">
            <a:avLst/>
          </a:prstGeom>
          <a:solidFill>
            <a:srgbClr val="FF5050"/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60" name="Rectangle 59"/>
          <p:cNvSpPr/>
          <p:nvPr/>
        </p:nvSpPr>
        <p:spPr>
          <a:xfrm>
            <a:off x="9844794" y="2393260"/>
            <a:ext cx="586876" cy="587029"/>
          </a:xfrm>
          <a:prstGeom prst="rect">
            <a:avLst/>
          </a:prstGeom>
          <a:solidFill>
            <a:srgbClr val="FF5050"/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sp>
        <p:nvSpPr>
          <p:cNvPr id="61" name="Rectangle 60"/>
          <p:cNvSpPr/>
          <p:nvPr/>
        </p:nvSpPr>
        <p:spPr>
          <a:xfrm>
            <a:off x="8088478" y="2980288"/>
            <a:ext cx="586876" cy="587029"/>
          </a:xfrm>
          <a:prstGeom prst="rect">
            <a:avLst/>
          </a:prstGeom>
          <a:solidFill>
            <a:srgbClr val="FF5050"/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62" name="Rectangle 61"/>
          <p:cNvSpPr/>
          <p:nvPr/>
        </p:nvSpPr>
        <p:spPr>
          <a:xfrm>
            <a:off x="8675354" y="2980289"/>
            <a:ext cx="586876" cy="587029"/>
          </a:xfrm>
          <a:prstGeom prst="rect">
            <a:avLst/>
          </a:prstGeom>
          <a:solidFill>
            <a:srgbClr val="FF5050"/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63" name="Rectangle 62"/>
          <p:cNvSpPr/>
          <p:nvPr/>
        </p:nvSpPr>
        <p:spPr>
          <a:xfrm>
            <a:off x="9262230" y="2980289"/>
            <a:ext cx="586876" cy="587029"/>
          </a:xfrm>
          <a:prstGeom prst="rect">
            <a:avLst/>
          </a:prstGeom>
          <a:solidFill>
            <a:srgbClr val="FF5050"/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sp>
        <p:nvSpPr>
          <p:cNvPr id="64" name="Rectangle 63"/>
          <p:cNvSpPr/>
          <p:nvPr/>
        </p:nvSpPr>
        <p:spPr>
          <a:xfrm>
            <a:off x="8088478" y="3556220"/>
            <a:ext cx="586876" cy="587029"/>
          </a:xfrm>
          <a:prstGeom prst="rect">
            <a:avLst/>
          </a:prstGeom>
          <a:solidFill>
            <a:srgbClr val="FF5050"/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65" name="Rectangle 64"/>
          <p:cNvSpPr/>
          <p:nvPr/>
        </p:nvSpPr>
        <p:spPr>
          <a:xfrm>
            <a:off x="8675354" y="3555310"/>
            <a:ext cx="586876" cy="587029"/>
          </a:xfrm>
          <a:prstGeom prst="rect">
            <a:avLst/>
          </a:prstGeom>
          <a:solidFill>
            <a:srgbClr val="FF5050"/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66" name="Rectangle 65"/>
          <p:cNvSpPr/>
          <p:nvPr/>
        </p:nvSpPr>
        <p:spPr>
          <a:xfrm>
            <a:off x="9262230" y="3555308"/>
            <a:ext cx="586876" cy="587029"/>
          </a:xfrm>
          <a:prstGeom prst="rect">
            <a:avLst/>
          </a:prstGeom>
          <a:solidFill>
            <a:srgbClr val="FF5050"/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67" name="Rectangle 66"/>
          <p:cNvSpPr/>
          <p:nvPr/>
        </p:nvSpPr>
        <p:spPr>
          <a:xfrm>
            <a:off x="9849807" y="3557131"/>
            <a:ext cx="586876" cy="587029"/>
          </a:xfrm>
          <a:prstGeom prst="rect">
            <a:avLst/>
          </a:prstGeom>
          <a:solidFill>
            <a:srgbClr val="FF5050"/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</a:p>
        </p:txBody>
      </p:sp>
      <p:sp>
        <p:nvSpPr>
          <p:cNvPr id="68" name="Rectangle 67"/>
          <p:cNvSpPr/>
          <p:nvPr/>
        </p:nvSpPr>
        <p:spPr>
          <a:xfrm>
            <a:off x="8088477" y="4162379"/>
            <a:ext cx="586876" cy="587029"/>
          </a:xfrm>
          <a:prstGeom prst="rect">
            <a:avLst/>
          </a:prstGeom>
          <a:solidFill>
            <a:srgbClr val="FF5050"/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69" name="Rectangle 68"/>
          <p:cNvSpPr/>
          <p:nvPr/>
        </p:nvSpPr>
        <p:spPr>
          <a:xfrm>
            <a:off x="8675353" y="4161469"/>
            <a:ext cx="586876" cy="587029"/>
          </a:xfrm>
          <a:prstGeom prst="rect">
            <a:avLst/>
          </a:prstGeom>
          <a:solidFill>
            <a:srgbClr val="FF5050"/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70" name="Rectangle 69"/>
          <p:cNvSpPr/>
          <p:nvPr/>
        </p:nvSpPr>
        <p:spPr>
          <a:xfrm>
            <a:off x="9262229" y="4161468"/>
            <a:ext cx="586876" cy="587029"/>
          </a:xfrm>
          <a:prstGeom prst="rect">
            <a:avLst/>
          </a:prstGeom>
          <a:solidFill>
            <a:srgbClr val="FF5050"/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71" name="Rectangle 70"/>
          <p:cNvSpPr/>
          <p:nvPr/>
        </p:nvSpPr>
        <p:spPr>
          <a:xfrm>
            <a:off x="8088478" y="4741375"/>
            <a:ext cx="586876" cy="587029"/>
          </a:xfrm>
          <a:prstGeom prst="rect">
            <a:avLst/>
          </a:prstGeom>
          <a:solidFill>
            <a:srgbClr val="FF5050"/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72" name="Rectangle 71"/>
          <p:cNvSpPr/>
          <p:nvPr/>
        </p:nvSpPr>
        <p:spPr>
          <a:xfrm>
            <a:off x="8675354" y="4740465"/>
            <a:ext cx="586876" cy="587029"/>
          </a:xfrm>
          <a:prstGeom prst="rect">
            <a:avLst/>
          </a:prstGeom>
          <a:solidFill>
            <a:srgbClr val="FF5050"/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sp>
        <p:nvSpPr>
          <p:cNvPr id="73" name="Rectangle 72"/>
          <p:cNvSpPr/>
          <p:nvPr/>
        </p:nvSpPr>
        <p:spPr>
          <a:xfrm>
            <a:off x="9262230" y="4740464"/>
            <a:ext cx="586876" cy="587029"/>
          </a:xfrm>
          <a:prstGeom prst="rect">
            <a:avLst/>
          </a:prstGeom>
          <a:solidFill>
            <a:srgbClr val="FF5050"/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</a:p>
        </p:txBody>
      </p:sp>
      <p:sp>
        <p:nvSpPr>
          <p:cNvPr id="74" name="Rectangle 73"/>
          <p:cNvSpPr/>
          <p:nvPr/>
        </p:nvSpPr>
        <p:spPr>
          <a:xfrm>
            <a:off x="9844093" y="4749408"/>
            <a:ext cx="586876" cy="587029"/>
          </a:xfrm>
          <a:prstGeom prst="rect">
            <a:avLst/>
          </a:prstGeom>
          <a:solidFill>
            <a:srgbClr val="FF5050"/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</a:t>
            </a:r>
          </a:p>
        </p:txBody>
      </p:sp>
      <p:sp>
        <p:nvSpPr>
          <p:cNvPr id="75" name="Rectangle 74"/>
          <p:cNvSpPr/>
          <p:nvPr/>
        </p:nvSpPr>
        <p:spPr>
          <a:xfrm>
            <a:off x="8088478" y="5327493"/>
            <a:ext cx="586876" cy="587029"/>
          </a:xfrm>
          <a:prstGeom prst="rect">
            <a:avLst/>
          </a:prstGeom>
          <a:solidFill>
            <a:srgbClr val="FF5050"/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76" name="Rectangle 75"/>
          <p:cNvSpPr/>
          <p:nvPr/>
        </p:nvSpPr>
        <p:spPr>
          <a:xfrm>
            <a:off x="8675354" y="5326583"/>
            <a:ext cx="586876" cy="587029"/>
          </a:xfrm>
          <a:prstGeom prst="rect">
            <a:avLst/>
          </a:prstGeom>
          <a:solidFill>
            <a:srgbClr val="FF5050"/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77" name="Rectangle 76"/>
          <p:cNvSpPr/>
          <p:nvPr/>
        </p:nvSpPr>
        <p:spPr>
          <a:xfrm>
            <a:off x="9262230" y="5326582"/>
            <a:ext cx="586876" cy="587029"/>
          </a:xfrm>
          <a:prstGeom prst="rect">
            <a:avLst/>
          </a:prstGeom>
          <a:solidFill>
            <a:srgbClr val="FF5050"/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</a:t>
            </a:r>
          </a:p>
        </p:txBody>
      </p:sp>
      <p:sp>
        <p:nvSpPr>
          <p:cNvPr id="78" name="Rectangle 77"/>
          <p:cNvSpPr/>
          <p:nvPr/>
        </p:nvSpPr>
        <p:spPr>
          <a:xfrm>
            <a:off x="8083464" y="5915434"/>
            <a:ext cx="586876" cy="587029"/>
          </a:xfrm>
          <a:prstGeom prst="rect">
            <a:avLst/>
          </a:prstGeom>
          <a:solidFill>
            <a:srgbClr val="FF5050"/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79" name="Rectangle 78"/>
          <p:cNvSpPr/>
          <p:nvPr/>
        </p:nvSpPr>
        <p:spPr>
          <a:xfrm>
            <a:off x="8670340" y="5914524"/>
            <a:ext cx="586876" cy="587029"/>
          </a:xfrm>
          <a:prstGeom prst="rect">
            <a:avLst/>
          </a:prstGeom>
          <a:solidFill>
            <a:srgbClr val="FF5050"/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>
                <a:off x="1523603" y="4633926"/>
                <a:ext cx="4087683" cy="18158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u="sng" dirty="0"/>
                  <a:t>Tradeoffs</a:t>
                </a:r>
              </a:p>
              <a:p>
                <a:r>
                  <a:rPr lang="en-US" sz="2800" dirty="0"/>
                  <a:t>Space:</a:t>
                </a:r>
              </a:p>
              <a:p>
                <a:r>
                  <a:rPr lang="en-US" sz="2800" dirty="0"/>
                  <a:t>Time to list neighbors:</a:t>
                </a:r>
              </a:p>
              <a:p>
                <a:r>
                  <a:rPr lang="en-US" sz="2800" dirty="0"/>
                  <a:t>Time to check edge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(</m:t>
                    </m:r>
                    <m:r>
                      <a:rPr lang="en-US" sz="2800" i="1">
                        <a:latin typeface="Cambria Math"/>
                      </a:rPr>
                      <m:t>𝐴</m:t>
                    </m:r>
                    <m:r>
                      <a:rPr lang="en-US" sz="2800" i="1">
                        <a:latin typeface="Cambria Math"/>
                      </a:rPr>
                      <m:t>,</m:t>
                    </m:r>
                    <m:r>
                      <a:rPr lang="en-US" sz="2800" i="1">
                        <a:latin typeface="Cambria Math"/>
                      </a:rPr>
                      <m:t>𝐵</m:t>
                    </m:r>
                    <m:r>
                      <a:rPr lang="en-US" sz="28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800" dirty="0"/>
                  <a:t>:</a:t>
                </a:r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4633926"/>
                <a:ext cx="4088748" cy="1815882"/>
              </a:xfrm>
              <a:prstGeom prst="rect">
                <a:avLst/>
              </a:prstGeom>
              <a:blipFill>
                <a:blip r:embed="rId2"/>
                <a:stretch>
                  <a:fillRect l="-3416" t="-3472" r="-1863" b="-7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/>
              <p:cNvSpPr txBox="1"/>
              <p:nvPr/>
            </p:nvSpPr>
            <p:spPr>
              <a:xfrm>
                <a:off x="2513945" y="5143738"/>
                <a:ext cx="141731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|</m:t>
                      </m:r>
                      <m:r>
                        <a:rPr lang="en-US" sz="2400" i="1">
                          <a:latin typeface="Cambria Math"/>
                        </a:rPr>
                        <m:t>𝑉</m:t>
                      </m:r>
                      <m:r>
                        <a:rPr lang="en-US" sz="2400" b="0" i="1" smtClean="0">
                          <a:latin typeface="Cambria Math"/>
                        </a:rPr>
                        <m:t>|</m:t>
                      </m:r>
                      <m:r>
                        <a:rPr lang="en-US" sz="2400" i="1">
                          <a:latin typeface="Cambria Math"/>
                        </a:rPr>
                        <m:t>+</m:t>
                      </m:r>
                      <m:r>
                        <a:rPr lang="en-US" sz="2400" b="0" i="1" smtClean="0">
                          <a:latin typeface="Cambria Math"/>
                        </a:rPr>
                        <m:t>|</m:t>
                      </m:r>
                      <m:r>
                        <a:rPr lang="en-US" sz="2400" i="1">
                          <a:latin typeface="Cambria Math"/>
                        </a:rPr>
                        <m:t>𝐸</m:t>
                      </m:r>
                      <m:r>
                        <a:rPr lang="en-US" sz="2400" b="0" i="1" smtClean="0">
                          <a:latin typeface="Cambria Math"/>
                        </a:rPr>
                        <m:t>|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2" name="TextBox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3945" y="5143738"/>
                <a:ext cx="1417311" cy="461665"/>
              </a:xfrm>
              <a:prstGeom prst="rect">
                <a:avLst/>
              </a:prstGeom>
              <a:blipFill rotWithShape="1">
                <a:blip r:embed="rId3"/>
                <a:stretch>
                  <a:fillRect l="-429" r="-858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/>
              <p:cNvSpPr txBox="1"/>
              <p:nvPr/>
            </p:nvSpPr>
            <p:spPr>
              <a:xfrm>
                <a:off x="4799350" y="5486402"/>
                <a:ext cx="171842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𝐷𝑒𝑔𝑟𝑒𝑒</m:t>
                      </m:r>
                      <m:r>
                        <a:rPr lang="en-US" sz="2400" i="1">
                          <a:latin typeface="Cambria Math"/>
                        </a:rPr>
                        <m:t>(</m:t>
                      </m:r>
                      <m:r>
                        <a:rPr lang="en-US" sz="2400" i="1">
                          <a:latin typeface="Cambria Math"/>
                        </a:rPr>
                        <m:t>𝐴</m:t>
                      </m:r>
                      <m:r>
                        <a:rPr lang="en-US" sz="24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3" name="TextBox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0600" y="5486401"/>
                <a:ext cx="1718868" cy="461665"/>
              </a:xfrm>
              <a:prstGeom prst="rect">
                <a:avLst/>
              </a:prstGeom>
              <a:blipFill>
                <a:blip r:embed="rId4"/>
                <a:stretch>
                  <a:fillRect r="-735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/>
              <p:cNvSpPr txBox="1"/>
              <p:nvPr/>
            </p:nvSpPr>
            <p:spPr>
              <a:xfrm>
                <a:off x="5366334" y="5943602"/>
                <a:ext cx="171842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𝐷𝑒𝑔𝑟𝑒𝑒</m:t>
                      </m:r>
                      <m:r>
                        <a:rPr lang="en-US" sz="2400" i="1">
                          <a:latin typeface="Cambria Math"/>
                        </a:rPr>
                        <m:t>(</m:t>
                      </m:r>
                      <m:r>
                        <a:rPr lang="en-US" sz="2400" i="1">
                          <a:latin typeface="Cambria Math"/>
                        </a:rPr>
                        <m:t>𝐴</m:t>
                      </m:r>
                      <m:r>
                        <a:rPr lang="en-US" sz="24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4" name="TextBox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7732" y="5943601"/>
                <a:ext cx="1718868" cy="461665"/>
              </a:xfrm>
              <a:prstGeom prst="rect">
                <a:avLst/>
              </a:prstGeom>
              <a:blipFill>
                <a:blip r:embed="rId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8203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/>
      <p:bldP spid="83" grpId="0"/>
      <p:bldP spid="8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Adjacency Matrix Representation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9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1523603" y="1687612"/>
            <a:ext cx="4598862" cy="2879573"/>
            <a:chOff x="0" y="2862182"/>
            <a:chExt cx="7044346" cy="4409661"/>
          </a:xfrm>
        </p:grpSpPr>
        <p:cxnSp>
          <p:nvCxnSpPr>
            <p:cNvPr id="6" name="Straight Connector 5"/>
            <p:cNvCxnSpPr>
              <a:stCxn id="34" idx="7"/>
              <a:endCxn id="35" idx="2"/>
            </p:cNvCxnSpPr>
            <p:nvPr/>
          </p:nvCxnSpPr>
          <p:spPr>
            <a:xfrm flipV="1">
              <a:off x="438102" y="3276727"/>
              <a:ext cx="1492916" cy="962604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>
              <a:stCxn id="35" idx="6"/>
              <a:endCxn id="38" idx="2"/>
            </p:cNvCxnSpPr>
            <p:nvPr/>
          </p:nvCxnSpPr>
          <p:spPr>
            <a:xfrm>
              <a:off x="2444286" y="3276727"/>
              <a:ext cx="1510213" cy="5239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>
              <a:stCxn id="34" idx="4"/>
              <a:endCxn id="36" idx="1"/>
            </p:cNvCxnSpPr>
            <p:nvPr/>
          </p:nvCxnSpPr>
          <p:spPr>
            <a:xfrm>
              <a:off x="256634" y="4677433"/>
              <a:ext cx="857899" cy="1046257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>
              <a:stCxn id="37" idx="3"/>
              <a:endCxn id="36" idx="7"/>
            </p:cNvCxnSpPr>
            <p:nvPr/>
          </p:nvCxnSpPr>
          <p:spPr>
            <a:xfrm flipH="1">
              <a:off x="1477469" y="4930617"/>
              <a:ext cx="1172042" cy="793073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stCxn id="39" idx="2"/>
              <a:endCxn id="36" idx="5"/>
            </p:cNvCxnSpPr>
            <p:nvPr/>
          </p:nvCxnSpPr>
          <p:spPr>
            <a:xfrm flipH="1" flipV="1">
              <a:off x="1477469" y="6086626"/>
              <a:ext cx="1369411" cy="565311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stCxn id="37" idx="5"/>
              <a:endCxn id="39" idx="0"/>
            </p:cNvCxnSpPr>
            <p:nvPr/>
          </p:nvCxnSpPr>
          <p:spPr>
            <a:xfrm>
              <a:off x="3012447" y="4930617"/>
              <a:ext cx="91067" cy="1464686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stCxn id="37" idx="7"/>
              <a:endCxn id="38" idx="3"/>
            </p:cNvCxnSpPr>
            <p:nvPr/>
          </p:nvCxnSpPr>
          <p:spPr>
            <a:xfrm flipV="1">
              <a:off x="3012447" y="3510585"/>
              <a:ext cx="1017218" cy="1057096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stCxn id="39" idx="6"/>
              <a:endCxn id="40" idx="3"/>
            </p:cNvCxnSpPr>
            <p:nvPr/>
          </p:nvCxnSpPr>
          <p:spPr>
            <a:xfrm flipV="1">
              <a:off x="3360148" y="6576771"/>
              <a:ext cx="1716185" cy="75166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40" idx="1"/>
              <a:endCxn id="38" idx="4"/>
            </p:cNvCxnSpPr>
            <p:nvPr/>
          </p:nvCxnSpPr>
          <p:spPr>
            <a:xfrm flipH="1" flipV="1">
              <a:off x="4211133" y="3585751"/>
              <a:ext cx="865200" cy="2628084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42" idx="2"/>
              <a:endCxn id="38" idx="5"/>
            </p:cNvCxnSpPr>
            <p:nvPr/>
          </p:nvCxnSpPr>
          <p:spPr>
            <a:xfrm flipH="1" flipV="1">
              <a:off x="4392601" y="3510585"/>
              <a:ext cx="913997" cy="495205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40" idx="0"/>
              <a:endCxn id="42" idx="3"/>
            </p:cNvCxnSpPr>
            <p:nvPr/>
          </p:nvCxnSpPr>
          <p:spPr>
            <a:xfrm flipV="1">
              <a:off x="5257801" y="4187258"/>
              <a:ext cx="123963" cy="1951411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41" idx="1"/>
              <a:endCxn id="42" idx="5"/>
            </p:cNvCxnSpPr>
            <p:nvPr/>
          </p:nvCxnSpPr>
          <p:spPr>
            <a:xfrm flipH="1" flipV="1">
              <a:off x="5744700" y="4187258"/>
              <a:ext cx="861544" cy="674868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41" idx="3"/>
              <a:endCxn id="40" idx="6"/>
            </p:cNvCxnSpPr>
            <p:nvPr/>
          </p:nvCxnSpPr>
          <p:spPr>
            <a:xfrm flipH="1">
              <a:off x="5514435" y="5225062"/>
              <a:ext cx="1091809" cy="1170241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767229" y="3195081"/>
              <a:ext cx="759215" cy="7069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10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095563" y="4099030"/>
              <a:ext cx="521040" cy="7069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895875" y="6564868"/>
              <a:ext cx="521040" cy="7069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6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047347" y="5905158"/>
              <a:ext cx="759215" cy="7069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11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255800" y="4595356"/>
              <a:ext cx="521040" cy="7069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9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119678" y="4462779"/>
              <a:ext cx="521040" cy="7069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5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582462" y="3299181"/>
              <a:ext cx="521040" cy="7069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8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058462" y="5546336"/>
              <a:ext cx="521040" cy="7069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064049" y="3778529"/>
              <a:ext cx="521040" cy="7069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7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051034" y="5224258"/>
              <a:ext cx="521040" cy="7069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885965" y="6404395"/>
              <a:ext cx="521040" cy="7069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1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830979" y="2862182"/>
              <a:ext cx="521040" cy="7069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8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56634" y="5096526"/>
              <a:ext cx="759215" cy="7069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12</a:t>
              </a:r>
            </a:p>
          </p:txBody>
        </p:sp>
        <p:cxnSp>
          <p:nvCxnSpPr>
            <p:cNvPr id="32" name="Straight Connector 31"/>
            <p:cNvCxnSpPr>
              <a:stCxn id="35" idx="4"/>
              <a:endCxn id="36" idx="0"/>
            </p:cNvCxnSpPr>
            <p:nvPr/>
          </p:nvCxnSpPr>
          <p:spPr>
            <a:xfrm flipH="1">
              <a:off x="1296001" y="3533361"/>
              <a:ext cx="891651" cy="2115163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1414257" y="4262423"/>
              <a:ext cx="521040" cy="7069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9</a:t>
              </a:r>
            </a:p>
          </p:txBody>
        </p:sp>
        <p:sp>
          <p:nvSpPr>
            <p:cNvPr id="34" name="Oval 33"/>
            <p:cNvSpPr/>
            <p:nvPr/>
          </p:nvSpPr>
          <p:spPr>
            <a:xfrm>
              <a:off x="0" y="4164165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35" name="Oval 34"/>
            <p:cNvSpPr/>
            <p:nvPr/>
          </p:nvSpPr>
          <p:spPr>
            <a:xfrm>
              <a:off x="1931018" y="3020093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36" name="Oval 35"/>
            <p:cNvSpPr/>
            <p:nvPr/>
          </p:nvSpPr>
          <p:spPr>
            <a:xfrm>
              <a:off x="1039367" y="5648524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37" name="Oval 36"/>
            <p:cNvSpPr/>
            <p:nvPr/>
          </p:nvSpPr>
          <p:spPr>
            <a:xfrm>
              <a:off x="2574345" y="4492515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</a:t>
              </a:r>
            </a:p>
          </p:txBody>
        </p:sp>
        <p:sp>
          <p:nvSpPr>
            <p:cNvPr id="38" name="Oval 37"/>
            <p:cNvSpPr/>
            <p:nvPr/>
          </p:nvSpPr>
          <p:spPr>
            <a:xfrm>
              <a:off x="3954499" y="3072483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</a:p>
          </p:txBody>
        </p:sp>
        <p:sp>
          <p:nvSpPr>
            <p:cNvPr id="39" name="Oval 38"/>
            <p:cNvSpPr/>
            <p:nvPr/>
          </p:nvSpPr>
          <p:spPr>
            <a:xfrm>
              <a:off x="2846880" y="6395303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</a:t>
              </a:r>
            </a:p>
          </p:txBody>
        </p:sp>
        <p:sp>
          <p:nvSpPr>
            <p:cNvPr id="40" name="Oval 39"/>
            <p:cNvSpPr/>
            <p:nvPr/>
          </p:nvSpPr>
          <p:spPr>
            <a:xfrm>
              <a:off x="5001167" y="6138669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</a:t>
              </a:r>
            </a:p>
          </p:txBody>
        </p:sp>
        <p:sp>
          <p:nvSpPr>
            <p:cNvPr id="41" name="Oval 40"/>
            <p:cNvSpPr/>
            <p:nvPr/>
          </p:nvSpPr>
          <p:spPr>
            <a:xfrm>
              <a:off x="6531078" y="4786960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</a:t>
              </a:r>
            </a:p>
          </p:txBody>
        </p:sp>
        <p:sp>
          <p:nvSpPr>
            <p:cNvPr id="42" name="Oval 41"/>
            <p:cNvSpPr/>
            <p:nvPr/>
          </p:nvSpPr>
          <p:spPr>
            <a:xfrm>
              <a:off x="5306598" y="3749156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</a:t>
              </a:r>
            </a:p>
          </p:txBody>
        </p:sp>
      </p:grpSp>
      <p:sp>
        <p:nvSpPr>
          <p:cNvPr id="43" name="Rectangle 42"/>
          <p:cNvSpPr/>
          <p:nvPr/>
        </p:nvSpPr>
        <p:spPr>
          <a:xfrm>
            <a:off x="6938036" y="2090199"/>
            <a:ext cx="293438" cy="2935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44" name="Rectangle 43"/>
          <p:cNvSpPr/>
          <p:nvPr/>
        </p:nvSpPr>
        <p:spPr>
          <a:xfrm>
            <a:off x="6938036" y="2383713"/>
            <a:ext cx="293438" cy="2935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45" name="Rectangle 44"/>
          <p:cNvSpPr/>
          <p:nvPr/>
        </p:nvSpPr>
        <p:spPr>
          <a:xfrm>
            <a:off x="6938036" y="2661728"/>
            <a:ext cx="293438" cy="2935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46" name="Rectangle 45"/>
          <p:cNvSpPr/>
          <p:nvPr/>
        </p:nvSpPr>
        <p:spPr>
          <a:xfrm>
            <a:off x="6938036" y="2944520"/>
            <a:ext cx="293438" cy="2935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47" name="Rectangle 46"/>
          <p:cNvSpPr/>
          <p:nvPr/>
        </p:nvSpPr>
        <p:spPr>
          <a:xfrm>
            <a:off x="6938036" y="3237939"/>
            <a:ext cx="293438" cy="2935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48" name="Rectangle 47"/>
          <p:cNvSpPr/>
          <p:nvPr/>
        </p:nvSpPr>
        <p:spPr>
          <a:xfrm>
            <a:off x="6938036" y="3510186"/>
            <a:ext cx="293438" cy="2935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sp>
        <p:nvSpPr>
          <p:cNvPr id="49" name="Rectangle 48"/>
          <p:cNvSpPr/>
          <p:nvPr/>
        </p:nvSpPr>
        <p:spPr>
          <a:xfrm>
            <a:off x="6938036" y="3774748"/>
            <a:ext cx="293438" cy="2935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50" name="Rectangle 49"/>
          <p:cNvSpPr/>
          <p:nvPr/>
        </p:nvSpPr>
        <p:spPr>
          <a:xfrm>
            <a:off x="6938036" y="4068510"/>
            <a:ext cx="293438" cy="2935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</a:p>
        </p:txBody>
      </p:sp>
      <p:sp>
        <p:nvSpPr>
          <p:cNvPr id="51" name="Rectangle 50"/>
          <p:cNvSpPr/>
          <p:nvPr/>
        </p:nvSpPr>
        <p:spPr>
          <a:xfrm>
            <a:off x="6938036" y="4346788"/>
            <a:ext cx="293438" cy="2935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>
                <a:off x="1523603" y="4633926"/>
                <a:ext cx="4087683" cy="18158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u="sng" dirty="0"/>
                  <a:t>Tradeoffs</a:t>
                </a:r>
              </a:p>
              <a:p>
                <a:r>
                  <a:rPr lang="en-US" sz="2800" dirty="0"/>
                  <a:t>Space:</a:t>
                </a:r>
              </a:p>
              <a:p>
                <a:r>
                  <a:rPr lang="en-US" sz="2800" dirty="0"/>
                  <a:t>Time to list neighbors:</a:t>
                </a:r>
              </a:p>
              <a:p>
                <a:r>
                  <a:rPr lang="en-US" sz="2800" dirty="0"/>
                  <a:t>Time to check edge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(</m:t>
                    </m:r>
                    <m:r>
                      <a:rPr lang="en-US" sz="2800" i="1">
                        <a:latin typeface="Cambria Math"/>
                      </a:rPr>
                      <m:t>𝐴</m:t>
                    </m:r>
                    <m:r>
                      <a:rPr lang="en-US" sz="2800" i="1">
                        <a:latin typeface="Cambria Math"/>
                      </a:rPr>
                      <m:t>,</m:t>
                    </m:r>
                    <m:r>
                      <a:rPr lang="en-US" sz="2800" i="1">
                        <a:latin typeface="Cambria Math"/>
                      </a:rPr>
                      <m:t>𝐵</m:t>
                    </m:r>
                    <m:r>
                      <a:rPr lang="en-US" sz="28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800" dirty="0"/>
                  <a:t>:</a:t>
                </a:r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4633926"/>
                <a:ext cx="4088748" cy="1815882"/>
              </a:xfrm>
              <a:prstGeom prst="rect">
                <a:avLst/>
              </a:prstGeom>
              <a:blipFill>
                <a:blip r:embed="rId2"/>
                <a:stretch>
                  <a:fillRect l="-3416" t="-3472" r="-1863" b="-7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/>
              <p:cNvSpPr txBox="1"/>
              <p:nvPr/>
            </p:nvSpPr>
            <p:spPr>
              <a:xfrm>
                <a:off x="2513945" y="5143738"/>
                <a:ext cx="60539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/>
                            </a:rPr>
                            <m:t>𝑉</m:t>
                          </m:r>
                        </m:e>
                        <m:sup>
                          <m:r>
                            <a:rPr lang="en-US" sz="2400" i="1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2" name="TextBox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4600" y="5143737"/>
                <a:ext cx="60555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/>
              <p:cNvSpPr txBox="1"/>
              <p:nvPr/>
            </p:nvSpPr>
            <p:spPr>
              <a:xfrm>
                <a:off x="4799352" y="5486402"/>
                <a:ext cx="45558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𝑉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3" name="TextBox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0601" y="5486401"/>
                <a:ext cx="455701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/>
              <p:cNvSpPr txBox="1"/>
              <p:nvPr/>
            </p:nvSpPr>
            <p:spPr>
              <a:xfrm>
                <a:off x="5366334" y="5943602"/>
                <a:ext cx="89565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𝑂</m:t>
                      </m:r>
                      <m:r>
                        <a:rPr lang="en-US" sz="2400" i="1">
                          <a:latin typeface="Cambria Math"/>
                        </a:rPr>
                        <m:t>(1)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4" name="TextBox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7732" y="5943601"/>
                <a:ext cx="895886" cy="461665"/>
              </a:xfrm>
              <a:prstGeom prst="rect">
                <a:avLst/>
              </a:prstGeom>
              <a:blipFill>
                <a:blip r:embed="rId5"/>
                <a:stretch>
                  <a:fillRect r="-1408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/>
          <p:cNvGrpSpPr/>
          <p:nvPr/>
        </p:nvGrpSpPr>
        <p:grpSpPr>
          <a:xfrm>
            <a:off x="7231473" y="1795619"/>
            <a:ext cx="2640938" cy="294580"/>
            <a:chOff x="5709357" y="1795619"/>
            <a:chExt cx="2641626" cy="294580"/>
          </a:xfrm>
        </p:grpSpPr>
        <p:sp>
          <p:nvSpPr>
            <p:cNvPr id="85" name="Rectangle 84"/>
            <p:cNvSpPr/>
            <p:nvPr/>
          </p:nvSpPr>
          <p:spPr>
            <a:xfrm>
              <a:off x="5709357" y="1796685"/>
              <a:ext cx="293514" cy="29351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86" name="Rectangle 85"/>
            <p:cNvSpPr/>
            <p:nvPr/>
          </p:nvSpPr>
          <p:spPr>
            <a:xfrm>
              <a:off x="6002871" y="1796685"/>
              <a:ext cx="293514" cy="29351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87" name="Rectangle 86"/>
            <p:cNvSpPr/>
            <p:nvPr/>
          </p:nvSpPr>
          <p:spPr>
            <a:xfrm>
              <a:off x="6296385" y="1796152"/>
              <a:ext cx="293514" cy="29351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6589899" y="1796152"/>
              <a:ext cx="293514" cy="29351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</a:t>
              </a:r>
            </a:p>
          </p:txBody>
        </p:sp>
        <p:sp>
          <p:nvSpPr>
            <p:cNvPr id="89" name="Rectangle 88"/>
            <p:cNvSpPr/>
            <p:nvPr/>
          </p:nvSpPr>
          <p:spPr>
            <a:xfrm>
              <a:off x="6883413" y="1796152"/>
              <a:ext cx="293514" cy="29351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7176927" y="1796152"/>
              <a:ext cx="293514" cy="29351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</a:t>
              </a:r>
            </a:p>
          </p:txBody>
        </p:sp>
        <p:sp>
          <p:nvSpPr>
            <p:cNvPr id="91" name="Rectangle 90"/>
            <p:cNvSpPr/>
            <p:nvPr/>
          </p:nvSpPr>
          <p:spPr>
            <a:xfrm>
              <a:off x="7470441" y="1795619"/>
              <a:ext cx="293514" cy="29351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</a:t>
              </a: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7763955" y="1795619"/>
              <a:ext cx="293514" cy="29351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</a:t>
              </a:r>
            </a:p>
          </p:txBody>
        </p:sp>
        <p:sp>
          <p:nvSpPr>
            <p:cNvPr id="93" name="Rectangle 92"/>
            <p:cNvSpPr/>
            <p:nvPr/>
          </p:nvSpPr>
          <p:spPr>
            <a:xfrm>
              <a:off x="8057469" y="1796152"/>
              <a:ext cx="293514" cy="29351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</a:t>
              </a:r>
            </a:p>
          </p:txBody>
        </p:sp>
      </p:grpSp>
      <p:sp>
        <p:nvSpPr>
          <p:cNvPr id="95" name="Rectangle 94"/>
          <p:cNvSpPr/>
          <p:nvPr/>
        </p:nvSpPr>
        <p:spPr>
          <a:xfrm>
            <a:off x="7231473" y="2112095"/>
            <a:ext cx="293438" cy="29351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Rectangle 95"/>
          <p:cNvSpPr/>
          <p:nvPr/>
        </p:nvSpPr>
        <p:spPr>
          <a:xfrm>
            <a:off x="7524911" y="2112095"/>
            <a:ext cx="293438" cy="293514"/>
          </a:xfrm>
          <a:prstGeom prst="rect">
            <a:avLst/>
          </a:prstGeom>
          <a:solidFill>
            <a:srgbClr val="FF5050"/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 1</a:t>
            </a:r>
            <a:endParaRPr lang="en-US" dirty="0"/>
          </a:p>
        </p:txBody>
      </p:sp>
      <p:sp>
        <p:nvSpPr>
          <p:cNvPr id="97" name="Rectangle 96"/>
          <p:cNvSpPr/>
          <p:nvPr/>
        </p:nvSpPr>
        <p:spPr>
          <a:xfrm>
            <a:off x="7818348" y="2111562"/>
            <a:ext cx="293438" cy="293514"/>
          </a:xfrm>
          <a:prstGeom prst="rect">
            <a:avLst/>
          </a:prstGeom>
          <a:solidFill>
            <a:srgbClr val="FF5050"/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98" name="Rectangle 97"/>
          <p:cNvSpPr/>
          <p:nvPr/>
        </p:nvSpPr>
        <p:spPr>
          <a:xfrm>
            <a:off x="8111786" y="2111562"/>
            <a:ext cx="293438" cy="29351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9" name="Rectangle 98"/>
          <p:cNvSpPr/>
          <p:nvPr/>
        </p:nvSpPr>
        <p:spPr>
          <a:xfrm>
            <a:off x="8405223" y="2111562"/>
            <a:ext cx="293438" cy="29351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0" name="Rectangle 99"/>
          <p:cNvSpPr/>
          <p:nvPr/>
        </p:nvSpPr>
        <p:spPr>
          <a:xfrm>
            <a:off x="8698661" y="2111562"/>
            <a:ext cx="293438" cy="29351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1" name="Rectangle 100"/>
          <p:cNvSpPr/>
          <p:nvPr/>
        </p:nvSpPr>
        <p:spPr>
          <a:xfrm>
            <a:off x="8992098" y="2111029"/>
            <a:ext cx="293438" cy="29351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" name="Rectangle 101"/>
          <p:cNvSpPr/>
          <p:nvPr/>
        </p:nvSpPr>
        <p:spPr>
          <a:xfrm>
            <a:off x="9285536" y="2111029"/>
            <a:ext cx="293438" cy="29351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" name="Rectangle 102"/>
          <p:cNvSpPr/>
          <p:nvPr/>
        </p:nvSpPr>
        <p:spPr>
          <a:xfrm>
            <a:off x="9578974" y="2111562"/>
            <a:ext cx="293438" cy="29351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" name="Rectangle 104"/>
          <p:cNvSpPr/>
          <p:nvPr/>
        </p:nvSpPr>
        <p:spPr>
          <a:xfrm>
            <a:off x="7231473" y="2377257"/>
            <a:ext cx="293438" cy="293514"/>
          </a:xfrm>
          <a:prstGeom prst="rect">
            <a:avLst/>
          </a:prstGeom>
          <a:solidFill>
            <a:srgbClr val="FF5050"/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06" name="Rectangle 105"/>
          <p:cNvSpPr/>
          <p:nvPr/>
        </p:nvSpPr>
        <p:spPr>
          <a:xfrm>
            <a:off x="7524911" y="2377257"/>
            <a:ext cx="293438" cy="29351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7" name="Rectangle 106"/>
          <p:cNvSpPr/>
          <p:nvPr/>
        </p:nvSpPr>
        <p:spPr>
          <a:xfrm>
            <a:off x="7818348" y="2376724"/>
            <a:ext cx="293438" cy="293514"/>
          </a:xfrm>
          <a:prstGeom prst="rect">
            <a:avLst/>
          </a:prstGeom>
          <a:solidFill>
            <a:srgbClr val="FF5050"/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8111786" y="2376724"/>
            <a:ext cx="293438" cy="29351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9" name="Rectangle 108"/>
          <p:cNvSpPr/>
          <p:nvPr/>
        </p:nvSpPr>
        <p:spPr>
          <a:xfrm>
            <a:off x="8405223" y="2376724"/>
            <a:ext cx="293438" cy="293514"/>
          </a:xfrm>
          <a:prstGeom prst="rect">
            <a:avLst/>
          </a:prstGeom>
          <a:solidFill>
            <a:srgbClr val="FF5050"/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10" name="Rectangle 109"/>
          <p:cNvSpPr/>
          <p:nvPr/>
        </p:nvSpPr>
        <p:spPr>
          <a:xfrm>
            <a:off x="8698661" y="2376724"/>
            <a:ext cx="293438" cy="29351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1" name="Rectangle 110"/>
          <p:cNvSpPr/>
          <p:nvPr/>
        </p:nvSpPr>
        <p:spPr>
          <a:xfrm>
            <a:off x="8992098" y="2376191"/>
            <a:ext cx="293438" cy="29351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2" name="Rectangle 111"/>
          <p:cNvSpPr/>
          <p:nvPr/>
        </p:nvSpPr>
        <p:spPr>
          <a:xfrm>
            <a:off x="9285536" y="2376191"/>
            <a:ext cx="293438" cy="29351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3" name="Rectangle 112"/>
          <p:cNvSpPr/>
          <p:nvPr/>
        </p:nvSpPr>
        <p:spPr>
          <a:xfrm>
            <a:off x="9578974" y="2376724"/>
            <a:ext cx="293438" cy="29351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5" name="Rectangle 114"/>
          <p:cNvSpPr/>
          <p:nvPr/>
        </p:nvSpPr>
        <p:spPr>
          <a:xfrm>
            <a:off x="7231473" y="2670294"/>
            <a:ext cx="293438" cy="293514"/>
          </a:xfrm>
          <a:prstGeom prst="rect">
            <a:avLst/>
          </a:prstGeom>
          <a:solidFill>
            <a:srgbClr val="FF5050"/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16" name="Rectangle 115"/>
          <p:cNvSpPr/>
          <p:nvPr/>
        </p:nvSpPr>
        <p:spPr>
          <a:xfrm>
            <a:off x="7524911" y="2670294"/>
            <a:ext cx="293438" cy="293514"/>
          </a:xfrm>
          <a:prstGeom prst="rect">
            <a:avLst/>
          </a:prstGeom>
          <a:solidFill>
            <a:srgbClr val="FF5050"/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17" name="Rectangle 116"/>
          <p:cNvSpPr/>
          <p:nvPr/>
        </p:nvSpPr>
        <p:spPr>
          <a:xfrm>
            <a:off x="7818348" y="2669761"/>
            <a:ext cx="293438" cy="29351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8" name="Rectangle 117"/>
          <p:cNvSpPr/>
          <p:nvPr/>
        </p:nvSpPr>
        <p:spPr>
          <a:xfrm>
            <a:off x="8111786" y="2669761"/>
            <a:ext cx="293438" cy="293514"/>
          </a:xfrm>
          <a:prstGeom prst="rect">
            <a:avLst/>
          </a:prstGeom>
          <a:solidFill>
            <a:srgbClr val="FF5050"/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19" name="Rectangle 118"/>
          <p:cNvSpPr/>
          <p:nvPr/>
        </p:nvSpPr>
        <p:spPr>
          <a:xfrm>
            <a:off x="8405223" y="2669761"/>
            <a:ext cx="293438" cy="29351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0" name="Rectangle 119"/>
          <p:cNvSpPr/>
          <p:nvPr/>
        </p:nvSpPr>
        <p:spPr>
          <a:xfrm>
            <a:off x="8698661" y="2669761"/>
            <a:ext cx="293438" cy="29351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1" name="Rectangle 120"/>
          <p:cNvSpPr/>
          <p:nvPr/>
        </p:nvSpPr>
        <p:spPr>
          <a:xfrm>
            <a:off x="8992098" y="2669228"/>
            <a:ext cx="293438" cy="29351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2" name="Rectangle 121"/>
          <p:cNvSpPr/>
          <p:nvPr/>
        </p:nvSpPr>
        <p:spPr>
          <a:xfrm>
            <a:off x="9285536" y="2669228"/>
            <a:ext cx="293438" cy="29351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3" name="Rectangle 122"/>
          <p:cNvSpPr/>
          <p:nvPr/>
        </p:nvSpPr>
        <p:spPr>
          <a:xfrm>
            <a:off x="9578974" y="2669761"/>
            <a:ext cx="293438" cy="29351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5" name="Rectangle 124"/>
          <p:cNvSpPr/>
          <p:nvPr/>
        </p:nvSpPr>
        <p:spPr>
          <a:xfrm>
            <a:off x="7231473" y="2935456"/>
            <a:ext cx="293438" cy="29351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6" name="Rectangle 125"/>
          <p:cNvSpPr/>
          <p:nvPr/>
        </p:nvSpPr>
        <p:spPr>
          <a:xfrm>
            <a:off x="7524911" y="2935456"/>
            <a:ext cx="293438" cy="29351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7" name="Rectangle 126"/>
          <p:cNvSpPr/>
          <p:nvPr/>
        </p:nvSpPr>
        <p:spPr>
          <a:xfrm>
            <a:off x="7818348" y="2934923"/>
            <a:ext cx="293438" cy="293514"/>
          </a:xfrm>
          <a:prstGeom prst="rect">
            <a:avLst/>
          </a:prstGeom>
          <a:solidFill>
            <a:srgbClr val="FF5050"/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28" name="Rectangle 127"/>
          <p:cNvSpPr/>
          <p:nvPr/>
        </p:nvSpPr>
        <p:spPr>
          <a:xfrm>
            <a:off x="8111786" y="2934923"/>
            <a:ext cx="293438" cy="29351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9" name="Rectangle 128"/>
          <p:cNvSpPr/>
          <p:nvPr/>
        </p:nvSpPr>
        <p:spPr>
          <a:xfrm>
            <a:off x="8405223" y="2934923"/>
            <a:ext cx="293438" cy="293514"/>
          </a:xfrm>
          <a:prstGeom prst="rect">
            <a:avLst/>
          </a:prstGeom>
          <a:solidFill>
            <a:srgbClr val="FF5050"/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30" name="Rectangle 129"/>
          <p:cNvSpPr/>
          <p:nvPr/>
        </p:nvSpPr>
        <p:spPr>
          <a:xfrm>
            <a:off x="8698661" y="2934923"/>
            <a:ext cx="293438" cy="293514"/>
          </a:xfrm>
          <a:prstGeom prst="rect">
            <a:avLst/>
          </a:prstGeom>
          <a:solidFill>
            <a:srgbClr val="FF5050"/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31" name="Rectangle 130"/>
          <p:cNvSpPr/>
          <p:nvPr/>
        </p:nvSpPr>
        <p:spPr>
          <a:xfrm>
            <a:off x="8992098" y="2934390"/>
            <a:ext cx="293438" cy="29351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2" name="Rectangle 131"/>
          <p:cNvSpPr/>
          <p:nvPr/>
        </p:nvSpPr>
        <p:spPr>
          <a:xfrm>
            <a:off x="9285536" y="2934390"/>
            <a:ext cx="293438" cy="29351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3" name="Rectangle 132"/>
          <p:cNvSpPr/>
          <p:nvPr/>
        </p:nvSpPr>
        <p:spPr>
          <a:xfrm>
            <a:off x="9578974" y="2934923"/>
            <a:ext cx="293438" cy="29351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5" name="Rectangle 134"/>
          <p:cNvSpPr/>
          <p:nvPr/>
        </p:nvSpPr>
        <p:spPr>
          <a:xfrm>
            <a:off x="7231473" y="3228970"/>
            <a:ext cx="293438" cy="29351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6" name="Rectangle 135"/>
          <p:cNvSpPr/>
          <p:nvPr/>
        </p:nvSpPr>
        <p:spPr>
          <a:xfrm>
            <a:off x="7524911" y="3228970"/>
            <a:ext cx="293438" cy="293514"/>
          </a:xfrm>
          <a:prstGeom prst="rect">
            <a:avLst/>
          </a:prstGeom>
          <a:solidFill>
            <a:srgbClr val="FF5050"/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37" name="Rectangle 136"/>
          <p:cNvSpPr/>
          <p:nvPr/>
        </p:nvSpPr>
        <p:spPr>
          <a:xfrm>
            <a:off x="7818348" y="3228437"/>
            <a:ext cx="293438" cy="29351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8" name="Rectangle 137"/>
          <p:cNvSpPr/>
          <p:nvPr/>
        </p:nvSpPr>
        <p:spPr>
          <a:xfrm>
            <a:off x="8111786" y="3228437"/>
            <a:ext cx="293438" cy="293514"/>
          </a:xfrm>
          <a:prstGeom prst="rect">
            <a:avLst/>
          </a:prstGeom>
          <a:solidFill>
            <a:srgbClr val="FF5050"/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39" name="Rectangle 138"/>
          <p:cNvSpPr/>
          <p:nvPr/>
        </p:nvSpPr>
        <p:spPr>
          <a:xfrm>
            <a:off x="8405223" y="3228437"/>
            <a:ext cx="293438" cy="29351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0" name="Rectangle 139"/>
          <p:cNvSpPr/>
          <p:nvPr/>
        </p:nvSpPr>
        <p:spPr>
          <a:xfrm>
            <a:off x="8698661" y="3228437"/>
            <a:ext cx="293438" cy="29351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1" name="Rectangle 140"/>
          <p:cNvSpPr/>
          <p:nvPr/>
        </p:nvSpPr>
        <p:spPr>
          <a:xfrm>
            <a:off x="8992098" y="3227904"/>
            <a:ext cx="293438" cy="293514"/>
          </a:xfrm>
          <a:prstGeom prst="rect">
            <a:avLst/>
          </a:prstGeom>
          <a:solidFill>
            <a:srgbClr val="FF5050"/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42" name="Rectangle 141"/>
          <p:cNvSpPr/>
          <p:nvPr/>
        </p:nvSpPr>
        <p:spPr>
          <a:xfrm>
            <a:off x="9285536" y="3227904"/>
            <a:ext cx="293438" cy="293514"/>
          </a:xfrm>
          <a:prstGeom prst="rect">
            <a:avLst/>
          </a:prstGeom>
          <a:solidFill>
            <a:srgbClr val="FF5050"/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43" name="Rectangle 142"/>
          <p:cNvSpPr/>
          <p:nvPr/>
        </p:nvSpPr>
        <p:spPr>
          <a:xfrm>
            <a:off x="9578974" y="3228437"/>
            <a:ext cx="293438" cy="29351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5" name="Rectangle 144"/>
          <p:cNvSpPr/>
          <p:nvPr/>
        </p:nvSpPr>
        <p:spPr>
          <a:xfrm>
            <a:off x="7231473" y="3494132"/>
            <a:ext cx="293438" cy="29351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6" name="Rectangle 145"/>
          <p:cNvSpPr/>
          <p:nvPr/>
        </p:nvSpPr>
        <p:spPr>
          <a:xfrm>
            <a:off x="7524911" y="3494132"/>
            <a:ext cx="293438" cy="29351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7" name="Rectangle 146"/>
          <p:cNvSpPr/>
          <p:nvPr/>
        </p:nvSpPr>
        <p:spPr>
          <a:xfrm>
            <a:off x="7818348" y="3493599"/>
            <a:ext cx="293438" cy="293514"/>
          </a:xfrm>
          <a:prstGeom prst="rect">
            <a:avLst/>
          </a:prstGeom>
          <a:solidFill>
            <a:srgbClr val="FF5050"/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48" name="Rectangle 147"/>
          <p:cNvSpPr/>
          <p:nvPr/>
        </p:nvSpPr>
        <p:spPr>
          <a:xfrm>
            <a:off x="8111786" y="3493599"/>
            <a:ext cx="293438" cy="293514"/>
          </a:xfrm>
          <a:prstGeom prst="rect">
            <a:avLst/>
          </a:prstGeom>
          <a:solidFill>
            <a:srgbClr val="FF5050"/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49" name="Rectangle 148"/>
          <p:cNvSpPr/>
          <p:nvPr/>
        </p:nvSpPr>
        <p:spPr>
          <a:xfrm>
            <a:off x="8405223" y="3493599"/>
            <a:ext cx="293438" cy="29351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0" name="Rectangle 149"/>
          <p:cNvSpPr/>
          <p:nvPr/>
        </p:nvSpPr>
        <p:spPr>
          <a:xfrm>
            <a:off x="8698661" y="3493599"/>
            <a:ext cx="293438" cy="29351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1" name="Rectangle 150"/>
          <p:cNvSpPr/>
          <p:nvPr/>
        </p:nvSpPr>
        <p:spPr>
          <a:xfrm>
            <a:off x="8992098" y="3493066"/>
            <a:ext cx="293438" cy="293514"/>
          </a:xfrm>
          <a:prstGeom prst="rect">
            <a:avLst/>
          </a:prstGeom>
          <a:solidFill>
            <a:srgbClr val="FF5050"/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52" name="Rectangle 151"/>
          <p:cNvSpPr/>
          <p:nvPr/>
        </p:nvSpPr>
        <p:spPr>
          <a:xfrm>
            <a:off x="9285536" y="3493066"/>
            <a:ext cx="293438" cy="29351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3" name="Rectangle 152"/>
          <p:cNvSpPr/>
          <p:nvPr/>
        </p:nvSpPr>
        <p:spPr>
          <a:xfrm>
            <a:off x="9578974" y="3493599"/>
            <a:ext cx="293438" cy="29351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5" name="Rectangle 154"/>
          <p:cNvSpPr/>
          <p:nvPr/>
        </p:nvSpPr>
        <p:spPr>
          <a:xfrm>
            <a:off x="7231473" y="3787169"/>
            <a:ext cx="293438" cy="29351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6" name="Rectangle 155"/>
          <p:cNvSpPr/>
          <p:nvPr/>
        </p:nvSpPr>
        <p:spPr>
          <a:xfrm>
            <a:off x="7524911" y="3787169"/>
            <a:ext cx="293438" cy="29351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7" name="Rectangle 156"/>
          <p:cNvSpPr/>
          <p:nvPr/>
        </p:nvSpPr>
        <p:spPr>
          <a:xfrm>
            <a:off x="7818348" y="3786636"/>
            <a:ext cx="293438" cy="29351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8" name="Rectangle 157"/>
          <p:cNvSpPr/>
          <p:nvPr/>
        </p:nvSpPr>
        <p:spPr>
          <a:xfrm>
            <a:off x="8111786" y="3786636"/>
            <a:ext cx="293438" cy="29351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9" name="Rectangle 158"/>
          <p:cNvSpPr/>
          <p:nvPr/>
        </p:nvSpPr>
        <p:spPr>
          <a:xfrm>
            <a:off x="8405223" y="3786636"/>
            <a:ext cx="293438" cy="293514"/>
          </a:xfrm>
          <a:prstGeom prst="rect">
            <a:avLst/>
          </a:prstGeom>
          <a:solidFill>
            <a:srgbClr val="FF5050"/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60" name="Rectangle 159"/>
          <p:cNvSpPr/>
          <p:nvPr/>
        </p:nvSpPr>
        <p:spPr>
          <a:xfrm>
            <a:off x="8698661" y="3786636"/>
            <a:ext cx="293438" cy="293514"/>
          </a:xfrm>
          <a:prstGeom prst="rect">
            <a:avLst/>
          </a:prstGeom>
          <a:solidFill>
            <a:srgbClr val="FF5050"/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61" name="Rectangle 160"/>
          <p:cNvSpPr/>
          <p:nvPr/>
        </p:nvSpPr>
        <p:spPr>
          <a:xfrm>
            <a:off x="8992098" y="3786103"/>
            <a:ext cx="293438" cy="29351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2" name="Rectangle 161"/>
          <p:cNvSpPr/>
          <p:nvPr/>
        </p:nvSpPr>
        <p:spPr>
          <a:xfrm>
            <a:off x="9285536" y="3786103"/>
            <a:ext cx="293438" cy="293514"/>
          </a:xfrm>
          <a:prstGeom prst="rect">
            <a:avLst/>
          </a:prstGeom>
          <a:solidFill>
            <a:srgbClr val="FF5050"/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63" name="Rectangle 162"/>
          <p:cNvSpPr/>
          <p:nvPr/>
        </p:nvSpPr>
        <p:spPr>
          <a:xfrm>
            <a:off x="9578974" y="3786636"/>
            <a:ext cx="293438" cy="293514"/>
          </a:xfrm>
          <a:prstGeom prst="rect">
            <a:avLst/>
          </a:prstGeom>
          <a:solidFill>
            <a:srgbClr val="FF5050"/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65" name="Rectangle 164"/>
          <p:cNvSpPr/>
          <p:nvPr/>
        </p:nvSpPr>
        <p:spPr>
          <a:xfrm>
            <a:off x="7231473" y="4052331"/>
            <a:ext cx="293438" cy="29351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6" name="Rectangle 165"/>
          <p:cNvSpPr/>
          <p:nvPr/>
        </p:nvSpPr>
        <p:spPr>
          <a:xfrm>
            <a:off x="7524911" y="4052331"/>
            <a:ext cx="293438" cy="29351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7" name="Rectangle 166"/>
          <p:cNvSpPr/>
          <p:nvPr/>
        </p:nvSpPr>
        <p:spPr>
          <a:xfrm>
            <a:off x="7818348" y="4051798"/>
            <a:ext cx="293438" cy="29351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8" name="Rectangle 167"/>
          <p:cNvSpPr/>
          <p:nvPr/>
        </p:nvSpPr>
        <p:spPr>
          <a:xfrm>
            <a:off x="8111786" y="4051798"/>
            <a:ext cx="293438" cy="29351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9" name="Rectangle 168"/>
          <p:cNvSpPr/>
          <p:nvPr/>
        </p:nvSpPr>
        <p:spPr>
          <a:xfrm>
            <a:off x="8405223" y="4051798"/>
            <a:ext cx="293438" cy="293514"/>
          </a:xfrm>
          <a:prstGeom prst="rect">
            <a:avLst/>
          </a:prstGeom>
          <a:solidFill>
            <a:srgbClr val="FF5050"/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70" name="Rectangle 169"/>
          <p:cNvSpPr/>
          <p:nvPr/>
        </p:nvSpPr>
        <p:spPr>
          <a:xfrm>
            <a:off x="8698661" y="4051798"/>
            <a:ext cx="293438" cy="29351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1" name="Rectangle 170"/>
          <p:cNvSpPr/>
          <p:nvPr/>
        </p:nvSpPr>
        <p:spPr>
          <a:xfrm>
            <a:off x="8992098" y="4051265"/>
            <a:ext cx="293438" cy="293514"/>
          </a:xfrm>
          <a:prstGeom prst="rect">
            <a:avLst/>
          </a:prstGeom>
          <a:solidFill>
            <a:srgbClr val="FF5050"/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72" name="Rectangle 171"/>
          <p:cNvSpPr/>
          <p:nvPr/>
        </p:nvSpPr>
        <p:spPr>
          <a:xfrm>
            <a:off x="9285536" y="4051265"/>
            <a:ext cx="293438" cy="29351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3" name="Rectangle 172"/>
          <p:cNvSpPr/>
          <p:nvPr/>
        </p:nvSpPr>
        <p:spPr>
          <a:xfrm>
            <a:off x="9578974" y="4051798"/>
            <a:ext cx="293438" cy="293514"/>
          </a:xfrm>
          <a:prstGeom prst="rect">
            <a:avLst/>
          </a:prstGeom>
          <a:solidFill>
            <a:srgbClr val="FF5050"/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75" name="Rectangle 174"/>
          <p:cNvSpPr/>
          <p:nvPr/>
        </p:nvSpPr>
        <p:spPr>
          <a:xfrm>
            <a:off x="7231473" y="4357101"/>
            <a:ext cx="293438" cy="29351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6" name="Rectangle 175"/>
          <p:cNvSpPr/>
          <p:nvPr/>
        </p:nvSpPr>
        <p:spPr>
          <a:xfrm>
            <a:off x="7524911" y="4357101"/>
            <a:ext cx="293438" cy="29351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7" name="Rectangle 176"/>
          <p:cNvSpPr/>
          <p:nvPr/>
        </p:nvSpPr>
        <p:spPr>
          <a:xfrm>
            <a:off x="7818348" y="4356568"/>
            <a:ext cx="293438" cy="29351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8" name="Rectangle 177"/>
          <p:cNvSpPr/>
          <p:nvPr/>
        </p:nvSpPr>
        <p:spPr>
          <a:xfrm>
            <a:off x="8111786" y="4356568"/>
            <a:ext cx="293438" cy="29351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9" name="Rectangle 178"/>
          <p:cNvSpPr/>
          <p:nvPr/>
        </p:nvSpPr>
        <p:spPr>
          <a:xfrm>
            <a:off x="8405223" y="4356568"/>
            <a:ext cx="293438" cy="29351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0" name="Rectangle 179"/>
          <p:cNvSpPr/>
          <p:nvPr/>
        </p:nvSpPr>
        <p:spPr>
          <a:xfrm>
            <a:off x="8698661" y="4356568"/>
            <a:ext cx="293438" cy="29351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1" name="Rectangle 180"/>
          <p:cNvSpPr/>
          <p:nvPr/>
        </p:nvSpPr>
        <p:spPr>
          <a:xfrm>
            <a:off x="8992098" y="4356035"/>
            <a:ext cx="293438" cy="293514"/>
          </a:xfrm>
          <a:prstGeom prst="rect">
            <a:avLst/>
          </a:prstGeom>
          <a:solidFill>
            <a:srgbClr val="FF5050"/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82" name="Rectangle 181"/>
          <p:cNvSpPr/>
          <p:nvPr/>
        </p:nvSpPr>
        <p:spPr>
          <a:xfrm>
            <a:off x="9285536" y="4356035"/>
            <a:ext cx="293438" cy="293514"/>
          </a:xfrm>
          <a:prstGeom prst="rect">
            <a:avLst/>
          </a:prstGeom>
          <a:solidFill>
            <a:srgbClr val="FF5050"/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83" name="Rectangle 182"/>
          <p:cNvSpPr/>
          <p:nvPr/>
        </p:nvSpPr>
        <p:spPr>
          <a:xfrm>
            <a:off x="9578974" y="4356568"/>
            <a:ext cx="293438" cy="29351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4" name="Rectangle 153"/>
          <p:cNvSpPr/>
          <p:nvPr/>
        </p:nvSpPr>
        <p:spPr>
          <a:xfrm>
            <a:off x="8698661" y="2657973"/>
            <a:ext cx="293438" cy="265162"/>
          </a:xfrm>
          <a:prstGeom prst="rect">
            <a:avLst/>
          </a:prstGeom>
          <a:solidFill>
            <a:srgbClr val="FF5050"/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225730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/>
      <p:bldP spid="83" grpId="0"/>
      <p:bldP spid="8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4778</TotalTime>
  <Words>1486</Words>
  <Application>Microsoft Office PowerPoint</Application>
  <PresentationFormat>Custom</PresentationFormat>
  <Paragraphs>378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Cambria Math</vt:lpstr>
      <vt:lpstr>Calibri</vt:lpstr>
      <vt:lpstr>Office Theme</vt:lpstr>
      <vt:lpstr>Logistics</vt:lpstr>
      <vt:lpstr>CS3102 Theory of Computation</vt:lpstr>
      <vt:lpstr>Larger inputs = More time</vt:lpstr>
      <vt:lpstr>More time gives more functions</vt:lpstr>
      <vt:lpstr>RAM Machine</vt:lpstr>
      <vt:lpstr>Finding Running Times</vt:lpstr>
      <vt:lpstr>Graphs</vt:lpstr>
      <vt:lpstr>Adjacency List Representation</vt:lpstr>
      <vt:lpstr>Adjacency Matrix Representation</vt:lpstr>
      <vt:lpstr>Definition: Path</vt:lpstr>
      <vt:lpstr>Shortest Path</vt:lpstr>
      <vt:lpstr>Breadth First Search</vt:lpstr>
      <vt:lpstr>Longest Path</vt:lpstr>
      <vt:lpstr>Longest Path</vt:lpstr>
      <vt:lpstr>(3-)CNF</vt:lpstr>
      <vt:lpstr>3-SAT</vt:lpstr>
      <vt:lpstr>3-SAT algorithm</vt:lpstr>
      <vt:lpstr>2-SAT</vt:lpstr>
      <vt:lpstr>2-SAT in Polynomial Time</vt:lpstr>
      <vt:lpstr>2-SAT in Polynomial Time</vt:lpstr>
      <vt:lpstr>3-SAT algorithm</vt:lpstr>
      <vt:lpstr>Polynomial Time vs Exponential Time</vt:lpstr>
      <vt:lpstr>Tractability</vt:lpstr>
    </vt:vector>
  </TitlesOfParts>
  <Company>UVA SEAS Computer Science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CS3102 Theory of Computation</dc:title>
  <dc:creator>njb2b</dc:creator>
  <cp:lastModifiedBy>njb2b</cp:lastModifiedBy>
  <cp:revision>430</cp:revision>
  <dcterms:created xsi:type="dcterms:W3CDTF">2019-01-15T14:15:49Z</dcterms:created>
  <dcterms:modified xsi:type="dcterms:W3CDTF">2020-04-16T16:00:26Z</dcterms:modified>
</cp:coreProperties>
</file>