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55" r:id="rId2"/>
    <p:sldId id="256" r:id="rId3"/>
    <p:sldId id="343" r:id="rId4"/>
    <p:sldId id="349" r:id="rId5"/>
    <p:sldId id="350" r:id="rId6"/>
    <p:sldId id="351" r:id="rId7"/>
    <p:sldId id="345" r:id="rId8"/>
    <p:sldId id="344" r:id="rId9"/>
    <p:sldId id="346" r:id="rId10"/>
    <p:sldId id="348" r:id="rId11"/>
    <p:sldId id="304" r:id="rId12"/>
    <p:sldId id="311" r:id="rId13"/>
    <p:sldId id="327" r:id="rId14"/>
    <p:sldId id="328" r:id="rId15"/>
    <p:sldId id="352" r:id="rId16"/>
    <p:sldId id="330" r:id="rId17"/>
    <p:sldId id="353" r:id="rId18"/>
    <p:sldId id="354" r:id="rId19"/>
    <p:sldId id="335" r:id="rId20"/>
  </p:sldIdLst>
  <p:sldSz cx="12188825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210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Wor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mtClean="0"/>
              <a:t>Why do exams exist?</a:t>
            </a:r>
          </a:p>
          <a:p>
            <a:pPr lvl="1"/>
            <a:r>
              <a:rPr lang="en-US" smtClean="0"/>
              <a:t>Proctored, solo, and timed evaluation of your knowledge</a:t>
            </a:r>
          </a:p>
          <a:p>
            <a:pPr lvl="1"/>
            <a:r>
              <a:rPr lang="en-US" smtClean="0"/>
              <a:t>Everyone takes the exam on their own, and limits resources for themselves</a:t>
            </a:r>
          </a:p>
          <a:p>
            <a:pPr lvl="2"/>
            <a:r>
              <a:rPr lang="en-US" smtClean="0"/>
              <a:t>Doesn’t work well</a:t>
            </a:r>
          </a:p>
          <a:p>
            <a:pPr lvl="1"/>
            <a:r>
              <a:rPr lang="en-US" smtClean="0"/>
              <a:t>Everyone takes the exam during the normal class time</a:t>
            </a:r>
          </a:p>
          <a:p>
            <a:pPr lvl="2"/>
            <a:r>
              <a:rPr lang="en-US" smtClean="0"/>
              <a:t>What happens if you have internet connectivity issues?</a:t>
            </a:r>
          </a:p>
          <a:p>
            <a:pPr lvl="2"/>
            <a:r>
              <a:rPr lang="en-US" smtClean="0"/>
              <a:t>What will be the format of the exam so that you can take it, and have a readable digital version to submit?</a:t>
            </a:r>
          </a:p>
          <a:p>
            <a:pPr lvl="2"/>
            <a:r>
              <a:rPr lang="en-US" smtClean="0"/>
              <a:t>Can I make the exam take longer than 75 minutes?</a:t>
            </a:r>
          </a:p>
          <a:p>
            <a:r>
              <a:rPr lang="en-US" smtClean="0"/>
              <a:t>What does the sudden move to online do to a class/students/professors/etc?</a:t>
            </a:r>
          </a:p>
          <a:p>
            <a:pPr lvl="1"/>
            <a:r>
              <a:rPr lang="en-US" smtClean="0"/>
              <a:t>It stresses everybody out</a:t>
            </a:r>
          </a:p>
          <a:p>
            <a:pPr lvl="1"/>
            <a:r>
              <a:rPr lang="en-US" smtClean="0"/>
              <a:t>Best I could hope for with the online format is that ya’ll learn stuff</a:t>
            </a:r>
          </a:p>
          <a:p>
            <a:pPr lvl="1"/>
            <a:r>
              <a:rPr lang="en-US" smtClean="0"/>
              <a:t>Exams are super stressful and they are “forcing factor” for learning rather than an exercise in learning</a:t>
            </a:r>
          </a:p>
          <a:p>
            <a:r>
              <a:rPr lang="en-US" smtClean="0"/>
              <a:t>What I’m going to do:</a:t>
            </a:r>
          </a:p>
          <a:p>
            <a:pPr lvl="1"/>
            <a:r>
              <a:rPr lang="en-US" smtClean="0"/>
              <a:t>I’m going to assume that you want to learn the stuff</a:t>
            </a:r>
          </a:p>
          <a:p>
            <a:pPr lvl="1"/>
            <a:r>
              <a:rPr lang="en-US" smtClean="0"/>
              <a:t>Trust that exercises and quizzes are sufficient opportunity for you to learn the stuff</a:t>
            </a:r>
          </a:p>
          <a:p>
            <a:pPr lvl="1"/>
            <a:r>
              <a:rPr lang="en-US" smtClean="0"/>
              <a:t>Exam 2 and the final exam will be optional for all students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6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it need?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What does a Universal Turing Machine need to have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Memory in order to maintain the configuration of the machine you’re simulating</a:t>
            </a:r>
          </a:p>
          <a:p>
            <a:pPr lvl="2"/>
            <a:r>
              <a:rPr lang="en-US" smtClean="0"/>
              <a:t>Tape contents</a:t>
            </a:r>
          </a:p>
          <a:p>
            <a:pPr lvl="2"/>
            <a:r>
              <a:rPr lang="en-US" smtClean="0"/>
              <a:t>Finite state “controller”</a:t>
            </a:r>
          </a:p>
          <a:p>
            <a:pPr lvl="2"/>
            <a:r>
              <a:rPr lang="en-US" smtClean="0"/>
              <a:t>Current state</a:t>
            </a:r>
          </a:p>
          <a:p>
            <a:pPr lvl="2"/>
            <a:r>
              <a:rPr lang="en-US" smtClean="0"/>
              <a:t>Current position on the tape</a:t>
            </a:r>
          </a:p>
          <a:p>
            <a:pPr lvl="1"/>
            <a:r>
              <a:rPr lang="en-US" smtClean="0"/>
              <a:t>A way to take a transition</a:t>
            </a:r>
          </a:p>
          <a:p>
            <a:pPr lvl="1"/>
            <a:r>
              <a:rPr lang="en-US" smtClean="0"/>
              <a:t>A way to keep going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9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1588" y="1295400"/>
                <a:ext cx="9372600" cy="567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</a:pPr>
                <a:r>
                  <a:rPr lang="en-US" sz="2800" smtClean="0"/>
                  <a:t>Basic idea: a </a:t>
                </a:r>
                <a:r>
                  <a:rPr lang="en-US" sz="2800">
                    <a:solidFill>
                      <a:srgbClr val="3399FF"/>
                    </a:solidFill>
                  </a:rPr>
                  <a:t>Turing Machine </a:t>
                </a:r>
                <a:r>
                  <a:rPr lang="en-US" sz="2800"/>
                  <a:t>is a finite state automaton</a:t>
                </a:r>
              </a:p>
              <a:p>
                <a:pPr marL="342900" indent="-342900"/>
                <a:r>
                  <a:rPr lang="en-US" sz="2800"/>
                  <a:t>	that can optionally read from/write to an infinite </a:t>
                </a:r>
                <a:r>
                  <a:rPr lang="en-US" sz="2800">
                    <a:solidFill>
                      <a:schemeClr val="accent2">
                        <a:lumMod val="75000"/>
                      </a:schemeClr>
                    </a:solidFill>
                  </a:rPr>
                  <a:t>tape</a:t>
                </a:r>
                <a:r>
                  <a:rPr lang="en-US" sz="2800"/>
                  <a:t>.</a:t>
                </a: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/>
                  <a:t>Finite set of states: 	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2800" i="1">
                        <a:latin typeface="Cambria Math"/>
                      </a:rPr>
                      <m:t> = {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FF"/>
                        </a:solidFill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}</m:t>
                    </m:r>
                  </m:oMath>
                </a14:m>
                <a:endParaRPr lang="en-US" sz="2800"/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/>
                  <a:t>Input alphabet: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2800" baseline="-25000"/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>
                    <a:solidFill>
                      <a:schemeClr val="accent2">
                        <a:lumMod val="75000"/>
                      </a:schemeClr>
                    </a:solidFill>
                  </a:rPr>
                  <a:t>Tape </a:t>
                </a:r>
                <a:r>
                  <a:rPr lang="en-US" sz="2800"/>
                  <a:t>alphabet (includes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∅</m:t>
                    </m:r>
                  </m:oMath>
                </a14:m>
                <a:r>
                  <a:rPr lang="en-US" sz="280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𝛻</m:t>
                    </m:r>
                  </m:oMath>
                </a14:m>
                <a:r>
                  <a:rPr lang="en-US" sz="2800" smtClean="0"/>
                  <a:t>): </a:t>
                </a:r>
                <a:r>
                  <a:rPr lang="en-US" sz="280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Γ</m:t>
                    </m:r>
                  </m:oMath>
                </a14:m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>
                    <a:solidFill>
                      <a:srgbClr val="3399FF"/>
                    </a:solidFill>
                  </a:rPr>
                  <a:t>Transition</a:t>
                </a:r>
                <a:r>
                  <a:rPr lang="en-US" sz="2800"/>
                  <a:t> function: 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2800" b="0" i="1" smtClean="0">
                        <a:latin typeface="Cambria Math"/>
                      </a:rPr>
                      <m:t>: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2800" b="0" i="1" smtClean="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Γ</m:t>
                    </m:r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2800" b="0" i="1" smtClean="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Γ</m:t>
                    </m:r>
                    <m:r>
                      <a:rPr lang="en-US" sz="2800" b="0" i="1" smtClean="0">
                        <a:latin typeface="Cambria Math"/>
                      </a:rPr>
                      <m:t>×{</m:t>
                    </m:r>
                    <m:r>
                      <a:rPr lang="en-US" sz="2800" b="0" i="1" smtClean="0">
                        <a:latin typeface="Cambria Math"/>
                      </a:rPr>
                      <m:t>𝐿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𝑅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𝐻</m:t>
                    </m:r>
                    <m:r>
                      <a:rPr lang="en-US" sz="28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800" baseline="50000"/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>
                    <a:solidFill>
                      <a:srgbClr val="FF00FF"/>
                    </a:solidFill>
                  </a:rPr>
                  <a:t>Initial</a:t>
                </a:r>
                <a:r>
                  <a:rPr lang="en-US" sz="2800"/>
                  <a:t> state: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2800">
                  <a:solidFill>
                    <a:srgbClr val="33CC33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smtClean="0">
                    <a:solidFill>
                      <a:srgbClr val="FF0000"/>
                    </a:solidFill>
                  </a:rPr>
                  <a:t>Final </a:t>
                </a:r>
                <a:r>
                  <a:rPr lang="en-US" sz="2800" smtClean="0"/>
                  <a:t>states:</a:t>
                </a:r>
                <a:r>
                  <a:rPr lang="en-US" sz="280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</a:rPr>
                      <m:t>F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2800">
                  <a:solidFill>
                    <a:srgbClr val="33CC33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</a:pPr>
                <a:endParaRPr lang="en-US" sz="2800" smtClean="0">
                  <a:solidFill>
                    <a:srgbClr val="3399FF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</a:pPr>
                <a:r>
                  <a:rPr lang="en-US" sz="2800" smtClean="0">
                    <a:solidFill>
                      <a:srgbClr val="3399FF"/>
                    </a:solidFill>
                  </a:rPr>
                  <a:t>Turing </a:t>
                </a:r>
                <a:r>
                  <a:rPr lang="en-US" sz="2800">
                    <a:solidFill>
                      <a:srgbClr val="3399FF"/>
                    </a:solidFill>
                  </a:rPr>
                  <a:t>Machine</a:t>
                </a:r>
                <a:r>
                  <a:rPr lang="en-US" sz="2800"/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𝑀</m:t>
                    </m:r>
                    <m:r>
                      <a:rPr lang="en-US" sz="2800" b="0" i="1" smtClean="0">
                        <a:latin typeface="Cambria Math"/>
                      </a:rPr>
                      <m:t>=(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Σ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Γ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8" y="1295400"/>
                <a:ext cx="9372600" cy="5672322"/>
              </a:xfrm>
              <a:prstGeom prst="rect">
                <a:avLst/>
              </a:prstGeom>
              <a:blipFill rotWithShape="1">
                <a:blip r:embed="rId2"/>
                <a:stretch>
                  <a:fillRect l="-1366" t="-430" b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5103812" y="4534059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8609000" y="3880173"/>
            <a:ext cx="2590158" cy="633413"/>
            <a:chOff x="4824" y="1647"/>
            <a:chExt cx="117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AutoShape 24"/>
            <p:cNvCxnSpPr>
              <a:cxnSpLocks noChangeShapeType="1"/>
              <a:stCxn id="32" idx="6"/>
              <a:endCxn id="34" idx="2"/>
            </p:cNvCxnSpPr>
            <p:nvPr/>
          </p:nvCxnSpPr>
          <p:spPr bwMode="auto">
            <a:xfrm>
              <a:off x="5112" y="1791"/>
              <a:ext cx="60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25"/>
                <p:cNvSpPr>
                  <a:spLocks noChangeArrowheads="1"/>
                </p:cNvSpPr>
                <p:nvPr/>
              </p:nvSpPr>
              <p:spPr bwMode="auto">
                <a:xfrm>
                  <a:off x="571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4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14" y="1647"/>
                  <a:ext cx="288" cy="28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26"/>
              <p:cNvSpPr>
                <a:spLocks noChangeArrowheads="1"/>
              </p:cNvSpPr>
              <p:nvPr/>
            </p:nvSpPr>
            <p:spPr bwMode="auto">
              <a:xfrm>
                <a:off x="7421049" y="2209800"/>
                <a:ext cx="609441" cy="609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1049" y="2209800"/>
                <a:ext cx="609441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5332412" y="5296059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371012" y="3729335"/>
                <a:ext cx="10034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012" y="3729335"/>
                <a:ext cx="100348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474050" y="3846259"/>
            <a:ext cx="70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Read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4012" y="3796770"/>
            <a:ext cx="7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Move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59373" y="4550774"/>
            <a:ext cx="202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read, write, move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45650" y="3867090"/>
            <a:ext cx="765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5022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Some Turing Machines never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this case they run forever</a:t>
            </a:r>
          </a:p>
          <a:p>
            <a:r>
              <a:rPr lang="en-US"/>
              <a:t>3 behaviors</a:t>
            </a:r>
          </a:p>
          <a:p>
            <a:pPr lvl="1"/>
            <a:r>
              <a:rPr lang="en-US"/>
              <a:t>Return 1</a:t>
            </a:r>
          </a:p>
          <a:p>
            <a:pPr lvl="1"/>
            <a:r>
              <a:rPr lang="en-US"/>
              <a:t>Return 0</a:t>
            </a:r>
          </a:p>
          <a:p>
            <a:pPr lvl="1"/>
            <a:r>
              <a:rPr lang="en-US"/>
              <a:t>Run forever</a:t>
            </a:r>
          </a:p>
          <a:p>
            <a:r>
              <a:rPr lang="en-US"/>
              <a:t>This is necessary for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2412" y="2819400"/>
            <a:ext cx="2590800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/>
              <a:t>while(x != 1){</a:t>
            </a:r>
          </a:p>
          <a:p>
            <a:r>
              <a:rPr lang="en-US" sz="2800"/>
              <a:t>    if(x%2 == 0){</a:t>
            </a:r>
          </a:p>
          <a:p>
            <a:r>
              <a:rPr lang="en-US" sz="2800"/>
              <a:t>        x = x / 2;</a:t>
            </a:r>
          </a:p>
          <a:p>
            <a:r>
              <a:rPr lang="en-US" sz="2800"/>
              <a:t>    }</a:t>
            </a:r>
          </a:p>
          <a:p>
            <a:r>
              <a:rPr lang="en-US" sz="2800"/>
              <a:t>    else{</a:t>
            </a:r>
          </a:p>
          <a:p>
            <a:r>
              <a:rPr lang="en-US" sz="2800"/>
              <a:t>        x = 3x+1;</a:t>
            </a:r>
          </a:p>
          <a:p>
            <a:r>
              <a:rPr lang="en-US" sz="2800"/>
              <a:t>    }</a:t>
            </a:r>
          </a:p>
          <a:p>
            <a:r>
              <a:rPr lang="en-US" sz="280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685212" y="1219200"/>
            <a:ext cx="304800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/>
              <a:t>while(true){</a:t>
            </a:r>
          </a:p>
          <a:p>
            <a:r>
              <a:rPr lang="en-US" sz="2800"/>
              <a:t>    twiddle(thumbs);</a:t>
            </a:r>
          </a:p>
          <a:p>
            <a:r>
              <a:rPr lang="en-US" sz="2800"/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22064" y="3224238"/>
            <a:ext cx="574512" cy="474473"/>
            <a:chOff x="75516" y="1129862"/>
            <a:chExt cx="1307634" cy="1079938"/>
          </a:xfrm>
        </p:grpSpPr>
        <p:sp>
          <p:nvSpPr>
            <p:cNvPr id="8" name="Oval 7"/>
            <p:cNvSpPr/>
            <p:nvPr/>
          </p:nvSpPr>
          <p:spPr>
            <a:xfrm>
              <a:off x="303212" y="1129862"/>
              <a:ext cx="1079938" cy="10799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FF"/>
                </a:solidFill>
              </a:endParaRPr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75516" y="1528964"/>
              <a:ext cx="226243" cy="11315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tIns="0" bIns="0" anchor="ctr"/>
            <a:lstStyle/>
            <a:p>
              <a:endParaRPr lang="en-US" sz="1200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 flipH="1">
              <a:off x="75516" y="1642115"/>
              <a:ext cx="226243" cy="11315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tIns="0" bIns="0" anchor="ctr"/>
            <a:lstStyle/>
            <a:p>
              <a:endParaRPr lang="en-US" sz="1200"/>
            </a:p>
          </p:txBody>
        </p:sp>
      </p:grpSp>
      <p:sp>
        <p:nvSpPr>
          <p:cNvPr id="11" name="Oval 10"/>
          <p:cNvSpPr/>
          <p:nvPr/>
        </p:nvSpPr>
        <p:spPr>
          <a:xfrm>
            <a:off x="7307043" y="3280368"/>
            <a:ext cx="387569" cy="3875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AutoShape 24"/>
          <p:cNvCxnSpPr>
            <a:cxnSpLocks noChangeShapeType="1"/>
            <a:stCxn id="8" idx="6"/>
            <a:endCxn id="11" idx="2"/>
          </p:cNvCxnSpPr>
          <p:nvPr/>
        </p:nvCxnSpPr>
        <p:spPr bwMode="auto">
          <a:xfrm>
            <a:off x="6496576" y="3461475"/>
            <a:ext cx="810467" cy="12678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sp>
        <p:nvSpPr>
          <p:cNvPr id="15" name="Oval 14"/>
          <p:cNvSpPr/>
          <p:nvPr/>
        </p:nvSpPr>
        <p:spPr>
          <a:xfrm>
            <a:off x="7365834" y="3339160"/>
            <a:ext cx="269985" cy="26998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42671" y="3174531"/>
                <a:ext cx="7639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/>
                        </a:rPr>
                        <m:t>𝛻</m:t>
                      </m:r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r>
                        <a:rPr lang="en-US" sz="1600" b="0" i="0" smtClean="0">
                          <a:latin typeface="Cambria Math"/>
                        </a:rPr>
                        <m:t>𝛻</m:t>
                      </m:r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671" y="3174531"/>
                <a:ext cx="763992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urved Connector 16"/>
          <p:cNvCxnSpPr>
            <a:stCxn id="11" idx="7"/>
            <a:endCxn id="11" idx="5"/>
          </p:cNvCxnSpPr>
          <p:nvPr/>
        </p:nvCxnSpPr>
        <p:spPr>
          <a:xfrm rot="16200000" flipH="1">
            <a:off x="7500827" y="3474152"/>
            <a:ext cx="274053" cy="12700"/>
          </a:xfrm>
          <a:prstGeom prst="curvedConnector5">
            <a:avLst>
              <a:gd name="adj1" fmla="val -83415"/>
              <a:gd name="adj2" fmla="val 4404811"/>
              <a:gd name="adj3" fmla="val 183415"/>
            </a:avLst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06193" y="3014246"/>
                <a:ext cx="7314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/>
                        </a:rPr>
                        <m:t>1</m:t>
                      </m:r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r>
                        <a:rPr lang="en-US" sz="1600" b="0" i="0" smtClean="0">
                          <a:latin typeface="Cambria Math"/>
                        </a:rPr>
                        <m:t>1</m:t>
                      </m:r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193" y="3014246"/>
                <a:ext cx="731419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01250" y="3224238"/>
                <a:ext cx="7314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/>
                        </a:rPr>
                        <m:t>0</m:t>
                      </m:r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r>
                        <a:rPr lang="en-US" sz="1600" b="0" i="0" smtClean="0">
                          <a:latin typeface="Cambria Math"/>
                        </a:rPr>
                        <m:t>0</m:t>
                      </m:r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0" y="3224238"/>
                <a:ext cx="731419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75612" y="3429000"/>
                <a:ext cx="7525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∅</m:t>
                      </m:r>
                      <m:r>
                        <a:rPr lang="en-US" sz="1600" b="0" i="1" smtClean="0">
                          <a:latin typeface="Cambria Math"/>
                        </a:rPr>
                        <m:t>,∅,</m:t>
                      </m:r>
                      <m:r>
                        <a:rPr lang="en-US" sz="16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12" y="3429000"/>
                <a:ext cx="75257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073620" y="3657600"/>
                <a:ext cx="7639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/>
                        </a:rPr>
                        <m:t>𝛻</m:t>
                      </m:r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r>
                        <a:rPr lang="en-US" sz="1600" b="0" i="0" smtClean="0">
                          <a:latin typeface="Cambria Math"/>
                        </a:rPr>
                        <m:t>𝛻</m:t>
                      </m:r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20" y="3657600"/>
                <a:ext cx="76399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37212" y="4267200"/>
                <a:ext cx="228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∅∅∅…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12" y="4267200"/>
                <a:ext cx="22860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2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</a:t>
            </a:r>
            <a:r>
              <a:rPr lang="en-US" b="1" smtClean="0"/>
              <a:t>Computable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Definition:</a:t>
            </a:r>
          </a:p>
          <a:p>
            <a:pPr lvl="1"/>
            <a:r>
              <a:rPr lang="en-US" smtClean="0"/>
              <a:t>A function/language is computable provided there is some </a:t>
            </a:r>
            <a:r>
              <a:rPr lang="en-US" b="1" smtClean="0"/>
              <a:t>always-halting Turing machine </a:t>
            </a:r>
            <a:r>
              <a:rPr lang="en-US" smtClean="0"/>
              <a:t>for it</a:t>
            </a:r>
          </a:p>
          <a:p>
            <a:pPr lvl="2"/>
            <a:r>
              <a:rPr lang="en-US" smtClean="0"/>
              <a:t>Function: computable provided there is an </a:t>
            </a:r>
            <a:r>
              <a:rPr lang="en-US" b="1" smtClean="0"/>
              <a:t>always-halting Turing machine </a:t>
            </a:r>
            <a:r>
              <a:rPr lang="en-US" smtClean="0"/>
              <a:t>which, when run on a tape containing only the input, always halts with only the corresponding output on the tape</a:t>
            </a:r>
          </a:p>
          <a:p>
            <a:pPr lvl="2"/>
            <a:r>
              <a:rPr lang="en-US" smtClean="0"/>
              <a:t>Langauge: computable provided there is an </a:t>
            </a:r>
            <a:r>
              <a:rPr lang="en-US" b="1" smtClean="0"/>
              <a:t>always-halting Turing machine </a:t>
            </a:r>
            <a:r>
              <a:rPr lang="en-US" smtClean="0"/>
              <a:t>which, when run on a tape containing only the input, always halts and returns 1 if that string was in the langauge, and 0 otherwise</a:t>
            </a:r>
          </a:p>
          <a:p>
            <a:r>
              <a:rPr lang="en-US" smtClean="0"/>
              <a:t>Assertion:</a:t>
            </a:r>
          </a:p>
          <a:p>
            <a:pPr lvl="1"/>
            <a:r>
              <a:rPr lang="en-US" smtClean="0"/>
              <a:t>This definition is the most powerful definition of computability that is physically possible</a:t>
            </a:r>
          </a:p>
          <a:p>
            <a:pPr lvl="1"/>
            <a:r>
              <a:rPr lang="en-US" smtClean="0"/>
              <a:t>Why…?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can’t be computed?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Turing machines are really powerful</a:t>
            </a:r>
          </a:p>
          <a:p>
            <a:pPr lvl="1"/>
            <a:r>
              <a:rPr lang="en-US" smtClean="0"/>
              <a:t>They can do complicated functions</a:t>
            </a:r>
          </a:p>
          <a:p>
            <a:r>
              <a:rPr lang="en-US" smtClean="0"/>
              <a:t>Turing machines are so powerful, you can use them to describe “nonsense”</a:t>
            </a:r>
          </a:p>
          <a:p>
            <a:pPr lvl="1"/>
            <a:r>
              <a:rPr lang="en-US" smtClean="0"/>
              <a:t>Nonsense- paradox</a:t>
            </a:r>
          </a:p>
          <a:p>
            <a:r>
              <a:rPr lang="en-US" smtClean="0"/>
              <a:t>“colorful green ideas sleep furiously”</a:t>
            </a:r>
          </a:p>
          <a:p>
            <a:r>
              <a:rPr lang="en-US" smtClean="0"/>
              <a:t>“this statement is false” &lt;- build a TM that says exactly this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1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 function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“Reject” = Returns 0</a:t>
                </a:r>
              </a:p>
              <a:p>
                <a:r>
                  <a:rPr lang="en-US"/>
                  <a:t>“Accept” = Returns </a:t>
                </a:r>
                <a:r>
                  <a:rPr lang="en-US" smtClean="0"/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</m:oMath>
                </a14:m>
                <a:r>
                  <a:rPr lang="en-US"/>
                  <a:t>the TM described by “source code”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endParaRPr lang="en-US" b="0" i="1" smtClean="0">
                  <a:latin typeface="Cambria Math"/>
                </a:endParaRPr>
              </a:p>
              <a:p>
                <a:endParaRPr lang="en-US" i="1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running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on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returns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Situations in which we return 0:</a:t>
                </a:r>
              </a:p>
              <a:p>
                <a:pPr lvl="2"/>
                <a:r>
                  <a:rPr lang="en-US" smtClean="0"/>
                  <a:t>When x doesn’t halt</a:t>
                </a:r>
              </a:p>
              <a:p>
                <a:pPr lvl="2"/>
                <a:r>
                  <a:rPr lang="en-US" smtClean="0"/>
                  <a:t>When x returns 0</a:t>
                </a:r>
              </a:p>
              <a:p>
                <a:pPr lvl="1"/>
                <a:r>
                  <a:rPr lang="en-US" smtClean="0"/>
                  <a:t>What we have to do:</a:t>
                </a:r>
              </a:p>
              <a:p>
                <a:pPr lvl="2"/>
                <a:r>
                  <a:rPr lang="en-US" smtClean="0"/>
                  <a:t>Recognize when a machine is in an infinite loop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6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5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Self-Rejecting </a:t>
            </a:r>
            <a:r>
              <a:rPr lang="en-US" smtClean="0"/>
              <a:t>Function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when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𝑇𝑀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𝑠𝑜𝑢𝑟𝑐𝑒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𝑐𝑜𝑑𝑒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𝑤h𝑖𝑐h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𝑟𝑒𝑗𝑒𝑐𝑡𝑠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𝑖𝑡𝑠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𝑜𝑤𝑛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𝑖𝑛𝑝𝑢𝑡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𝑜𝑡h𝑒𝑟𝑖𝑠𝑒</m:t>
                            </m:r>
                          </m:e>
                        </m:eqArr>
                      </m:e>
                    </m:d>
                  </m:oMath>
                </a14:m>
                <a:endParaRPr lang="en-US" b="0" i="1" smtClean="0">
                  <a:latin typeface="Cambria Math"/>
                </a:endParaRPr>
              </a:p>
              <a:p>
                <a:endParaRPr lang="en-US" b="0" i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represents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TM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and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The set of all Turing machine </a:t>
                </a:r>
                <a:r>
                  <a:rPr lang="en-US" smtClean="0"/>
                  <a:t>source </a:t>
                </a:r>
                <a:r>
                  <a:rPr lang="en-US" smtClean="0"/>
                  <a:t>codes such that the described machine rejects is own description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X is the source code of a machine, SelfReject will accept x provided that x running on x rejects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809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mtClean="0"/>
                  <a:t>Implementing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</m:oMath>
                </a14:m>
                <a:r>
                  <a:rPr lang="en-US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766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mtClean="0"/>
                  <a:t>Idea: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 and flip the output</a:t>
                </a:r>
              </a:p>
              <a:p>
                <a:r>
                  <a:rPr lang="en-US" smtClean="0"/>
                  <a:t>Pseudocode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marL="1352444" lvl="1" indent="-742950">
                  <a:buAutoNum type="arabicParenR"/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smtClean="0"/>
              </a:p>
              <a:p>
                <a:pPr marL="1352444" lvl="1" indent="-742950">
                  <a:buAutoNum type="arabicParenR"/>
                </a:pPr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marL="1142800" lvl="2" indent="0">
                  <a:buNone/>
                </a:pPr>
                <a:r>
                  <a:rPr lang="en-US" smtClean="0"/>
                  <a:t>Return 0</a:t>
                </a:r>
              </a:p>
              <a:p>
                <a:pPr marL="1352444" lvl="1" indent="-742950">
                  <a:buFont typeface="+mj-lt"/>
                  <a:buAutoNum type="arabicParenR"/>
                </a:pPr>
                <a:r>
                  <a:rPr lang="en-US" smtClean="0"/>
                  <a:t>Else:</a:t>
                </a:r>
              </a:p>
              <a:p>
                <a:pPr marL="609494" lvl="1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Return 1</a:t>
                </a:r>
              </a:p>
              <a:p>
                <a:pPr marL="1885750" lvl="2" indent="-742950">
                  <a:buFont typeface="+mj-lt"/>
                  <a:buAutoNum type="arabicParenR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3908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9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the problem?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</m:oMath>
                </a14:m>
                <a:r>
                  <a:rPr lang="en-US" smtClean="0"/>
                  <a:t> says “reject anything that accepts itself”, “accept anything that rejects itself”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 be the description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?</a:t>
                </a:r>
              </a:p>
              <a:p>
                <a:r>
                  <a:rPr lang="en-US" smtClean="0"/>
                  <a:t>Option1: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In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 accepted itself, and so by definition of SR, it should have been that SR(w_sr) = 0</a:t>
                </a:r>
              </a:p>
              <a:p>
                <a:r>
                  <a:rPr lang="en-US" smtClean="0"/>
                  <a:t>Option 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In other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 is rejected by itself, and so by definition of SR, we conclude that it should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Conclusion is, that any implementation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</m:oMath>
                </a14:m>
                <a:r>
                  <a:rPr lang="en-US" smtClean="0"/>
                  <a:t> can’t produce an output that makes sense, therefore any implementation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𝑅𝑒𝑗𝑒𝑐𝑡</m:t>
                    </m:r>
                  </m:oMath>
                </a14:m>
                <a:r>
                  <a:rPr lang="en-US" smtClean="0"/>
                  <a:t> must not be able to provide an output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0" t="-2291" r="-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9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𝑆𝑒𝑙𝑓𝑅𝑒𝑗𝑒𝑐𝑡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mtClean="0"/>
                  <a:t>Option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𝑺𝑹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𝑺𝒆𝒍𝒇𝑹𝒆𝒋𝒆𝒄𝒕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2378" t="-4762" b="-2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Option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𝑺𝑹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∉</m:t>
                    </m:r>
                    <m:r>
                      <a:rPr lang="en-US" i="1">
                        <a:latin typeface="Cambria Math"/>
                      </a:rPr>
                      <m:t>𝑺𝒆𝒍𝒇𝑹𝒆𝒋𝒆𝒄𝒕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 rotWithShape="1">
                <a:blip r:embed="rId4"/>
                <a:stretch>
                  <a:fillRect l="-2376" t="-4762" b="-2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0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11160" y="2895600"/>
            <a:ext cx="5740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Warm up: </a:t>
            </a:r>
          </a:p>
          <a:p>
            <a:endParaRPr lang="en-US" smtClean="0"/>
          </a:p>
          <a:p>
            <a:r>
              <a:rPr lang="en-US" smtClean="0"/>
              <a:t>What did “Universality” mean in the context of Circuits?</a:t>
            </a:r>
          </a:p>
          <a:p>
            <a:endParaRPr lang="en-US"/>
          </a:p>
          <a:p>
            <a:r>
              <a:rPr lang="en-US" smtClean="0"/>
              <a:t>What might “Universality” mean in the context of Turing Machines?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Turing Universality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Your thoughts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It solves all infininite functions</a:t>
            </a:r>
          </a:p>
          <a:p>
            <a:pPr lvl="2"/>
            <a:r>
              <a:rPr lang="en-US" smtClean="0"/>
              <a:t>Fewer implementations than infinite functions</a:t>
            </a:r>
          </a:p>
          <a:p>
            <a:pPr lvl="2"/>
            <a:r>
              <a:rPr lang="en-US" smtClean="0"/>
              <a:t>Countable number of implementations, but uncountably many infinite functions</a:t>
            </a:r>
          </a:p>
          <a:p>
            <a:pPr lvl="2"/>
            <a:r>
              <a:rPr lang="en-US" smtClean="0"/>
              <a:t>Not possible</a:t>
            </a:r>
            <a:endParaRPr lang="en-US" smtClean="0"/>
          </a:p>
          <a:p>
            <a:pPr lvl="1"/>
            <a:r>
              <a:rPr lang="en-US" smtClean="0"/>
              <a:t>It can compute anything that’s computable</a:t>
            </a:r>
          </a:p>
          <a:p>
            <a:pPr lvl="2"/>
            <a:r>
              <a:rPr lang="en-US" smtClean="0"/>
              <a:t>Some infinite functions are computable</a:t>
            </a:r>
          </a:p>
          <a:p>
            <a:pPr lvl="2"/>
            <a:r>
              <a:rPr lang="en-US" smtClean="0"/>
              <a:t>We used Turing machines to define computability</a:t>
            </a:r>
          </a:p>
          <a:p>
            <a:pPr lvl="3"/>
            <a:r>
              <a:rPr lang="en-US" smtClean="0"/>
              <a:t>A thing is computable if an always-halting Turing machine can implement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Church-Turing Thesis</a:t>
            </a:r>
          </a:p>
          <a:p>
            <a:pPr lvl="1"/>
            <a:r>
              <a:rPr lang="en-US" smtClean="0"/>
              <a:t>Why are Turing Machines the “goto” model of computing?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can a Turing Machine compute?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sure:</a:t>
            </a:r>
          </a:p>
          <a:p>
            <a:pPr lvl="1"/>
            <a:r>
              <a:rPr lang="en-US" smtClean="0"/>
              <a:t>Any Java/Python program</a:t>
            </a:r>
          </a:p>
          <a:p>
            <a:r>
              <a:rPr lang="en-US" smtClean="0"/>
              <a:t>If the Church-Turing Thesis is Correct:</a:t>
            </a:r>
          </a:p>
          <a:p>
            <a:pPr lvl="1"/>
            <a:r>
              <a:rPr lang="en-US" smtClean="0"/>
              <a:t>Anything that a human can compute</a:t>
            </a:r>
          </a:p>
          <a:p>
            <a:r>
              <a:rPr lang="en-US" smtClean="0"/>
              <a:t>Some evidence that it might be correct:</a:t>
            </a:r>
          </a:p>
          <a:p>
            <a:pPr lvl="1"/>
            <a:r>
              <a:rPr lang="en-US" smtClean="0">
                <a:hlinkClick r:id="rId2"/>
              </a:rPr>
              <a:t>Simulating a nematode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2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can’t Turing Machines do?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2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Circuit Universality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set of gates is universal if they can be used to compute any finite function</a:t>
            </a:r>
          </a:p>
          <a:p>
            <a:r>
              <a:rPr lang="en-US" smtClean="0"/>
              <a:t>Conquence: A circuit to evaluate other Circuits: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3733800"/>
            <a:ext cx="5543550" cy="318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77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Turing Universality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Turing Machines are “Universal” in the sense that you can have a Turing Machine which can “simulate” any other Turing Machine</a:t>
            </a:r>
          </a:p>
          <a:p>
            <a:r>
              <a:rPr lang="en-US" smtClean="0"/>
              <a:t>Universal Turing Machine:</a:t>
            </a:r>
          </a:p>
          <a:p>
            <a:pPr lvl="1"/>
            <a:r>
              <a:rPr lang="en-US" smtClean="0"/>
              <a:t>Input: The “description” of a machine and an input for that machine</a:t>
            </a:r>
          </a:p>
          <a:p>
            <a:pPr lvl="1"/>
            <a:r>
              <a:rPr lang="en-US" smtClean="0"/>
              <a:t>Output: The same as the output the described machine would give for its input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Universal Turing Machine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51212" y="2667000"/>
                <a:ext cx="4191000" cy="304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smtClean="0">
                    <a:solidFill>
                      <a:schemeClr val="tx1"/>
                    </a:solidFill>
                  </a:rPr>
                  <a:t>Universal Turing Machine: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endParaRPr lang="en-US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212" y="2667000"/>
                <a:ext cx="4191000" cy="3048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2812" y="2667000"/>
                <a:ext cx="5223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12" y="2667000"/>
                <a:ext cx="52238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812" y="5029200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12" y="5029200"/>
                <a:ext cx="49026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1435198" y="2897833"/>
            <a:ext cx="1916014" cy="64658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1403074" y="4724400"/>
            <a:ext cx="1948138" cy="5356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1812" y="1524000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FF"/>
                </a:solidFill>
              </a:rPr>
              <a:t>Input:</a:t>
            </a:r>
            <a:endParaRPr lang="en-US">
              <a:solidFill>
                <a:srgbClr val="FF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12" y="3221124"/>
            <a:ext cx="247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FF"/>
                </a:solidFill>
              </a:rPr>
              <a:t>(a TM description)</a:t>
            </a:r>
            <a:endParaRPr lang="en-US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731" y="5484167"/>
            <a:ext cx="129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FF"/>
                </a:solidFill>
              </a:rPr>
              <a:t>(a string)</a:t>
            </a:r>
            <a:endParaRPr lang="en-US">
              <a:solidFill>
                <a:srgbClr val="FF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18612" y="1754832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Output</a:t>
            </a:r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>
            <a:stCxn id="5" idx="3"/>
          </p:cNvCxnSpPr>
          <p:nvPr/>
        </p:nvCxnSpPr>
        <p:spPr>
          <a:xfrm>
            <a:off x="7542212" y="4191000"/>
            <a:ext cx="9906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679041" y="3960167"/>
                <a:ext cx="1015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041" y="3960167"/>
                <a:ext cx="1015534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20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770813" y="4722167"/>
                <a:ext cx="32003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rgbClr val="00B050"/>
                    </a:solidFill>
                  </a:rPr>
                  <a:t>(The result of running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en-US" smtClean="0">
                    <a:solidFill>
                      <a:srgbClr val="00B050"/>
                    </a:solidFill>
                  </a:rPr>
                  <a:t>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>
                    <a:solidFill>
                      <a:srgbClr val="00B05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813" y="4722167"/>
                <a:ext cx="3200399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304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35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1201</Words>
  <Application>Microsoft Office PowerPoint</Application>
  <PresentationFormat>Custom</PresentationFormat>
  <Paragraphs>189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Calibri</vt:lpstr>
      <vt:lpstr>Office Theme</vt:lpstr>
      <vt:lpstr>Exams</vt:lpstr>
      <vt:lpstr>CS3102 Theory of Computation</vt:lpstr>
      <vt:lpstr>Turing Universality</vt:lpstr>
      <vt:lpstr>Last Time</vt:lpstr>
      <vt:lpstr>What can a Turing Machine compute?</vt:lpstr>
      <vt:lpstr>Today</vt:lpstr>
      <vt:lpstr>Circuit Universality</vt:lpstr>
      <vt:lpstr>Turing Universality</vt:lpstr>
      <vt:lpstr>Universal Turing Machine</vt:lpstr>
      <vt:lpstr>What does it need?</vt:lpstr>
      <vt:lpstr>Turing Machine</vt:lpstr>
      <vt:lpstr>Some Turing Machines never return</vt:lpstr>
      <vt:lpstr>What is Computable?</vt:lpstr>
      <vt:lpstr>What can’t be computed?</vt:lpstr>
      <vt:lpstr>The ACCEPTS function</vt:lpstr>
      <vt:lpstr>Self-Rejecting Function</vt:lpstr>
      <vt:lpstr>Implementing SelfReject With ACCEPTS</vt:lpstr>
      <vt:lpstr>What’s the problem?</vt:lpstr>
      <vt:lpstr>w_SR∈SelfReject?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264</cp:revision>
  <dcterms:created xsi:type="dcterms:W3CDTF">2019-01-15T14:15:49Z</dcterms:created>
  <dcterms:modified xsi:type="dcterms:W3CDTF">2020-03-31T20:58:31Z</dcterms:modified>
</cp:coreProperties>
</file>