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317" r:id="rId3"/>
    <p:sldId id="360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8" r:id="rId13"/>
    <p:sldId id="393" r:id="rId14"/>
    <p:sldId id="394" r:id="rId15"/>
    <p:sldId id="395" r:id="rId16"/>
    <p:sldId id="396" r:id="rId17"/>
    <p:sldId id="421" r:id="rId18"/>
    <p:sldId id="399" r:id="rId19"/>
    <p:sldId id="401" r:id="rId20"/>
    <p:sldId id="403" r:id="rId21"/>
    <p:sldId id="402" r:id="rId22"/>
    <p:sldId id="404" r:id="rId23"/>
    <p:sldId id="417" r:id="rId24"/>
    <p:sldId id="418" r:id="rId25"/>
    <p:sldId id="419" r:id="rId26"/>
    <p:sldId id="405" r:id="rId27"/>
    <p:sldId id="406" r:id="rId28"/>
    <p:sldId id="41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20" r:id="rId39"/>
  </p:sldIdLst>
  <p:sldSz cx="12188825" cy="6858000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NAND%28a,b%29%3A%0A%20%20%20%20a%20%3D%20int%28a%29%0A%20%20%20%20b%20%3D%20int%28b%29%0A%20%20%20%20return%20str%281-a*b%29%0A%0Adef%20IF%28cond,a,b%29%3A%0A%20%20%20%20not_cond%20%3D%20NAND%28cond,%20cond%29%0A%20%20%20%20temp1%20%3D%20NAND%28cond,a%29%0A%20%20%20%20temp2%20%3D%20NAND%28not_cond,b%29%0A%20%20%20%20return%20NAND%28temp1,temp2%29%0A%0Adef%20LOOKUP1%28x0,%20x1,%20i0%29%3A%0A%20%20%20%20return%20IF%28i0,x1,x0%29%20%23%20if%20first_arg%20return%202nd,%20else%203rd%0A%0Adef%20LOOKUP2%28x0,x1,x2,x3,i0,i1%29%3A%0A%20%20%20%20first_half%20%3D%20LOOKUP1%28x0,x1,i1%29%0A%20%20%20%20second_half%20%3D%20LOOKUP1%28x2,x3,i1%29%0A%20%20%20%20return%20IF%28i0,second_half,first_half%29%0A%0Adef%20LOOKUP3%28x0,x1,x2,x3,x4,x5,x6,x7,i0,i1,i2%29%3A%0A%20%20%20%20first_half%20%3D%20LOOKUP2%28x0,x1,x2,x3,i1,i2%29%0A%20%20%20%20second_half%20%3D%20LOOKUP2%28x4,%20x5,%20x6,%20x7,%20i1,%20i2%29%0A%20%20%20%20return%20IF%28i0,%20second_half,%20first_half%29%0A%0Adef%20LOOKUP4%28x0,x1,x2,x3,x4,x5,x6,x7,x8,x9,x10,x11,x12,x13,x14,x15,i0,i1,i2,i3%29%3A%0A%20%20%20%20first_half%20%3D%20LOOKUP3%28x0,x1,x2,x3,x4,x5,x6,x7,i1,i2,i3%29%0A%20%20%20%20second_half%20%3D%20LOOKUP3%28x8,x9,x10,x11,x12,x13,x14,x15,i1,i2,i3%29%0A%20%20%20%20return%20IF%28i0,%20second_half,%20first_half%29&amp;cumulative=false&amp;heapPrimitives=nevernest&amp;mode=edit&amp;origin=opt-frontend.js&amp;py=3&amp;rawInputLstJSON=%5B%5D&amp;textReferences=fal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70012" y="3276600"/>
            <a:ext cx="8761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Warm up: </a:t>
            </a:r>
          </a:p>
          <a:p>
            <a:r>
              <a:rPr lang="en-US" sz="3200" smtClean="0"/>
              <a:t>Software can be reconfigured, hardware cannot.</a:t>
            </a:r>
          </a:p>
          <a:p>
            <a:r>
              <a:rPr lang="en-US" sz="3200" smtClean="0"/>
              <a:t>When we build hardware, how do we decide what to implement?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1F8D8-4836-48BD-9DA1-824CF368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LOOKUP2</a:t>
            </a:r>
            <a:endParaRPr lang="en-US" dirty="0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56EDC78A-1F36-4232-B3FC-634CBD624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338" y="2985977"/>
            <a:ext cx="8041678" cy="18771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6B147C-1F16-43CB-BEF9-79C65526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8612" y="5410200"/>
            <a:ext cx="214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LOOKUP3 and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Show this uses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/>
                  <a:t> gates (lines of code)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02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5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A3BA8-011B-44EC-B7D0-9FC34344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Counting Gates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17BF2-E894-4DB6-8891-D9B05E48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Show this uses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4⋅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−4</m:t>
                    </m:r>
                  </m:oMath>
                </a14:m>
                <a:r>
                  <a:rPr lang="en-US"/>
                  <a:t> gates (lines of code)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02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77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D6B79-CA15-439B-BB22-EE53AC8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Every Finite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F136F-1406-41B0-9F0A-D188B121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Next we'll show </a:t>
            </a:r>
            <a:r>
              <a:rPr lang="en-US">
                <a:cs typeface="Calibri"/>
              </a:rPr>
              <a:t>that </a:t>
            </a:r>
            <a:r>
              <a:rPr lang="en-US" smtClean="0">
                <a:cs typeface="Calibri"/>
              </a:rPr>
              <a:t>NAND is </a:t>
            </a:r>
            <a:r>
              <a:rPr lang="en-US" smtClean="0">
                <a:cs typeface="Calibri"/>
              </a:rPr>
              <a:t>“universal”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>
                <a:cs typeface="Calibri"/>
              </a:rPr>
              <a:t>Any finite function can be computed by </a:t>
            </a:r>
            <a:r>
              <a:rPr lang="en-US">
                <a:cs typeface="Calibri"/>
              </a:rPr>
              <a:t>some </a:t>
            </a:r>
            <a:r>
              <a:rPr lang="en-US" smtClean="0">
                <a:cs typeface="Calibri"/>
              </a:rPr>
              <a:t>NAND-straightline </a:t>
            </a:r>
            <a:r>
              <a:rPr lang="en-US" dirty="0">
                <a:cs typeface="Calibri"/>
              </a:rPr>
              <a:t>program (equivalently, </a:t>
            </a:r>
            <a:r>
              <a:rPr lang="en-US">
                <a:cs typeface="Calibri"/>
              </a:rPr>
              <a:t>a </a:t>
            </a:r>
            <a:r>
              <a:rPr lang="en-US" smtClean="0">
                <a:cs typeface="Calibri"/>
              </a:rPr>
              <a:t>NAND-circuit</a:t>
            </a:r>
            <a:r>
              <a:rPr lang="en-US" dirty="0">
                <a:cs typeface="Calibri"/>
              </a:rPr>
              <a:t>)</a:t>
            </a: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351D1D-DFC9-44C1-8362-04CBEA95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BA093-32FA-41D0-BF89-1E8033D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Idea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189311-00BF-4CA5-997D-7414D917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D1B8A5DC-A4C8-4E19-BCDB-37258A6F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58013"/>
              </p:ext>
            </p:extLst>
          </p:nvPr>
        </p:nvGraphicFramePr>
        <p:xfrm>
          <a:off x="955077" y="2493362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xmlns="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xmlns="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78164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75A9D1-2DE5-4135-8A36-3C2225A30B8E}"/>
              </a:ext>
            </a:extLst>
          </p:cNvPr>
          <p:cNvSpPr txBox="1"/>
          <p:nvPr/>
        </p:nvSpPr>
        <p:spPr>
          <a:xfrm>
            <a:off x="4936988" y="2871911"/>
            <a:ext cx="663844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We will have one variable to represent each possible input. We'll do a lookup with the actual input to select the proper output</a:t>
            </a:r>
            <a:endParaRPr lang="en-US" sz="2800" dirty="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875A9D1-2DE5-4135-8A36-3C2225A30B8E}"/>
                  </a:ext>
                </a:extLst>
              </p:cNvPr>
              <p:cNvSpPr txBox="1"/>
              <p:nvPr/>
            </p:nvSpPr>
            <p:spPr>
              <a:xfrm>
                <a:off x="1979612" y="1371600"/>
                <a:ext cx="7832287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600" smtClean="0"/>
                  <a:t>Consider the function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𝑓</m:t>
                    </m:r>
                    <m:r>
                      <a:rPr lang="en-US" sz="36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3600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sz="3600" dirty="0">
                  <a:cs typeface="Calibri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875A9D1-2DE5-4135-8A36-3C2225A30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12" y="1371600"/>
                <a:ext cx="7832287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412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34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8F965-9C60-4827-8B03-01CF8AF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Straightline Code for F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CB96E514-3287-494C-B4A2-6A41F1FF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59" y="2558311"/>
            <a:ext cx="11333595" cy="3632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FD048B-C3F7-4E72-AD0F-83316E17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xmlns="" id="{105C8278-9556-47C9-8064-8EFB906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75206"/>
              </p:ext>
            </p:extLst>
          </p:nvPr>
        </p:nvGraphicFramePr>
        <p:xfrm>
          <a:off x="5138904" y="1422201"/>
          <a:ext cx="35393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70">
                  <a:extLst>
                    <a:ext uri="{9D8B030D-6E8A-4147-A177-3AD203B41FA5}">
                      <a16:colId xmlns:a16="http://schemas.microsoft.com/office/drawing/2014/main" xmlns="" val="2152908667"/>
                    </a:ext>
                  </a:extLst>
                </a:gridCol>
                <a:gridCol w="1769670">
                  <a:extLst>
                    <a:ext uri="{9D8B030D-6E8A-4147-A177-3AD203B41FA5}">
                      <a16:colId xmlns:a16="http://schemas.microsoft.com/office/drawing/2014/main" xmlns="" val="219882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441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2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2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4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05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355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16269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781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6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5A464-21F3-46E5-BB56-75F9059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Getting 0 and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F4C91-62E6-487E-A61B-AEBBB740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5BCF11-CC41-481E-9FAD-B2E4E702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5A464-21F3-46E5-BB56-75F9059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Getting 0 and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5BCF11-CC41-481E-9FAD-B2E4E702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481412"/>
            <a:ext cx="4343400" cy="129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590800"/>
            <a:ext cx="432351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84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25FAA-99E1-4143-B189-1157B790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Computing any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D18AB-5684-4A98-B8B7-4CC4EA41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dirty="0">
                <a:cs typeface="Calibri"/>
              </a:rPr>
              <a:t>Make a variable to represent each possible input</a:t>
            </a:r>
            <a:endParaRPr lang="en-US" dirty="0"/>
          </a:p>
          <a:p>
            <a:pPr marL="456565" indent="-456565"/>
            <a:r>
              <a:rPr lang="en-US" dirty="0">
                <a:cs typeface="Calibri"/>
              </a:rPr>
              <a:t>Assign its value to match the correct output</a:t>
            </a:r>
          </a:p>
          <a:p>
            <a:pPr marL="456565" indent="-456565"/>
            <a:r>
              <a:rPr lang="en-US" dirty="0">
                <a:cs typeface="Calibri"/>
              </a:rPr>
              <a:t>Use LOOKUP to select the proper output for the given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85A4A-1D4C-408B-8E19-A12E6A12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58BDA-3EBE-4183-BFA7-3C7993E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many gates?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015004D-0AB3-4629-99D6-A5223AF47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 fontScale="92500" lnSpcReduction="20000"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How many gates does this construction </a:t>
                </a:r>
                <a:r>
                  <a:rPr lang="en-US">
                    <a:cs typeface="Calibri"/>
                  </a:rPr>
                  <a:t>take</a:t>
                </a:r>
                <a:r>
                  <a:rPr lang="en-US" smtClean="0">
                    <a:cs typeface="Calibri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mtClean="0">
                    <a:cs typeface="Calibri"/>
                  </a:rPr>
                  <a:t>You can compute any finite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 with a NAND Circuit using no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 gates</a:t>
                </a: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mtClean="0">
                    <a:cs typeface="Calibri"/>
                  </a:rPr>
                  <a:t>Note: This can be </a:t>
                </a:r>
                <a:r>
                  <a:rPr lang="en-US" smtClean="0">
                    <a:cs typeface="Calibri"/>
                  </a:rPr>
                  <a:t>improved </a:t>
                </a:r>
                <a:r>
                  <a:rPr lang="en-US" smtClean="0">
                    <a:cs typeface="Calibri"/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>
                    <a:cs typeface="Calibri"/>
                  </a:rPr>
                  <a:t> (theorem 4.16 in TCS)</a:t>
                </a:r>
                <a:endParaRPr lang="en-US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015004D-0AB3-4629-99D6-A5223AF47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2A9BFB-4392-41CE-A2FC-D7829AED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Exercise </a:t>
            </a:r>
            <a:r>
              <a:rPr lang="en-US" smtClean="0"/>
              <a:t>2 </a:t>
            </a:r>
            <a:r>
              <a:rPr lang="en-US" smtClean="0"/>
              <a:t>due </a:t>
            </a:r>
            <a:r>
              <a:rPr lang="en-US" smtClean="0"/>
              <a:t>Tuesday</a:t>
            </a:r>
            <a:endParaRPr lang="en-US" smtClean="0"/>
          </a:p>
          <a:p>
            <a:r>
              <a:rPr lang="en-US" smtClean="0"/>
              <a:t>Quiz 3 released Friday</a:t>
            </a:r>
            <a:endParaRPr lang="en-US" smtClean="0"/>
          </a:p>
          <a:p>
            <a:r>
              <a:rPr lang="en-US" smtClean="0"/>
              <a:t>Exercise </a:t>
            </a:r>
            <a:r>
              <a:rPr lang="en-US" smtClean="0"/>
              <a:t>3 </a:t>
            </a:r>
            <a:r>
              <a:rPr lang="en-US" smtClean="0"/>
              <a:t>is </a:t>
            </a:r>
            <a:r>
              <a:rPr lang="en-US" smtClean="0"/>
              <a:t>out this weekend</a:t>
            </a:r>
          </a:p>
          <a:p>
            <a:pPr lvl="1"/>
            <a:r>
              <a:rPr lang="en-US" smtClean="0"/>
              <a:t>Last “regular-sized” exercise before midterm</a:t>
            </a:r>
          </a:p>
          <a:p>
            <a:pPr lvl="1"/>
            <a:r>
              <a:rPr lang="en-US" smtClean="0"/>
              <a:t>There will be a “tiny” exercise 4 due the Tuesday before the midterm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gates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mtClean="0"/>
              <a:t>Create variables for each input</a:t>
            </a:r>
          </a:p>
          <a:p>
            <a:pPr marL="742950" indent="-742950">
              <a:buFont typeface="+mj-lt"/>
              <a:buAutoNum type="arabicPeriod"/>
            </a:pPr>
            <a:endParaRPr lang="en-US" smtClean="0"/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Assign 0,1 to each input</a:t>
            </a:r>
          </a:p>
          <a:p>
            <a:pPr marL="742950" indent="-742950">
              <a:buFont typeface="+mj-lt"/>
              <a:buAutoNum type="arabicPeriod"/>
            </a:pPr>
            <a:endParaRPr lang="en-US" smtClean="0"/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Do the LOOKUP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this mean?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Your laptop is a 64-bit machine. Given enough transistors, it can compute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8C74C2-192B-4AF6-8428-EF718720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Any to Every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F083000-115A-46F8-AAF7-C9E2F2525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 fontScale="85000" lnSpcReduction="20000"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Previous theorem: </a:t>
                </a:r>
                <a:endParaRPr lang="en-US"/>
              </a:p>
              <a:p>
                <a:pPr marL="989965" lvl="1" indent="-380365"/>
                <a:r>
                  <a:rPr lang="en-US" dirty="0">
                    <a:cs typeface="Calibri"/>
                  </a:rPr>
                  <a:t>We can compute </a:t>
                </a:r>
                <a:r>
                  <a:rPr lang="en-US">
                    <a:cs typeface="Calibri"/>
                  </a:rPr>
                  <a:t>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smtClean="0">
                    <a:cs typeface="Calibri"/>
                  </a:rPr>
                  <a:t>-bit </a:t>
                </a:r>
                <a:r>
                  <a:rPr lang="en-US" dirty="0">
                    <a:cs typeface="Calibri"/>
                  </a:rPr>
                  <a:t>function using circuits/</a:t>
                </a:r>
                <a:r>
                  <a:rPr lang="en-US" dirty="0" err="1">
                    <a:cs typeface="Calibri"/>
                  </a:rPr>
                  <a:t>straightline</a:t>
                </a:r>
                <a:r>
                  <a:rPr lang="en-US" dirty="0">
                    <a:cs typeface="Calibri"/>
                  </a:rPr>
                  <a:t> programs </a:t>
                </a:r>
                <a:endParaRPr lang="en-US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What we want: </a:t>
                </a:r>
              </a:p>
              <a:p>
                <a:pPr marL="989965" lvl="1" indent="-380365"/>
                <a:r>
                  <a:rPr lang="en-US" dirty="0">
                    <a:cs typeface="Calibri"/>
                  </a:rPr>
                  <a:t>A machine that can compute </a:t>
                </a:r>
                <a:r>
                  <a:rPr lang="en-US">
                    <a:cs typeface="Calibri"/>
                  </a:rPr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smtClean="0">
                    <a:cs typeface="Calibri"/>
                  </a:rPr>
                  <a:t>-bit </a:t>
                </a:r>
                <a:r>
                  <a:rPr lang="en-US" dirty="0">
                    <a:cs typeface="Calibri"/>
                  </a:rPr>
                  <a:t>function</a:t>
                </a:r>
                <a:endParaRPr lang="en-US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How do we do this?: </a:t>
                </a:r>
              </a:p>
              <a:p>
                <a:pPr marL="989965" lvl="1" indent="-380365"/>
                <a:r>
                  <a:rPr lang="en-US" dirty="0">
                    <a:cs typeface="Calibri"/>
                  </a:rPr>
                  <a:t>Define a function that "simulates</a:t>
                </a:r>
                <a:r>
                  <a:rPr lang="en-US">
                    <a:cs typeface="Calibri"/>
                  </a:rPr>
                  <a:t>" </a:t>
                </a:r>
                <a:r>
                  <a:rPr lang="en-US" smtClean="0">
                    <a:cs typeface="Calibri"/>
                  </a:rPr>
                  <a:t>programs</a:t>
                </a:r>
              </a:p>
              <a:p>
                <a:pPr marL="989965" lvl="1" indent="-380365"/>
                <a:r>
                  <a:rPr lang="en-US" smtClean="0">
                    <a:cs typeface="Calibri"/>
                  </a:rPr>
                  <a:t>Write a program that gives the same answer as a given program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inputs,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dirty="0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outputs,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dirty="0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lines</a:t>
                </a:r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F083000-115A-46F8-AAF7-C9E2F2525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D92CA0-1FF8-48D6-84F7-BFE7BE04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are programs run?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Have a table of variables</a:t>
            </a:r>
          </a:p>
          <a:p>
            <a:r>
              <a:rPr lang="en-US" smtClean="0"/>
              <a:t>Execute code in sequence</a:t>
            </a:r>
          </a:p>
          <a:p>
            <a:r>
              <a:rPr lang="en-US" smtClean="0"/>
              <a:t>Update values in table</a:t>
            </a:r>
          </a:p>
          <a:p>
            <a:r>
              <a:rPr lang="en-US" smtClean="0"/>
              <a:t>Return a value from the 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2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Simulating XOR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5817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="" xmlns:a16="http://schemas.microsoft.com/office/drawing/2014/main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="" xmlns:a16="http://schemas.microsoft.com/office/drawing/2014/main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05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0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Simulating XOR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89498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="" xmlns:a16="http://schemas.microsoft.com/office/drawing/2014/main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="" xmlns:a16="http://schemas.microsoft.com/office/drawing/2014/main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return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05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983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765FAA-C206-4FA3-AFA2-88523C8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Programs as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2499F7-5DB8-4529-BC18-3EE08DA9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328840"/>
            <a:ext cx="10969943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sz="3200" dirty="0">
                <a:cs typeface="Calibri"/>
              </a:rPr>
              <a:t>To evaluate a program with another program, we need to convert the first program into bits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/>
              </a:rPr>
              <a:t>Number each variable (first </a:t>
            </a:r>
            <a:r>
              <a:rPr lang="en-US" sz="3200" i="1" dirty="0">
                <a:latin typeface="Times New Roman"/>
                <a:cs typeface="Calibri"/>
              </a:rPr>
              <a:t>n</a:t>
            </a:r>
            <a:r>
              <a:rPr lang="en-US" sz="3200" dirty="0">
                <a:cs typeface="Calibri"/>
              </a:rPr>
              <a:t> go to input, last </a:t>
            </a:r>
            <a:r>
              <a:rPr lang="en-US" sz="3200" i="1" dirty="0">
                <a:latin typeface="Times New Roman"/>
                <a:cs typeface="Calibri"/>
              </a:rPr>
              <a:t>m</a:t>
            </a:r>
            <a:r>
              <a:rPr lang="en-US" sz="3200" dirty="0">
                <a:cs typeface="Calibri"/>
              </a:rPr>
              <a:t> to outputs)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/>
              </a:rPr>
              <a:t>Represent each line as 3 numbers (</a:t>
            </a:r>
            <a:r>
              <a:rPr lang="en-US" sz="3200" dirty="0" err="1">
                <a:cs typeface="Calibri"/>
              </a:rPr>
              <a:t>outvar</a:t>
            </a:r>
            <a:r>
              <a:rPr lang="en-US" sz="3200" dirty="0">
                <a:cs typeface="Calibri"/>
              </a:rPr>
              <a:t>, in1, in2)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/>
              </a:rPr>
              <a:t>Represent program as (</a:t>
            </a:r>
            <a:r>
              <a:rPr lang="en-US" sz="3200" dirty="0" err="1">
                <a:cs typeface="Calibri"/>
              </a:rPr>
              <a:t>n,m</a:t>
            </a:r>
            <a:r>
              <a:rPr lang="en-US" sz="3200" dirty="0">
                <a:cs typeface="Calibri"/>
              </a:rPr>
              <a:t>,[Lines])</a:t>
            </a:r>
          </a:p>
          <a:p>
            <a:pPr marL="456565" indent="-456565"/>
            <a:endParaRPr lang="en-US" sz="3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5580F1-F9B0-4FD6-A688-3034764E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03DEADA0-4A15-4EB1-A1FD-3AA3D8E9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6" y="4527650"/>
            <a:ext cx="4682924" cy="1355241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218AFFED-DDBF-43E7-B47F-BE88EEAA4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77484"/>
              </p:ext>
            </p:extLst>
          </p:nvPr>
        </p:nvGraphicFramePr>
        <p:xfrm>
          <a:off x="8208517" y="3978706"/>
          <a:ext cx="29107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359">
                  <a:extLst>
                    <a:ext uri="{9D8B030D-6E8A-4147-A177-3AD203B41FA5}">
                      <a16:colId xmlns="" xmlns:a16="http://schemas.microsoft.com/office/drawing/2014/main" val="3750524420"/>
                    </a:ext>
                  </a:extLst>
                </a:gridCol>
                <a:gridCol w="1455359">
                  <a:extLst>
                    <a:ext uri="{9D8B030D-6E8A-4147-A177-3AD203B41FA5}">
                      <a16:colId xmlns="" xmlns:a16="http://schemas.microsoft.com/office/drawing/2014/main" val="226080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95713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0771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135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669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228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27204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7F26244-80E9-4631-B01C-925461C12DE0}"/>
              </a:ext>
            </a:extLst>
          </p:cNvPr>
          <p:cNvSpPr txBox="1"/>
          <p:nvPr/>
        </p:nvSpPr>
        <p:spPr>
          <a:xfrm>
            <a:off x="4908431" y="472858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(2,0,0)</a:t>
            </a:r>
            <a:endParaRPr lang="en-US" dirty="0"/>
          </a:p>
          <a:p>
            <a:pPr algn="l"/>
            <a:r>
              <a:rPr lang="en-US" dirty="0">
                <a:cs typeface="Calibri"/>
              </a:rPr>
              <a:t>(3,1,1)</a:t>
            </a:r>
          </a:p>
          <a:p>
            <a:r>
              <a:rPr lang="en-US" dirty="0">
                <a:cs typeface="Calibri"/>
              </a:rPr>
              <a:t>(4,2,3)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B7BEC3-24BE-472F-AEA7-10E5692CC4A7}"/>
              </a:ext>
            </a:extLst>
          </p:cNvPr>
          <p:cNvSpPr txBox="1"/>
          <p:nvPr/>
        </p:nvSpPr>
        <p:spPr>
          <a:xfrm>
            <a:off x="268307" y="6099890"/>
            <a:ext cx="50286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(2,1,[(2,0,0),(3,1,1),(</a:t>
            </a:r>
            <a:r>
              <a:rPr lang="en-US"/>
              <a:t>4,2,3</a:t>
            </a:r>
            <a:r>
              <a:rPr lang="en-US" smtClean="0"/>
              <a:t>)])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XOR to bits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13071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="" xmlns:a16="http://schemas.microsoft.com/office/drawing/2014/main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="" xmlns:a16="http://schemas.microsoft.com/office/drawing/2014/main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0560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754904"/>
                <a:ext cx="3810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smtClean="0"/>
              </a:p>
              <a:p>
                <a:endParaRPr lang="en-US"/>
              </a:p>
              <a:p>
                <a:r>
                  <a:rPr lang="en-US" smtClean="0"/>
                  <a:t>Total bits = </a:t>
                </a:r>
                <a:endParaRPr lang="en-US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4904"/>
                <a:ext cx="3810000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2400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724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XOR to bits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56947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="" xmlns:a16="http://schemas.microsoft.com/office/drawing/2014/main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="" xmlns:a16="http://schemas.microsoft.com/office/drawing/2014/main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return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70560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754904"/>
                <a:ext cx="1196181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2</a:t>
                </a:r>
              </a:p>
              <a:p>
                <a:endParaRPr lang="en-US" smtClean="0"/>
              </a:p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1</a:t>
                </a:r>
              </a:p>
              <a:p>
                <a:endParaRPr lang="en-US" smtClean="0"/>
              </a:p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4</a:t>
                </a:r>
              </a:p>
              <a:p>
                <a:endParaRPr lang="en-US"/>
              </a:p>
              <a:p>
                <a:r>
                  <a:rPr lang="en-US" smtClean="0"/>
                  <a:t>Total bits = 3 [numbers per line]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smtClean="0"/>
                  <a:t>  3 [bits per number]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4[lines] + 6 [length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mtClean="0"/>
                  <a:t>] </a:t>
                </a:r>
                <a:endParaRPr lang="en-US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4904"/>
                <a:ext cx="11961812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765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06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765FAA-C206-4FA3-AFA2-88523C8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big is this?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2499F7-5DB8-4529-BC18-3EE08DA9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328840"/>
            <a:ext cx="10969943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Number each variable</a:t>
            </a:r>
            <a:endParaRPr lang="en-US"/>
          </a:p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Represent each line as 3 numbers (</a:t>
            </a:r>
            <a:r>
              <a:rPr lang="en-US" sz="3600" dirty="0" err="1">
                <a:cs typeface="Calibri"/>
              </a:rPr>
              <a:t>outvar</a:t>
            </a:r>
            <a:r>
              <a:rPr lang="en-US" sz="3600" dirty="0">
                <a:cs typeface="Calibri"/>
              </a:rPr>
              <a:t>, in1, in2)</a:t>
            </a:r>
          </a:p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Represent program as (</a:t>
            </a:r>
            <a:r>
              <a:rPr lang="en-US" sz="3600" dirty="0" err="1">
                <a:cs typeface="Calibri"/>
              </a:rPr>
              <a:t>n,m</a:t>
            </a:r>
            <a:r>
              <a:rPr lang="en-US" sz="3600" dirty="0">
                <a:cs typeface="Calibri"/>
              </a:rPr>
              <a:t>,[Lines])</a:t>
            </a:r>
          </a:p>
          <a:p>
            <a:pPr marL="456565" indent="-456565"/>
            <a:endParaRPr lang="en-US" sz="36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5580F1-F9B0-4FD6-A688-3034764E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/>
              <p:nvPr/>
            </p:nvSpPr>
            <p:spPr>
              <a:xfrm>
                <a:off x="5865812" y="1457978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bits </a:t>
                </a:r>
                <a:r>
                  <a:rPr lang="en-US" dirty="0">
                    <a:solidFill>
                      <a:srgbClr val="FF0000"/>
                    </a:solidFill>
                  </a:rPr>
                  <a:t>each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12" y="1457978"/>
                <a:ext cx="2743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679673" y="4461372"/>
                <a:ext cx="4354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≤4</m:t>
                      </m:r>
                      <m:r>
                        <a:rPr lang="en-US" sz="4000" b="0" i="1" smtClean="0">
                          <a:latin typeface="Cambria Math"/>
                        </a:rPr>
                        <m:t>𝑠</m:t>
                      </m:r>
                      <m:r>
                        <a:rPr lang="en-US" sz="4000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</m:e>
                      </m:func>
                      <m:r>
                        <a:rPr lang="en-US" sz="4000" b="0" i="1" smtClean="0"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73" y="4461372"/>
                <a:ext cx="435471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148448" y="5336254"/>
                <a:ext cx="32455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ℓ=⌈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⌉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48" y="5336254"/>
                <a:ext cx="3245504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/>
              <p:nvPr/>
            </p:nvSpPr>
            <p:spPr>
              <a:xfrm>
                <a:off x="8761412" y="2590800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⋅⌈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bits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12" y="2590800"/>
                <a:ext cx="2743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/>
              <p:nvPr/>
            </p:nvSpPr>
            <p:spPr>
              <a:xfrm>
                <a:off x="5332412" y="3424535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2⌈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bits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12" y="3424535"/>
                <a:ext cx="2743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040853" y="2930747"/>
            <a:ext cx="266699" cy="8060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Boolean Circuits as a model of computing</a:t>
            </a:r>
          </a:p>
          <a:p>
            <a:r>
              <a:rPr lang="en-US" smtClean="0"/>
              <a:t>Straightline Programs as a model of computing</a:t>
            </a:r>
          </a:p>
          <a:p>
            <a:r>
              <a:rPr lang="en-US" smtClean="0"/>
              <a:t>Proved NAND-Straightline = NAND-Circ = AON-Circ = AON-straightline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F8B33A-FC76-43A7-B8F4-18FF5EAD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Defining EVAL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617CCC-E7B2-4ABC-953E-5CAF0712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748A3397-00A7-46FF-93F8-0FC61AF4778E}"/>
                  </a:ext>
                </a:extLst>
              </p:cNvPr>
              <p:cNvSpPr txBox="1"/>
              <p:nvPr/>
            </p:nvSpPr>
            <p:spPr>
              <a:xfrm>
                <a:off x="610626" y="2527235"/>
                <a:ext cx="9441302" cy="107721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/>
                  <a:t>Input: bit string representing a program (first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𝑆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𝑠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)</m:t>
                    </m:r>
                  </m:oMath>
                </a14:m>
                <a:r>
                  <a:rPr lang="en-US" sz="3200" dirty="0"/>
                  <a:t> bits) plus input values (remaining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lang="en-US" sz="3200" dirty="0"/>
                  <a:t> bits)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748A3397-00A7-46FF-93F8-0FC61AF47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6" y="2527235"/>
                <a:ext cx="9441302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1614" t="-6818" r="-51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B2B32B0-5009-4909-B4A6-CE6BCD91DB50}"/>
                  </a:ext>
                </a:extLst>
              </p:cNvPr>
              <p:cNvSpPr txBox="1"/>
              <p:nvPr/>
            </p:nvSpPr>
            <p:spPr>
              <a:xfrm>
                <a:off x="611662" y="4027700"/>
                <a:ext cx="9441302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cs typeface="Calibri"/>
                  </a:rPr>
                  <a:t>Output: the result of running the represented program on the provided input, 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sz="3200" dirty="0">
                    <a:cs typeface="Calibri"/>
                  </a:rPr>
                  <a:t> 0's if there's a "compile error"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B2B32B0-5009-4909-B4A6-CE6BCD91D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2" y="4027700"/>
                <a:ext cx="9441302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614" t="-5058" r="-194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7012" y="1371600"/>
                <a:ext cx="7086600" cy="721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𝐸𝑉𝐴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1371600"/>
                <a:ext cx="7086600" cy="7210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7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53394-9A55-4541-A5DB-7304B839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Defining the EVAL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70BB35-F717-4EC5-8AC6-C33206D2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A78B9665-19AA-426B-A7B3-E4323518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14064"/>
              </p:ext>
            </p:extLst>
          </p:nvPr>
        </p:nvGraphicFramePr>
        <p:xfrm>
          <a:off x="4620212" y="1270634"/>
          <a:ext cx="6162706" cy="540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353">
                  <a:extLst>
                    <a:ext uri="{9D8B030D-6E8A-4147-A177-3AD203B41FA5}">
                      <a16:colId xmlns="" xmlns:a16="http://schemas.microsoft.com/office/drawing/2014/main" val="355376427"/>
                    </a:ext>
                  </a:extLst>
                </a:gridCol>
                <a:gridCol w="3081353">
                  <a:extLst>
                    <a:ext uri="{9D8B030D-6E8A-4147-A177-3AD203B41FA5}">
                      <a16:colId xmlns="" xmlns:a16="http://schemas.microsoft.com/office/drawing/2014/main" val="3554725766"/>
                    </a:ext>
                  </a:extLst>
                </a:gridCol>
              </a:tblGrid>
              <a:tr h="44574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5013495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8760523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5068811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0911309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3642919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4281677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3315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D269260-E1AB-4626-BC13-56B63D86EF0F}"/>
              </a:ext>
            </a:extLst>
          </p:cNvPr>
          <p:cNvSpPr txBox="1"/>
          <p:nvPr/>
        </p:nvSpPr>
        <p:spPr>
          <a:xfrm>
            <a:off x="482552" y="1415346"/>
            <a:ext cx="502860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Representation:</a:t>
            </a:r>
          </a:p>
          <a:p>
            <a:r>
              <a:rPr lang="en-US" dirty="0"/>
              <a:t>      </a:t>
            </a:r>
            <a:r>
              <a:rPr lang="en-US" dirty="0">
                <a:ea typeface="+mn-lt"/>
                <a:cs typeface="+mn-lt"/>
              </a:rPr>
              <a:t>(2, 0, 1), </a:t>
            </a:r>
          </a:p>
          <a:p>
            <a:r>
              <a:rPr lang="en-US" dirty="0">
                <a:ea typeface="+mn-lt"/>
                <a:cs typeface="+mn-lt"/>
              </a:rPr>
              <a:t>      (3, 0, 2), </a:t>
            </a:r>
          </a:p>
          <a:p>
            <a:r>
              <a:rPr lang="en-US" dirty="0">
                <a:ea typeface="+mn-lt"/>
                <a:cs typeface="+mn-lt"/>
              </a:rPr>
              <a:t>      (4, 1, 2), </a:t>
            </a:r>
          </a:p>
          <a:p>
            <a:r>
              <a:rPr lang="en-US" dirty="0">
                <a:ea typeface="+mn-lt"/>
                <a:cs typeface="+mn-lt"/>
              </a:rPr>
              <a:t>      (5, 3, 4)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Input:</a:t>
            </a:r>
          </a:p>
          <a:p>
            <a:r>
              <a:rPr lang="en-US" dirty="0">
                <a:cs typeface="Calibri"/>
              </a:rPr>
              <a:t>      0,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437812" y="0"/>
                <a:ext cx="167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𝑛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360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𝑚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812" y="0"/>
                <a:ext cx="1676400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44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A39F1F-777E-4EEF-B8B2-A82C7785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Psuedocode</a:t>
            </a:r>
            <a:r>
              <a:rPr lang="en-US" dirty="0">
                <a:cs typeface="Calibri"/>
              </a:rPr>
              <a:t> for EVAL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7DDE990-7043-45B0-8A9D-58C526471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6039795" cy="5244830"/>
              </a:xfrm>
            </p:spPr>
            <p:txBody>
              <a:bodyPr vert="horz" lIns="121899" tIns="60949" rIns="121899" bIns="60949" rtlCol="0" anchor="t">
                <a:normAutofit fontScale="92500" lnSpcReduction="10000"/>
              </a:bodyPr>
              <a:lstStyle/>
              <a:p>
                <a:pPr marL="456565" indent="-456565"/>
                <a:r>
                  <a:rPr lang="en-US" sz="3600" dirty="0">
                    <a:cs typeface="Calibri"/>
                  </a:rPr>
                  <a:t>Table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sz="3600" dirty="0">
                    <a:cs typeface="Calibri"/>
                  </a:rPr>
                  <a:t>:</a:t>
                </a:r>
                <a:endParaRPr lang="en-US" sz="3600" dirty="0"/>
              </a:p>
              <a:p>
                <a:pPr marL="989965" lvl="1" indent="-380365"/>
                <a:r>
                  <a:rPr lang="en-US" sz="3200" dirty="0">
                    <a:cs typeface="Calibri"/>
                  </a:rPr>
                  <a:t> holds variables and their values</a:t>
                </a:r>
                <a:endParaRPr lang="en-US" sz="3200">
                  <a:cs typeface="Calibri"/>
                </a:endParaRPr>
              </a:p>
              <a:p>
                <a:pPr marL="456565" indent="-456565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𝐺𝐸𝑇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𝑇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,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sz="3600" dirty="0">
                  <a:cs typeface="Calibri"/>
                </a:endParaRPr>
              </a:p>
              <a:p>
                <a:pPr marL="989965" lvl="1" indent="-380365"/>
                <a:r>
                  <a:rPr lang="en-US" sz="3200" dirty="0">
                    <a:cs typeface="Calibri"/>
                  </a:rPr>
                  <a:t>Returns the bit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sz="3200" dirty="0">
                    <a:cs typeface="Calibri"/>
                  </a:rPr>
                  <a:t> associated with variable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 </m:t>
                    </m:r>
                    <m:r>
                      <a:rPr lang="en-US" sz="3200" i="1" dirty="0" err="1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endParaRPr lang="en-US" sz="3200" dirty="0" err="1">
                  <a:cs typeface="Calibri"/>
                </a:endParaRPr>
              </a:p>
              <a:p>
                <a:pPr marL="456565" indent="-456565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𝑈𝑃𝐷𝐴𝑇𝐸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𝑇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, 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𝑏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sz="3600" dirty="0">
                  <a:cs typeface="Calibri"/>
                </a:endParaRPr>
              </a:p>
              <a:p>
                <a:pPr marL="989965" lvl="1" indent="-380365"/>
                <a:r>
                  <a:rPr lang="en-US" sz="3200" dirty="0">
                    <a:cs typeface="Calibri"/>
                  </a:rPr>
                  <a:t>Returns a new table such that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3200" dirty="0">
                    <a:cs typeface="Calibri"/>
                  </a:rPr>
                  <a:t>'s value has been changed to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endParaRPr lang="en-US" sz="3200" dirty="0">
                  <a:cs typeface="Calibri"/>
                </a:endParaRPr>
              </a:p>
              <a:p>
                <a:pPr marL="989965" lvl="1" indent="-380365"/>
                <a:endParaRPr lang="en-US" sz="3200" dirty="0">
                  <a:cs typeface="Calibri"/>
                </a:endParaRPr>
              </a:p>
              <a:p>
                <a:pPr marL="989965" lvl="1" indent="-380365"/>
                <a:endParaRPr lang="en-US" sz="3200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7DDE990-7043-45B0-8A9D-58C526471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6039795" cy="5244830"/>
              </a:xfrm>
              <a:blipFill rotWithShape="1">
                <a:blip r:embed="rId2"/>
                <a:stretch>
                  <a:fillRect l="-1917" t="-2209" r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931228A-4710-47FE-8AFB-3F00BA92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="" xmlns:a16="http://schemas.microsoft.com/office/drawing/2014/main" id="{B9950819-3DD8-4D4F-95C6-9D6FF7AC0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08957"/>
                  </p:ext>
                </p:extLst>
              </p:nvPr>
            </p:nvGraphicFramePr>
            <p:xfrm>
              <a:off x="9743501" y="1400031"/>
              <a:ext cx="1560376" cy="408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376">
                      <a:extLst>
                        <a:ext uri="{9D8B030D-6E8A-4147-A177-3AD203B41FA5}">
                          <a16:colId xmlns="" xmlns:a16="http://schemas.microsoft.com/office/drawing/2014/main" val="1162667652"/>
                        </a:ext>
                      </a:extLst>
                    </a:gridCol>
                  </a:tblGrid>
                  <a:tr h="8175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19687311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1878943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1800170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82340785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5734877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="" xmlns:a16="http://schemas.microsoft.com/office/drawing/2014/main" id="{B9950819-3DD8-4D4F-95C6-9D6FF7AC0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08957"/>
                  </p:ext>
                </p:extLst>
              </p:nvPr>
            </p:nvGraphicFramePr>
            <p:xfrm>
              <a:off x="9743501" y="1400031"/>
              <a:ext cx="1560376" cy="408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376">
                      <a:extLst>
                        <a:ext uri="{9D8B030D-6E8A-4147-A177-3AD203B41FA5}">
                          <a16:colId xmlns="" xmlns:a16="http://schemas.microsoft.com/office/drawing/2014/main" val="1162667652"/>
                        </a:ext>
                      </a:extLst>
                    </a:gridCol>
                  </a:tblGrid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746" r="-391" b="-4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19687311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1878943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1800170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82340785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573487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295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E092D-7F2E-4376-B824-365C1DAC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Psuedocode</a:t>
            </a:r>
            <a:r>
              <a:rPr lang="en-US" dirty="0">
                <a:cs typeface="Calibri"/>
              </a:rPr>
              <a:t> for EVAL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FAE411-E8F7-4950-A816-77CC379FE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78" y="1600201"/>
                <a:ext cx="4314961" cy="4525963"/>
              </a:xfrm>
            </p:spPr>
            <p:txBody>
              <a:bodyPr vert="horz" lIns="121899" tIns="60949" rIns="121899" bIns="60949" rtlCol="0" anchor="t">
                <a:noAutofit/>
              </a:bodyPr>
              <a:lstStyle/>
              <a:p>
                <a:pPr marL="571500" indent="-571500"/>
                <a:r>
                  <a:rPr lang="en-US" sz="3200" dirty="0">
                    <a:cs typeface="Calibri"/>
                  </a:rPr>
                  <a:t>Input: 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Numbers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𝑡</m:t>
                    </m:r>
                  </m:oMath>
                </a14:m>
                <a:r>
                  <a:rPr lang="en-US" sz="2000" dirty="0">
                    <a:cs typeface="Calibri"/>
                  </a:rPr>
                  <a:t> representing the number of inputs, outputs, variables, and lines respectively</a:t>
                </a:r>
              </a:p>
              <a:p>
                <a:pPr marL="989965" lvl="1" indent="-380365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sz="2000" dirty="0">
                    <a:cs typeface="Calibri"/>
                  </a:rPr>
                  <a:t>, a list of triples representing the program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A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000" dirty="0">
                    <a:cs typeface="Calibri"/>
                  </a:rPr>
                  <a:t> to be given as input to the program</a:t>
                </a:r>
              </a:p>
              <a:p>
                <a:pPr marL="456565" indent="-456565"/>
                <a:r>
                  <a:rPr lang="en-US" sz="3200" dirty="0">
                    <a:cs typeface="Calibri"/>
                  </a:rPr>
                  <a:t>Output: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Evaluation of the program represented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sz="2000" dirty="0">
                    <a:cs typeface="Calibri"/>
                  </a:rPr>
                  <a:t> when run 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endParaRPr lang="en-US" sz="2000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FAE411-E8F7-4950-A816-77CC379FE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78" y="1600201"/>
                <a:ext cx="4314961" cy="4525963"/>
              </a:xfrm>
              <a:blipFill rotWithShape="1">
                <a:blip r:embed="rId2"/>
                <a:stretch>
                  <a:fillRect l="-2401" t="-1482" r="-1695" b="-7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777A93-2288-476A-BF5F-E8B5567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52EACC0-264F-4F33-9825-55FF7379CC99}"/>
                  </a:ext>
                </a:extLst>
              </p:cNvPr>
              <p:cNvSpPr txBox="1"/>
              <p:nvPr/>
            </p:nvSpPr>
            <p:spPr>
              <a:xfrm>
                <a:off x="5765137" y="1800750"/>
                <a:ext cx="5445439" cy="378565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be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𝑡</m:t>
                    </m:r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in range(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>
                    <a:cs typeface="Calibri"/>
                  </a:rPr>
                  <a:t>):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= UPDATE(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i="1" dirty="0">
                        <a:latin typeface="Cambria Math"/>
                        <a:cs typeface="Calibri"/>
                      </a:rPr>
                      <m:t>]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For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)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dirty="0">
                    <a:cs typeface="Calibri"/>
                  </a:rPr>
                  <a:t>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cs typeface="Calibri"/>
                  </a:rPr>
                  <a:t>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r>
                  <a:rPr lang="en-US" dirty="0">
                    <a:cs typeface="Calibri"/>
                  </a:rPr>
                  <a:t>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= UPDATE(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NAND(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r>
                  <a:rPr lang="en-US" dirty="0">
                    <a:cs typeface="Calibri"/>
                  </a:rPr>
                  <a:t>))</a:t>
                </a:r>
              </a:p>
              <a:p>
                <a:r>
                  <a:rPr lang="en-US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in range(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dirty="0">
                    <a:cs typeface="Calibri"/>
                  </a:rPr>
                  <a:t>):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𝑌</m:t>
                    </m:r>
                  </m:oMath>
                </a14:m>
                <a:r>
                  <a:rPr lang="en-US" dirty="0">
                    <a:cs typeface="Calibri"/>
                  </a:rPr>
                  <a:t>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]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𝑡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+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𝑌</m:t>
                    </m:r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52EACC0-264F-4F33-9825-55FF7379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37" y="1800750"/>
                <a:ext cx="5445439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792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327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22C13-5E6E-41C6-90AB-486EEB0A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EVAL in NAND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0B25C5E-D083-446B-9E5F-83DFD06F8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Next we implement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𝐸𝑉𝐴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>
                    <a:cs typeface="Calibri"/>
                  </a:rPr>
                  <a:t> </a:t>
                </a:r>
                <a:r>
                  <a:rPr lang="en-US" dirty="0">
                    <a:cs typeface="Calibri"/>
                  </a:rPr>
                  <a:t>using NAND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0B25C5E-D083-446B-9E5F-83DFD06F8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99C985C-45F6-4A59-BDD0-F364B847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0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CB6E092D-7F2E-4376-B824-365C1DAC3C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Calibri"/>
                        </a:rPr>
                        <m:t>𝐺𝐸𝑇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𝑇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𝑖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CB6E092D-7F2E-4376-B824-365C1DAC3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FAE411-E8F7-4950-A816-77CC379FE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smtClean="0">
                    <a:cs typeface="Calibri"/>
                  </a:rPr>
                  <a:t>Get the bit at “row”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mtClean="0">
                    <a:cs typeface="Calibri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endParaRPr lang="en-US" smtClean="0">
                  <a:cs typeface="Calibri"/>
                </a:endParaRPr>
              </a:p>
              <a:p>
                <a:pPr marL="456565" indent="-456565"/>
                <a:endParaRPr lang="en-US">
                  <a:cs typeface="Calibri"/>
                </a:endParaRPr>
              </a:p>
              <a:p>
                <a:pPr marL="456565" indent="-456565"/>
                <a:r>
                  <a:rPr lang="en-US" smtClean="0">
                    <a:cs typeface="Calibri"/>
                  </a:rPr>
                  <a:t>Look </a:t>
                </a:r>
                <a:r>
                  <a:rPr lang="en-US" dirty="0">
                    <a:cs typeface="Calibri"/>
                  </a:rPr>
                  <a:t>familiar?</a:t>
                </a:r>
              </a:p>
              <a:p>
                <a:pPr marL="456565" indent="-456565"/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How many gates to implement?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FAE411-E8F7-4950-A816-77CC379FE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777A93-2288-476A-BF5F-E8B5567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7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1466C1-2C92-40BA-94BE-49B19AF6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043412-CF8F-4D45-9111-A7D651F6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CADD93EF-2FAF-4981-ABE2-5384DDC150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869" y="1600201"/>
                <a:ext cx="10969943" cy="4525963"/>
              </a:xfrm>
              <a:prstGeom prst="rect">
                <a:avLst/>
              </a:prstGeom>
            </p:spPr>
            <p:txBody>
              <a:bodyPr vert="horz" lIns="121899" tIns="60949" rIns="121899" bIns="60949" rtlCol="0" anchor="t">
                <a:normAutofit fontScale="92500"/>
              </a:bodyPr>
              <a:lstStyle>
                <a:lvl1pPr marL="457120" indent="-457120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427" indent="-380933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73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22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272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21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170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20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069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6565" indent="-456565"/>
                <a:endParaRPr lang="en-US" dirty="0" smtClean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To change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of 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to bit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For every index except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return the same value</a:t>
                </a:r>
              </a:p>
              <a:p>
                <a:pPr marL="456565" indent="-456565"/>
                <a:r>
                  <a:rPr lang="en-US" dirty="0">
                    <a:cs typeface="Calibri"/>
                  </a:rPr>
                  <a:t>For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return b instead</a:t>
                </a:r>
              </a:p>
              <a:p>
                <a:pPr marL="456565" indent="-456565"/>
                <a:r>
                  <a:rPr lang="en-US" dirty="0">
                    <a:cs typeface="Calibri"/>
                  </a:rPr>
                  <a:t>Define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𝐸𝑄𝑈𝐴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ℓ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→{0,1}</m:t>
                    </m:r>
                  </m:oMath>
                </a14:m>
                <a:r>
                  <a:rPr lang="en-US" smtClean="0">
                    <a:cs typeface="Calibri"/>
                  </a:rPr>
                  <a:t> which </a:t>
                </a:r>
                <a:r>
                  <a:rPr lang="en-US" dirty="0">
                    <a:cs typeface="Calibri"/>
                  </a:rPr>
                  <a:t>returns 1 if the input binary number is equal to j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CADD93EF-2FAF-4981-ABE2-5384DDC15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69" y="1600201"/>
                <a:ext cx="10969943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444" r="-2167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2">
                <a:extLst>
                  <a:ext uri="{FF2B5EF4-FFF2-40B4-BE49-F238E27FC236}">
                    <a16:creationId xmlns="" xmlns:a16="http://schemas.microsoft.com/office/drawing/2014/main" id="{98DE5EF2-A7A4-4D13-9BCE-E9761EBB57C5}"/>
                  </a:ext>
                </a:extLst>
              </p:cNvPr>
              <p:cNvSpPr txBox="1"/>
              <p:nvPr/>
            </p:nvSpPr>
            <p:spPr>
              <a:xfrm>
                <a:off x="1636432" y="6096000"/>
                <a:ext cx="9944380" cy="64492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smtClean="0"/>
                  <a:t>Note: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𝐸𝑄𝑈𝐴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smtClean="0"/>
                  <a:t> can </a:t>
                </a:r>
                <a:r>
                  <a:rPr lang="en-US" sz="3200" dirty="0"/>
                  <a:t>be done in</a:t>
                </a:r>
                <a:r>
                  <a:rPr lang="en-US" sz="3200"/>
                  <a:t> 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𝑐</m:t>
                    </m:r>
                    <m:r>
                      <a:rPr lang="en-US" sz="3200" b="0" i="1" smtClean="0">
                        <a:latin typeface="Cambria Math"/>
                      </a:rPr>
                      <m:t>⋅ℓ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dirty="0" smtClean="0"/>
                  <a:t>gates</a:t>
                </a:r>
                <a:endParaRPr lang="en-US" sz="3200" dirty="0"/>
              </a:p>
            </p:txBody>
          </p:sp>
        </mc:Choice>
        <mc:Fallback>
          <p:sp>
            <p:nvSpPr>
              <p:cNvPr id="12" name="TextBox 2">
                <a:extLst>
                  <a:ext uri="{FF2B5EF4-FFF2-40B4-BE49-F238E27FC236}">
                    <a16:creationId xmlns="" xmlns:a16="http://schemas.microsoft.com/office/drawing/2014/main" id="{98DE5EF2-A7A4-4D13-9BCE-E9761EBB5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32" y="6096000"/>
                <a:ext cx="9944380" cy="644920"/>
              </a:xfrm>
              <a:prstGeom prst="rect">
                <a:avLst/>
              </a:prstGeom>
              <a:blipFill rotWithShape="1">
                <a:blip r:embed="rId3"/>
                <a:stretch>
                  <a:fillRect l="-1532" t="-11321" b="-2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36812" y="1262737"/>
                <a:ext cx="6858000" cy="674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𝑈𝑃𝐷𝐴𝑇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ℓ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+ℓ+1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ℓ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1262737"/>
                <a:ext cx="6858000" cy="6749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83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6EFAA0-4B8A-450A-89DF-C16EB6A7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UPDATE pseudocode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1103F9D-E606-466D-BC33-51B33FD5C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 smtClean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in </a:t>
                </a:r>
                <a:r>
                  <a:rPr lang="en-US" smtClean="0">
                    <a:cs typeface="Calibri"/>
                  </a:rPr>
                  <a:t>range(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):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cs typeface="Calibri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𝐸𝑄𝑈𝐴𝐿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  <a:cs typeface="Calibri"/>
                      </a:rPr>
                      <m:t>(</m:t>
                    </m:r>
                    <m:r>
                      <a:rPr lang="en-US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</a:t>
                </a:r>
                <a:r>
                  <a:rPr lang="en-US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alibri"/>
                      </a:rPr>
                      <m:t>𝑛𝑒𝑤𝑇</m:t>
                    </m:r>
                    <m:r>
                      <a:rPr lang="en-US" i="1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>
                    <a:cs typeface="Calibri"/>
                  </a:rPr>
                  <a:t>]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𝐼𝐹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])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𝑛𝑒𝑤𝑇</m:t>
                    </m:r>
                  </m:oMath>
                </a14:m>
                <a:endParaRPr lang="en-US" dirty="0" err="1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1103F9D-E606-466D-BC33-51B33FD5C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9BE3CB-1854-4CE4-B3F9-B5C32772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="" xmlns:a16="http://schemas.microsoft.com/office/drawing/2014/main" id="{DB5D34E6-9696-470C-B74D-283F4813975C}"/>
              </a:ext>
            </a:extLst>
          </p:cNvPr>
          <p:cNvSpPr/>
          <p:nvPr/>
        </p:nvSpPr>
        <p:spPr>
          <a:xfrm>
            <a:off x="6865575" y="1600714"/>
            <a:ext cx="543535" cy="2438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71F9A551-6F5B-4F29-A042-97634E3C06D5}"/>
                  </a:ext>
                </a:extLst>
              </p:cNvPr>
              <p:cNvSpPr txBox="1"/>
              <p:nvPr/>
            </p:nvSpPr>
            <p:spPr>
              <a:xfrm>
                <a:off x="7542212" y="2500629"/>
                <a:ext cx="2743200" cy="53854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Runs</a:t>
                </a:r>
                <a:r>
                  <a:rPr lang="en-US" sz="280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 times</a:t>
                </a:r>
                <a:endParaRPr lang="en-US" sz="2800" dirty="0">
                  <a:solidFill>
                    <a:srgbClr val="FF0000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71F9A551-6F5B-4F29-A042-97634E3C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2500629"/>
                <a:ext cx="2743200" cy="538545"/>
              </a:xfrm>
              <a:prstGeom prst="rect">
                <a:avLst/>
              </a:prstGeom>
              <a:blipFill rotWithShape="1">
                <a:blip r:embed="rId3"/>
                <a:stretch>
                  <a:fillRect l="-4444"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54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88044-E145-494E-88F4-06425AE4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8C5EBF0-870A-41A0-8C9F-DF19B3102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Indexing into </a:t>
                </a:r>
                <a:r>
                  <a:rPr lang="en-US">
                    <a:cs typeface="Calibri"/>
                  </a:rPr>
                  <a:t>a </a:t>
                </a:r>
                <a:r>
                  <a:rPr lang="en-US" smtClean="0">
                    <a:cs typeface="Calibri"/>
                  </a:rPr>
                  <a:t>bitstring</a:t>
                </a:r>
              </a:p>
              <a:p>
                <a:pPr marL="456565" indent="-456565"/>
                <a:r>
                  <a:rPr lang="en-US" smtClean="0">
                    <a:cs typeface="Calibri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𝐿𝑜𝑜𝑘𝑢𝑝</m:t>
                    </m:r>
                  </m:oMath>
                </a14:m>
                <a:r>
                  <a:rPr lang="en-US" dirty="0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function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 smtClean="0">
                    <a:cs typeface="Calibri"/>
                  </a:rPr>
                  <a:t>:</a:t>
                </a:r>
                <a:endParaRPr lang="en-US" dirty="0" err="1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Calibri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cs typeface="Calibri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cs typeface="Calibri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smtClean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mtClean="0">
                    <a:cs typeface="Calibri"/>
                  </a:rPr>
                  <a:t>Defined such that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>
                    <a:cs typeface="Calibr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Calibri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8C5EBF0-870A-41A0-8C9F-DF19B3102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D142B-E7E0-42D1-8212-DADD491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4B9B664D-69EF-4D5E-A3D6-30AD45C8D7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Calibri"/>
                        </a:rPr>
                        <m:t>𝐿𝑂𝑂𝐾𝑈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  <a:cs typeface="Calibri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cs typeface="Calibri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4B9B664D-69EF-4D5E-A3D6-30AD45C8D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3730A53-B47D-4844-8892-36FACE7C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E924ED4F-70E5-4365-A3C3-08F85C132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27226"/>
              </p:ext>
            </p:extLst>
          </p:nvPr>
        </p:nvGraphicFramePr>
        <p:xfrm>
          <a:off x="155485" y="2764723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:a16="http://schemas.microsoft.com/office/drawing/2014/main" xmlns="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61077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5EF340F-B279-44EF-AC39-E838AB5D2A3F}"/>
                  </a:ext>
                </a:extLst>
              </p:cNvPr>
              <p:cNvSpPr txBox="1"/>
              <p:nvPr/>
            </p:nvSpPr>
            <p:spPr>
              <a:xfrm>
                <a:off x="467841" y="1200900"/>
                <a:ext cx="2743200" cy="45720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5EF340F-B279-44EF-AC39-E838AB5D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1" y="1200900"/>
                <a:ext cx="274320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xmlns="" id="{3138896C-3DC1-47F8-A328-14F71557D982}"/>
              </a:ext>
            </a:extLst>
          </p:cNvPr>
          <p:cNvSpPr/>
          <p:nvPr/>
        </p:nvSpPr>
        <p:spPr>
          <a:xfrm rot="16200000">
            <a:off x="3812299" y="-402099"/>
            <a:ext cx="874129" cy="83043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xmlns="" id="{42C7CD3B-9710-43A4-8534-B71BF3D9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93534"/>
              </p:ext>
            </p:extLst>
          </p:nvPr>
        </p:nvGraphicFramePr>
        <p:xfrm>
          <a:off x="8822489" y="2793287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:a16="http://schemas.microsoft.com/office/drawing/2014/main" xmlns="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xmlns="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xmlns="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9197795"/>
                  </a:ext>
                </a:extLst>
              </a:tr>
            </a:tbl>
          </a:graphicData>
        </a:graphic>
      </p:graphicFrame>
      <p:sp>
        <p:nvSpPr>
          <p:cNvPr id="15" name="Left Brace 14">
            <a:extLst>
              <a:ext uri="{FF2B5EF4-FFF2-40B4-BE49-F238E27FC236}">
                <a16:creationId xmlns:a16="http://schemas.microsoft.com/office/drawing/2014/main" xmlns="" id="{BDD61B6A-2348-414F-9540-1ED8BAAC695E}"/>
              </a:ext>
            </a:extLst>
          </p:cNvPr>
          <p:cNvSpPr/>
          <p:nvPr/>
        </p:nvSpPr>
        <p:spPr>
          <a:xfrm rot="16200000">
            <a:off x="9914617" y="2179573"/>
            <a:ext cx="874129" cy="3114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6A24D693-280D-49C1-8BCA-FBB484D70159}"/>
                  </a:ext>
                </a:extLst>
              </p:cNvPr>
              <p:cNvSpPr txBox="1"/>
              <p:nvPr/>
            </p:nvSpPr>
            <p:spPr>
              <a:xfrm>
                <a:off x="2360612" y="4191000"/>
                <a:ext cx="373497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mtClean="0">
                    <a:cs typeface="Calibri"/>
                  </a:rPr>
                  <a:t>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 bits of input</a:t>
                </a:r>
              </a:p>
              <a:p>
                <a:pPr algn="ctr"/>
                <a:r>
                  <a:rPr lang="en-US" smtClean="0">
                    <a:cs typeface="Calibri"/>
                  </a:rPr>
                  <a:t>Considered </a:t>
                </a:r>
                <a:r>
                  <a:rPr lang="en-US" dirty="0">
                    <a:cs typeface="Calibri"/>
                  </a:rPr>
                  <a:t>as a </a:t>
                </a:r>
                <a:r>
                  <a:rPr lang="en-US" dirty="0" err="1">
                    <a:cs typeface="Calibri"/>
                  </a:rPr>
                  <a:t>bitstring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6A24D693-280D-49C1-8BCA-FBB484D70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4191000"/>
                <a:ext cx="3734979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A6285D2D-E4CC-486D-8E4E-2D78AB6C1A62}"/>
                  </a:ext>
                </a:extLst>
              </p:cNvPr>
              <p:cNvSpPr txBox="1"/>
              <p:nvPr/>
            </p:nvSpPr>
            <p:spPr>
              <a:xfrm>
                <a:off x="8531633" y="4122003"/>
                <a:ext cx="373497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mtClean="0">
                    <a:cs typeface="Calibri"/>
                  </a:rPr>
                  <a:t>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smtClean="0">
                    <a:cs typeface="Calibri"/>
                  </a:rPr>
                  <a:t> bits of input</a:t>
                </a:r>
              </a:p>
              <a:p>
                <a:pPr algn="ctr"/>
                <a:r>
                  <a:rPr lang="en-US" smtClean="0">
                    <a:cs typeface="Calibri"/>
                  </a:rPr>
                  <a:t>Considered </a:t>
                </a:r>
                <a:r>
                  <a:rPr lang="en-US" dirty="0">
                    <a:cs typeface="Calibri"/>
                  </a:rPr>
                  <a:t>as an index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A6285D2D-E4CC-486D-8E4E-2D78AB6C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3" y="4122003"/>
                <a:ext cx="3734979" cy="830997"/>
              </a:xfrm>
              <a:prstGeom prst="rect">
                <a:avLst/>
              </a:prstGeom>
              <a:blipFill rotWithShape="1">
                <a:blip r:embed="rId5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1B6EB98-4A70-47FD-8890-F01079052409}"/>
              </a:ext>
            </a:extLst>
          </p:cNvPr>
          <p:cNvSpPr txBox="1"/>
          <p:nvPr/>
        </p:nvSpPr>
        <p:spPr>
          <a:xfrm>
            <a:off x="99182" y="2330923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latin typeface="Times New Roman"/>
                <a:cs typeface="Calibri"/>
              </a:rPr>
              <a:t>x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B5F1195-FF39-4597-AEA8-D096533FFC53}"/>
              </a:ext>
            </a:extLst>
          </p:cNvPr>
          <p:cNvSpPr txBox="1"/>
          <p:nvPr/>
        </p:nvSpPr>
        <p:spPr>
          <a:xfrm>
            <a:off x="8752784" y="2303198"/>
            <a:ext cx="373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Times New Roman"/>
                <a:cs typeface="Calibri"/>
              </a:rPr>
              <a:t>i</a:t>
            </a:r>
            <a:r>
              <a:rPr lang="en-US" sz="2800" dirty="0">
                <a:cs typeface="Calibri"/>
              </a:rPr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358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CFAC5-A9E6-457F-BD70-F4B565C7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Theorem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F0AE90-8EB2-41F4-A589-5A509665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8C5EBF0-870A-41A0-8C9F-DF19B3102820}"/>
              </a:ext>
            </a:extLst>
          </p:cNvPr>
          <p:cNvSpPr txBox="1">
            <a:spLocks/>
          </p:cNvSpPr>
          <p:nvPr/>
        </p:nvSpPr>
        <p:spPr>
          <a:xfrm>
            <a:off x="609441" y="2941637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cs typeface="Calibri"/>
                  </a:rPr>
                  <a:t>There is a NAND-Cricuit that 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alibri"/>
                      </a:rPr>
                      <m:t>𝐿𝑂𝑂𝐾𝑈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cs typeface="Calibri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cs typeface="Calibri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/>
                        <a:cs typeface="Calibri"/>
                      </a:rPr>
                      <m:t>→{</m:t>
                    </m:r>
                    <m:r>
                      <a:rPr lang="en-US" i="1">
                        <a:latin typeface="Cambria Math"/>
                        <a:cs typeface="Calibri"/>
                      </a:rPr>
                      <m:t>0</m:t>
                    </m:r>
                    <m:r>
                      <a:rPr lang="en-US" i="1">
                        <a:latin typeface="Cambria Math"/>
                        <a:cs typeface="Calibri"/>
                      </a:rPr>
                      <m:t>,</m:t>
                    </m:r>
                    <m:r>
                      <a:rPr lang="en-US" i="1">
                        <a:latin typeface="Cambria Math"/>
                        <a:cs typeface="Calibri"/>
                      </a:rPr>
                      <m:t>1</m:t>
                    </m:r>
                    <m:r>
                      <a:rPr lang="en-US" i="1">
                        <a:latin typeface="Cambria Math"/>
                        <a:cs typeface="Calibri"/>
                      </a:rPr>
                      <m:t>}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>
                    <a:cs typeface="Calibri"/>
                  </a:rPr>
                  <a:t>Moreover, the number of gates required is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Calibri"/>
                      </a:rPr>
                      <m:t>4</m:t>
                    </m:r>
                    <m:r>
                      <a:rPr lang="en-US" i="1">
                        <a:latin typeface="Cambria Math"/>
                        <a:cs typeface="Calibri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Calibri"/>
                          </a:rPr>
                          <m:t>𝑘</m:t>
                        </m:r>
                      </m:sup>
                    </m:sSup>
                  </m:oMath>
                </a14:m>
                <a:endParaRPr lang="en-US" dirty="0">
                  <a:cs typeface="Calibri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1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2F296-2368-4C35-803B-2282A18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Proof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1CD771C-5697-4C04-B0FC-9E77A623E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>
                    <a:cs typeface="Calibri"/>
                  </a:rPr>
                  <a:t>Consider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endParaRPr lang="en-US" dirty="0" err="1">
                  <a:latin typeface="Times New Roman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If the first bit 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 is 0, then the bit we're looking for is in the first half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endParaRPr lang="en-US" i="1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Do lookup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−1</m:t>
                    </m:r>
                  </m:oMath>
                </a14:m>
                <a:endParaRPr lang="en-US" i="1" dirty="0">
                  <a:latin typeface="Times New Roman"/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1CD771C-5697-4C04-B0FC-9E77A623E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3AD393-008E-425C-A447-D181C0EE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45DF2B0A-6DB5-4A03-8F23-8EF71403D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12387"/>
              </p:ext>
            </p:extLst>
          </p:nvPr>
        </p:nvGraphicFramePr>
        <p:xfrm>
          <a:off x="155525" y="4907044"/>
          <a:ext cx="81654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83">
                  <a:extLst>
                    <a:ext uri="{9D8B030D-6E8A-4147-A177-3AD203B41FA5}">
                      <a16:colId xmlns:a16="http://schemas.microsoft.com/office/drawing/2014/main" xmlns="" val="257739439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1401650733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3395794957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350780744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3753043888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1186457246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3627995341"/>
                    </a:ext>
                  </a:extLst>
                </a:gridCol>
                <a:gridCol w="1020683">
                  <a:extLst>
                    <a:ext uri="{9D8B030D-6E8A-4147-A177-3AD203B41FA5}">
                      <a16:colId xmlns:a16="http://schemas.microsoft.com/office/drawing/2014/main" xmlns="" val="162407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6107774"/>
                  </a:ext>
                </a:extLst>
              </a:tr>
            </a:tbl>
          </a:graphicData>
        </a:graphic>
      </p:graphicFrame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xmlns="" id="{50F7B92E-36DE-4F3B-AAC7-A071FCF6E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48632"/>
              </p:ext>
            </p:extLst>
          </p:nvPr>
        </p:nvGraphicFramePr>
        <p:xfrm>
          <a:off x="8824787" y="4935608"/>
          <a:ext cx="30563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82">
                  <a:extLst>
                    <a:ext uri="{9D8B030D-6E8A-4147-A177-3AD203B41FA5}">
                      <a16:colId xmlns:a16="http://schemas.microsoft.com/office/drawing/2014/main" xmlns="" val="1367123183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xmlns="" val="4151304550"/>
                    </a:ext>
                  </a:extLst>
                </a:gridCol>
                <a:gridCol w="1018782">
                  <a:extLst>
                    <a:ext uri="{9D8B030D-6E8A-4147-A177-3AD203B41FA5}">
                      <a16:colId xmlns:a16="http://schemas.microsoft.com/office/drawing/2014/main" xmlns="" val="13383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919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30202F8-A874-4663-BCB2-596AB7F4926D}"/>
                  </a:ext>
                </a:extLst>
              </p:cNvPr>
              <p:cNvSpPr txBox="1"/>
              <p:nvPr/>
            </p:nvSpPr>
            <p:spPr>
              <a:xfrm>
                <a:off x="99207" y="4473244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A30202F8-A874-4663-BCB2-596AB7F4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7" y="4473244"/>
                <a:ext cx="3734979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0635C18-DE9E-4D63-B413-BE63DF3D8BEE}"/>
                  </a:ext>
                </a:extLst>
              </p:cNvPr>
              <p:cNvSpPr txBox="1"/>
              <p:nvPr/>
            </p:nvSpPr>
            <p:spPr>
              <a:xfrm>
                <a:off x="8755063" y="4445519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0635C18-DE9E-4D63-B413-BE63DF3D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63" y="4445519"/>
                <a:ext cx="3734979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FBBBE48F-2B41-4B01-AF09-5826D4BCF1C0}"/>
                  </a:ext>
                </a:extLst>
              </p:cNvPr>
              <p:cNvSpPr txBox="1"/>
              <p:nvPr/>
            </p:nvSpPr>
            <p:spPr>
              <a:xfrm>
                <a:off x="14439" y="5588091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FBBBE48F-2B41-4B01-AF09-5826D4BC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" y="5588091"/>
                <a:ext cx="3734979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CEBB8FB8-CBD9-47C7-B552-6B8E574579D4}"/>
                  </a:ext>
                </a:extLst>
              </p:cNvPr>
              <p:cNvSpPr txBox="1"/>
              <p:nvPr/>
            </p:nvSpPr>
            <p:spPr>
              <a:xfrm>
                <a:off x="8672549" y="5560366"/>
                <a:ext cx="373497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2800" dirty="0">
                    <a:cs typeface="Calibri"/>
                  </a:rPr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CEBB8FB8-CBD9-47C7-B552-6B8E5745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49" y="5560366"/>
                <a:ext cx="3734979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6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xmlns="" id="{FA42E257-AB3E-441F-ACA8-D9B3160B5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05097"/>
              </p:ext>
            </p:extLst>
          </p:nvPr>
        </p:nvGraphicFramePr>
        <p:xfrm>
          <a:off x="112649" y="6049615"/>
          <a:ext cx="40979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91">
                  <a:extLst>
                    <a:ext uri="{9D8B030D-6E8A-4147-A177-3AD203B41FA5}">
                      <a16:colId xmlns:a16="http://schemas.microsoft.com/office/drawing/2014/main" xmlns="" val="1314549306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xmlns="" val="275607106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xmlns="" val="1927751645"/>
                    </a:ext>
                  </a:extLst>
                </a:gridCol>
                <a:gridCol w="1024491">
                  <a:extLst>
                    <a:ext uri="{9D8B030D-6E8A-4147-A177-3AD203B41FA5}">
                      <a16:colId xmlns:a16="http://schemas.microsoft.com/office/drawing/2014/main" xmlns="" val="3651415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09115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xmlns="" id="{CAB59715-864F-49FC-8A73-D46B582AD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30957"/>
              </p:ext>
            </p:extLst>
          </p:nvPr>
        </p:nvGraphicFramePr>
        <p:xfrm>
          <a:off x="8779654" y="6078180"/>
          <a:ext cx="20489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77">
                  <a:extLst>
                    <a:ext uri="{9D8B030D-6E8A-4147-A177-3AD203B41FA5}">
                      <a16:colId xmlns:a16="http://schemas.microsoft.com/office/drawing/2014/main" xmlns="" val="358507153"/>
                    </a:ext>
                  </a:extLst>
                </a:gridCol>
                <a:gridCol w="1024477">
                  <a:extLst>
                    <a:ext uri="{9D8B030D-6E8A-4147-A177-3AD203B41FA5}">
                      <a16:colId xmlns:a16="http://schemas.microsoft.com/office/drawing/2014/main" xmlns="" val="382051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70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1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E15F9BD1-4F1B-4456-8CB3-904C63C8D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Calibri"/>
                  </a:rPr>
                  <a:t>Defining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𝐿𝑂𝑂𝐾𝑈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cs typeface="Calibri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E15F9BD1-4F1B-4456-8CB3-904C63C8D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ADB7EC-C98C-49DC-AC69-68D798E9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1588" y="1600201"/>
                <a:ext cx="10969943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/>
                  <a:t>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  <m:r>
                      <a:rPr lang="en-US" sz="2600" i="1">
                        <a:latin typeface="Cambria Math"/>
                      </a:rPr>
                      <m:t>≥2, </m:t>
                    </m:r>
                    <m:r>
                      <a:rPr lang="en-US" sz="2600" i="1">
                        <a:latin typeface="Cambria Math"/>
                      </a:rPr>
                      <m:t>𝐿𝑂𝑂𝐾𝑈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6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/>
                  <a:t> is equal to:</a:t>
                </a:r>
              </a:p>
              <a:p>
                <a:pPr marL="0" indent="0">
                  <a:buNone/>
                </a:pPr>
                <a:endParaRPr lang="en-US" sz="2600" smtClean="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𝐼𝐹</m:t>
                      </m:r>
                      <m:r>
                        <a:rPr lang="en-US" sz="2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</m:t>
                      </m:r>
                      <m:r>
                        <a:rPr lang="en-US" sz="2600" i="1">
                          <a:latin typeface="Cambria Math"/>
                        </a:rPr>
                        <m:t>𝐿𝑂𝑂𝐾𝑈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</a:rPr>
                        <m:t>,</m:t>
                      </m:r>
                      <m:r>
                        <a:rPr lang="en-US" sz="2600" i="1">
                          <a:latin typeface="Cambria Math"/>
                        </a:rPr>
                        <m:t>𝐿𝑂𝑂𝐾𝑈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𝑘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88" y="1600201"/>
                <a:ext cx="10969943" cy="4525963"/>
              </a:xfrm>
              <a:blipFill rotWithShape="1">
                <a:blip r:embed="rId3"/>
                <a:stretch>
                  <a:fillRect l="-723" t="-809" r="-1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56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43ECB-A948-419C-8E51-286DD3EC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Base Case</a:t>
            </a:r>
            <a:endParaRPr lang="en-US" dirty="0"/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C09D404A-2078-43B8-9345-D46A0C35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44" y="1659241"/>
            <a:ext cx="5474190" cy="12614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D4FBF9-1831-43DB-8F3B-5458335B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DD71132-18B9-4165-ACED-746CCECCFA0E}"/>
              </a:ext>
            </a:extLst>
          </p:cNvPr>
          <p:cNvSpPr txBox="1">
            <a:spLocks/>
          </p:cNvSpPr>
          <p:nvPr/>
        </p:nvSpPr>
        <p:spPr>
          <a:xfrm>
            <a:off x="53617" y="3046213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"/>
              </a:rPr>
              <a:t>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1299</Words>
  <Application>Microsoft Office PowerPoint</Application>
  <PresentationFormat>Custom</PresentationFormat>
  <Paragraphs>346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Cambria Math</vt:lpstr>
      <vt:lpstr>Times New Roman</vt:lpstr>
      <vt:lpstr>Calibri</vt:lpstr>
      <vt:lpstr>Office Theme</vt:lpstr>
      <vt:lpstr>CS3102 Theory of Computation</vt:lpstr>
      <vt:lpstr>Logistics</vt:lpstr>
      <vt:lpstr>Last Time</vt:lpstr>
      <vt:lpstr>Lookup</vt:lpstr>
      <vt:lpstr>LOOKUP_k</vt:lpstr>
      <vt:lpstr>Theorem</vt:lpstr>
      <vt:lpstr>Proof idea</vt:lpstr>
      <vt:lpstr>Defining LOOKUP_k</vt:lpstr>
      <vt:lpstr>Base Case</vt:lpstr>
      <vt:lpstr>LOOKUP2</vt:lpstr>
      <vt:lpstr>Counting Gates</vt:lpstr>
      <vt:lpstr>Counting Gates</vt:lpstr>
      <vt:lpstr>Computing Every Finite Function</vt:lpstr>
      <vt:lpstr>Idea</vt:lpstr>
      <vt:lpstr>Straightline Code for F</vt:lpstr>
      <vt:lpstr>Getting 0 and 1</vt:lpstr>
      <vt:lpstr>Getting 0 and 1</vt:lpstr>
      <vt:lpstr>Computing any function</vt:lpstr>
      <vt:lpstr>How many gates?</vt:lpstr>
      <vt:lpstr>Counting gates</vt:lpstr>
      <vt:lpstr>What does this mean?</vt:lpstr>
      <vt:lpstr>Any to Every</vt:lpstr>
      <vt:lpstr>How are programs run?</vt:lpstr>
      <vt:lpstr>Simulating XOR</vt:lpstr>
      <vt:lpstr>Simulating XOR</vt:lpstr>
      <vt:lpstr>Programs as Bits</vt:lpstr>
      <vt:lpstr>XOR to bits</vt:lpstr>
      <vt:lpstr>XOR to bits</vt:lpstr>
      <vt:lpstr>How big is this?</vt:lpstr>
      <vt:lpstr>Defining EVAL</vt:lpstr>
      <vt:lpstr>Defining the EVAL function</vt:lpstr>
      <vt:lpstr>Psuedocode for EVAL</vt:lpstr>
      <vt:lpstr>Psuedocode for EVAL</vt:lpstr>
      <vt:lpstr>EVAL in NAND</vt:lpstr>
      <vt:lpstr>GET(T,i)</vt:lpstr>
      <vt:lpstr>UPDATE</vt:lpstr>
      <vt:lpstr>UPDATE pseudocode</vt:lpstr>
      <vt:lpstr>Conclusion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409</cp:revision>
  <dcterms:created xsi:type="dcterms:W3CDTF">2019-01-15T14:15:49Z</dcterms:created>
  <dcterms:modified xsi:type="dcterms:W3CDTF">2020-02-06T19:03:58Z</dcterms:modified>
</cp:coreProperties>
</file>