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hyperlink" Target="https://wiki.sei.cmu.edu/confluence/display/cplusplus/CTR54-CPP.+Do+not+subtract+iterators+that+do+not+refer+to+the+same+container" TargetMode="External"/><Relationship Id="rId13" Type="http://schemas.openxmlformats.org/officeDocument/2006/relationships/hyperlink" Target="https://wiki.sei.cmu.edu/confluence/display/c/INT31-C.+Ensure+that+integer+conversions+do+not+result+in+lost+or+misinterpreted+data" TargetMode="External"/><Relationship Id="rId3" Type="http://schemas.openxmlformats.org/officeDocument/2006/relationships/notesSlide" Target="../notesSlides/notesSlide14.xml"/><Relationship Id="rId7" Type="http://schemas.openxmlformats.org/officeDocument/2006/relationships/hyperlink" Target="https://wiki.sei.cmu.edu/confluence/display/cplusplus/FIO51-CPP.+Close+files+when+they+are+no+longer+needed" TargetMode="External"/><Relationship Id="rId12" Type="http://schemas.openxmlformats.org/officeDocument/2006/relationships/hyperlink" Target="https://wiki.sei.cmu.edu/confluence/display/c/STR02-C.+Sanitize+data+passed+to+complex+subsystems"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iki.sei.cmu.edu/confluence/display/cplusplus/CON52-CPP.+Prevent+data+races+when+accessing+bit-fields+from+multiple+threads" TargetMode="External"/><Relationship Id="rId11" Type="http://schemas.openxmlformats.org/officeDocument/2006/relationships/hyperlink" Target="https://wiki.sei.cmu.edu/confluence/display/seccode/Top+10+Secure+Coding+Practices" TargetMode="External"/><Relationship Id="rId5" Type="http://schemas.openxmlformats.org/officeDocument/2006/relationships/hyperlink" Target="https://wiki.sei.cmu.edu/confluence/display/cplusplus/MEM56-CPP.+Do+not+store+an+already-owned+pointer+value+in+an+unrelated+smart+pointer" TargetMode="External"/><Relationship Id="rId15" Type="http://schemas.openxmlformats.org/officeDocument/2006/relationships/image" Target="../media/image3.png"/><Relationship Id="rId10" Type="http://schemas.openxmlformats.org/officeDocument/2006/relationships/hyperlink" Target="https://wiki.sei.cmu.edu/confluence/display/c/DCL12-C.+Implement+abstract+data+types+using+opaque+types" TargetMode="External"/><Relationship Id="rId4" Type="http://schemas.openxmlformats.org/officeDocument/2006/relationships/hyperlink" Target="https://wiki.sei.cmu.edu/confluence/display/cplusplus/EXP58-CPP.+Pass+an+object+of+the+correct+type+to+va_start" TargetMode="External"/><Relationship Id="rId9" Type="http://schemas.openxmlformats.org/officeDocument/2006/relationships/hyperlink" Target="https://wiki.sei.cmu.edu/confluence/display/cplusplus/STR50-CPP.+Guarantee+that+storage+for+strings+has+sufficient+space+for+character+data+and+the+null+terminator" TargetMode="External"/><Relationship Id="rId14" Type="http://schemas.openxmlformats.org/officeDocument/2006/relationships/hyperlink" Target="https://wiki.sei.cmu.edu/confluence/display/cplusplus/ERR55-CPP.+Honor+exception+specification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Nathanael Burke</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Every process starts with assessing and planning around the potential threat. </a:t>
            </a:r>
          </a:p>
          <a:p>
            <a:pPr marL="685800" lvl="1" indent="-228600" algn="l" rtl="0">
              <a:lnSpc>
                <a:spcPct val="90000"/>
              </a:lnSpc>
              <a:spcBef>
                <a:spcPts val="500"/>
              </a:spcBef>
              <a:spcAft>
                <a:spcPts val="0"/>
              </a:spcAft>
              <a:buClr>
                <a:schemeClr val="lt1"/>
              </a:buClr>
              <a:buSzPts val="2000"/>
              <a:buChar char="•"/>
            </a:pPr>
            <a:r>
              <a:rPr lang="en-US" sz="1600" dirty="0"/>
              <a:t>From there, we progress into the design and build phases. </a:t>
            </a:r>
          </a:p>
          <a:p>
            <a:pPr marL="685800" lvl="1" indent="-228600" algn="l" rtl="0">
              <a:lnSpc>
                <a:spcPct val="90000"/>
              </a:lnSpc>
              <a:spcBef>
                <a:spcPts val="500"/>
              </a:spcBef>
              <a:spcAft>
                <a:spcPts val="0"/>
              </a:spcAft>
              <a:buClr>
                <a:schemeClr val="lt1"/>
              </a:buClr>
              <a:buSzPts val="2000"/>
              <a:buChar char="•"/>
            </a:pPr>
            <a:r>
              <a:rPr lang="en-US" sz="1600" dirty="0"/>
              <a:t>During the build phase, we can perform unit testing and other static analysis testing. </a:t>
            </a:r>
          </a:p>
          <a:p>
            <a:pPr marL="685800" lvl="1" indent="-228600" algn="l" rtl="0">
              <a:lnSpc>
                <a:spcPct val="90000"/>
              </a:lnSpc>
              <a:spcBef>
                <a:spcPts val="500"/>
              </a:spcBef>
              <a:spcAft>
                <a:spcPts val="0"/>
              </a:spcAft>
              <a:buClr>
                <a:schemeClr val="lt1"/>
              </a:buClr>
              <a:buSzPts val="2000"/>
              <a:buChar char="•"/>
            </a:pPr>
            <a:r>
              <a:rPr lang="en-US" sz="1600" dirty="0"/>
              <a:t>Once the code is verified, it can move into production. </a:t>
            </a:r>
          </a:p>
          <a:p>
            <a:pPr marL="685800" lvl="1" indent="-228600" algn="l" rtl="0">
              <a:lnSpc>
                <a:spcPct val="90000"/>
              </a:lnSpc>
              <a:spcBef>
                <a:spcPts val="500"/>
              </a:spcBef>
              <a:spcAft>
                <a:spcPts val="0"/>
              </a:spcAft>
              <a:buClr>
                <a:schemeClr val="lt1"/>
              </a:buClr>
              <a:buSzPts val="2000"/>
              <a:buChar char="•"/>
            </a:pPr>
            <a:r>
              <a:rPr lang="en-US" sz="1600" dirty="0"/>
              <a:t>From here, system health and monitoring tools are used to keep an eye on the system.</a:t>
            </a:r>
          </a:p>
          <a:p>
            <a:pPr marL="685800" lvl="1" indent="-228600" algn="l" rtl="0">
              <a:lnSpc>
                <a:spcPct val="90000"/>
              </a:lnSpc>
              <a:spcBef>
                <a:spcPts val="500"/>
              </a:spcBef>
              <a:spcAft>
                <a:spcPts val="0"/>
              </a:spcAft>
              <a:buClr>
                <a:schemeClr val="lt1"/>
              </a:buClr>
              <a:buSzPts val="2000"/>
              <a:buChar char="•"/>
            </a:pPr>
            <a:r>
              <a:rPr lang="en-US" sz="1600" dirty="0"/>
              <a:t>If a threat is detected, we move into a response phase followed by a stabilization phase to restore the system. </a:t>
            </a:r>
          </a:p>
          <a:p>
            <a:pPr marL="685800" lvl="1" indent="-228600" algn="l" rtl="0">
              <a:lnSpc>
                <a:spcPct val="90000"/>
              </a:lnSpc>
              <a:spcBef>
                <a:spcPts val="500"/>
              </a:spcBef>
              <a:spcAft>
                <a:spcPts val="0"/>
              </a:spcAft>
              <a:buClr>
                <a:schemeClr val="lt1"/>
              </a:buClr>
              <a:buSzPts val="2000"/>
              <a:buChar char="•"/>
            </a:pPr>
            <a:r>
              <a:rPr lang="en-US" sz="1600" dirty="0"/>
              <a:t>Once the system is restored, it is back to the drawing board to build a better more secure system.</a:t>
            </a:r>
          </a:p>
          <a:p>
            <a:pPr marL="685800" lvl="1" indent="-228600" algn="l" rtl="0">
              <a:lnSpc>
                <a:spcPct val="90000"/>
              </a:lnSpc>
              <a:spcBef>
                <a:spcPts val="500"/>
              </a:spcBef>
              <a:spcAft>
                <a:spcPts val="0"/>
              </a:spcAft>
              <a:buClr>
                <a:schemeClr val="lt1"/>
              </a:buClr>
              <a:buSzPts val="2000"/>
              <a:buChar char="•"/>
            </a:pPr>
            <a:r>
              <a:rPr lang="en-US" sz="1600" dirty="0"/>
              <a:t>The external tools described in the diagram can include things such static analysis tools and other testing tools such as automation that provide more security.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I recommend always performing routine security checks. </a:t>
            </a:r>
          </a:p>
          <a:p>
            <a:pPr marL="1143000" lvl="2" indent="-228600" algn="l" rtl="0">
              <a:lnSpc>
                <a:spcPct val="90000"/>
              </a:lnSpc>
              <a:spcBef>
                <a:spcPts val="0"/>
              </a:spcBef>
              <a:spcAft>
                <a:spcPts val="0"/>
              </a:spcAft>
              <a:buClr>
                <a:schemeClr val="lt1"/>
              </a:buClr>
              <a:buSzPts val="1800"/>
              <a:buChar char="•"/>
            </a:pPr>
            <a:r>
              <a:rPr lang="en-US" sz="1400" dirty="0"/>
              <a:t>The motive for an attack may never be known however understanding what an attacker may be after can help provide more security to </a:t>
            </a:r>
            <a:r>
              <a:rPr lang="en-US" sz="1400"/>
              <a:t>the system. </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Follow the ten core security principles.</a:t>
            </a:r>
          </a:p>
          <a:p>
            <a:pPr marL="228600" lvl="0" indent="-228600" algn="l" rtl="0">
              <a:lnSpc>
                <a:spcPct val="90000"/>
              </a:lnSpc>
              <a:spcBef>
                <a:spcPts val="0"/>
              </a:spcBef>
              <a:spcAft>
                <a:spcPts val="0"/>
              </a:spcAft>
              <a:buClr>
                <a:schemeClr val="lt1"/>
              </a:buClr>
              <a:buSzPts val="2200"/>
              <a:buChar char="•"/>
            </a:pPr>
            <a:r>
              <a:rPr lang="en-US" sz="1800" dirty="0"/>
              <a:t>Encrypt all information that is on the drive, in transit from one point to another, and in storage.</a:t>
            </a:r>
          </a:p>
          <a:p>
            <a:pPr marL="228600" lvl="0" indent="-228600" algn="l" rtl="0">
              <a:lnSpc>
                <a:spcPct val="90000"/>
              </a:lnSpc>
              <a:spcBef>
                <a:spcPts val="0"/>
              </a:spcBef>
              <a:spcAft>
                <a:spcPts val="0"/>
              </a:spcAft>
              <a:buClr>
                <a:schemeClr val="lt1"/>
              </a:buClr>
              <a:buSzPts val="2200"/>
              <a:buChar char="•"/>
            </a:pPr>
            <a:r>
              <a:rPr lang="en-US" sz="1800" dirty="0"/>
              <a:t>Follow Triple-A and make sure that users and access to materials are authenticated and authorized and make sure to perform routine tests and audits in order to help prevent attacks.</a:t>
            </a:r>
          </a:p>
          <a:p>
            <a:pPr marL="228600" lvl="0" indent="-228600" algn="l" rtl="0">
              <a:lnSpc>
                <a:spcPct val="90000"/>
              </a:lnSpc>
              <a:spcBef>
                <a:spcPts val="0"/>
              </a:spcBef>
              <a:spcAft>
                <a:spcPts val="0"/>
              </a:spcAft>
              <a:buClr>
                <a:schemeClr val="lt1"/>
              </a:buClr>
              <a:buSzPts val="2200"/>
              <a:buChar char="•"/>
            </a:pPr>
            <a:r>
              <a:rPr lang="en-US" sz="1800" dirty="0"/>
              <a:t>When testing code, test the code in chunks before patching everything together. </a:t>
            </a:r>
          </a:p>
          <a:p>
            <a:pPr marL="228600" lvl="0" indent="-228600" algn="l" rtl="0">
              <a:lnSpc>
                <a:spcPct val="90000"/>
              </a:lnSpc>
              <a:spcBef>
                <a:spcPts val="0"/>
              </a:spcBef>
              <a:spcAft>
                <a:spcPts val="0"/>
              </a:spcAft>
              <a:buClr>
                <a:schemeClr val="lt1"/>
              </a:buClr>
              <a:buSzPts val="2200"/>
              <a:buChar char="•"/>
            </a:pPr>
            <a:r>
              <a:rPr lang="en-US" sz="1800" dirty="0"/>
              <a:t>Observe the </a:t>
            </a:r>
            <a:r>
              <a:rPr lang="en-US" sz="1800" dirty="0" err="1"/>
              <a:t>DevSecOps</a:t>
            </a:r>
            <a:r>
              <a:rPr lang="en-US" sz="1800" dirty="0"/>
              <a:t> pipeline and utilize integrating security at every step of the way. </a:t>
            </a:r>
          </a:p>
          <a:p>
            <a:pPr marL="228600" lvl="0" indent="-228600" algn="l" rtl="0">
              <a:lnSpc>
                <a:spcPct val="90000"/>
              </a:lnSpc>
              <a:spcBef>
                <a:spcPts val="0"/>
              </a:spcBef>
              <a:spcAft>
                <a:spcPts val="0"/>
              </a:spcAft>
              <a:buClr>
                <a:schemeClr val="lt1"/>
              </a:buClr>
              <a:buSzPts val="2200"/>
              <a:buChar char="•"/>
            </a:pPr>
            <a:r>
              <a:rPr lang="en-US" sz="1800" dirty="0"/>
              <a:t>Understand that by waiting to implement security, you are putting yourself at risk. </a:t>
            </a:r>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Ballman</a:t>
            </a:r>
            <a:r>
              <a:rPr lang="en-US" sz="1800" dirty="0">
                <a:effectLst/>
                <a:latin typeface="Calibri" panose="020F0502020204030204" pitchFamily="34" charset="0"/>
                <a:ea typeface="Calibri" panose="020F0502020204030204" pitchFamily="34" charset="0"/>
              </a:rPr>
              <a:t>, A. &amp; modified by </a:t>
            </a:r>
            <a:r>
              <a:rPr lang="en-US" sz="1800" dirty="0" err="1">
                <a:effectLst/>
                <a:latin typeface="Calibri" panose="020F0502020204030204" pitchFamily="34" charset="0"/>
                <a:ea typeface="Calibri" panose="020F0502020204030204" pitchFamily="34" charset="0"/>
              </a:rPr>
              <a:t>Gangopadhyay</a:t>
            </a:r>
            <a:r>
              <a:rPr lang="en-US" sz="1800" dirty="0">
                <a:effectLst/>
                <a:latin typeface="Calibri" panose="020F0502020204030204" pitchFamily="34" charset="0"/>
                <a:ea typeface="Calibri" panose="020F0502020204030204" pitchFamily="34" charset="0"/>
              </a:rPr>
              <a:t>, A. (2019, October) EXP58-CPP. Pass an object of the correct type to </a:t>
            </a:r>
            <a:r>
              <a:rPr lang="en-US" sz="1800" dirty="0" err="1">
                <a:effectLst/>
                <a:latin typeface="Calibri" panose="020F0502020204030204" pitchFamily="34" charset="0"/>
                <a:ea typeface="Calibri" panose="020F0502020204030204" pitchFamily="34" charset="0"/>
              </a:rPr>
              <a:t>va_start</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4"/>
              </a:rPr>
              <a:t>https://wiki.sei.cmu.edu/confluence/display/cplusplus/EXP58-CPP.+Pass+an+object+of+the+correct+type+to+va_start</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Ballman</a:t>
            </a:r>
            <a:r>
              <a:rPr lang="en-US" sz="1800" dirty="0">
                <a:effectLst/>
                <a:latin typeface="Calibri" panose="020F0502020204030204" pitchFamily="34" charset="0"/>
                <a:ea typeface="Calibri" panose="020F0502020204030204" pitchFamily="34" charset="0"/>
              </a:rPr>
              <a:t>, A. &amp; modified by Herter, J. (2020, October) MEM56-CPP. Do not store an already-owned pointer value in an unrelated smart pointer.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5"/>
              </a:rPr>
              <a:t>https://wiki.sei.cmu.edu/confluence/display/cplusplus/MEM56-CPP.+Do+not+store+an+already-owned+pointer+value+in+an+unrelated+smart+pointer</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Keaton, D. &amp; modified by Herter, J. (2020, October) CON52-CPP. Prevent data races when accessing bit-fields from multiple threads.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6"/>
              </a:rPr>
              <a:t>https://wiki.sei.cmu.edu/confluence/display/cplusplus/CON52-CPP.+Prevent+data+races+when+accessing+bit-fields+from+multiple+threads</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Pincar</a:t>
            </a:r>
            <a:r>
              <a:rPr lang="en-US" sz="1800" dirty="0">
                <a:effectLst/>
                <a:latin typeface="Calibri" panose="020F0502020204030204" pitchFamily="34" charset="0"/>
                <a:ea typeface="Calibri" panose="020F0502020204030204" pitchFamily="34" charset="0"/>
              </a:rPr>
              <a:t>, J. &amp; modified by </a:t>
            </a:r>
            <a:r>
              <a:rPr lang="en-US" sz="1800" dirty="0" err="1">
                <a:effectLst/>
                <a:latin typeface="Calibri" panose="020F0502020204030204" pitchFamily="34" charset="0"/>
                <a:ea typeface="Calibri" panose="020F0502020204030204" pitchFamily="34" charset="0"/>
              </a:rPr>
              <a:t>Gangopadhyay</a:t>
            </a:r>
            <a:r>
              <a:rPr lang="en-US" sz="1800" dirty="0">
                <a:effectLst/>
                <a:latin typeface="Calibri" panose="020F0502020204030204" pitchFamily="34" charset="0"/>
                <a:ea typeface="Calibri" panose="020F0502020204030204" pitchFamily="34" charset="0"/>
              </a:rPr>
              <a:t>, A. (2019, October) FIO51-CPP. Close files when they are no longer needed.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7"/>
              </a:rPr>
              <a:t>https://wiki.sei.cmu.edu/confluence/display/cplusplus/FIO51-CPP.+Close+files+when+they+are+no+longer+needed</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Pincar</a:t>
            </a:r>
            <a:r>
              <a:rPr lang="en-US" sz="1800" dirty="0">
                <a:effectLst/>
                <a:latin typeface="Calibri" panose="020F0502020204030204" pitchFamily="34" charset="0"/>
                <a:ea typeface="Calibri" panose="020F0502020204030204" pitchFamily="34" charset="0"/>
              </a:rPr>
              <a:t>, J. &amp; modified by </a:t>
            </a:r>
            <a:r>
              <a:rPr lang="en-US" sz="1800" dirty="0" err="1">
                <a:effectLst/>
                <a:latin typeface="Calibri" panose="020F0502020204030204" pitchFamily="34" charset="0"/>
                <a:ea typeface="Calibri" panose="020F0502020204030204" pitchFamily="34" charset="0"/>
              </a:rPr>
              <a:t>Rozenau</a:t>
            </a:r>
            <a:r>
              <a:rPr lang="en-US" sz="1800" dirty="0">
                <a:effectLst/>
                <a:latin typeface="Calibri" panose="020F0502020204030204" pitchFamily="34" charset="0"/>
                <a:ea typeface="Calibri" panose="020F0502020204030204" pitchFamily="34" charset="0"/>
              </a:rPr>
              <a:t>, M. (2021, February) CTR54-CPP. Do not subtract iterators that do not refer to the same container.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8"/>
              </a:rPr>
              <a:t>https://wiki.sei.cmu.edu/confluence/display/cplusplus/CTR54-CPP.+Do+not+subtract+iterators+that+do+not+refer+to+the+same+container</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Pincar</a:t>
            </a:r>
            <a:r>
              <a:rPr lang="en-US" sz="1800" dirty="0">
                <a:effectLst/>
                <a:latin typeface="Calibri" panose="020F0502020204030204" pitchFamily="34" charset="0"/>
                <a:ea typeface="Calibri" panose="020F0502020204030204" pitchFamily="34" charset="0"/>
              </a:rPr>
              <a:t>, J. &amp; modified by </a:t>
            </a:r>
            <a:r>
              <a:rPr lang="en-US" sz="1800" dirty="0" err="1">
                <a:effectLst/>
                <a:latin typeface="Calibri" panose="020F0502020204030204" pitchFamily="34" charset="0"/>
                <a:ea typeface="Calibri" panose="020F0502020204030204" pitchFamily="34" charset="0"/>
              </a:rPr>
              <a:t>Rozenau</a:t>
            </a:r>
            <a:r>
              <a:rPr lang="en-US" sz="1800" dirty="0">
                <a:effectLst/>
                <a:latin typeface="Calibri" panose="020F0502020204030204" pitchFamily="34" charset="0"/>
                <a:ea typeface="Calibri" panose="020F0502020204030204" pitchFamily="34" charset="0"/>
              </a:rPr>
              <a:t>, M. (2021, February) STR50-CPP. Guarantee that storage for strings has sufficient space for character data and the null terminator.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9"/>
              </a:rPr>
              <a:t>https://wiki.sei.cmu.edu/confluence/display/cplusplus/STR50-CPP.+Guarantee+that+storage+for+strings+has+sufficient+space+for+character+data+and+the+null+terminator</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Seacord</a:t>
            </a:r>
            <a:r>
              <a:rPr lang="en-US" sz="1800" dirty="0">
                <a:effectLst/>
                <a:latin typeface="Calibri" panose="020F0502020204030204" pitchFamily="34" charset="0"/>
                <a:ea typeface="Calibri" panose="020F0502020204030204" pitchFamily="34" charset="0"/>
              </a:rPr>
              <a:t>, R &amp; modified by </a:t>
            </a:r>
            <a:r>
              <a:rPr lang="en-US" sz="1800" dirty="0" err="1">
                <a:effectLst/>
                <a:latin typeface="Calibri" panose="020F0502020204030204" pitchFamily="34" charset="0"/>
                <a:ea typeface="Calibri" panose="020F0502020204030204" pitchFamily="34" charset="0"/>
              </a:rPr>
              <a:t>Gangopadhyay</a:t>
            </a:r>
            <a:r>
              <a:rPr lang="en-US" sz="1800" dirty="0">
                <a:effectLst/>
                <a:latin typeface="Calibri" panose="020F0502020204030204" pitchFamily="34" charset="0"/>
                <a:ea typeface="Calibri" panose="020F0502020204030204" pitchFamily="34" charset="0"/>
              </a:rPr>
              <a:t>, A. (2019, August) DCL12-C. Implement abstract data types using opaque types.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10"/>
              </a:rPr>
              <a:t>https://wiki.sei.cmu.edu/confluence/display/c/DCL12-C.+Implement+abstract+data+types+using+opaque+types</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Seacord</a:t>
            </a:r>
            <a:r>
              <a:rPr lang="en-US" sz="1800" dirty="0">
                <a:effectLst/>
                <a:latin typeface="Calibri" panose="020F0502020204030204" pitchFamily="34" charset="0"/>
                <a:ea typeface="Calibri" panose="020F0502020204030204" pitchFamily="34" charset="0"/>
              </a:rPr>
              <a:t>, R &amp; modified by </a:t>
            </a:r>
            <a:r>
              <a:rPr lang="en-US" sz="1800" dirty="0" err="1">
                <a:effectLst/>
                <a:latin typeface="Calibri" panose="020F0502020204030204" pitchFamily="34" charset="0"/>
                <a:ea typeface="Calibri" panose="020F0502020204030204" pitchFamily="34" charset="0"/>
              </a:rPr>
              <a:t>Schiela</a:t>
            </a:r>
            <a:r>
              <a:rPr lang="en-US" sz="1800" dirty="0">
                <a:effectLst/>
                <a:latin typeface="Calibri" panose="020F0502020204030204" pitchFamily="34" charset="0"/>
                <a:ea typeface="Calibri" panose="020F0502020204030204" pitchFamily="34" charset="0"/>
              </a:rPr>
              <a:t>, R. (2018, May) Top 10 Secure Coding Practices.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11"/>
              </a:rPr>
              <a:t>https://wiki.sei.cmu.edu/confluence/display/seccode/Top+10+Secure+Coding+Practices</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Seacord</a:t>
            </a:r>
            <a:r>
              <a:rPr lang="en-US" sz="1800" dirty="0">
                <a:effectLst/>
                <a:latin typeface="Calibri" panose="020F0502020204030204" pitchFamily="34" charset="0"/>
                <a:ea typeface="Calibri" panose="020F0502020204030204" pitchFamily="34" charset="0"/>
              </a:rPr>
              <a:t>, R. &amp; modified by Herter, J. (2020, August) STR02-C. Sanitize data passed to complex subsystems.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12"/>
              </a:rPr>
              <a:t>https://wiki.sei.cmu.edu/confluence/display/c/STR02-C.+Sanitize+data+passed+to+complex+subsystems</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err="1">
                <a:effectLst/>
                <a:latin typeface="Calibri" panose="020F0502020204030204" pitchFamily="34" charset="0"/>
                <a:ea typeface="Calibri" panose="020F0502020204030204" pitchFamily="34" charset="0"/>
              </a:rPr>
              <a:t>Seacord</a:t>
            </a:r>
            <a:r>
              <a:rPr lang="en-US" sz="1800" dirty="0">
                <a:effectLst/>
                <a:latin typeface="Calibri" panose="020F0502020204030204" pitchFamily="34" charset="0"/>
                <a:ea typeface="Calibri" panose="020F0502020204030204" pitchFamily="34" charset="0"/>
              </a:rPr>
              <a:t>, R. &amp; modified by </a:t>
            </a:r>
            <a:r>
              <a:rPr lang="en-US" sz="1800" dirty="0" err="1">
                <a:effectLst/>
                <a:latin typeface="Calibri" panose="020F0502020204030204" pitchFamily="34" charset="0"/>
                <a:ea typeface="Calibri" panose="020F0502020204030204" pitchFamily="34" charset="0"/>
              </a:rPr>
              <a:t>Rozenau</a:t>
            </a:r>
            <a:r>
              <a:rPr lang="en-US" sz="1800" dirty="0">
                <a:effectLst/>
                <a:latin typeface="Calibri" panose="020F0502020204030204" pitchFamily="34" charset="0"/>
                <a:ea typeface="Calibri" panose="020F0502020204030204" pitchFamily="34" charset="0"/>
              </a:rPr>
              <a:t>, M. (2021, February) INT31-C. Ensure that integer conversions do not result in lost or misinterpreted data.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13"/>
              </a:rPr>
              <a:t>https://wiki.sei.cmu.edu/confluence/display/c/INT31-C.+Ensure+that+integer+conversions+do+not+result+in+lost+or+misinterpreted+data</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Svoboda, D. &amp; modified by Herter, J. (2020, September) ERR55-CPP. Honor exception specifications. </a:t>
            </a:r>
            <a:r>
              <a:rPr lang="en-US" sz="1800" i="1" dirty="0">
                <a:effectLst/>
                <a:latin typeface="Calibri" panose="020F0502020204030204" pitchFamily="34" charset="0"/>
                <a:ea typeface="Calibri" panose="020F0502020204030204" pitchFamily="34" charset="0"/>
              </a:rPr>
              <a:t>Carnegie Mellon University. </a:t>
            </a:r>
            <a:r>
              <a:rPr lang="en-US" sz="1800" dirty="0">
                <a:effectLst/>
                <a:latin typeface="Calibri" panose="020F0502020204030204" pitchFamily="34" charset="0"/>
                <a:ea typeface="Calibri" panose="020F0502020204030204" pitchFamily="34" charset="0"/>
              </a:rPr>
              <a:t>Retrieved from </a:t>
            </a:r>
            <a:r>
              <a:rPr lang="en-US" sz="1800" u="sng" dirty="0">
                <a:solidFill>
                  <a:srgbClr val="0000FF"/>
                </a:solidFill>
                <a:effectLst/>
                <a:latin typeface="Calibri" panose="020F0502020204030204" pitchFamily="34" charset="0"/>
                <a:ea typeface="Calibri" panose="020F0502020204030204" pitchFamily="34" charset="0"/>
                <a:hlinkClick r:id="rId14"/>
              </a:rPr>
              <a:t>https://wiki.sei.cmu.edu/confluence/display/cplusplus/ERR55-CPP.+Honor+exception+specifications</a:t>
            </a: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1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p:cNvGraphicFramePr/>
          <p:nvPr/>
        </p:nvGraphicFramePr>
        <p:xfrm>
          <a:off x="3171900" y="2561050"/>
          <a:ext cx="7835225" cy="353865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3600" u="none" strike="noStrike" cap="none">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FFFF"/>
                </a:solidFill>
              </a:rPr>
              <a:t>1. Validate Input data </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2. Heed Compiler Warnings - 7</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3. Architect and Design for Security Policies – 1, 6, 8, 9</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4. Keep it Simple – 3, 8</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5. Default Deny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6. 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7. Sanitize Data Sent to Other Systems - 4</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8. Practice Defense in Depth - 10</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9. Use Effective Quality Assurance Techniques – 2, 9</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10. Adopt a Secure Coding Standard – 1, 5, 8, 10</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1. Data Type - DCL12-C - Implement abstract data types using opaque types - low</a:t>
            </a:r>
          </a:p>
          <a:p>
            <a:pPr marL="228600" lvl="0" indent="-228600" algn="l" rtl="0">
              <a:lnSpc>
                <a:spcPct val="90000"/>
              </a:lnSpc>
              <a:spcBef>
                <a:spcPts val="0"/>
              </a:spcBef>
              <a:spcAft>
                <a:spcPts val="0"/>
              </a:spcAft>
              <a:buClr>
                <a:schemeClr val="lt1"/>
              </a:buClr>
              <a:buSzPts val="2000"/>
              <a:buChar char="•"/>
            </a:pPr>
            <a:r>
              <a:rPr lang="en-US" sz="2000" dirty="0"/>
              <a:t>2. Data Value - INT31-C - Ensure that integer conversions do not result in lost or misinterpreted data - high</a:t>
            </a:r>
          </a:p>
          <a:p>
            <a:pPr marL="228600" lvl="0" indent="-228600" algn="l" rtl="0">
              <a:lnSpc>
                <a:spcPct val="90000"/>
              </a:lnSpc>
              <a:spcBef>
                <a:spcPts val="0"/>
              </a:spcBef>
              <a:spcAft>
                <a:spcPts val="0"/>
              </a:spcAft>
              <a:buClr>
                <a:schemeClr val="lt1"/>
              </a:buClr>
              <a:buSzPts val="2000"/>
              <a:buChar char="•"/>
            </a:pPr>
            <a:r>
              <a:rPr lang="en-US" sz="2000" dirty="0"/>
              <a:t>3. String Correctness - EXP58-CPP - Pass an object of the correct type to </a:t>
            </a:r>
            <a:r>
              <a:rPr lang="en-US" sz="2000" dirty="0" err="1"/>
              <a:t>va_start</a:t>
            </a:r>
            <a:r>
              <a:rPr lang="en-US" sz="2000" dirty="0"/>
              <a:t> – medium</a:t>
            </a:r>
          </a:p>
          <a:p>
            <a:pPr marL="228600" lvl="0" indent="-228600" algn="l" rtl="0">
              <a:lnSpc>
                <a:spcPct val="90000"/>
              </a:lnSpc>
              <a:spcBef>
                <a:spcPts val="0"/>
              </a:spcBef>
              <a:spcAft>
                <a:spcPts val="0"/>
              </a:spcAft>
              <a:buClr>
                <a:schemeClr val="lt1"/>
              </a:buClr>
              <a:buSzPts val="2000"/>
              <a:buChar char="•"/>
            </a:pPr>
            <a:r>
              <a:rPr lang="en-US" sz="2000" dirty="0"/>
              <a:t>4. SQL Injection - STR02-C - Sanitize data passed to complex subsystems – high</a:t>
            </a:r>
          </a:p>
          <a:p>
            <a:pPr marL="228600" lvl="0" indent="-228600" algn="l" rtl="0">
              <a:lnSpc>
                <a:spcPct val="90000"/>
              </a:lnSpc>
              <a:spcBef>
                <a:spcPts val="0"/>
              </a:spcBef>
              <a:spcAft>
                <a:spcPts val="0"/>
              </a:spcAft>
              <a:buClr>
                <a:schemeClr val="lt1"/>
              </a:buClr>
              <a:buSzPts val="2000"/>
              <a:buChar char="•"/>
            </a:pPr>
            <a:r>
              <a:rPr lang="en-US" sz="2000" dirty="0"/>
              <a:t>5. Memory Protection - CON52-CPP - Prevent data races when accessing bit-fields from multiple threads – medium</a:t>
            </a:r>
          </a:p>
          <a:p>
            <a:pPr marL="228600" lvl="0" indent="-228600" algn="l" rtl="0">
              <a:lnSpc>
                <a:spcPct val="90000"/>
              </a:lnSpc>
              <a:spcBef>
                <a:spcPts val="0"/>
              </a:spcBef>
              <a:spcAft>
                <a:spcPts val="0"/>
              </a:spcAft>
              <a:buClr>
                <a:schemeClr val="lt1"/>
              </a:buClr>
              <a:buSzPts val="2000"/>
              <a:buChar char="•"/>
            </a:pPr>
            <a:r>
              <a:rPr lang="en-US" sz="2000" dirty="0"/>
              <a:t>6. Assertions - CTR54-CPP - Do not subtract iterators that do not refer to the same container – medium</a:t>
            </a:r>
          </a:p>
          <a:p>
            <a:pPr marL="228600" lvl="0" indent="-228600" algn="l" rtl="0">
              <a:lnSpc>
                <a:spcPct val="90000"/>
              </a:lnSpc>
              <a:spcBef>
                <a:spcPts val="0"/>
              </a:spcBef>
              <a:spcAft>
                <a:spcPts val="0"/>
              </a:spcAft>
              <a:buClr>
                <a:schemeClr val="lt1"/>
              </a:buClr>
              <a:buSzPts val="2000"/>
              <a:buChar char="•"/>
            </a:pPr>
            <a:r>
              <a:rPr lang="en-US" sz="2000" dirty="0"/>
              <a:t>7. Exceptions - ERR55-CPP - Honor exception specifications – low</a:t>
            </a:r>
          </a:p>
          <a:p>
            <a:pPr marL="228600" lvl="0" indent="-228600" algn="l" rtl="0">
              <a:lnSpc>
                <a:spcPct val="90000"/>
              </a:lnSpc>
              <a:spcBef>
                <a:spcPts val="0"/>
              </a:spcBef>
              <a:spcAft>
                <a:spcPts val="0"/>
              </a:spcAft>
              <a:buClr>
                <a:schemeClr val="lt1"/>
              </a:buClr>
              <a:buSzPts val="2000"/>
              <a:buChar char="•"/>
            </a:pPr>
            <a:r>
              <a:rPr lang="en-US" sz="2000" dirty="0"/>
              <a:t>8. Memory Management - MEM56-CPP - Do not store an already-owned value in an unrelated smart pointer – high</a:t>
            </a:r>
          </a:p>
          <a:p>
            <a:pPr marL="228600" lvl="0" indent="-228600" algn="l" rtl="0">
              <a:lnSpc>
                <a:spcPct val="90000"/>
              </a:lnSpc>
              <a:spcBef>
                <a:spcPts val="0"/>
              </a:spcBef>
              <a:spcAft>
                <a:spcPts val="0"/>
              </a:spcAft>
              <a:buClr>
                <a:schemeClr val="lt1"/>
              </a:buClr>
              <a:buSzPts val="2000"/>
              <a:buChar char="•"/>
            </a:pPr>
            <a:r>
              <a:rPr lang="en-US" sz="2000" dirty="0"/>
              <a:t>9. Characters and Strings - STR50-CPP - Guarantee that storage for strings has sufficient space for character data and the null terminator – high</a:t>
            </a:r>
          </a:p>
          <a:p>
            <a:pPr marL="228600" lvl="0" indent="-228600" algn="l" rtl="0">
              <a:lnSpc>
                <a:spcPct val="90000"/>
              </a:lnSpc>
              <a:spcBef>
                <a:spcPts val="0"/>
              </a:spcBef>
              <a:spcAft>
                <a:spcPts val="0"/>
              </a:spcAft>
              <a:buClr>
                <a:schemeClr val="lt1"/>
              </a:buClr>
              <a:buSzPts val="2000"/>
              <a:buChar char="•"/>
            </a:pPr>
            <a:r>
              <a:rPr lang="en-US" sz="2000" dirty="0"/>
              <a:t>10. Input Output - FIO51-CPP - Close files when they are no longer needed - medium</a:t>
            </a:r>
            <a:endParaRPr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focusing on encrypting data on the disk in order to prevent security breaches and data leaks. </a:t>
            </a:r>
          </a:p>
          <a:p>
            <a:pPr marL="228600" lvl="0" indent="-228600" algn="l" rtl="0">
              <a:lnSpc>
                <a:spcPct val="90000"/>
              </a:lnSpc>
              <a:spcBef>
                <a:spcPts val="0"/>
              </a:spcBef>
              <a:spcAft>
                <a:spcPts val="0"/>
              </a:spcAft>
              <a:buClr>
                <a:schemeClr val="lt1"/>
              </a:buClr>
              <a:buSzPts val="2000"/>
              <a:buChar char="•"/>
            </a:pPr>
            <a:r>
              <a:rPr lang="en-US" sz="2000" dirty="0"/>
              <a:t>Encryption in flight – preventing security breaches and data leaks when information is being transmitted from one location to another. </a:t>
            </a:r>
          </a:p>
          <a:p>
            <a:pPr marL="228600" lvl="0" indent="-228600" algn="l" rtl="0">
              <a:lnSpc>
                <a:spcPct val="90000"/>
              </a:lnSpc>
              <a:spcBef>
                <a:spcPts val="0"/>
              </a:spcBef>
              <a:spcAft>
                <a:spcPts val="0"/>
              </a:spcAft>
              <a:buClr>
                <a:schemeClr val="lt1"/>
              </a:buClr>
              <a:buSzPts val="2000"/>
              <a:buChar char="•"/>
            </a:pPr>
            <a:r>
              <a:rPr lang="en-US" sz="2000" dirty="0"/>
              <a:t>Encryption in use – preventing security breaches and data leaks to information that is stored on the database or other stored location.</a:t>
            </a:r>
          </a:p>
          <a:p>
            <a:pPr marL="228600" lvl="0" indent="-228600" algn="l" rtl="0">
              <a:lnSpc>
                <a:spcPct val="90000"/>
              </a:lnSpc>
              <a:spcBef>
                <a:spcPts val="0"/>
              </a:spcBef>
              <a:spcAft>
                <a:spcPts val="0"/>
              </a:spcAft>
              <a:buClr>
                <a:schemeClr val="lt1"/>
              </a:buClr>
              <a:buSzPts val="2000"/>
              <a:buChar char="•"/>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provide security around system calls that are made and verify that these calls match the appropriate key. Enable encryption practices and provide security on user logins, changes to the database, and what files users are able to access. </a:t>
            </a:r>
          </a:p>
          <a:p>
            <a:pPr marL="228600" lvl="0" indent="-228600" algn="l" rtl="0">
              <a:lnSpc>
                <a:spcPct val="90000"/>
              </a:lnSpc>
              <a:spcBef>
                <a:spcPts val="0"/>
              </a:spcBef>
              <a:spcAft>
                <a:spcPts val="0"/>
              </a:spcAft>
              <a:buClr>
                <a:schemeClr val="lt1"/>
              </a:buClr>
              <a:buSzPts val="2400"/>
              <a:buChar char="•"/>
            </a:pPr>
            <a:r>
              <a:rPr lang="en-US" sz="2400" dirty="0"/>
              <a:t>Authorization – limit what a user is able to do based on their job necessities. Only permit a user access to high level areas for reduced periods of time to prevent security breaches. </a:t>
            </a:r>
          </a:p>
          <a:p>
            <a:pPr marL="228600" lvl="0" indent="-228600" algn="l" rtl="0">
              <a:lnSpc>
                <a:spcPct val="90000"/>
              </a:lnSpc>
              <a:spcBef>
                <a:spcPts val="0"/>
              </a:spcBef>
              <a:spcAft>
                <a:spcPts val="0"/>
              </a:spcAft>
              <a:buClr>
                <a:schemeClr val="lt1"/>
              </a:buClr>
              <a:buSzPts val="2400"/>
              <a:buChar char="•"/>
            </a:pPr>
            <a:r>
              <a:rPr lang="en-US" sz="2400" dirty="0"/>
              <a:t>Accounting – provide routine security checks and security audits. </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262</TotalTime>
  <Words>1648</Words>
  <Application>Microsoft Office PowerPoint</Application>
  <PresentationFormat>Widescreen</PresentationFormat>
  <Paragraphs>93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Baker, Nathanael</cp:lastModifiedBy>
  <cp:revision>19</cp:revision>
  <dcterms:created xsi:type="dcterms:W3CDTF">2020-08-19T17:59:24Z</dcterms:created>
  <dcterms:modified xsi:type="dcterms:W3CDTF">2021-04-19T06:55:09Z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