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99" r:id="rId5"/>
    <p:sldId id="300" r:id="rId6"/>
    <p:sldId id="301" r:id="rId7"/>
    <p:sldId id="302" r:id="rId8"/>
    <p:sldId id="265" r:id="rId9"/>
    <p:sldId id="303" r:id="rId10"/>
    <p:sldId id="304" r:id="rId11"/>
    <p:sldId id="305" r:id="rId12"/>
    <p:sldId id="261" r:id="rId13"/>
    <p:sldId id="306" r:id="rId14"/>
    <p:sldId id="307" r:id="rId15"/>
    <p:sldId id="308" r:id="rId16"/>
    <p:sldId id="325" r:id="rId17"/>
    <p:sldId id="338" r:id="rId18"/>
    <p:sldId id="296" r:id="rId19"/>
    <p:sldId id="324" r:id="rId20"/>
    <p:sldId id="341" r:id="rId21"/>
    <p:sldId id="297" r:id="rId22"/>
    <p:sldId id="319" r:id="rId23"/>
    <p:sldId id="336" r:id="rId24"/>
    <p:sldId id="342" r:id="rId25"/>
    <p:sldId id="337" r:id="rId26"/>
    <p:sldId id="320" r:id="rId27"/>
    <p:sldId id="298" r:id="rId28"/>
    <p:sldId id="321" r:id="rId29"/>
    <p:sldId id="322" r:id="rId30"/>
    <p:sldId id="323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>
        <p:scale>
          <a:sx n="85" d="100"/>
          <a:sy n="85" d="100"/>
        </p:scale>
        <p:origin x="-7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14251-E02C-4AAC-9759-DED9884DC14B}" type="datetimeFigureOut">
              <a:rPr lang="en-US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A1EC-A096-43DF-A5C0-CF70F7EF8A8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5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0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32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6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9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61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7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7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6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5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A1EC-A096-43DF-A5C0-CF70F7EF8A8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4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atebuwalda" TargetMode="External"/><Relationship Id="rId2" Type="http://schemas.openxmlformats.org/officeDocument/2006/relationships/hyperlink" Target="mailto:natebuwald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Tools and Processes Used Basic .NET Projects</a:t>
            </a:r>
          </a:p>
          <a:p>
            <a:r>
              <a:rPr lang="en-US" dirty="0" smtClean="0"/>
              <a:t>Nate Buwalda</a:t>
            </a:r>
          </a:p>
          <a:p>
            <a:r>
              <a:rPr lang="en-US" dirty="0" err="1" smtClean="0"/>
              <a:t>Cijug</a:t>
            </a:r>
            <a:r>
              <a:rPr lang="en-US" dirty="0" smtClean="0"/>
              <a:t> </a:t>
            </a:r>
            <a:r>
              <a:rPr lang="en-US" dirty="0" err="1" smtClean="0"/>
              <a:t>october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5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</a:p>
        </p:txBody>
      </p:sp>
      <p:pic>
        <p:nvPicPr>
          <p:cNvPr id="7" name="Content Placeholder 6" descr="vs-welcom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80" y="1775574"/>
            <a:ext cx="6763592" cy="382513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Start page provides quick links to relevant information and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Robust extension manager for add-ons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Built-in integration with Visual Studio Online and Microsoft Azure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77531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JetBrains ReSharper</a:t>
            </a:r>
          </a:p>
          <a:p>
            <a:pPr marL="0" indent="0">
              <a:buNone/>
            </a:pPr>
            <a:endParaRPr lang="en-US"/>
          </a:p>
          <a:p>
            <a:pPr marL="578358" lvl="1" indent="-285750"/>
            <a:r>
              <a:rPr lang="en-US">
                <a:solidFill>
                  <a:srgbClr val="404040"/>
                </a:solidFill>
                <a:latin typeface="Calibri"/>
              </a:rPr>
              <a:t>Provides (almost) all of the refactoring capabilities of IntelliJ</a:t>
            </a:r>
          </a:p>
          <a:p>
            <a:pPr marL="578358" lvl="1" indent="-285750"/>
            <a:r>
              <a:rPr lang="en-US">
                <a:solidFill>
                  <a:srgbClr val="404040"/>
                </a:solidFill>
                <a:latin typeface="Calibri"/>
              </a:rPr>
              <a:t>Adds in rich test runners</a:t>
            </a:r>
          </a:p>
          <a:p>
            <a:pPr marL="578358" lvl="1" indent="-285750"/>
            <a:r>
              <a:rPr lang="en-US">
                <a:solidFill>
                  <a:srgbClr val="404040"/>
                </a:solidFill>
                <a:latin typeface="Calibri"/>
              </a:rPr>
              <a:t>Helps with more complicated formatting and enforcement of style guidelines</a:t>
            </a:r>
          </a:p>
        </p:txBody>
      </p:sp>
      <p:pic>
        <p:nvPicPr>
          <p:cNvPr id="8" name="Content Placeholder 7" descr="resharper-logo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5438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13743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Syntax, Structures, And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Basics</a:t>
            </a:r>
          </a:p>
        </p:txBody>
      </p:sp>
      <p:pic>
        <p:nvPicPr>
          <p:cNvPr id="4" name="Content Placeholder 3" descr="hello-ciju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0715" y="1831941"/>
            <a:ext cx="6383613" cy="4397660"/>
          </a:xfrm>
        </p:spPr>
      </p:pic>
      <p:sp>
        <p:nvSpPr>
          <p:cNvPr id="6" name="TextBox 5"/>
          <p:cNvSpPr txBox="1"/>
          <p:nvPr/>
        </p:nvSpPr>
        <p:spPr>
          <a:xfrm>
            <a:off x="1108373" y="1822546"/>
            <a:ext cx="3100388" cy="150810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b="1"/>
              <a:t>Starting A New Application</a:t>
            </a:r>
          </a:p>
          <a:p>
            <a:endParaRPr lang="en-US"/>
          </a:p>
          <a:p>
            <a:r>
              <a:rPr lang="en-US"/>
              <a:t>Applications are made up of a solution which may contain one or more project</a:t>
            </a:r>
          </a:p>
        </p:txBody>
      </p:sp>
    </p:spTree>
    <p:extLst>
      <p:ext uri="{BB962C8B-B14F-4D97-AF65-F5344CB8AC3E}">
        <p14:creationId xmlns:p14="http://schemas.microsoft.com/office/powerpoint/2010/main" val="306858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Basics</a:t>
            </a:r>
          </a:p>
        </p:txBody>
      </p:sp>
      <p:pic>
        <p:nvPicPr>
          <p:cNvPr id="4" name="Content Placeholder 3" descr="hello-cijug-progr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22" y="1822546"/>
            <a:ext cx="6383613" cy="3510986"/>
          </a:xfrm>
        </p:spPr>
      </p:pic>
      <p:sp>
        <p:nvSpPr>
          <p:cNvPr id="6" name="TextBox 5"/>
          <p:cNvSpPr txBox="1"/>
          <p:nvPr/>
        </p:nvSpPr>
        <p:spPr>
          <a:xfrm>
            <a:off x="1108373" y="1822546"/>
            <a:ext cx="3100388" cy="233910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b="1"/>
              <a:t>Hello World</a:t>
            </a:r>
          </a:p>
          <a:p>
            <a:endParaRPr lang="en-US"/>
          </a:p>
          <a:p>
            <a:r>
              <a:rPr lang="en-US"/>
              <a:t>An executable must have a class with a static void Main method</a:t>
            </a:r>
          </a:p>
          <a:p>
            <a:endParaRPr lang="en-US"/>
          </a:p>
          <a:p>
            <a:r>
              <a:rPr lang="en-US"/>
              <a:t>Basic class syntax should feel very familiar</a:t>
            </a:r>
          </a:p>
        </p:txBody>
      </p:sp>
    </p:spTree>
    <p:extLst>
      <p:ext uri="{BB962C8B-B14F-4D97-AF65-F5344CB8AC3E}">
        <p14:creationId xmlns:p14="http://schemas.microsoft.com/office/powerpoint/2010/main" val="85274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Basics</a:t>
            </a:r>
          </a:p>
        </p:txBody>
      </p:sp>
      <p:pic>
        <p:nvPicPr>
          <p:cNvPr id="4" name="Content Placeholder 3" descr="hello-cijug-solexpl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82" y="1822546"/>
            <a:ext cx="3784892" cy="3510986"/>
          </a:xfrm>
        </p:spPr>
      </p:pic>
      <p:sp>
        <p:nvSpPr>
          <p:cNvPr id="6" name="TextBox 5"/>
          <p:cNvSpPr txBox="1"/>
          <p:nvPr/>
        </p:nvSpPr>
        <p:spPr>
          <a:xfrm>
            <a:off x="1108373" y="1822546"/>
            <a:ext cx="3100388" cy="150810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b="1"/>
              <a:t>Hello World</a:t>
            </a:r>
          </a:p>
          <a:p>
            <a:endParaRPr lang="en-US"/>
          </a:p>
          <a:p>
            <a:r>
              <a:rPr lang="en-US"/>
              <a:t>All projects have properties and references listed in the Solution Explorer</a:t>
            </a:r>
          </a:p>
        </p:txBody>
      </p:sp>
    </p:spTree>
    <p:extLst>
      <p:ext uri="{BB962C8B-B14F-4D97-AF65-F5344CB8AC3E}">
        <p14:creationId xmlns:p14="http://schemas.microsoft.com/office/powerpoint/2010/main" val="358561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74" y="1822546"/>
            <a:ext cx="3314108" cy="3510986"/>
          </a:xfrm>
        </p:spPr>
      </p:pic>
      <p:sp>
        <p:nvSpPr>
          <p:cNvPr id="6" name="TextBox 5"/>
          <p:cNvSpPr txBox="1"/>
          <p:nvPr/>
        </p:nvSpPr>
        <p:spPr>
          <a:xfrm>
            <a:off x="1108373" y="1822546"/>
            <a:ext cx="3100388" cy="178510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b="1" dirty="0" smtClean="0"/>
              <a:t>Solution with Test Projects</a:t>
            </a:r>
            <a:endParaRPr lang="en-US" sz="2000" b="1" dirty="0"/>
          </a:p>
          <a:p>
            <a:endParaRPr lang="en-US" dirty="0"/>
          </a:p>
          <a:p>
            <a:r>
              <a:rPr lang="en-US" dirty="0" smtClean="0"/>
              <a:t>As applications grow, additional projects are added with code organized into different source folders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Without Lambdas</a:t>
            </a:r>
          </a:p>
        </p:txBody>
      </p:sp>
      <p:pic>
        <p:nvPicPr>
          <p:cNvPr id="9" name="Content Placeholder 8" descr="math-operations-big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6963" y="2797048"/>
            <a:ext cx="4938712" cy="285775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With Lambdas</a:t>
            </a:r>
          </a:p>
        </p:txBody>
      </p:sp>
      <p:pic>
        <p:nvPicPr>
          <p:cNvPr id="10" name="Content Placeholder 9" descr="math-operations-cleaner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18117" y="2790182"/>
            <a:ext cx="4937125" cy="1678513"/>
          </a:xfrm>
        </p:spPr>
      </p:pic>
    </p:spTree>
    <p:extLst>
      <p:ext uri="{BB962C8B-B14F-4D97-AF65-F5344CB8AC3E}">
        <p14:creationId xmlns:p14="http://schemas.microsoft.com/office/powerpoint/2010/main" val="32080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Applications and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5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09801"/>
            <a:ext cx="6492875" cy="270187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ASP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 an older code heavy approach to page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Prefer to work with ASP .NET MVC, which is very much like Spring MVC with JSPs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cool new interactive web frameworks such as </a:t>
            </a:r>
            <a:r>
              <a:rPr lang="en-US" dirty="0" err="1" smtClean="0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2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Cost of Entry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Visual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C#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Web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Test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Build Tools and 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88529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Internet Information Services (IIS)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Comes as part of Windows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Manages the lifecycle and request routing of ASP .NET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OWIN Katana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self-contained executable web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Deployed and managed like any other executable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Testing and Acceptance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5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53" y="1664153"/>
            <a:ext cx="3393169" cy="33931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NUnit</a:t>
            </a:r>
            <a:r>
              <a:rPr lang="en-US" dirty="0" smtClean="0"/>
              <a:t> – very similar to </a:t>
            </a:r>
            <a:r>
              <a:rPr lang="en-US" dirty="0" err="1" smtClean="0"/>
              <a:t>JUnit</a:t>
            </a:r>
            <a:r>
              <a:rPr lang="en-US" dirty="0" smtClean="0"/>
              <a:t>, including before, after, and other setup helpers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xUnit</a:t>
            </a:r>
            <a:r>
              <a:rPr lang="en-US" dirty="0" smtClean="0"/>
              <a:t> – a more .NET oriented way to test with setup and teardown controlled by C# code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6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Frameworks</a:t>
            </a:r>
            <a:endParaRPr lang="en-US" dirty="0"/>
          </a:p>
        </p:txBody>
      </p:sp>
      <p:pic>
        <p:nvPicPr>
          <p:cNvPr id="4" name="Content Placeholder 3" descr="sample-class-test-xuni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21" y="1839698"/>
            <a:ext cx="5503079" cy="3072027"/>
          </a:xfrm>
        </p:spPr>
      </p:pic>
      <p:sp>
        <p:nvSpPr>
          <p:cNvPr id="6" name="TextBox 5"/>
          <p:cNvSpPr txBox="1"/>
          <p:nvPr/>
        </p:nvSpPr>
        <p:spPr>
          <a:xfrm>
            <a:off x="1108373" y="1822546"/>
            <a:ext cx="3100388" cy="150810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b="1"/>
              <a:t>Unit Testing</a:t>
            </a:r>
          </a:p>
          <a:p>
            <a:endParaRPr lang="en-US"/>
          </a:p>
          <a:p>
            <a:r>
              <a:rPr lang="en-US"/>
              <a:t>Tests generally go in their own project inside the same solution</a:t>
            </a:r>
          </a:p>
        </p:txBody>
      </p:sp>
    </p:spTree>
    <p:extLst>
      <p:ext uri="{BB962C8B-B14F-4D97-AF65-F5344CB8AC3E}">
        <p14:creationId xmlns:p14="http://schemas.microsoft.com/office/powerpoint/2010/main" val="415732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28" y="1822546"/>
            <a:ext cx="6009356" cy="3964937"/>
          </a:xfrm>
        </p:spPr>
      </p:pic>
      <p:sp>
        <p:nvSpPr>
          <p:cNvPr id="6" name="TextBox 5"/>
          <p:cNvSpPr txBox="1"/>
          <p:nvPr/>
        </p:nvSpPr>
        <p:spPr>
          <a:xfrm>
            <a:off x="1108373" y="1822546"/>
            <a:ext cx="3100388" cy="150810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b="1" dirty="0"/>
              <a:t>Unit </a:t>
            </a:r>
            <a:r>
              <a:rPr lang="en-US" sz="2000" b="1" dirty="0" smtClean="0"/>
              <a:t>Testing - Mocks</a:t>
            </a:r>
            <a:endParaRPr lang="en-US" sz="2000" b="1" dirty="0"/>
          </a:p>
          <a:p>
            <a:endParaRPr lang="en-US" dirty="0"/>
          </a:p>
          <a:p>
            <a:r>
              <a:rPr lang="en-US" dirty="0" err="1" smtClean="0"/>
              <a:t>Moq</a:t>
            </a:r>
            <a:r>
              <a:rPr lang="en-US" dirty="0" smtClean="0"/>
              <a:t> is a library that uses lambdas to set and verify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1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Frameworks</a:t>
            </a:r>
            <a:endParaRPr lang="en-US" dirty="0"/>
          </a:p>
        </p:txBody>
      </p:sp>
      <p:pic>
        <p:nvPicPr>
          <p:cNvPr id="4" name="Content Placeholder 3" descr="sample-class-test-resul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96" y="1813152"/>
            <a:ext cx="5992293" cy="2995395"/>
          </a:xfrm>
        </p:spPr>
      </p:pic>
      <p:sp>
        <p:nvSpPr>
          <p:cNvPr id="6" name="TextBox 5"/>
          <p:cNvSpPr txBox="1"/>
          <p:nvPr/>
        </p:nvSpPr>
        <p:spPr>
          <a:xfrm>
            <a:off x="1108373" y="1822546"/>
            <a:ext cx="3100388" cy="206210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b="1"/>
              <a:t>Test Results</a:t>
            </a:r>
          </a:p>
          <a:p>
            <a:endParaRPr lang="en-US"/>
          </a:p>
          <a:p>
            <a:r>
              <a:rPr lang="en-US"/>
              <a:t>Two ways to run tests if you have Resharper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Run through Test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Resharper Test Session</a:t>
            </a:r>
          </a:p>
        </p:txBody>
      </p:sp>
    </p:spTree>
    <p:extLst>
      <p:ext uri="{BB962C8B-B14F-4D97-AF65-F5344CB8AC3E}">
        <p14:creationId xmlns:p14="http://schemas.microsoft.com/office/powerpoint/2010/main" val="349247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10" y="2460811"/>
            <a:ext cx="2908519" cy="154277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SpecFlow</a:t>
            </a:r>
            <a:r>
              <a:rPr lang="en-US" dirty="0" smtClean="0"/>
              <a:t> – a Cucumber implementation for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00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and Managing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11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62" y="2798763"/>
            <a:ext cx="2571750" cy="11239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Most project builds are managed through Visual Studio</a:t>
            </a:r>
          </a:p>
          <a:p>
            <a:r>
              <a:rPr lang="en-US" dirty="0" smtClean="0"/>
              <a:t>Automation can be done 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MSBuild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Several other build scripting DSLs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9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62" y="2923540"/>
            <a:ext cx="2571750" cy="87439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Dependencies can be managed via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Similar to Ivy or the dependency management parts of Maven</a:t>
            </a:r>
          </a:p>
        </p:txBody>
      </p:sp>
    </p:spTree>
    <p:extLst>
      <p:ext uri="{BB962C8B-B14F-4D97-AF65-F5344CB8AC3E}">
        <p14:creationId xmlns:p14="http://schemas.microsoft.com/office/powerpoint/2010/main" val="243359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Entry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 and Platform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Managed through Package Console in Visual Studio</a:t>
            </a:r>
          </a:p>
          <a:p>
            <a:pPr lvl="1"/>
            <a:r>
              <a:rPr lang="en-US" dirty="0" smtClean="0"/>
              <a:t>Handles most transitive dependencies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89" y="1851103"/>
            <a:ext cx="5421725" cy="2496376"/>
          </a:xfrm>
        </p:spPr>
      </p:pic>
    </p:spTree>
    <p:extLst>
      <p:ext uri="{BB962C8B-B14F-4D97-AF65-F5344CB8AC3E}">
        <p14:creationId xmlns:p14="http://schemas.microsoft.com/office/powerpoint/2010/main" val="22883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6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natebuwalda@gmail.com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http://github.com/natebuwalda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scotchnate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/>
              <a:t>Thanks!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95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Entry</a:t>
            </a:r>
          </a:p>
        </p:txBody>
      </p:sp>
      <p:pic>
        <p:nvPicPr>
          <p:cNvPr id="9" name="Picture Placeholder 8" descr="visual-studio-ult-cos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2029536"/>
            <a:ext cx="6492875" cy="2662404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Scary!</a:t>
            </a:r>
          </a:p>
          <a:p>
            <a:r>
              <a:rPr lang="en-US"/>
              <a:t>This is usually what most people see or think when they are confronted with doing .NET development.</a:t>
            </a:r>
          </a:p>
        </p:txBody>
      </p:sp>
    </p:spTree>
    <p:extLst>
      <p:ext uri="{BB962C8B-B14F-4D97-AF65-F5344CB8AC3E}">
        <p14:creationId xmlns:p14="http://schemas.microsoft.com/office/powerpoint/2010/main" val="228422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Entry</a:t>
            </a:r>
          </a:p>
        </p:txBody>
      </p:sp>
      <p:pic>
        <p:nvPicPr>
          <p:cNvPr id="9" name="Picture Placeholder 8" descr="nissan2009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01" y="2029536"/>
            <a:ext cx="3549872" cy="2662404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What can that buy?</a:t>
            </a:r>
          </a:p>
          <a:p>
            <a:r>
              <a:rPr lang="en-US"/>
              <a:t>2009 Toyota Corolla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Entry</a:t>
            </a:r>
          </a:p>
        </p:txBody>
      </p:sp>
      <p:pic>
        <p:nvPicPr>
          <p:cNvPr id="9" name="Picture Placeholder 8" descr="visual-studio-pro-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45" y="1784982"/>
            <a:ext cx="6762753" cy="3127867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Is there hope?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You probably do no need Ultimate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MSDN is nice, but probably do not need that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How about Professional?</a:t>
            </a:r>
          </a:p>
        </p:txBody>
      </p:sp>
    </p:spTree>
    <p:extLst>
      <p:ext uri="{BB962C8B-B14F-4D97-AF65-F5344CB8AC3E}">
        <p14:creationId xmlns:p14="http://schemas.microsoft.com/office/powerpoint/2010/main" val="77843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Entry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But that is still monies...</a:t>
            </a: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Calibri"/>
              </a:rPr>
              <a:t>... how about free?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alibri"/>
            </a:endParaRPr>
          </a:p>
          <a:p>
            <a:pPr marL="578358" lvl="1" indent="-285750"/>
            <a:r>
              <a:rPr lang="en-US">
                <a:solidFill>
                  <a:srgbClr val="404040"/>
                </a:solidFill>
                <a:latin typeface="Calibri"/>
              </a:rPr>
              <a:t>Microsoft Bizspark</a:t>
            </a:r>
          </a:p>
          <a:p>
            <a:pPr marL="578358" lvl="1" indent="-285750"/>
            <a:r>
              <a:rPr lang="en-US">
                <a:solidFill>
                  <a:srgbClr val="404040"/>
                </a:solidFill>
                <a:latin typeface="Calibri"/>
              </a:rPr>
              <a:t>Developer 90-day Trial License</a:t>
            </a:r>
          </a:p>
          <a:p>
            <a:pPr marL="578358" lvl="1" indent="-285750"/>
            <a:r>
              <a:rPr lang="en-US">
                <a:solidFill>
                  <a:srgbClr val="404040"/>
                </a:solidFill>
                <a:latin typeface="Calibri"/>
              </a:rPr>
              <a:t>Visual Studio Express Editions</a:t>
            </a:r>
          </a:p>
        </p:txBody>
      </p:sp>
      <p:pic>
        <p:nvPicPr>
          <p:cNvPr id="8" name="Content Placeholder 7" descr="BizSpark-logo.jpe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6075" y="3171825"/>
            <a:ext cx="3981450" cy="1371600"/>
          </a:xfrm>
        </p:spPr>
      </p:pic>
    </p:spTree>
    <p:extLst>
      <p:ext uri="{BB962C8B-B14F-4D97-AF65-F5344CB8AC3E}">
        <p14:creationId xmlns:p14="http://schemas.microsoft.com/office/powerpoint/2010/main" val="362554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Answer To All of The Other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</a:p>
        </p:txBody>
      </p:sp>
      <p:pic>
        <p:nvPicPr>
          <p:cNvPr id="7" name="Content Placeholder 6" descr="visual-studio-2013-log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9537" y="1931988"/>
            <a:ext cx="5715000" cy="28575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More than an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Acts as the center of all development activities for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Provides capabilities for architecture, design, source control, building, compiling, deploying, and more</a:t>
            </a:r>
          </a:p>
        </p:txBody>
      </p:sp>
    </p:spTree>
    <p:extLst>
      <p:ext uri="{BB962C8B-B14F-4D97-AF65-F5344CB8AC3E}">
        <p14:creationId xmlns:p14="http://schemas.microsoft.com/office/powerpoint/2010/main" val="20870818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3733</TotalTime>
  <Words>645</Words>
  <Application>Microsoft Office PowerPoint</Application>
  <PresentationFormat>Custom</PresentationFormat>
  <Paragraphs>157</Paragraphs>
  <Slides>32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Retrospect</vt:lpstr>
      <vt:lpstr>Getting Started In .Net</vt:lpstr>
      <vt:lpstr>Agenda</vt:lpstr>
      <vt:lpstr>Cost of Entry</vt:lpstr>
      <vt:lpstr>Cost of Entry</vt:lpstr>
      <vt:lpstr>Cost of Entry</vt:lpstr>
      <vt:lpstr>Cost of Entry</vt:lpstr>
      <vt:lpstr>Cost of Entry</vt:lpstr>
      <vt:lpstr>Visual Studio</vt:lpstr>
      <vt:lpstr>Visual Studio</vt:lpstr>
      <vt:lpstr>Visual Studio</vt:lpstr>
      <vt:lpstr>Visual Studio</vt:lpstr>
      <vt:lpstr>C# Basics</vt:lpstr>
      <vt:lpstr>C# Basics</vt:lpstr>
      <vt:lpstr>C# Basics</vt:lpstr>
      <vt:lpstr>C# Basics</vt:lpstr>
      <vt:lpstr>C# Basics</vt:lpstr>
      <vt:lpstr>C# Basics</vt:lpstr>
      <vt:lpstr>Web Frameworks</vt:lpstr>
      <vt:lpstr>Web Frameworks</vt:lpstr>
      <vt:lpstr>Web Frameworks</vt:lpstr>
      <vt:lpstr>Test Frameworks</vt:lpstr>
      <vt:lpstr>Test Frameworks</vt:lpstr>
      <vt:lpstr>Test Frameworks</vt:lpstr>
      <vt:lpstr>Test Frameworks</vt:lpstr>
      <vt:lpstr>Test Frameworks</vt:lpstr>
      <vt:lpstr>Test Frameworks</vt:lpstr>
      <vt:lpstr>Build Tools</vt:lpstr>
      <vt:lpstr>Build Tools</vt:lpstr>
      <vt:lpstr>Build Tools</vt:lpstr>
      <vt:lpstr>Build Tools</vt:lpstr>
      <vt:lpstr>Closing remarks</vt:lpstr>
      <vt:lpstr>Contact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 Scala Web Apps</dc:title>
  <dc:creator>Nate Buwalda</dc:creator>
  <cp:lastModifiedBy>Nathan A Buwalda</cp:lastModifiedBy>
  <cp:revision>66</cp:revision>
  <dcterms:created xsi:type="dcterms:W3CDTF">2013-06-06T01:28:28Z</dcterms:created>
  <dcterms:modified xsi:type="dcterms:W3CDTF">2014-10-07T13:59:39Z</dcterms:modified>
</cp:coreProperties>
</file>