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7" r:id="rId6"/>
    <p:sldId id="298" r:id="rId7"/>
    <p:sldId id="299" r:id="rId8"/>
    <p:sldId id="300" r:id="rId9"/>
    <p:sldId id="301" r:id="rId10"/>
    <p:sldId id="265" r:id="rId11"/>
    <p:sldId id="303" r:id="rId12"/>
    <p:sldId id="304" r:id="rId13"/>
    <p:sldId id="305" r:id="rId14"/>
    <p:sldId id="306" r:id="rId15"/>
    <p:sldId id="318" r:id="rId16"/>
    <p:sldId id="307" r:id="rId17"/>
    <p:sldId id="321" r:id="rId18"/>
    <p:sldId id="295" r:id="rId19"/>
    <p:sldId id="309" r:id="rId20"/>
    <p:sldId id="322" r:id="rId21"/>
    <p:sldId id="323" r:id="rId22"/>
    <p:sldId id="311" r:id="rId23"/>
    <p:sldId id="324" r:id="rId24"/>
    <p:sldId id="261" r:id="rId25"/>
    <p:sldId id="262" r:id="rId26"/>
    <p:sldId id="302" r:id="rId27"/>
    <p:sldId id="296" r:id="rId28"/>
    <p:sldId id="313" r:id="rId29"/>
    <p:sldId id="319" r:id="rId30"/>
    <p:sldId id="314" r:id="rId31"/>
    <p:sldId id="315" r:id="rId32"/>
    <p:sldId id="316" r:id="rId33"/>
    <p:sldId id="317" r:id="rId34"/>
    <p:sldId id="312" r:id="rId35"/>
    <p:sldId id="310" r:id="rId36"/>
    <p:sldId id="320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92" d="100"/>
          <a:sy n="92" d="100"/>
        </p:scale>
        <p:origin x="-114" y="-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ander/hungryhawk/blob/master/hungryhawk/src/test/java/net/timandersen/util/MockDispatcherServlet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g.io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atebuwalda" TargetMode="External"/><Relationship Id="rId2" Type="http://schemas.openxmlformats.org/officeDocument/2006/relationships/hyperlink" Target="mailto:natebuwald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Spring basics and best practices</a:t>
            </a:r>
          </a:p>
          <a:p>
            <a:r>
              <a:rPr lang="en-US" dirty="0" smtClean="0"/>
              <a:t>Nate Buwalda</a:t>
            </a:r>
          </a:p>
          <a:p>
            <a:r>
              <a:rPr lang="en-US" dirty="0" err="1" smtClean="0"/>
              <a:t>Cijug</a:t>
            </a:r>
            <a:r>
              <a:rPr lang="en-US" dirty="0" smtClean="0"/>
              <a:t> </a:t>
            </a:r>
            <a:r>
              <a:rPr lang="en-US" dirty="0" err="1" smtClean="0"/>
              <a:t>october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configure a spring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7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Faces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Spring libraries</a:t>
            </a:r>
          </a:p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Core, Context, and Beans</a:t>
            </a:r>
          </a:p>
          <a:p>
            <a:pPr lvl="1"/>
            <a:r>
              <a:rPr lang="en-US" dirty="0" smtClean="0"/>
              <a:t>Used for wiring, application configuration, and control</a:t>
            </a:r>
          </a:p>
          <a:p>
            <a:r>
              <a:rPr lang="en-US" dirty="0" smtClean="0"/>
              <a:t>Mid-tier</a:t>
            </a:r>
          </a:p>
          <a:p>
            <a:pPr lvl="1"/>
            <a:r>
              <a:rPr lang="en-US" dirty="0" smtClean="0"/>
              <a:t>MVC, JDBC, ORM</a:t>
            </a:r>
          </a:p>
          <a:p>
            <a:pPr lvl="1"/>
            <a:r>
              <a:rPr lang="en-US" dirty="0" smtClean="0"/>
              <a:t>Lightweight wrapper libraries for specific technologies</a:t>
            </a:r>
          </a:p>
          <a:p>
            <a:pPr lvl="1"/>
            <a:r>
              <a:rPr lang="en-US" dirty="0" smtClean="0"/>
              <a:t>Require developer to wire most parts together</a:t>
            </a:r>
          </a:p>
          <a:p>
            <a:r>
              <a:rPr lang="en-US" dirty="0" smtClean="0"/>
              <a:t>Heavy frameworks</a:t>
            </a:r>
          </a:p>
          <a:p>
            <a:pPr lvl="1"/>
            <a:r>
              <a:rPr lang="en-US" dirty="0" err="1" smtClean="0"/>
              <a:t>Webflow</a:t>
            </a:r>
            <a:r>
              <a:rPr lang="en-US" dirty="0" smtClean="0"/>
              <a:t>, Security, Batch</a:t>
            </a:r>
          </a:p>
          <a:p>
            <a:pPr lvl="1"/>
            <a:r>
              <a:rPr lang="en-US" dirty="0" smtClean="0"/>
              <a:t>Come with their own wiring and 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engine for bean creation and management</a:t>
            </a:r>
          </a:p>
          <a:p>
            <a:r>
              <a:rPr lang="en-US" dirty="0" smtClean="0"/>
              <a:t>All roads lead to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Several implementations now</a:t>
            </a:r>
          </a:p>
          <a:p>
            <a:pPr lvl="1"/>
            <a:r>
              <a:rPr lang="en-US" dirty="0" smtClean="0"/>
              <a:t>Acts as a central registry of all beans</a:t>
            </a:r>
          </a:p>
          <a:p>
            <a:pPr lvl="1"/>
            <a:r>
              <a:rPr lang="en-US" dirty="0" smtClean="0"/>
              <a:t>Creates a ‘context’</a:t>
            </a:r>
          </a:p>
          <a:p>
            <a:r>
              <a:rPr lang="en-US" dirty="0" smtClean="0"/>
              <a:t>Applications are managed through the Spring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pPr lvl="1"/>
            <a:r>
              <a:rPr lang="en-US" dirty="0" smtClean="0"/>
              <a:t>Beans are wired together where needed</a:t>
            </a:r>
          </a:p>
          <a:p>
            <a:pPr lvl="1"/>
            <a:r>
              <a:rPr lang="en-US" dirty="0" smtClean="0"/>
              <a:t>Can look up a bean by its name or class through the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Beans have a scope</a:t>
            </a:r>
          </a:p>
          <a:p>
            <a:pPr lvl="1"/>
            <a:r>
              <a:rPr lang="en-US" dirty="0" smtClean="0"/>
              <a:t>Default is singleton</a:t>
            </a:r>
          </a:p>
          <a:p>
            <a:pPr lvl="1"/>
            <a:r>
              <a:rPr lang="en-US" dirty="0" smtClean="0"/>
              <a:t>Can use other defined (prototype, request, etc.) </a:t>
            </a:r>
            <a:r>
              <a:rPr lang="en-US" smtClean="0"/>
              <a:t>or custom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Config</a:t>
            </a:r>
            <a:r>
              <a:rPr lang="en-US" dirty="0" smtClean="0"/>
              <a:t> -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&lt;beans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12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200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www.springframework.org/schema/beans</a:t>
            </a:r>
            <a:r>
              <a:rPr lang="en-US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&lt;bean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org.apache.commons.dbcp.BasicDataSource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"close"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driverClassName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"org.h2.Driver"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"jdbc:h2:~/test"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&lt;/bean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7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Config</a:t>
            </a:r>
            <a:r>
              <a:rPr lang="en-US" dirty="0" smtClean="0"/>
              <a:t> -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&lt;beans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http://www.springframework.org/schema/beans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xmlns:context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http://www.springframework.org/schema/context</a:t>
            </a:r>
            <a:r>
              <a:rPr lang="en-US" sz="12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context:component-scan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base-package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co.leantechniques.person.service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co.leantechniques.person.repository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co.leantechniques.pet.service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1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Config</a:t>
            </a:r>
            <a:r>
              <a:rPr lang="en-US" dirty="0" smtClean="0"/>
              <a:t> -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BasePersonService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BasePersonService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0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Config</a:t>
            </a:r>
            <a:r>
              <a:rPr lang="en-US" dirty="0" smtClean="0"/>
              <a:t> – Code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BasicDataSource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BasicDataSource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BasicDataSource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setDriverClassName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"org.h2.Driver"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setUrl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"jdbc:h2:~/test"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6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Config</a:t>
            </a:r>
            <a:r>
              <a:rPr lang="en-US" dirty="0" smtClean="0"/>
              <a:t> – Code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co.leantechniques.person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… other bean wiring here …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9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Unit, integration, and acceptance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plays well into unit testing (and TDD if you are doing that)</a:t>
            </a:r>
          </a:p>
          <a:p>
            <a:pPr lvl="1"/>
            <a:r>
              <a:rPr lang="en-US" dirty="0" smtClean="0"/>
              <a:t>Reliance on abstraction and interfaces</a:t>
            </a:r>
          </a:p>
          <a:p>
            <a:pPr lvl="1"/>
            <a:r>
              <a:rPr lang="en-US" dirty="0" smtClean="0"/>
              <a:t>Isolation and separation of responsibilities into different classes</a:t>
            </a:r>
          </a:p>
          <a:p>
            <a:r>
              <a:rPr lang="en-US" dirty="0" smtClean="0"/>
              <a:t>Avoid loading a Spring context during unit tests</a:t>
            </a:r>
          </a:p>
          <a:p>
            <a:r>
              <a:rPr lang="en-US" dirty="0" smtClean="0"/>
              <a:t>Helpful libraries</a:t>
            </a:r>
          </a:p>
          <a:p>
            <a:pPr lvl="1"/>
            <a:r>
              <a:rPr lang="en-US" dirty="0" err="1" smtClean="0"/>
              <a:t>Mockito</a:t>
            </a:r>
            <a:endParaRPr lang="en-US" dirty="0" smtClean="0"/>
          </a:p>
          <a:p>
            <a:pPr lvl="1"/>
            <a:r>
              <a:rPr lang="en-US" dirty="0" smtClean="0"/>
              <a:t>Spring Test</a:t>
            </a:r>
          </a:p>
        </p:txBody>
      </p:sp>
    </p:spTree>
    <p:extLst>
      <p:ext uri="{BB962C8B-B14F-4D97-AF65-F5344CB8AC3E}">
        <p14:creationId xmlns:p14="http://schemas.microsoft.com/office/powerpoint/2010/main" val="34870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History of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Spring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Testing with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Pros </a:t>
            </a:r>
            <a:r>
              <a:rPr lang="en-US" dirty="0"/>
              <a:t>and Cons of </a:t>
            </a:r>
            <a:r>
              <a:rPr lang="en-US" dirty="0" smtClean="0"/>
              <a:t>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Spring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BasePersonService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BasePersonService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MockitoJUnitRunner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BasePersonServiceTest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@Mock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personRepository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InjectMocks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BasePersonService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testCalculateFullName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Exception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2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worthwhile to have at least one test that loads the entire composed context of your application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JUnit</a:t>
            </a:r>
            <a:r>
              <a:rPr lang="en-US" dirty="0" smtClean="0"/>
              <a:t> to run the test</a:t>
            </a:r>
          </a:p>
          <a:p>
            <a:pPr lvl="1"/>
            <a:r>
              <a:rPr lang="en-US" dirty="0" smtClean="0"/>
              <a:t>Spring Test contains a couple of helpful annotations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(SpringJUnit4ClassRunner.class)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ContextConfiguration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DirtiesContext</a:t>
            </a:r>
            <a:endParaRPr lang="en-US" dirty="0" smtClean="0"/>
          </a:p>
          <a:p>
            <a:pPr lvl="2"/>
            <a:r>
              <a:rPr lang="en-US" dirty="0" smtClean="0"/>
              <a:t>@Rollback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8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Load the application context once at the beginning of your acceptance test suite</a:t>
            </a:r>
          </a:p>
          <a:p>
            <a:pPr lvl="1"/>
            <a:r>
              <a:rPr lang="en-US" dirty="0" smtClean="0"/>
              <a:t>If you modify the context for any reason, be sure to reset it between tests</a:t>
            </a:r>
          </a:p>
          <a:p>
            <a:pPr lvl="1"/>
            <a:r>
              <a:rPr lang="en-US" dirty="0" smtClean="0"/>
              <a:t>It is useful to keep a separate context in the acceptance tests for injecting stubbed services and test environment properties</a:t>
            </a:r>
          </a:p>
          <a:p>
            <a:pPr lvl="1"/>
            <a:r>
              <a:rPr lang="en-US" dirty="0" smtClean="0"/>
              <a:t>It is possible to stub out entry points for Spring libraries</a:t>
            </a:r>
          </a:p>
          <a:p>
            <a:pPr lvl="2"/>
            <a:r>
              <a:rPr lang="en-US" dirty="0" smtClean="0"/>
              <a:t>Spring MVC – </a:t>
            </a:r>
            <a:r>
              <a:rPr lang="en-US" dirty="0" err="1" smtClean="0"/>
              <a:t>MockDispatcherServlet</a:t>
            </a:r>
            <a:r>
              <a:rPr lang="en-US" dirty="0" smtClean="0"/>
              <a:t> example</a:t>
            </a:r>
            <a:endParaRPr lang="en-US" dirty="0"/>
          </a:p>
          <a:p>
            <a:pPr lvl="3"/>
            <a:r>
              <a:rPr lang="en-US" sz="1200" dirty="0">
                <a:hlinkClick r:id="rId2"/>
              </a:rPr>
              <a:t>https://github.com/timander/hungryhawk/blob/master/hungryhawk/src/test/java/net/timandersen/util/MockDispatcherServlet.java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237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 and Cons of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works, what doesn’t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9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Autowired</a:t>
            </a:r>
            <a:r>
              <a:rPr lang="en-US" dirty="0" smtClean="0"/>
              <a:t> dependency injection</a:t>
            </a:r>
          </a:p>
          <a:p>
            <a:pPr lvl="1"/>
            <a:r>
              <a:rPr lang="en-US" dirty="0" smtClean="0"/>
              <a:t>No need for developer to wire together the various layers of an application</a:t>
            </a:r>
          </a:p>
          <a:p>
            <a:pPr lvl="1"/>
            <a:r>
              <a:rPr lang="en-US" dirty="0" smtClean="0"/>
              <a:t>Can wire by setter, constructor, or field</a:t>
            </a:r>
          </a:p>
          <a:p>
            <a:r>
              <a:rPr lang="en-US" dirty="0" smtClean="0"/>
              <a:t>Abstraction and isolation</a:t>
            </a:r>
          </a:p>
          <a:p>
            <a:pPr lvl="1"/>
            <a:r>
              <a:rPr lang="en-US" dirty="0" smtClean="0"/>
              <a:t>Allow the developer to build parts of the application independently of each other</a:t>
            </a:r>
          </a:p>
          <a:p>
            <a:pPr lvl="1"/>
            <a:r>
              <a:rPr lang="en-US" dirty="0" smtClean="0"/>
              <a:t>Behaviors become more encapsulated</a:t>
            </a:r>
          </a:p>
          <a:p>
            <a:r>
              <a:rPr lang="en-US" dirty="0" smtClean="0"/>
              <a:t>Solutions to help with many repetitive tasks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Transaction management</a:t>
            </a:r>
          </a:p>
          <a:p>
            <a:pPr lvl="1"/>
            <a:r>
              <a:rPr lang="en-US" dirty="0" smtClean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6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is far away from where the code is used</a:t>
            </a:r>
          </a:p>
          <a:p>
            <a:r>
              <a:rPr lang="en-US" dirty="0" smtClean="0"/>
              <a:t>Too many solutions</a:t>
            </a:r>
          </a:p>
          <a:p>
            <a:r>
              <a:rPr lang="en-US" dirty="0" smtClean="0"/>
              <a:t>Heavy use of reflection and AOP</a:t>
            </a:r>
          </a:p>
          <a:p>
            <a:r>
              <a:rPr lang="en-US" dirty="0" smtClean="0"/>
              <a:t>Not always standards compliant</a:t>
            </a:r>
          </a:p>
          <a:p>
            <a:r>
              <a:rPr lang="en-US" dirty="0" smtClean="0"/>
              <a:t>Makes the application start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27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Advice and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5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Configuration?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now three ways to configure a Spring application</a:t>
            </a:r>
          </a:p>
          <a:p>
            <a:r>
              <a:rPr lang="en-US" dirty="0" smtClean="0"/>
              <a:t>Each of the three have appropriate use cases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is useful when the configuration of the application might be separate from the code itself</a:t>
            </a:r>
          </a:p>
          <a:p>
            <a:pPr lvl="1"/>
            <a:r>
              <a:rPr lang="en-US" dirty="0" smtClean="0"/>
              <a:t>Annotation </a:t>
            </a:r>
            <a:r>
              <a:rPr lang="en-US" dirty="0" err="1" smtClean="0"/>
              <a:t>config</a:t>
            </a:r>
            <a:r>
              <a:rPr lang="en-US" dirty="0" smtClean="0"/>
              <a:t> is useful when you want to reduce boilerplate code</a:t>
            </a:r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config</a:t>
            </a:r>
            <a:r>
              <a:rPr lang="en-US" dirty="0" smtClean="0"/>
              <a:t> is useful when you want more precise control over how things are wired and is more easily refactored</a:t>
            </a:r>
          </a:p>
          <a:p>
            <a:r>
              <a:rPr lang="en-US" dirty="0" smtClean="0"/>
              <a:t>All three configuration styles start at about the same speed</a:t>
            </a:r>
          </a:p>
          <a:p>
            <a:pPr lvl="1"/>
            <a:r>
              <a:rPr lang="en-US" dirty="0" smtClean="0"/>
              <a:t>Unnecessary package scanning will slow things down</a:t>
            </a:r>
          </a:p>
          <a:p>
            <a:pPr lvl="1"/>
            <a:r>
              <a:rPr lang="en-US" dirty="0" smtClean="0"/>
              <a:t>Reliance on </a:t>
            </a:r>
            <a:r>
              <a:rPr lang="en-US" dirty="0" err="1" smtClean="0"/>
              <a:t>autowiring</a:t>
            </a:r>
            <a:r>
              <a:rPr lang="en-US" dirty="0" smtClean="0"/>
              <a:t> versus explicit configuration can slow things down</a:t>
            </a:r>
          </a:p>
          <a:p>
            <a:r>
              <a:rPr lang="en-US" dirty="0" smtClean="0"/>
              <a:t>It is possible to combine all three, but you should try to pick one way and be consistent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0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Inject?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bean that is configured and managed by Spring increases startup time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autowired</a:t>
            </a:r>
            <a:r>
              <a:rPr lang="en-US" dirty="0" smtClean="0"/>
              <a:t> dependency increases startup time</a:t>
            </a:r>
          </a:p>
          <a:p>
            <a:pPr lvl="1"/>
            <a:r>
              <a:rPr lang="en-US" dirty="0" smtClean="0"/>
              <a:t>Keep the number of dependencies less than three</a:t>
            </a:r>
          </a:p>
          <a:p>
            <a:r>
              <a:rPr lang="en-US" dirty="0" smtClean="0"/>
              <a:t>It is ok to not wire all dependencies</a:t>
            </a:r>
          </a:p>
          <a:p>
            <a:pPr lvl="1"/>
            <a:r>
              <a:rPr lang="en-US" dirty="0" smtClean="0"/>
              <a:t>‘new’ is not a bad word</a:t>
            </a:r>
          </a:p>
          <a:p>
            <a:pPr lvl="1"/>
            <a:r>
              <a:rPr lang="en-US" dirty="0" smtClean="0"/>
              <a:t>Just remember that any self-wired dependency is NOT managed by Spring</a:t>
            </a:r>
          </a:p>
          <a:p>
            <a:r>
              <a:rPr lang="en-US" dirty="0" smtClean="0"/>
              <a:t>Start with wiring together application borders, then wire together application logic where needed</a:t>
            </a:r>
          </a:p>
          <a:p>
            <a:pPr lvl="1"/>
            <a:r>
              <a:rPr lang="en-US" dirty="0" smtClean="0"/>
              <a:t>Start with JDBC and web components</a:t>
            </a:r>
          </a:p>
          <a:p>
            <a:pPr lvl="1"/>
            <a:r>
              <a:rPr lang="en-US" dirty="0" smtClean="0"/>
              <a:t>Wait to wire internal dependencies until it makes sense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ejb</a:t>
            </a:r>
            <a:r>
              <a:rPr lang="en-US" dirty="0" smtClean="0"/>
              <a:t> to post-xml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dirty="0" err="1" smtClean="0"/>
              <a:t>vs</a:t>
            </a:r>
            <a:r>
              <a:rPr lang="en-US" dirty="0" smtClean="0"/>
              <a:t>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Wiring to a concrete type somewhat defeats the point of dependency injection</a:t>
            </a:r>
          </a:p>
          <a:p>
            <a:pPr lvl="1"/>
            <a:r>
              <a:rPr lang="en-US" dirty="0" smtClean="0"/>
              <a:t>Each configuration of the application should be able to wire the concrete type needed for that version of the application</a:t>
            </a:r>
          </a:p>
          <a:p>
            <a:r>
              <a:rPr lang="en-US" dirty="0" smtClean="0"/>
              <a:t>Spring sometimes has to create a CGLIB proxy of the bean’s type</a:t>
            </a:r>
          </a:p>
          <a:p>
            <a:pPr lvl="1"/>
            <a:r>
              <a:rPr lang="en-US" dirty="0" smtClean="0"/>
              <a:t>This proxy will implement all of the interfaces on the concrete type</a:t>
            </a:r>
          </a:p>
          <a:p>
            <a:pPr lvl="1"/>
            <a:r>
              <a:rPr lang="en-US" dirty="0" smtClean="0"/>
              <a:t>Proxy might not be type-compatible with the concrete type</a:t>
            </a:r>
          </a:p>
          <a:p>
            <a:r>
              <a:rPr lang="en-US" dirty="0" smtClean="0"/>
              <a:t>However, having to create interfaces for single use classes creates unnecessary code</a:t>
            </a:r>
          </a:p>
          <a:p>
            <a:r>
              <a:rPr lang="en-US" dirty="0" smtClean="0"/>
              <a:t>Wire to interfaces in all non-trivially sized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1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err="1" smtClean="0"/>
              <a:t>vs</a:t>
            </a:r>
            <a:r>
              <a:rPr lang="en-US" dirty="0" smtClean="0"/>
              <a:t> Libraries (APIs)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pplications should contain the necessary configuration</a:t>
            </a:r>
          </a:p>
          <a:p>
            <a:pPr lvl="1"/>
            <a:r>
              <a:rPr lang="en-US" dirty="0" smtClean="0"/>
              <a:t>Configuration should be divided out by responsibility (service, data,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Web applications should be divided in to at least two configurations</a:t>
            </a:r>
          </a:p>
          <a:p>
            <a:pPr lvl="2"/>
            <a:r>
              <a:rPr lang="en-US" dirty="0" smtClean="0"/>
              <a:t>Web </a:t>
            </a:r>
            <a:r>
              <a:rPr lang="en-US" dirty="0" err="1" smtClean="0"/>
              <a:t>config</a:t>
            </a:r>
            <a:r>
              <a:rPr lang="en-US" dirty="0" smtClean="0"/>
              <a:t> for any view and servlet related beans</a:t>
            </a:r>
          </a:p>
          <a:p>
            <a:pPr lvl="2"/>
            <a:r>
              <a:rPr lang="en-US" dirty="0" smtClean="0"/>
              <a:t>Application </a:t>
            </a:r>
            <a:r>
              <a:rPr lang="en-US" dirty="0" err="1" smtClean="0"/>
              <a:t>config</a:t>
            </a:r>
            <a:r>
              <a:rPr lang="en-US" dirty="0" smtClean="0"/>
              <a:t> for anything else</a:t>
            </a:r>
          </a:p>
          <a:p>
            <a:pPr lvl="1"/>
            <a:r>
              <a:rPr lang="en-US" dirty="0" smtClean="0"/>
              <a:t>Try not to have one Spring application depend on another Spring application</a:t>
            </a:r>
          </a:p>
          <a:p>
            <a:r>
              <a:rPr lang="en-US" dirty="0" err="1" smtClean="0"/>
              <a:t>Libaries</a:t>
            </a:r>
            <a:r>
              <a:rPr lang="en-US" dirty="0" smtClean="0"/>
              <a:t> should never contain any Spring configuration</a:t>
            </a:r>
          </a:p>
          <a:p>
            <a:pPr lvl="1"/>
            <a:r>
              <a:rPr lang="en-US" dirty="0" smtClean="0"/>
              <a:t>Wire together libraries and applications in the consuming application</a:t>
            </a:r>
          </a:p>
          <a:p>
            <a:pPr lvl="1"/>
            <a:r>
              <a:rPr lang="en-US" dirty="0" smtClean="0"/>
              <a:t>Be aware of any ‘slurped’ 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aware of what causes Spring to create a proxy</a:t>
            </a:r>
          </a:p>
          <a:p>
            <a:pPr lvl="1"/>
            <a:r>
              <a:rPr lang="en-US" dirty="0" smtClean="0"/>
              <a:t>Any AOP-based functionality</a:t>
            </a:r>
          </a:p>
          <a:p>
            <a:pPr lvl="2"/>
            <a:r>
              <a:rPr lang="en-US" dirty="0" smtClean="0"/>
              <a:t>Transactions</a:t>
            </a:r>
          </a:p>
          <a:p>
            <a:pPr lvl="2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Proxies do not work with constructor injection</a:t>
            </a:r>
          </a:p>
          <a:p>
            <a:r>
              <a:rPr lang="en-US" dirty="0" smtClean="0"/>
              <a:t>Limit which packages are scanned</a:t>
            </a:r>
          </a:p>
          <a:p>
            <a:pPr lvl="1"/>
            <a:r>
              <a:rPr lang="en-US" dirty="0" smtClean="0"/>
              <a:t>It is possible to accidentally wire a bean twice or accidentally trigger another context to load</a:t>
            </a:r>
          </a:p>
          <a:p>
            <a:r>
              <a:rPr lang="en-US" dirty="0" smtClean="0"/>
              <a:t>Limit use of prototype scoped beans and bean factories</a:t>
            </a:r>
          </a:p>
          <a:p>
            <a:pPr lvl="1"/>
            <a:r>
              <a:rPr lang="en-US" dirty="0" smtClean="0"/>
              <a:t>Creates a new bean instance each time </a:t>
            </a:r>
            <a:r>
              <a:rPr lang="en-US" dirty="0" err="1" smtClean="0"/>
              <a:t>getBean</a:t>
            </a:r>
            <a:r>
              <a:rPr lang="en-US" dirty="0" smtClean="0"/>
              <a:t>() is called</a:t>
            </a:r>
          </a:p>
          <a:p>
            <a:r>
              <a:rPr lang="en-US" dirty="0" smtClean="0"/>
              <a:t>Make use of lazy and depends-on to control startup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2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My Humble Opinion….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modules to invest time in</a:t>
            </a:r>
          </a:p>
          <a:p>
            <a:pPr lvl="1"/>
            <a:r>
              <a:rPr lang="en-US" dirty="0" smtClean="0"/>
              <a:t>Spring Core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Spring Data</a:t>
            </a:r>
          </a:p>
          <a:p>
            <a:endParaRPr lang="en-US" dirty="0"/>
          </a:p>
          <a:p>
            <a:r>
              <a:rPr lang="en-US" dirty="0" smtClean="0"/>
              <a:t>Which modules to use with caution</a:t>
            </a:r>
          </a:p>
          <a:p>
            <a:pPr lvl="1"/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Webflow</a:t>
            </a:r>
            <a:endParaRPr lang="en-US" dirty="0" smtClean="0"/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7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up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01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Java 8 support</a:t>
            </a:r>
          </a:p>
          <a:p>
            <a:pPr lvl="1"/>
            <a:r>
              <a:rPr lang="en-US" dirty="0" smtClean="0"/>
              <a:t>Includes lambda support</a:t>
            </a:r>
          </a:p>
          <a:p>
            <a:r>
              <a:rPr lang="en-US" dirty="0" smtClean="0"/>
              <a:t>Groovy based configuration</a:t>
            </a:r>
          </a:p>
          <a:p>
            <a:r>
              <a:rPr lang="en-US" dirty="0" smtClean="0"/>
              <a:t>MVC support for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Further focus on REST support</a:t>
            </a:r>
          </a:p>
          <a:p>
            <a:r>
              <a:rPr lang="en-US" dirty="0" smtClean="0"/>
              <a:t>Additional J2EE 7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37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IO and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http://spring.io</a:t>
            </a:r>
            <a:endParaRPr lang="en-US" dirty="0" smtClean="0"/>
          </a:p>
          <a:p>
            <a:pPr lvl="1"/>
            <a:r>
              <a:rPr lang="en-US" dirty="0" smtClean="0"/>
              <a:t>Brand new central hub for all Spring projects</a:t>
            </a:r>
          </a:p>
          <a:p>
            <a:pPr lvl="1"/>
            <a:r>
              <a:rPr lang="en-US" dirty="0" smtClean="0"/>
              <a:t>Has guides for getting started with most styles of Spring projects</a:t>
            </a:r>
          </a:p>
          <a:p>
            <a:r>
              <a:rPr lang="en-US" dirty="0" smtClean="0"/>
              <a:t>Future projects to keep an eye on</a:t>
            </a:r>
          </a:p>
          <a:p>
            <a:pPr lvl="1"/>
            <a:r>
              <a:rPr lang="en-US" dirty="0" smtClean="0"/>
              <a:t>Spring HATEOAS (web services)</a:t>
            </a:r>
          </a:p>
          <a:p>
            <a:pPr lvl="1"/>
            <a:r>
              <a:rPr lang="en-US" dirty="0" smtClean="0"/>
              <a:t>Spring XD (big data)</a:t>
            </a:r>
          </a:p>
          <a:p>
            <a:pPr lvl="1"/>
            <a:r>
              <a:rPr lang="en-US" dirty="0" smtClean="0"/>
              <a:t>Spring Data flavors (Mongo,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67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natebuwalda@gmail.com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http://github.com/natebuwalda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scotchnate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/>
              <a:t>Thanks!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95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need for encapsulating complex application needs</a:t>
            </a:r>
          </a:p>
          <a:p>
            <a:pPr lvl="1"/>
            <a:r>
              <a:rPr lang="en-US" dirty="0" smtClean="0"/>
              <a:t>Applications contained full stacks from UI to database</a:t>
            </a:r>
          </a:p>
          <a:p>
            <a:pPr lvl="1"/>
            <a:r>
              <a:rPr lang="en-US" dirty="0" smtClean="0"/>
              <a:t>Business logic spread and copied many times</a:t>
            </a:r>
          </a:p>
          <a:p>
            <a:pPr lvl="1"/>
            <a:r>
              <a:rPr lang="en-US" dirty="0" smtClean="0"/>
              <a:t>Abstraction was possible only through language constructs</a:t>
            </a:r>
          </a:p>
          <a:p>
            <a:pPr lvl="2"/>
            <a:r>
              <a:rPr lang="en-US" dirty="0" smtClean="0"/>
              <a:t>Parts of the code were still tightly coupled to each other</a:t>
            </a:r>
          </a:p>
          <a:p>
            <a:pPr lvl="2"/>
            <a:endParaRPr lang="en-US" dirty="0"/>
          </a:p>
          <a:p>
            <a:r>
              <a:rPr lang="en-US" dirty="0" smtClean="0"/>
              <a:t>The growth of the internet led to companies needing to leverage web technologies</a:t>
            </a:r>
          </a:p>
          <a:p>
            <a:pPr lvl="1"/>
            <a:r>
              <a:rPr lang="en-US" dirty="0" smtClean="0"/>
              <a:t>Too much state in applications made this hard</a:t>
            </a:r>
          </a:p>
          <a:p>
            <a:pPr lvl="1"/>
            <a:r>
              <a:rPr lang="en-US" dirty="0" smtClean="0"/>
              <a:t>Few ways to manage transactions and requests across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30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Java Beans</a:t>
            </a:r>
          </a:p>
          <a:p>
            <a:pPr lvl="1"/>
            <a:r>
              <a:rPr lang="en-US" dirty="0" smtClean="0"/>
              <a:t>Developed in 1997</a:t>
            </a:r>
          </a:p>
          <a:p>
            <a:pPr lvl="1"/>
            <a:r>
              <a:rPr lang="en-US" dirty="0" smtClean="0"/>
              <a:t>Was intended to be a way to encapsulate business logic from front-end logic</a:t>
            </a:r>
          </a:p>
          <a:p>
            <a:pPr lvl="1"/>
            <a:r>
              <a:rPr lang="en-US" dirty="0" smtClean="0"/>
              <a:t>Offered solutions</a:t>
            </a:r>
          </a:p>
          <a:p>
            <a:pPr lvl="2"/>
            <a:r>
              <a:rPr lang="en-US" dirty="0" smtClean="0"/>
              <a:t>Transactions</a:t>
            </a:r>
          </a:p>
          <a:p>
            <a:pPr lvl="2"/>
            <a:r>
              <a:rPr lang="en-US" dirty="0" smtClean="0"/>
              <a:t>Persistence</a:t>
            </a:r>
          </a:p>
          <a:p>
            <a:pPr lvl="2"/>
            <a:r>
              <a:rPr lang="en-US" dirty="0" smtClean="0"/>
              <a:t>Messaging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endParaRPr lang="en-US" dirty="0"/>
          </a:p>
          <a:p>
            <a:r>
              <a:rPr lang="en-US" dirty="0" smtClean="0"/>
              <a:t>Meant to offer both </a:t>
            </a:r>
            <a:r>
              <a:rPr lang="en-US" dirty="0" err="1" smtClean="0"/>
              <a:t>stateful</a:t>
            </a:r>
            <a:r>
              <a:rPr lang="en-US" dirty="0" smtClean="0"/>
              <a:t> and stateless flow of data through a multi-layered application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41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Java Beans</a:t>
            </a:r>
          </a:p>
          <a:p>
            <a:pPr lvl="1"/>
            <a:r>
              <a:rPr lang="en-US" dirty="0" smtClean="0"/>
              <a:t>Complex APIs with few perceived benefits</a:t>
            </a:r>
          </a:p>
          <a:p>
            <a:pPr lvl="1"/>
            <a:r>
              <a:rPr lang="en-US" dirty="0" smtClean="0"/>
              <a:t>Container configuration was difficult and arcane</a:t>
            </a:r>
          </a:p>
          <a:p>
            <a:pPr lvl="1"/>
            <a:r>
              <a:rPr lang="en-US" dirty="0" smtClean="0"/>
              <a:t>Still no good way to abstract dependencies from each other</a:t>
            </a:r>
          </a:p>
          <a:p>
            <a:r>
              <a:rPr lang="en-US" dirty="0" smtClean="0"/>
              <a:t>Rod Johnson and </a:t>
            </a:r>
            <a:r>
              <a:rPr lang="en-US" dirty="0" err="1" smtClean="0"/>
              <a:t>Juergen</a:t>
            </a:r>
            <a:r>
              <a:rPr lang="en-US" dirty="0" smtClean="0"/>
              <a:t> </a:t>
            </a:r>
            <a:r>
              <a:rPr lang="en-US" dirty="0" err="1" smtClean="0"/>
              <a:t>Hoeller</a:t>
            </a:r>
            <a:endParaRPr lang="en-US" dirty="0" smtClean="0"/>
          </a:p>
          <a:p>
            <a:pPr lvl="1"/>
            <a:r>
              <a:rPr lang="en-US" dirty="0" smtClean="0"/>
              <a:t>Expert One-on-One J2EE Design and Development (2002)</a:t>
            </a:r>
          </a:p>
          <a:p>
            <a:pPr lvl="1"/>
            <a:r>
              <a:rPr lang="en-US" dirty="0" smtClean="0"/>
              <a:t>Focused on using alternative techniques, in particular inversion of control</a:t>
            </a:r>
          </a:p>
          <a:p>
            <a:pPr lvl="1"/>
            <a:r>
              <a:rPr lang="en-US" dirty="0" smtClean="0"/>
              <a:t>Spring 1.0 released March 2004</a:t>
            </a:r>
          </a:p>
        </p:txBody>
      </p:sp>
    </p:spTree>
    <p:extLst>
      <p:ext uri="{BB962C8B-B14F-4D97-AF65-F5344CB8AC3E}">
        <p14:creationId xmlns:p14="http://schemas.microsoft.com/office/powerpoint/2010/main" val="353845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Spring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A common programming technique further refined by Martin Fowler in 2004*</a:t>
            </a:r>
          </a:p>
          <a:p>
            <a:pPr lvl="1"/>
            <a:r>
              <a:rPr lang="en-US" dirty="0" smtClean="0"/>
              <a:t>Configuration and wiring at runtime versus compile time assignment</a:t>
            </a:r>
          </a:p>
          <a:p>
            <a:pPr lvl="1"/>
            <a:r>
              <a:rPr lang="en-US" dirty="0" smtClean="0"/>
              <a:t>Dependency injection is a specific </a:t>
            </a:r>
            <a:r>
              <a:rPr lang="en-US" dirty="0" smtClean="0"/>
              <a:t>implementation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Dependency description through XML</a:t>
            </a:r>
          </a:p>
          <a:p>
            <a:r>
              <a:rPr lang="en-US" dirty="0" smtClean="0"/>
              <a:t>Focus on stateless dataflow through system</a:t>
            </a:r>
          </a:p>
          <a:p>
            <a:r>
              <a:rPr lang="en-US" dirty="0" smtClean="0"/>
              <a:t>Allow developers to solve problems through reusable, reconfigurable parts</a:t>
            </a:r>
          </a:p>
          <a:p>
            <a:r>
              <a:rPr lang="en-US" dirty="0" smtClean="0"/>
              <a:t>* - see </a:t>
            </a:r>
            <a:r>
              <a:rPr lang="en-US" dirty="0">
                <a:hlinkClick r:id="rId2"/>
              </a:rPr>
              <a:t>http://martinfowler.com/articles/injection.html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7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Proliferation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well received</a:t>
            </a:r>
          </a:p>
          <a:p>
            <a:r>
              <a:rPr lang="en-US" dirty="0" smtClean="0"/>
              <a:t>Expanded solutions</a:t>
            </a:r>
          </a:p>
          <a:p>
            <a:pPr lvl="1"/>
            <a:r>
              <a:rPr lang="en-US" dirty="0" smtClean="0"/>
              <a:t>Web frameworks</a:t>
            </a:r>
          </a:p>
          <a:p>
            <a:pPr lvl="1"/>
            <a:r>
              <a:rPr lang="en-US" dirty="0" smtClean="0"/>
              <a:t>Transaction management</a:t>
            </a:r>
          </a:p>
          <a:p>
            <a:pPr lvl="1"/>
            <a:r>
              <a:rPr lang="en-US" dirty="0" smtClean="0"/>
              <a:t>Batch</a:t>
            </a:r>
          </a:p>
          <a:p>
            <a:pPr lvl="1"/>
            <a:r>
              <a:rPr lang="en-US" dirty="0" smtClean="0"/>
              <a:t>Aspects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…so much stuff</a:t>
            </a:r>
          </a:p>
          <a:p>
            <a:r>
              <a:rPr lang="en-US" dirty="0" smtClean="0"/>
              <a:t>…so much XML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70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XML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moving away from XML configuration in version </a:t>
            </a:r>
            <a:r>
              <a:rPr lang="en-US" dirty="0" smtClean="0"/>
              <a:t>2.5</a:t>
            </a:r>
            <a:endParaRPr lang="en-US" dirty="0" smtClean="0"/>
          </a:p>
          <a:p>
            <a:r>
              <a:rPr lang="en-US" dirty="0" smtClean="0"/>
              <a:t>Annotation-based configuration with package scanning</a:t>
            </a:r>
          </a:p>
          <a:p>
            <a:r>
              <a:rPr lang="en-US" dirty="0" smtClean="0"/>
              <a:t>More recently moving towards code module configuration</a:t>
            </a:r>
          </a:p>
          <a:p>
            <a:pPr lvl="1"/>
            <a:r>
              <a:rPr lang="en-US" dirty="0" smtClean="0"/>
              <a:t>Can create an almost-XML free application as of version 3.2</a:t>
            </a:r>
          </a:p>
          <a:p>
            <a:pPr lvl="1"/>
            <a:r>
              <a:rPr lang="en-US" dirty="0" smtClean="0"/>
              <a:t>Further refinements to code configuration in Spring </a:t>
            </a:r>
            <a:r>
              <a:rPr lang="en-US" dirty="0" err="1" smtClean="0"/>
              <a:t>Scala</a:t>
            </a:r>
            <a:r>
              <a:rPr lang="en-US" dirty="0" smtClean="0"/>
              <a:t> and Spring Groovy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873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3680</TotalTime>
  <Words>1661</Words>
  <Application>Microsoft Office PowerPoint</Application>
  <PresentationFormat>Custom</PresentationFormat>
  <Paragraphs>302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Retrospect</vt:lpstr>
      <vt:lpstr>Using Spring</vt:lpstr>
      <vt:lpstr>Agenda</vt:lpstr>
      <vt:lpstr>History of Spring</vt:lpstr>
      <vt:lpstr>Before Spring</vt:lpstr>
      <vt:lpstr>Before Spring</vt:lpstr>
      <vt:lpstr>Before Spring</vt:lpstr>
      <vt:lpstr>Initial Spring Ideas</vt:lpstr>
      <vt:lpstr>Spring Proliferation</vt:lpstr>
      <vt:lpstr>From XML to Code</vt:lpstr>
      <vt:lpstr>Spring Basics</vt:lpstr>
      <vt:lpstr>Many Faces of Spring</vt:lpstr>
      <vt:lpstr>Spring Core</vt:lpstr>
      <vt:lpstr>Spring Config - XML</vt:lpstr>
      <vt:lpstr>Spring Config - Annotations</vt:lpstr>
      <vt:lpstr>Spring Config - Annotations</vt:lpstr>
      <vt:lpstr>Spring Config – Code Modules</vt:lpstr>
      <vt:lpstr>Spring Config – Code Modules</vt:lpstr>
      <vt:lpstr>Testing with Spring</vt:lpstr>
      <vt:lpstr>Unit Testing</vt:lpstr>
      <vt:lpstr>Unit Testing</vt:lpstr>
      <vt:lpstr>Unit Testing</vt:lpstr>
      <vt:lpstr>Context Testing</vt:lpstr>
      <vt:lpstr>Context Testing</vt:lpstr>
      <vt:lpstr>Pros and Cons of Spring</vt:lpstr>
      <vt:lpstr>Pros</vt:lpstr>
      <vt:lpstr>Cons</vt:lpstr>
      <vt:lpstr>Considerations</vt:lpstr>
      <vt:lpstr>Which Configuration?</vt:lpstr>
      <vt:lpstr>What to Inject?</vt:lpstr>
      <vt:lpstr>Concrete vs Interfaces</vt:lpstr>
      <vt:lpstr>Applications vs Libraries (APIs)</vt:lpstr>
      <vt:lpstr>Performance Tuning</vt:lpstr>
      <vt:lpstr>In My Humble Opinion….</vt:lpstr>
      <vt:lpstr>Spring 4.0</vt:lpstr>
      <vt:lpstr>What’s New</vt:lpstr>
      <vt:lpstr>Spring IO and Future Projects</vt:lpstr>
      <vt:lpstr>Closing remarks</vt:lpstr>
      <vt:lpstr>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 Scala Web Apps</dc:title>
  <dc:creator>Nate Buwalda</dc:creator>
  <cp:lastModifiedBy>Nate   Buwalda</cp:lastModifiedBy>
  <cp:revision>55</cp:revision>
  <dcterms:created xsi:type="dcterms:W3CDTF">2013-06-06T01:28:28Z</dcterms:created>
  <dcterms:modified xsi:type="dcterms:W3CDTF">2013-10-01T15:50:07Z</dcterms:modified>
</cp:coreProperties>
</file>