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activeX/activeX2.xml" ContentType="application/vnd.ms-office.activeX+xml"/>
  <Override PartName="/ppt/activeX/activeX3.xml" ContentType="application/vnd.ms-office.activeX+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Override PartName="/ppt/activeX/activeX1.xml" ContentType="application/vnd.ms-office.activeX+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ms-office.activeX"/>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81" r:id="rId3"/>
    <p:sldId id="282" r:id="rId4"/>
    <p:sldId id="283" r:id="rId5"/>
    <p:sldId id="286" r:id="rId6"/>
    <p:sldId id="295" r:id="rId7"/>
    <p:sldId id="299" r:id="rId8"/>
    <p:sldId id="300" r:id="rId9"/>
    <p:sldId id="303" r:id="rId10"/>
    <p:sldId id="298" r:id="rId11"/>
    <p:sldId id="304" r:id="rId12"/>
    <p:sldId id="302" r:id="rId13"/>
    <p:sldId id="287" r:id="rId14"/>
    <p:sldId id="301" r:id="rId15"/>
    <p:sldId id="289" r:id="rId16"/>
    <p:sldId id="305" r:id="rId17"/>
    <p:sldId id="291" r:id="rId18"/>
    <p:sldId id="292" r:id="rId19"/>
    <p:sldId id="288" r:id="rId20"/>
    <p:sldId id="306" r:id="rId21"/>
    <p:sldId id="293" r:id="rId22"/>
    <p:sldId id="307" r:id="rId23"/>
    <p:sldId id="294" r:id="rId24"/>
    <p:sldId id="284" r:id="rId25"/>
    <p:sldId id="285" r:id="rId26"/>
  </p:sldIdLst>
  <p:sldSz cx="9144000" cy="6858000" type="screen4x3"/>
  <p:notesSz cx="6858000" cy="9144000"/>
  <p:defaultTextStyle>
    <a:defPPr>
      <a:defRPr lang="en-US"/>
    </a:defPPr>
    <a:lvl1pPr algn="l" rtl="0" fontAlgn="base">
      <a:lnSpc>
        <a:spcPct val="80000"/>
      </a:lnSpc>
      <a:spcBef>
        <a:spcPct val="20000"/>
      </a:spcBef>
      <a:spcAft>
        <a:spcPct val="0"/>
      </a:spcAft>
      <a:buChar char="•"/>
      <a:defRPr sz="1200" kern="1200">
        <a:solidFill>
          <a:schemeClr val="bg1"/>
        </a:solidFill>
        <a:latin typeface="Times New Roman" pitchFamily="18" charset="0"/>
        <a:ea typeface="+mn-ea"/>
        <a:cs typeface="+mn-cs"/>
      </a:defRPr>
    </a:lvl1pPr>
    <a:lvl2pPr marL="457200" algn="l" rtl="0" fontAlgn="base">
      <a:lnSpc>
        <a:spcPct val="80000"/>
      </a:lnSpc>
      <a:spcBef>
        <a:spcPct val="20000"/>
      </a:spcBef>
      <a:spcAft>
        <a:spcPct val="0"/>
      </a:spcAft>
      <a:buChar char="•"/>
      <a:defRPr sz="1200" kern="1200">
        <a:solidFill>
          <a:schemeClr val="bg1"/>
        </a:solidFill>
        <a:latin typeface="Times New Roman" pitchFamily="18" charset="0"/>
        <a:ea typeface="+mn-ea"/>
        <a:cs typeface="+mn-cs"/>
      </a:defRPr>
    </a:lvl2pPr>
    <a:lvl3pPr marL="914400" algn="l" rtl="0" fontAlgn="base">
      <a:lnSpc>
        <a:spcPct val="80000"/>
      </a:lnSpc>
      <a:spcBef>
        <a:spcPct val="20000"/>
      </a:spcBef>
      <a:spcAft>
        <a:spcPct val="0"/>
      </a:spcAft>
      <a:buChar char="•"/>
      <a:defRPr sz="1200" kern="1200">
        <a:solidFill>
          <a:schemeClr val="bg1"/>
        </a:solidFill>
        <a:latin typeface="Times New Roman" pitchFamily="18" charset="0"/>
        <a:ea typeface="+mn-ea"/>
        <a:cs typeface="+mn-cs"/>
      </a:defRPr>
    </a:lvl3pPr>
    <a:lvl4pPr marL="1371600" algn="l" rtl="0" fontAlgn="base">
      <a:lnSpc>
        <a:spcPct val="80000"/>
      </a:lnSpc>
      <a:spcBef>
        <a:spcPct val="20000"/>
      </a:spcBef>
      <a:spcAft>
        <a:spcPct val="0"/>
      </a:spcAft>
      <a:buChar char="•"/>
      <a:defRPr sz="1200" kern="1200">
        <a:solidFill>
          <a:schemeClr val="bg1"/>
        </a:solidFill>
        <a:latin typeface="Times New Roman" pitchFamily="18" charset="0"/>
        <a:ea typeface="+mn-ea"/>
        <a:cs typeface="+mn-cs"/>
      </a:defRPr>
    </a:lvl4pPr>
    <a:lvl5pPr marL="1828800" algn="l" rtl="0" fontAlgn="base">
      <a:lnSpc>
        <a:spcPct val="80000"/>
      </a:lnSpc>
      <a:spcBef>
        <a:spcPct val="20000"/>
      </a:spcBef>
      <a:spcAft>
        <a:spcPct val="0"/>
      </a:spcAft>
      <a:buChar char="•"/>
      <a:defRPr sz="1200" kern="1200">
        <a:solidFill>
          <a:schemeClr val="bg1"/>
        </a:solidFill>
        <a:latin typeface="Times New Roman" pitchFamily="18" charset="0"/>
        <a:ea typeface="+mn-ea"/>
        <a:cs typeface="+mn-cs"/>
      </a:defRPr>
    </a:lvl5pPr>
    <a:lvl6pPr marL="2286000" algn="l" defTabSz="914400" rtl="0" eaLnBrk="1" latinLnBrk="0" hangingPunct="1">
      <a:defRPr sz="1200" kern="1200">
        <a:solidFill>
          <a:schemeClr val="bg1"/>
        </a:solidFill>
        <a:latin typeface="Times New Roman" pitchFamily="18" charset="0"/>
        <a:ea typeface="+mn-ea"/>
        <a:cs typeface="+mn-cs"/>
      </a:defRPr>
    </a:lvl6pPr>
    <a:lvl7pPr marL="2743200" algn="l" defTabSz="914400" rtl="0" eaLnBrk="1" latinLnBrk="0" hangingPunct="1">
      <a:defRPr sz="1200" kern="1200">
        <a:solidFill>
          <a:schemeClr val="bg1"/>
        </a:solidFill>
        <a:latin typeface="Times New Roman" pitchFamily="18" charset="0"/>
        <a:ea typeface="+mn-ea"/>
        <a:cs typeface="+mn-cs"/>
      </a:defRPr>
    </a:lvl7pPr>
    <a:lvl8pPr marL="3200400" algn="l" defTabSz="914400" rtl="0" eaLnBrk="1" latinLnBrk="0" hangingPunct="1">
      <a:defRPr sz="1200" kern="1200">
        <a:solidFill>
          <a:schemeClr val="bg1"/>
        </a:solidFill>
        <a:latin typeface="Times New Roman" pitchFamily="18" charset="0"/>
        <a:ea typeface="+mn-ea"/>
        <a:cs typeface="+mn-cs"/>
      </a:defRPr>
    </a:lvl8pPr>
    <a:lvl9pPr marL="3657600" algn="l" defTabSz="914400" rtl="0" eaLnBrk="1" latinLnBrk="0" hangingPunct="1">
      <a:defRPr sz="1200"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schemeClr val="tx1"/>
    </p:penClr>
  </p:showPr>
  <p:clrMru>
    <a:srgbClr val="003300"/>
    <a:srgbClr val="355216"/>
    <a:srgbClr val="333300"/>
    <a:srgbClr val="99FF99"/>
    <a:srgbClr val="00FF00"/>
    <a:srgbClr val="CCECFF"/>
    <a:srgbClr val="800000"/>
    <a:srgbClr val="00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5101" autoAdjust="0"/>
  </p:normalViewPr>
  <p:slideViewPr>
    <p:cSldViewPr>
      <p:cViewPr>
        <p:scale>
          <a:sx n="66" d="100"/>
          <a:sy n="66" d="100"/>
        </p:scale>
        <p:origin x="-1422"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2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D444600-A861-423E-AF54-1D953AD4B7C8}" type="datetimeFigureOut">
              <a:rPr lang="en-US"/>
              <a:pPr>
                <a:defRPr/>
              </a:pPr>
              <a:t>7/24/2022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1DFDF3-AD8E-40A8-BAF8-1225C3B935E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F18F69-4FA4-4B79-9F4F-00E41865FD62}" type="datetimeFigureOut">
              <a:rPr lang="en-US"/>
              <a:pPr>
                <a:defRPr/>
              </a:pPr>
              <a:t>7/24/2022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2DEB7E7-2805-4EB2-BB2A-1821F2DA535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1E73D89-6D7E-4012-9536-DD31339E4318}" type="datetimeFigureOut">
              <a:rPr lang="en-US"/>
              <a:pPr>
                <a:defRPr/>
              </a:pPr>
              <a:t>7/24/2022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D68B08-043B-4275-B363-8024EA302A1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2473C93-A7EB-4E81-AE4C-6405CE0C697D}" type="datetimeFigureOut">
              <a:rPr lang="en-US"/>
              <a:pPr>
                <a:defRPr/>
              </a:pPr>
              <a:t>7/24/2022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C288CD-139E-4B79-A4ED-D2E84F32FE6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E64B49-5B61-42A3-A789-A75EC9A8E068}" type="datetimeFigureOut">
              <a:rPr lang="en-US"/>
              <a:pPr>
                <a:defRPr/>
              </a:pPr>
              <a:t>7/24/2022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2DCD75-8340-4599-A925-78829BD6CB6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9D891D3-146A-486E-810C-C9DC3DBA834A}" type="datetimeFigureOut">
              <a:rPr lang="en-US"/>
              <a:pPr>
                <a:defRPr/>
              </a:pPr>
              <a:t>7/24/2022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3D3B3D5-A7B3-416D-88F3-37D2C672EDA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7C42DF5-2884-4D65-ACB3-162A5EBEAD14}" type="datetimeFigureOut">
              <a:rPr lang="en-US"/>
              <a:pPr>
                <a:defRPr/>
              </a:pPr>
              <a:t>7/24/2022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15E2101-5554-4ED9-A3CD-60C8F775210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61F76FB-867B-4978-A04B-8E1D4DFE5599}" type="datetimeFigureOut">
              <a:rPr lang="en-US"/>
              <a:pPr>
                <a:defRPr/>
              </a:pPr>
              <a:t>7/24/2022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EA4B329-5429-4A5A-8AC7-79C827905ED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3B20494-89D5-4667-A774-BCE938D1A6B3}" type="datetimeFigureOut">
              <a:rPr lang="en-US"/>
              <a:pPr>
                <a:defRPr/>
              </a:pPr>
              <a:t>7/24/2022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165EFE8-0FF0-491C-BDEF-F42658C5125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20EA175-3F74-4024-A6DC-3B03B9D2C5CE}" type="datetimeFigureOut">
              <a:rPr lang="en-US"/>
              <a:pPr>
                <a:defRPr/>
              </a:pPr>
              <a:t>7/24/2022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5887AA9-3475-4BCD-BB64-75C0F7EC4E9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C9A84B4-F22D-4CC3-8E87-D5E3E115D3E4}" type="datetimeFigureOut">
              <a:rPr lang="en-US"/>
              <a:pPr>
                <a:defRPr/>
              </a:pPr>
              <a:t>7/24/2022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7604F3C-0C6B-4CEE-A693-347CBE1A544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17223D1-C7FC-4566-A427-3D0C4B447ECE}" type="datetimeFigureOut">
              <a:rPr lang="en-US"/>
              <a:pPr>
                <a:defRPr/>
              </a:pPr>
              <a:t>7/24/2022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7A0DA99-79B4-4BDF-B121-E01C01AB25D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slide" Target="slide11.xml"/><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slide" Target="slide5.xml"/><Relationship Id="rId5" Type="http://schemas.openxmlformats.org/officeDocument/2006/relationships/image" Target="../media/image20.png"/><Relationship Id="rId10" Type="http://schemas.openxmlformats.org/officeDocument/2006/relationships/image" Target="../media/image13.png"/><Relationship Id="rId4" Type="http://schemas.openxmlformats.org/officeDocument/2006/relationships/image" Target="../media/image19.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image" Target="../media/image25.jpeg"/><Relationship Id="rId7" Type="http://schemas.openxmlformats.org/officeDocument/2006/relationships/image" Target="../media/image14.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slide" Target="slide5.xml"/><Relationship Id="rId5"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slide" Target="slide9.xml"/></Relationships>
</file>

<file path=ppt/slides/_rels/slide13.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14.xml"/><Relationship Id="rId3" Type="http://schemas.openxmlformats.org/officeDocument/2006/relationships/slide" Target="slide16.xml"/><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slide" Target="slide15.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2.xml"/><Relationship Id="rId5" Type="http://schemas.openxmlformats.org/officeDocument/2006/relationships/image" Target="../media/image9.png"/><Relationship Id="rId10" Type="http://schemas.openxmlformats.org/officeDocument/2006/relationships/slide" Target="slide19.xml"/><Relationship Id="rId4" Type="http://schemas.openxmlformats.org/officeDocument/2006/relationships/slide" Target="slide18.xml"/><Relationship Id="rId9" Type="http://schemas.openxmlformats.org/officeDocument/2006/relationships/slide" Target="slide13.xml"/><Relationship Id="rId1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image" Target="../media/image9.png"/><Relationship Id="rId7" Type="http://schemas.openxmlformats.org/officeDocument/2006/relationships/slide" Target="slide13.xml"/><Relationship Id="rId2" Type="http://schemas.openxmlformats.org/officeDocument/2006/relationships/image" Target="../media/image27.jpeg"/><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11.png"/><Relationship Id="rId4" Type="http://schemas.openxmlformats.org/officeDocument/2006/relationships/slide" Target="slide4.xml"/><Relationship Id="rId9" Type="http://schemas.openxmlformats.org/officeDocument/2006/relationships/slide" Target="slide2.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7.xml"/><Relationship Id="rId7" Type="http://schemas.openxmlformats.org/officeDocument/2006/relationships/slide" Target="slide13.xml"/><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29.jpe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2.jpeg"/><Relationship Id="rId7" Type="http://schemas.openxmlformats.org/officeDocument/2006/relationships/image" Target="../media/image14.png"/><Relationship Id="rId2" Type="http://schemas.openxmlformats.org/officeDocument/2006/relationships/image" Target="../media/image31.jpeg"/><Relationship Id="rId1" Type="http://schemas.openxmlformats.org/officeDocument/2006/relationships/slideLayout" Target="../slideLayouts/slideLayout7.xml"/><Relationship Id="rId6" Type="http://schemas.openxmlformats.org/officeDocument/2006/relationships/slide" Target="slide13.xml"/><Relationship Id="rId5" Type="http://schemas.openxmlformats.org/officeDocument/2006/relationships/image" Target="../media/image13.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7.xml"/><Relationship Id="rId7" Type="http://schemas.openxmlformats.org/officeDocument/2006/relationships/slide" Target="slide13.xml"/><Relationship Id="rId2" Type="http://schemas.openxmlformats.org/officeDocument/2006/relationships/control" Target="../activeX/activeX3.xml"/><Relationship Id="rId1" Type="http://schemas.openxmlformats.org/officeDocument/2006/relationships/vmlDrawing" Target="../drawings/vmlDrawing3.v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25.jpeg"/><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11.png"/><Relationship Id="rId2" Type="http://schemas.openxmlformats.org/officeDocument/2006/relationships/slide" Target="slide20.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2.xml"/><Relationship Id="rId5" Type="http://schemas.openxmlformats.org/officeDocument/2006/relationships/image" Target="../media/image9.png"/><Relationship Id="rId10" Type="http://schemas.openxmlformats.org/officeDocument/2006/relationships/slide" Target="slide19.xml"/><Relationship Id="rId4" Type="http://schemas.openxmlformats.org/officeDocument/2006/relationships/slide" Target="slide22.xml"/><Relationship Id="rId9" Type="http://schemas.openxmlformats.org/officeDocument/2006/relationships/slide" Target="slide13.xml"/></Relationships>
</file>

<file path=ppt/slides/_rels/slide2.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2.xml"/><Relationship Id="rId7" Type="http://schemas.openxmlformats.org/officeDocument/2006/relationships/slide" Target="slide24.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3.xml"/><Relationship Id="rId10" Type="http://schemas.openxmlformats.org/officeDocument/2006/relationships/image" Target="../media/image6.wmf"/><Relationship Id="rId4" Type="http://schemas.openxmlformats.org/officeDocument/2006/relationships/image" Target="../media/image4.png"/><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14.png"/><Relationship Id="rId5" Type="http://schemas.openxmlformats.org/officeDocument/2006/relationships/image" Target="../media/image37.png"/><Relationship Id="rId10" Type="http://schemas.openxmlformats.org/officeDocument/2006/relationships/slide" Target="slide19.xml"/><Relationship Id="rId4" Type="http://schemas.openxmlformats.org/officeDocument/2006/relationships/image" Target="../media/image36.png"/><Relationship Id="rId9"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1.jpeg"/><Relationship Id="rId7"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30.png"/><Relationship Id="rId5" Type="http://schemas.openxmlformats.org/officeDocument/2006/relationships/image" Target="../media/image34.png"/><Relationship Id="rId10" Type="http://schemas.openxmlformats.org/officeDocument/2006/relationships/image" Target="../media/image14.png"/><Relationship Id="rId4" Type="http://schemas.openxmlformats.org/officeDocument/2006/relationships/image" Target="../media/image42.png"/><Relationship Id="rId9" Type="http://schemas.openxmlformats.org/officeDocument/2006/relationships/slide" Target="slide19.xml"/></Relationships>
</file>

<file path=ppt/slides/_rels/slide24.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hyperlink" Target="file:///C:\perbaikan\Published%20Files\Local\Evaluasi.exe" TargetMode="External"/><Relationship Id="rId7"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slide" Target="slide2.xml"/><Relationship Id="rId4" Type="http://schemas.openxmlformats.org/officeDocument/2006/relationships/image" Target="../media/image43.png"/><Relationship Id="rId9" Type="http://schemas.openxmlformats.org/officeDocument/2006/relationships/slide" Target="slide25.xml"/></Relationships>
</file>

<file path=ppt/slides/_rels/slide2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hyperlink" Target="http://www.ai3.itb.ac.id/turorial/arsip-artikel.htm" TargetMode="External"/><Relationship Id="rId7" Type="http://schemas.openxmlformats.org/officeDocument/2006/relationships/slide" Target="slide2.xml"/><Relationship Id="rId12" Type="http://schemas.openxmlformats.org/officeDocument/2006/relationships/slide" Target="slide25.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tdi.uregina.ca/" TargetMode="External"/><Relationship Id="rId11" Type="http://schemas.openxmlformats.org/officeDocument/2006/relationships/slide" Target="slide24.xml"/><Relationship Id="rId5" Type="http://schemas.openxmlformats.org/officeDocument/2006/relationships/hyperlink" Target="http://www.edugrid.ac.in/webfolder/course/cn/cn_1_module04.htm" TargetMode="External"/><Relationship Id="rId10" Type="http://schemas.openxmlformats.org/officeDocument/2006/relationships/slide" Target="slide4.xml"/><Relationship Id="rId4" Type="http://schemas.openxmlformats.org/officeDocument/2006/relationships/hyperlink" Target="http://dwseo.ddc.ac.kr/" TargetMode="External"/><Relationship Id="rId9" Type="http://schemas.openxmlformats.org/officeDocument/2006/relationships/slide" Target="slide3.xml"/></Relationships>
</file>

<file path=ppt/slides/_rels/slide3.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image" Target="../media/image7.png"/><Relationship Id="rId7"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slide" Target="slide2.xml"/><Relationship Id="rId9" Type="http://schemas.openxmlformats.org/officeDocument/2006/relationships/slide" Target="slide25.xml"/></Relationships>
</file>

<file path=ppt/slides/_rels/slide4.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Layout" Target="../slideLayouts/slideLayout7.xml"/><Relationship Id="rId7" Type="http://schemas.openxmlformats.org/officeDocument/2006/relationships/slide" Target="slide5.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image" Target="../media/image10.png"/><Relationship Id="rId11" Type="http://schemas.openxmlformats.org/officeDocument/2006/relationships/image" Target="../media/image11.png"/><Relationship Id="rId5" Type="http://schemas.openxmlformats.org/officeDocument/2006/relationships/slide" Target="slide4.xml"/><Relationship Id="rId10" Type="http://schemas.openxmlformats.org/officeDocument/2006/relationships/slide" Target="slide2.xml"/><Relationship Id="rId4" Type="http://schemas.openxmlformats.org/officeDocument/2006/relationships/image" Target="../media/image9.png"/><Relationship Id="rId9" Type="http://schemas.openxmlformats.org/officeDocument/2006/relationships/slide" Target="slide19.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1.png"/><Relationship Id="rId3" Type="http://schemas.openxmlformats.org/officeDocument/2006/relationships/slide" Target="slide7.xml"/><Relationship Id="rId7" Type="http://schemas.openxmlformats.org/officeDocument/2006/relationships/slide" Target="slide4.xml"/><Relationship Id="rId12"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slide" Target="slide19.xml"/><Relationship Id="rId5" Type="http://schemas.openxmlformats.org/officeDocument/2006/relationships/slide" Target="slide9.xml"/><Relationship Id="rId10" Type="http://schemas.openxmlformats.org/officeDocument/2006/relationships/slide" Target="slide13.xml"/><Relationship Id="rId4" Type="http://schemas.openxmlformats.org/officeDocument/2006/relationships/slide" Target="slide8.xml"/><Relationship Id="rId9" Type="http://schemas.openxmlformats.org/officeDocument/2006/relationships/slide" Target="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slide" Target="slide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slide" Target="slide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slide" Target="slide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1" name="WordArt 23"/>
          <p:cNvSpPr>
            <a:spLocks noChangeArrowheads="1" noChangeShapeType="1" noTextEdit="1"/>
          </p:cNvSpPr>
          <p:nvPr/>
        </p:nvSpPr>
        <p:spPr bwMode="auto">
          <a:xfrm>
            <a:off x="1187450" y="1125538"/>
            <a:ext cx="6624638" cy="1476375"/>
          </a:xfrm>
          <a:prstGeom prst="rect">
            <a:avLst/>
          </a:prstGeom>
        </p:spPr>
        <p:txBody>
          <a:bodyPr wrap="none" fromWordArt="1">
            <a:prstTxWarp prst="textPlain">
              <a:avLst>
                <a:gd name="adj" fmla="val 50000"/>
              </a:avLst>
            </a:prstTxWarp>
          </a:bodyPr>
          <a:lstStyle/>
          <a:p>
            <a:pPr algn="ctr"/>
            <a:r>
              <a:rPr lang="en-US" sz="3600" kern="10" spc="720">
                <a:ln w="9525">
                  <a:solidFill>
                    <a:srgbClr val="003300"/>
                  </a:solidFill>
                  <a:round/>
                  <a:headEnd/>
                  <a:tailEnd/>
                </a:ln>
                <a:solidFill>
                  <a:srgbClr val="33CC33"/>
                </a:solidFill>
                <a:effectLst>
                  <a:outerShdw dist="45791" dir="3378596" algn="ctr" rotWithShape="0">
                    <a:srgbClr val="FF5050">
                      <a:alpha val="79999"/>
                    </a:srgbClr>
                  </a:outerShdw>
                </a:effectLst>
                <a:latin typeface="Arial Black"/>
              </a:rPr>
              <a:t>JARINGAN</a:t>
            </a:r>
          </a:p>
        </p:txBody>
      </p:sp>
      <p:sp>
        <p:nvSpPr>
          <p:cNvPr id="2072" name="WordArt 24"/>
          <p:cNvSpPr>
            <a:spLocks noChangeArrowheads="1" noChangeShapeType="1" noTextEdit="1"/>
          </p:cNvSpPr>
          <p:nvPr/>
        </p:nvSpPr>
        <p:spPr bwMode="auto">
          <a:xfrm>
            <a:off x="827088" y="3070225"/>
            <a:ext cx="7489825" cy="1368425"/>
          </a:xfrm>
          <a:prstGeom prst="rect">
            <a:avLst/>
          </a:prstGeom>
        </p:spPr>
        <p:txBody>
          <a:bodyPr wrap="none" fromWordArt="1">
            <a:prstTxWarp prst="textPlain">
              <a:avLst>
                <a:gd name="adj" fmla="val 50000"/>
              </a:avLst>
            </a:prstTxWarp>
          </a:bodyPr>
          <a:lstStyle/>
          <a:p>
            <a:pPr algn="ctr"/>
            <a:r>
              <a:rPr lang="en-US" sz="3600" kern="10" spc="720">
                <a:ln w="9525">
                  <a:solidFill>
                    <a:srgbClr val="003300"/>
                  </a:solidFill>
                  <a:round/>
                  <a:headEnd/>
                  <a:tailEnd/>
                </a:ln>
                <a:solidFill>
                  <a:srgbClr val="33CC33"/>
                </a:solidFill>
                <a:effectLst>
                  <a:outerShdw dist="45791" dir="3378596" algn="ctr" rotWithShape="0">
                    <a:srgbClr val="FF5050">
                      <a:alpha val="79999"/>
                    </a:srgbClr>
                  </a:outerShdw>
                </a:effectLst>
                <a:latin typeface="Arial Black"/>
              </a:rPr>
              <a:t>KOMPUTER</a:t>
            </a:r>
          </a:p>
        </p:txBody>
      </p:sp>
      <p:sp>
        <p:nvSpPr>
          <p:cNvPr id="6148" name="WordArt 25"/>
          <p:cNvSpPr>
            <a:spLocks noChangeArrowheads="1" noChangeShapeType="1" noTextEdit="1"/>
          </p:cNvSpPr>
          <p:nvPr/>
        </p:nvSpPr>
        <p:spPr bwMode="auto">
          <a:xfrm>
            <a:off x="250825" y="260350"/>
            <a:ext cx="3240088" cy="360363"/>
          </a:xfrm>
          <a:prstGeom prst="rect">
            <a:avLst/>
          </a:prstGeom>
        </p:spPr>
        <p:txBody>
          <a:bodyPr wrap="none" fromWordArt="1">
            <a:prstTxWarp prst="textPlain">
              <a:avLst>
                <a:gd name="adj" fmla="val 50000"/>
              </a:avLst>
            </a:prstTxWarp>
          </a:bodyPr>
          <a:lstStyle/>
          <a:p>
            <a:pPr algn="ctr"/>
            <a:r>
              <a:rPr lang="en-US" sz="3600" kern="10">
                <a:ln w="9525">
                  <a:solidFill>
                    <a:srgbClr val="003300"/>
                  </a:solidFill>
                  <a:round/>
                  <a:headEnd/>
                  <a:tailEnd/>
                </a:ln>
                <a:solidFill>
                  <a:srgbClr val="92D050"/>
                </a:solidFill>
                <a:effectLst>
                  <a:outerShdw dist="45791" dir="2021404" algn="ctr" rotWithShape="0">
                    <a:srgbClr val="B2B2B2">
                      <a:alpha val="79999"/>
                    </a:srgbClr>
                  </a:outerShdw>
                </a:effectLst>
                <a:latin typeface="Times New Roman"/>
                <a:cs typeface="Times New Roman"/>
              </a:rPr>
              <a:t>Media Pembelajaran</a:t>
            </a:r>
          </a:p>
        </p:txBody>
      </p:sp>
      <p:pic>
        <p:nvPicPr>
          <p:cNvPr id="2077" name="Picture 29" descr="tombol menu">
            <a:hlinkClick r:id="rId2" action="ppaction://hlinksldjump" tooltip="Menuju Menu Utama"/>
          </p:cNvPr>
          <p:cNvPicPr>
            <a:picLocks noChangeAspect="1" noChangeArrowheads="1"/>
          </p:cNvPicPr>
          <p:nvPr/>
        </p:nvPicPr>
        <p:blipFill>
          <a:blip r:embed="rId3">
            <a:lum bright="-20000"/>
          </a:blip>
          <a:srcRect/>
          <a:stretch>
            <a:fillRect/>
          </a:stretch>
        </p:blipFill>
        <p:spPr bwMode="auto">
          <a:xfrm>
            <a:off x="3521075" y="4640263"/>
            <a:ext cx="2130425" cy="1165225"/>
          </a:xfrm>
          <a:prstGeom prst="rect">
            <a:avLst/>
          </a:prstGeom>
          <a:noFill/>
          <a:ln w="9525">
            <a:noFill/>
            <a:miter lim="800000"/>
            <a:headEnd/>
            <a:tailEnd/>
          </a:ln>
        </p:spPr>
      </p:pic>
      <p:sp>
        <p:nvSpPr>
          <p:cNvPr id="2078" name="Text Box 30">
            <a:hlinkClick r:id="rId2" action="ppaction://hlinksldjump" tooltip="Menuju Menu Utama"/>
          </p:cNvPr>
          <p:cNvSpPr txBox="1">
            <a:spLocks noChangeArrowheads="1"/>
          </p:cNvSpPr>
          <p:nvPr/>
        </p:nvSpPr>
        <p:spPr bwMode="auto">
          <a:xfrm>
            <a:off x="3929058" y="5000636"/>
            <a:ext cx="1238250" cy="360363"/>
          </a:xfrm>
          <a:prstGeom prst="rect">
            <a:avLst/>
          </a:prstGeom>
          <a:noFill/>
          <a:ln w="9525" algn="ctr">
            <a:noFill/>
            <a:miter lim="800000"/>
            <a:headEnd/>
            <a:tailEnd/>
          </a:ln>
        </p:spPr>
        <p:txBody>
          <a:bodyPr wrap="none">
            <a:spAutoFit/>
          </a:bodyPr>
          <a:lstStyle/>
          <a:p>
            <a:pPr marL="342900" indent="-342900">
              <a:buFontTx/>
              <a:buNone/>
              <a:defRPr/>
            </a:pPr>
            <a:r>
              <a:rPr lang="en-US" sz="2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hlinkClick r:id="rId2" action="ppaction://hlinksldjump"/>
              </a:rPr>
              <a:t>INDEKS</a:t>
            </a:r>
            <a:endParaRPr lang="en-US" sz="2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6154" name="TextBox 11"/>
          <p:cNvSpPr txBox="1">
            <a:spLocks noChangeArrowheads="1"/>
          </p:cNvSpPr>
          <p:nvPr/>
        </p:nvSpPr>
        <p:spPr bwMode="auto">
          <a:xfrm>
            <a:off x="6643688" y="-584200"/>
            <a:ext cx="3067050" cy="584200"/>
          </a:xfrm>
          <a:prstGeom prst="rect">
            <a:avLst/>
          </a:prstGeom>
          <a:noFill/>
          <a:ln w="9525">
            <a:noFill/>
            <a:miter lim="800000"/>
            <a:headEnd/>
            <a:tailEnd/>
          </a:ln>
        </p:spPr>
        <p:txBody>
          <a:bodyPr wrap="none">
            <a:spAutoFit/>
          </a:bodyPr>
          <a:lstStyle/>
          <a:p>
            <a:pPr lvl="3">
              <a:buFontTx/>
              <a:buNone/>
            </a:pPr>
            <a:r>
              <a:rPr lang="en-US" sz="4000"/>
              <a:t>Kls 9/2</a:t>
            </a: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2071"/>
                                        </p:tgtEl>
                                        <p:attrNameLst>
                                          <p:attrName>style.visibility</p:attrName>
                                        </p:attrNameLst>
                                      </p:cBhvr>
                                      <p:to>
                                        <p:strVal val="visible"/>
                                      </p:to>
                                    </p:set>
                                    <p:anim calcmode="lin" valueType="num">
                                      <p:cBhvr>
                                        <p:cTn id="7" dur="2000" fill="hold"/>
                                        <p:tgtEl>
                                          <p:spTgt spid="2071"/>
                                        </p:tgtEl>
                                        <p:attrNameLst>
                                          <p:attrName>ppt_w</p:attrName>
                                        </p:attrNameLst>
                                      </p:cBhvr>
                                      <p:tavLst>
                                        <p:tav tm="0">
                                          <p:val>
                                            <p:fltVal val="0"/>
                                          </p:val>
                                        </p:tav>
                                        <p:tav tm="100000">
                                          <p:val>
                                            <p:strVal val="#ppt_w"/>
                                          </p:val>
                                        </p:tav>
                                      </p:tavLst>
                                    </p:anim>
                                    <p:anim calcmode="lin" valueType="num">
                                      <p:cBhvr>
                                        <p:cTn id="8" dur="2000" fill="hold"/>
                                        <p:tgtEl>
                                          <p:spTgt spid="2071"/>
                                        </p:tgtEl>
                                        <p:attrNameLst>
                                          <p:attrName>ppt_h</p:attrName>
                                        </p:attrNameLst>
                                      </p:cBhvr>
                                      <p:tavLst>
                                        <p:tav tm="0">
                                          <p:val>
                                            <p:fltVal val="0"/>
                                          </p:val>
                                        </p:tav>
                                        <p:tav tm="100000">
                                          <p:val>
                                            <p:strVal val="#ppt_h"/>
                                          </p:val>
                                        </p:tav>
                                      </p:tavLst>
                                    </p:anim>
                                    <p:anim calcmode="lin" valueType="num">
                                      <p:cBhvr>
                                        <p:cTn id="9" dur="2000" fill="hold"/>
                                        <p:tgtEl>
                                          <p:spTgt spid="2071"/>
                                        </p:tgtEl>
                                        <p:attrNameLst>
                                          <p:attrName>style.rotation</p:attrName>
                                        </p:attrNameLst>
                                      </p:cBhvr>
                                      <p:tavLst>
                                        <p:tav tm="0">
                                          <p:val>
                                            <p:fltVal val="90"/>
                                          </p:val>
                                        </p:tav>
                                        <p:tav tm="100000">
                                          <p:val>
                                            <p:fltVal val="0"/>
                                          </p:val>
                                        </p:tav>
                                      </p:tavLst>
                                    </p:anim>
                                    <p:animEffect transition="in" filter="fade">
                                      <p:cBhvr>
                                        <p:cTn id="10" dur="2000"/>
                                        <p:tgtEl>
                                          <p:spTgt spid="2071"/>
                                        </p:tgtEl>
                                      </p:cBhvr>
                                    </p:animEffect>
                                  </p:childTnLst>
                                </p:cTn>
                              </p:par>
                            </p:childTnLst>
                          </p:cTn>
                        </p:par>
                        <p:par>
                          <p:cTn id="11" fill="hold">
                            <p:stCondLst>
                              <p:cond delay="2000"/>
                            </p:stCondLst>
                            <p:childTnLst>
                              <p:par>
                                <p:cTn id="12" presetID="50" presetClass="entr" presetSubtype="0" decel="100000" fill="hold" grpId="0" nodeType="afterEffect">
                                  <p:stCondLst>
                                    <p:cond delay="0"/>
                                  </p:stCondLst>
                                  <p:childTnLst>
                                    <p:set>
                                      <p:cBhvr>
                                        <p:cTn id="13" dur="1" fill="hold">
                                          <p:stCondLst>
                                            <p:cond delay="0"/>
                                          </p:stCondLst>
                                        </p:cTn>
                                        <p:tgtEl>
                                          <p:spTgt spid="2072"/>
                                        </p:tgtEl>
                                        <p:attrNameLst>
                                          <p:attrName>style.visibility</p:attrName>
                                        </p:attrNameLst>
                                      </p:cBhvr>
                                      <p:to>
                                        <p:strVal val="visible"/>
                                      </p:to>
                                    </p:set>
                                    <p:anim calcmode="lin" valueType="num">
                                      <p:cBhvr>
                                        <p:cTn id="14" dur="2000" fill="hold"/>
                                        <p:tgtEl>
                                          <p:spTgt spid="2072"/>
                                        </p:tgtEl>
                                        <p:attrNameLst>
                                          <p:attrName>ppt_w</p:attrName>
                                        </p:attrNameLst>
                                      </p:cBhvr>
                                      <p:tavLst>
                                        <p:tav tm="0">
                                          <p:val>
                                            <p:strVal val="#ppt_w+.3"/>
                                          </p:val>
                                        </p:tav>
                                        <p:tav tm="100000">
                                          <p:val>
                                            <p:strVal val="#ppt_w"/>
                                          </p:val>
                                        </p:tav>
                                      </p:tavLst>
                                    </p:anim>
                                    <p:anim calcmode="lin" valueType="num">
                                      <p:cBhvr>
                                        <p:cTn id="15" dur="2000" fill="hold"/>
                                        <p:tgtEl>
                                          <p:spTgt spid="2072"/>
                                        </p:tgtEl>
                                        <p:attrNameLst>
                                          <p:attrName>ppt_h</p:attrName>
                                        </p:attrNameLst>
                                      </p:cBhvr>
                                      <p:tavLst>
                                        <p:tav tm="0">
                                          <p:val>
                                            <p:strVal val="#ppt_h"/>
                                          </p:val>
                                        </p:tav>
                                        <p:tav tm="100000">
                                          <p:val>
                                            <p:strVal val="#ppt_h"/>
                                          </p:val>
                                        </p:tav>
                                      </p:tavLst>
                                    </p:anim>
                                    <p:animEffect transition="in" filter="fade">
                                      <p:cBhvr>
                                        <p:cTn id="16" dur="2000"/>
                                        <p:tgtEl>
                                          <p:spTgt spid="2072"/>
                                        </p:tgtEl>
                                      </p:cBhvr>
                                    </p:animEffect>
                                  </p:childTnLst>
                                </p:cTn>
                              </p:par>
                            </p:childTnLst>
                          </p:cTn>
                        </p:par>
                        <p:par>
                          <p:cTn id="17" fill="hold">
                            <p:stCondLst>
                              <p:cond delay="4000"/>
                            </p:stCondLst>
                            <p:childTnLst>
                              <p:par>
                                <p:cTn id="18" presetID="10" presetClass="entr" presetSubtype="0" fill="hold" nodeType="afterEffect">
                                  <p:stCondLst>
                                    <p:cond delay="0"/>
                                  </p:stCondLst>
                                  <p:childTnLst>
                                    <p:set>
                                      <p:cBhvr>
                                        <p:cTn id="19" dur="1" fill="hold">
                                          <p:stCondLst>
                                            <p:cond delay="0"/>
                                          </p:stCondLst>
                                        </p:cTn>
                                        <p:tgtEl>
                                          <p:spTgt spid="2077"/>
                                        </p:tgtEl>
                                        <p:attrNameLst>
                                          <p:attrName>style.visibility</p:attrName>
                                        </p:attrNameLst>
                                      </p:cBhvr>
                                      <p:to>
                                        <p:strVal val="visible"/>
                                      </p:to>
                                    </p:set>
                                    <p:animEffect transition="in" filter="fade">
                                      <p:cBhvr>
                                        <p:cTn id="20" dur="2000"/>
                                        <p:tgtEl>
                                          <p:spTgt spid="2077"/>
                                        </p:tgtEl>
                                      </p:cBhvr>
                                    </p:animEffect>
                                  </p:childTnLst>
                                </p:cTn>
                              </p:par>
                              <p:par>
                                <p:cTn id="21" presetID="10" presetClass="entr" presetSubtype="0" fill="hold" nodeType="withEffect">
                                  <p:stCondLst>
                                    <p:cond delay="0"/>
                                  </p:stCondLst>
                                  <p:childTnLst>
                                    <p:set>
                                      <p:cBhvr>
                                        <p:cTn id="22" dur="1" fill="hold">
                                          <p:stCondLst>
                                            <p:cond delay="0"/>
                                          </p:stCondLst>
                                        </p:cTn>
                                        <p:tgtEl>
                                          <p:spTgt spid="2078"/>
                                        </p:tgtEl>
                                        <p:attrNameLst>
                                          <p:attrName>style.visibility</p:attrName>
                                        </p:attrNameLst>
                                      </p:cBhvr>
                                      <p:to>
                                        <p:strVal val="visible"/>
                                      </p:to>
                                    </p:set>
                                    <p:animEffect transition="in" filter="fade">
                                      <p:cBhvr>
                                        <p:cTn id="23" dur="2000"/>
                                        <p:tgtEl>
                                          <p:spTgt spid="2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1" grpId="0" animBg="1"/>
      <p:bldP spid="2072"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5"/>
          <p:cNvSpPr txBox="1">
            <a:spLocks noChangeArrowheads="1"/>
          </p:cNvSpPr>
          <p:nvPr/>
        </p:nvSpPr>
        <p:spPr bwMode="auto">
          <a:xfrm>
            <a:off x="796925" y="1100138"/>
            <a:ext cx="7519988" cy="457200"/>
          </a:xfrm>
          <a:prstGeom prst="rect">
            <a:avLst/>
          </a:prstGeom>
          <a:noFill/>
          <a:ln w="9525" algn="ctr">
            <a:noFill/>
            <a:miter lim="800000"/>
            <a:headEnd/>
            <a:tailEnd/>
          </a:ln>
        </p:spPr>
        <p:txBody>
          <a:bodyPr wrap="none">
            <a:spAutoFit/>
          </a:bodyPr>
          <a:lstStyle/>
          <a:p>
            <a:pPr marL="342900" indent="-342900" algn="ctr">
              <a:buFontTx/>
              <a:buNone/>
            </a:pPr>
            <a:r>
              <a:rPr lang="en-US" sz="3000">
                <a:solidFill>
                  <a:srgbClr val="303C18"/>
                </a:solidFill>
                <a:latin typeface="Arial" charset="0"/>
              </a:rPr>
              <a:t>Komunikasi Data dalam Jaringan Komputer</a:t>
            </a:r>
          </a:p>
        </p:txBody>
      </p:sp>
      <p:sp>
        <p:nvSpPr>
          <p:cNvPr id="73736" name="Text Box 8"/>
          <p:cNvSpPr txBox="1">
            <a:spLocks noChangeArrowheads="1"/>
          </p:cNvSpPr>
          <p:nvPr/>
        </p:nvSpPr>
        <p:spPr bwMode="auto">
          <a:xfrm>
            <a:off x="1473200" y="5538788"/>
            <a:ext cx="7562850" cy="762000"/>
          </a:xfrm>
          <a:prstGeom prst="rect">
            <a:avLst/>
          </a:prstGeom>
          <a:noFill/>
          <a:ln w="9525" algn="ctr">
            <a:noFill/>
            <a:miter lim="800000"/>
            <a:headEnd/>
            <a:tailEnd/>
          </a:ln>
        </p:spPr>
        <p:txBody>
          <a:bodyPr>
            <a:spAutoFit/>
          </a:bodyPr>
          <a:lstStyle/>
          <a:p>
            <a:pPr>
              <a:lnSpc>
                <a:spcPct val="100000"/>
              </a:lnSpc>
              <a:spcBef>
                <a:spcPct val="0"/>
              </a:spcBef>
              <a:buFontTx/>
              <a:buNone/>
            </a:pPr>
            <a:r>
              <a:rPr lang="en-US" sz="2200" b="1">
                <a:solidFill>
                  <a:srgbClr val="303C18"/>
                </a:solidFill>
              </a:rPr>
              <a:t>Komunikasi data dalam jaringan komputer, tergantung pada bentuk dan alat  yang digunakan dalam berkomunikasi</a:t>
            </a:r>
          </a:p>
        </p:txBody>
      </p:sp>
      <p:sp>
        <p:nvSpPr>
          <p:cNvPr id="13316" name="Rectangle 10"/>
          <p:cNvSpPr>
            <a:spLocks noChangeArrowheads="1"/>
          </p:cNvSpPr>
          <p:nvPr/>
        </p:nvSpPr>
        <p:spPr bwMode="auto">
          <a:xfrm>
            <a:off x="179388" y="1628775"/>
            <a:ext cx="8785225" cy="1368425"/>
          </a:xfrm>
          <a:prstGeom prst="rect">
            <a:avLst/>
          </a:prstGeom>
          <a:noFill/>
          <a:ln w="9525">
            <a:noFill/>
            <a:miter lim="800000"/>
            <a:headEnd/>
            <a:tailEnd/>
          </a:ln>
        </p:spPr>
        <p:txBody>
          <a:bodyPr/>
          <a:lstStyle/>
          <a:p>
            <a:pPr algn="ctr">
              <a:lnSpc>
                <a:spcPct val="90000"/>
              </a:lnSpc>
              <a:buFontTx/>
              <a:buNone/>
            </a:pPr>
            <a:r>
              <a:rPr lang="en-US" sz="2200" b="1">
                <a:solidFill>
                  <a:srgbClr val="303C18"/>
                </a:solidFill>
              </a:rPr>
              <a:t>Di dalam jaringan komputer secara umum terdapat komputer yang meminta / membutuhkan data (</a:t>
            </a:r>
            <a:r>
              <a:rPr lang="en-US" sz="2200" b="1" i="1">
                <a:solidFill>
                  <a:srgbClr val="303C18"/>
                </a:solidFill>
              </a:rPr>
              <a:t>User</a:t>
            </a:r>
            <a:r>
              <a:rPr lang="en-US" sz="2200" b="1">
                <a:solidFill>
                  <a:srgbClr val="303C18"/>
                </a:solidFill>
              </a:rPr>
              <a:t>) dan komputer yang melayani permintaan data tersebut (</a:t>
            </a:r>
            <a:r>
              <a:rPr lang="en-US" sz="2200" b="1" i="1">
                <a:solidFill>
                  <a:srgbClr val="303C18"/>
                </a:solidFill>
              </a:rPr>
              <a:t>Server</a:t>
            </a:r>
            <a:r>
              <a:rPr lang="en-US" sz="2200" b="1">
                <a:solidFill>
                  <a:srgbClr val="303C18"/>
                </a:solidFill>
              </a:rPr>
              <a:t>). Jenis komunikasi data yang terjadi dapat berupa half duplex atau full duplex.</a:t>
            </a:r>
            <a:endParaRPr lang="id-ID" sz="2200" b="1">
              <a:solidFill>
                <a:srgbClr val="303C18"/>
              </a:solidFill>
            </a:endParaRPr>
          </a:p>
        </p:txBody>
      </p:sp>
      <p:pic>
        <p:nvPicPr>
          <p:cNvPr id="13317" name="Picture 11" descr="0 computer user"/>
          <p:cNvPicPr>
            <a:picLocks noChangeAspect="1" noChangeArrowheads="1"/>
          </p:cNvPicPr>
          <p:nvPr/>
        </p:nvPicPr>
        <p:blipFill>
          <a:blip r:embed="rId2"/>
          <a:srcRect/>
          <a:stretch>
            <a:fillRect/>
          </a:stretch>
        </p:blipFill>
        <p:spPr bwMode="auto">
          <a:xfrm>
            <a:off x="1042988" y="4292600"/>
            <a:ext cx="1368425" cy="1012825"/>
          </a:xfrm>
          <a:prstGeom prst="rect">
            <a:avLst/>
          </a:prstGeom>
          <a:noFill/>
          <a:ln w="9525">
            <a:noFill/>
            <a:miter lim="800000"/>
            <a:headEnd/>
            <a:tailEnd/>
          </a:ln>
        </p:spPr>
      </p:pic>
      <p:pic>
        <p:nvPicPr>
          <p:cNvPr id="13318" name="Picture 13" descr="0 computer server"/>
          <p:cNvPicPr>
            <a:picLocks noChangeAspect="1" noChangeArrowheads="1"/>
          </p:cNvPicPr>
          <p:nvPr/>
        </p:nvPicPr>
        <p:blipFill>
          <a:blip r:embed="rId3"/>
          <a:srcRect/>
          <a:stretch>
            <a:fillRect/>
          </a:stretch>
        </p:blipFill>
        <p:spPr bwMode="auto">
          <a:xfrm>
            <a:off x="3276600" y="2867025"/>
            <a:ext cx="1439863" cy="1066800"/>
          </a:xfrm>
          <a:prstGeom prst="rect">
            <a:avLst/>
          </a:prstGeom>
          <a:noFill/>
          <a:ln w="9525">
            <a:noFill/>
            <a:miter lim="800000"/>
            <a:headEnd/>
            <a:tailEnd/>
          </a:ln>
        </p:spPr>
      </p:pic>
      <p:pic>
        <p:nvPicPr>
          <p:cNvPr id="73742" name="Picture 14" descr="0 computer data"/>
          <p:cNvPicPr>
            <a:picLocks noChangeAspect="1" noChangeArrowheads="1"/>
          </p:cNvPicPr>
          <p:nvPr/>
        </p:nvPicPr>
        <p:blipFill>
          <a:blip r:embed="rId4"/>
          <a:srcRect/>
          <a:stretch>
            <a:fillRect/>
          </a:stretch>
        </p:blipFill>
        <p:spPr bwMode="auto">
          <a:xfrm>
            <a:off x="2971800" y="3100388"/>
            <a:ext cx="736600" cy="544512"/>
          </a:xfrm>
          <a:prstGeom prst="rect">
            <a:avLst/>
          </a:prstGeom>
          <a:noFill/>
          <a:ln w="9525">
            <a:noFill/>
            <a:miter lim="800000"/>
            <a:headEnd/>
            <a:tailEnd/>
          </a:ln>
        </p:spPr>
      </p:pic>
      <p:sp>
        <p:nvSpPr>
          <p:cNvPr id="73744" name="AutoShape 16"/>
          <p:cNvSpPr>
            <a:spLocks noChangeArrowheads="1"/>
          </p:cNvSpPr>
          <p:nvPr/>
        </p:nvSpPr>
        <p:spPr bwMode="auto">
          <a:xfrm>
            <a:off x="322263" y="3876675"/>
            <a:ext cx="865187" cy="647700"/>
          </a:xfrm>
          <a:prstGeom prst="cloudCallout">
            <a:avLst>
              <a:gd name="adj1" fmla="val 64861"/>
              <a:gd name="adj2" fmla="val 62255"/>
            </a:avLst>
          </a:prstGeom>
          <a:solidFill>
            <a:schemeClr val="accent1">
              <a:alpha val="70195"/>
            </a:schemeClr>
          </a:solidFill>
          <a:ln w="38100">
            <a:solidFill>
              <a:srgbClr val="004835"/>
            </a:solidFill>
            <a:round/>
            <a:headEnd/>
            <a:tailEnd/>
          </a:ln>
        </p:spPr>
        <p:txBody>
          <a:bodyPr/>
          <a:lstStyle/>
          <a:p>
            <a:pPr>
              <a:buFontTx/>
              <a:buNone/>
            </a:pPr>
            <a:r>
              <a:rPr lang="en-US" sz="1100" b="1">
                <a:solidFill>
                  <a:srgbClr val="004835"/>
                </a:solidFill>
              </a:rPr>
              <a:t>Perlu data</a:t>
            </a:r>
          </a:p>
        </p:txBody>
      </p:sp>
      <p:sp>
        <p:nvSpPr>
          <p:cNvPr id="73745" name="Line 17"/>
          <p:cNvSpPr>
            <a:spLocks noChangeShapeType="1"/>
          </p:cNvSpPr>
          <p:nvPr/>
        </p:nvSpPr>
        <p:spPr bwMode="auto">
          <a:xfrm flipV="1">
            <a:off x="2339975" y="4508500"/>
            <a:ext cx="576263" cy="433388"/>
          </a:xfrm>
          <a:prstGeom prst="line">
            <a:avLst/>
          </a:prstGeom>
          <a:noFill/>
          <a:ln w="19050">
            <a:solidFill>
              <a:srgbClr val="FF0000"/>
            </a:solidFill>
            <a:round/>
            <a:headEnd/>
            <a:tailEnd type="triangle" w="med" len="med"/>
          </a:ln>
        </p:spPr>
        <p:txBody>
          <a:bodyPr/>
          <a:lstStyle/>
          <a:p>
            <a:endParaRPr lang="en-US"/>
          </a:p>
        </p:txBody>
      </p:sp>
      <p:sp>
        <p:nvSpPr>
          <p:cNvPr id="73746" name="Text Box 18"/>
          <p:cNvSpPr txBox="1">
            <a:spLocks noChangeArrowheads="1"/>
          </p:cNvSpPr>
          <p:nvPr/>
        </p:nvSpPr>
        <p:spPr bwMode="auto">
          <a:xfrm>
            <a:off x="3635375" y="4322763"/>
            <a:ext cx="1316038" cy="474662"/>
          </a:xfrm>
          <a:prstGeom prst="rect">
            <a:avLst/>
          </a:prstGeom>
          <a:noFill/>
          <a:ln w="9525" algn="ctr">
            <a:noFill/>
            <a:miter lim="800000"/>
            <a:headEnd/>
            <a:tailEnd/>
          </a:ln>
        </p:spPr>
        <p:txBody>
          <a:bodyPr wrap="none">
            <a:spAutoFit/>
          </a:bodyPr>
          <a:lstStyle/>
          <a:p>
            <a:pPr marL="342900" indent="-342900">
              <a:buFontTx/>
              <a:buNone/>
            </a:pPr>
            <a:r>
              <a:rPr lang="en-US" sz="1400" b="1">
                <a:solidFill>
                  <a:schemeClr val="accent1"/>
                </a:solidFill>
                <a:latin typeface="Arial" charset="0"/>
              </a:rPr>
              <a:t>Meminta data</a:t>
            </a:r>
          </a:p>
          <a:p>
            <a:pPr marL="342900" indent="-342900">
              <a:buFontTx/>
              <a:buNone/>
            </a:pPr>
            <a:r>
              <a:rPr lang="en-US" sz="1400" b="1">
                <a:solidFill>
                  <a:schemeClr val="accent1"/>
                </a:solidFill>
                <a:latin typeface="Arial" charset="0"/>
              </a:rPr>
              <a:t>Ke server</a:t>
            </a:r>
          </a:p>
        </p:txBody>
      </p:sp>
      <p:sp>
        <p:nvSpPr>
          <p:cNvPr id="73747" name="Text Box 19"/>
          <p:cNvSpPr txBox="1">
            <a:spLocks noChangeArrowheads="1"/>
          </p:cNvSpPr>
          <p:nvPr/>
        </p:nvSpPr>
        <p:spPr bwMode="auto">
          <a:xfrm>
            <a:off x="1479550" y="3644900"/>
            <a:ext cx="1220788" cy="261938"/>
          </a:xfrm>
          <a:prstGeom prst="rect">
            <a:avLst/>
          </a:prstGeom>
          <a:noFill/>
          <a:ln w="9525" algn="ctr">
            <a:noFill/>
            <a:miter lim="800000"/>
            <a:headEnd/>
            <a:tailEnd/>
          </a:ln>
        </p:spPr>
        <p:txBody>
          <a:bodyPr wrap="none">
            <a:spAutoFit/>
          </a:bodyPr>
          <a:lstStyle/>
          <a:p>
            <a:pPr marL="342900" indent="-342900">
              <a:buFontTx/>
              <a:buNone/>
            </a:pPr>
            <a:r>
              <a:rPr lang="en-US" sz="1400" b="1">
                <a:solidFill>
                  <a:schemeClr val="accent1"/>
                </a:solidFill>
                <a:latin typeface="Arial" charset="0"/>
              </a:rPr>
              <a:t>Data Dikirim</a:t>
            </a:r>
          </a:p>
        </p:txBody>
      </p:sp>
      <p:sp>
        <p:nvSpPr>
          <p:cNvPr id="73748" name="WordArt 20"/>
          <p:cNvSpPr>
            <a:spLocks noChangeArrowheads="1" noChangeShapeType="1" noTextEdit="1"/>
          </p:cNvSpPr>
          <p:nvPr/>
        </p:nvSpPr>
        <p:spPr bwMode="auto">
          <a:xfrm>
            <a:off x="1979613" y="3876675"/>
            <a:ext cx="2160587" cy="503238"/>
          </a:xfrm>
          <a:prstGeom prst="rect">
            <a:avLst/>
          </a:prstGeom>
        </p:spPr>
        <p:txBody>
          <a:bodyPr wrap="none" fromWordArt="1">
            <a:prstTxWarp prst="textPlain">
              <a:avLst>
                <a:gd name="adj" fmla="val 50000"/>
              </a:avLst>
            </a:prstTxWarp>
          </a:bodyPr>
          <a:lstStyle/>
          <a:p>
            <a:pPr algn="ctr"/>
            <a:r>
              <a:rPr lang="en-US" sz="3600" kern="10">
                <a:ln w="9525">
                  <a:solidFill>
                    <a:srgbClr val="003300"/>
                  </a:solidFill>
                  <a:round/>
                  <a:headEnd/>
                  <a:tailEnd/>
                </a:ln>
                <a:solidFill>
                  <a:srgbClr val="006047"/>
                </a:solidFill>
                <a:latin typeface="Arial Black"/>
              </a:rPr>
              <a:t>Half Duplex</a:t>
            </a:r>
          </a:p>
        </p:txBody>
      </p:sp>
      <p:pic>
        <p:nvPicPr>
          <p:cNvPr id="73749" name="Picture 21" descr="0 computer fullduplex"/>
          <p:cNvPicPr>
            <a:picLocks noChangeAspect="1" noChangeArrowheads="1"/>
          </p:cNvPicPr>
          <p:nvPr/>
        </p:nvPicPr>
        <p:blipFill>
          <a:blip r:embed="rId5"/>
          <a:srcRect/>
          <a:stretch>
            <a:fillRect/>
          </a:stretch>
        </p:blipFill>
        <p:spPr bwMode="auto">
          <a:xfrm>
            <a:off x="6011863" y="3644900"/>
            <a:ext cx="1295400" cy="958850"/>
          </a:xfrm>
          <a:prstGeom prst="rect">
            <a:avLst/>
          </a:prstGeom>
          <a:noFill/>
          <a:ln w="9525">
            <a:noFill/>
            <a:miter lim="800000"/>
            <a:headEnd/>
            <a:tailEnd/>
          </a:ln>
        </p:spPr>
      </p:pic>
      <p:pic>
        <p:nvPicPr>
          <p:cNvPr id="73750" name="Picture 22" descr="0 computer fullduplex girl"/>
          <p:cNvPicPr>
            <a:picLocks noChangeAspect="1" noChangeArrowheads="1"/>
          </p:cNvPicPr>
          <p:nvPr/>
        </p:nvPicPr>
        <p:blipFill>
          <a:blip r:embed="rId6"/>
          <a:srcRect/>
          <a:stretch>
            <a:fillRect/>
          </a:stretch>
        </p:blipFill>
        <p:spPr bwMode="auto">
          <a:xfrm>
            <a:off x="4716463" y="2992438"/>
            <a:ext cx="1368425" cy="1012825"/>
          </a:xfrm>
          <a:prstGeom prst="rect">
            <a:avLst/>
          </a:prstGeom>
          <a:noFill/>
          <a:ln w="9525">
            <a:noFill/>
            <a:miter lim="800000"/>
            <a:headEnd/>
            <a:tailEnd/>
          </a:ln>
        </p:spPr>
      </p:pic>
      <p:pic>
        <p:nvPicPr>
          <p:cNvPr id="73751" name="Picture 23" descr="0 computer fullduplex boy"/>
          <p:cNvPicPr>
            <a:picLocks noChangeAspect="1" noChangeArrowheads="1"/>
          </p:cNvPicPr>
          <p:nvPr/>
        </p:nvPicPr>
        <p:blipFill>
          <a:blip r:embed="rId7"/>
          <a:srcRect/>
          <a:stretch>
            <a:fillRect/>
          </a:stretch>
        </p:blipFill>
        <p:spPr bwMode="auto">
          <a:xfrm>
            <a:off x="7164388" y="4314825"/>
            <a:ext cx="1528762" cy="1130300"/>
          </a:xfrm>
          <a:prstGeom prst="rect">
            <a:avLst/>
          </a:prstGeom>
          <a:noFill/>
          <a:ln w="9525">
            <a:noFill/>
            <a:miter lim="800000"/>
            <a:headEnd/>
            <a:tailEnd/>
          </a:ln>
        </p:spPr>
      </p:pic>
      <p:sp>
        <p:nvSpPr>
          <p:cNvPr id="73752" name="Line 24"/>
          <p:cNvSpPr>
            <a:spLocks noChangeShapeType="1"/>
          </p:cNvSpPr>
          <p:nvPr/>
        </p:nvSpPr>
        <p:spPr bwMode="auto">
          <a:xfrm flipH="1" flipV="1">
            <a:off x="7019925" y="4654550"/>
            <a:ext cx="360363" cy="287338"/>
          </a:xfrm>
          <a:prstGeom prst="line">
            <a:avLst/>
          </a:prstGeom>
          <a:noFill/>
          <a:ln w="28575">
            <a:solidFill>
              <a:srgbClr val="FF0000"/>
            </a:solidFill>
            <a:round/>
            <a:headEnd/>
            <a:tailEnd type="triangle" w="med" len="med"/>
          </a:ln>
        </p:spPr>
        <p:txBody>
          <a:bodyPr/>
          <a:lstStyle/>
          <a:p>
            <a:endParaRPr lang="en-US"/>
          </a:p>
        </p:txBody>
      </p:sp>
      <p:sp>
        <p:nvSpPr>
          <p:cNvPr id="73753" name="Line 25"/>
          <p:cNvSpPr>
            <a:spLocks noChangeShapeType="1"/>
          </p:cNvSpPr>
          <p:nvPr/>
        </p:nvSpPr>
        <p:spPr bwMode="auto">
          <a:xfrm>
            <a:off x="5724525" y="3860800"/>
            <a:ext cx="360363" cy="287338"/>
          </a:xfrm>
          <a:prstGeom prst="line">
            <a:avLst/>
          </a:prstGeom>
          <a:noFill/>
          <a:ln w="28575">
            <a:solidFill>
              <a:srgbClr val="FF0000"/>
            </a:solidFill>
            <a:round/>
            <a:headEnd/>
            <a:tailEnd type="triangle" w="med" len="med"/>
          </a:ln>
        </p:spPr>
        <p:txBody>
          <a:bodyPr/>
          <a:lstStyle/>
          <a:p>
            <a:endParaRPr lang="en-US"/>
          </a:p>
        </p:txBody>
      </p:sp>
      <p:sp>
        <p:nvSpPr>
          <p:cNvPr id="73755" name="WordArt 27"/>
          <p:cNvSpPr>
            <a:spLocks noChangeArrowheads="1" noChangeShapeType="1" noTextEdit="1"/>
          </p:cNvSpPr>
          <p:nvPr/>
        </p:nvSpPr>
        <p:spPr bwMode="auto">
          <a:xfrm>
            <a:off x="7019925" y="3573463"/>
            <a:ext cx="792163" cy="360362"/>
          </a:xfrm>
          <a:prstGeom prst="rect">
            <a:avLst/>
          </a:prstGeom>
        </p:spPr>
        <p:txBody>
          <a:bodyPr wrap="none" fromWordArt="1">
            <a:prstTxWarp prst="textPlain">
              <a:avLst>
                <a:gd name="adj" fmla="val 50000"/>
              </a:avLst>
            </a:prstTxWarp>
          </a:bodyPr>
          <a:lstStyle/>
          <a:p>
            <a:pPr algn="ctr"/>
            <a:r>
              <a:rPr lang="en-US" sz="3600" kern="10">
                <a:ln w="9525">
                  <a:solidFill>
                    <a:srgbClr val="003300"/>
                  </a:solidFill>
                  <a:round/>
                  <a:headEnd/>
                  <a:tailEnd/>
                </a:ln>
                <a:solidFill>
                  <a:srgbClr val="006047"/>
                </a:solidFill>
                <a:latin typeface="Arial Black"/>
              </a:rPr>
              <a:t>Full</a:t>
            </a:r>
          </a:p>
        </p:txBody>
      </p:sp>
      <p:sp>
        <p:nvSpPr>
          <p:cNvPr id="73756" name="WordArt 28"/>
          <p:cNvSpPr>
            <a:spLocks noChangeArrowheads="1" noChangeShapeType="1" noTextEdit="1"/>
          </p:cNvSpPr>
          <p:nvPr/>
        </p:nvSpPr>
        <p:spPr bwMode="auto">
          <a:xfrm>
            <a:off x="5795963" y="4508500"/>
            <a:ext cx="792162" cy="360363"/>
          </a:xfrm>
          <a:prstGeom prst="rect">
            <a:avLst/>
          </a:prstGeom>
        </p:spPr>
        <p:txBody>
          <a:bodyPr wrap="none" fromWordArt="1">
            <a:prstTxWarp prst="textPlain">
              <a:avLst>
                <a:gd name="adj" fmla="val 50000"/>
              </a:avLst>
            </a:prstTxWarp>
          </a:bodyPr>
          <a:lstStyle/>
          <a:p>
            <a:pPr algn="ctr"/>
            <a:r>
              <a:rPr lang="en-US" sz="3600" kern="10">
                <a:ln w="9525">
                  <a:solidFill>
                    <a:srgbClr val="003300"/>
                  </a:solidFill>
                  <a:round/>
                  <a:headEnd/>
                  <a:tailEnd/>
                </a:ln>
                <a:solidFill>
                  <a:srgbClr val="006047"/>
                </a:solidFill>
                <a:latin typeface="Arial Black"/>
              </a:rPr>
              <a:t>Duplex</a:t>
            </a:r>
          </a:p>
        </p:txBody>
      </p:sp>
      <p:pic>
        <p:nvPicPr>
          <p:cNvPr id="73759" name="Picture 31" descr="0 computer multimedia"/>
          <p:cNvPicPr>
            <a:picLocks noChangeAspect="1" noChangeArrowheads="1"/>
          </p:cNvPicPr>
          <p:nvPr/>
        </p:nvPicPr>
        <p:blipFill>
          <a:blip r:embed="rId8"/>
          <a:srcRect/>
          <a:stretch>
            <a:fillRect/>
          </a:stretch>
        </p:blipFill>
        <p:spPr bwMode="auto">
          <a:xfrm>
            <a:off x="250825" y="5483225"/>
            <a:ext cx="1368425" cy="1258888"/>
          </a:xfrm>
          <a:prstGeom prst="rect">
            <a:avLst/>
          </a:prstGeom>
          <a:noFill/>
          <a:ln w="9525">
            <a:noFill/>
            <a:miter lim="800000"/>
            <a:headEnd/>
            <a:tailEnd/>
          </a:ln>
        </p:spPr>
      </p:pic>
      <p:sp>
        <p:nvSpPr>
          <p:cNvPr id="73764" name="Text Box 36"/>
          <p:cNvSpPr txBox="1">
            <a:spLocks noChangeArrowheads="1"/>
          </p:cNvSpPr>
          <p:nvPr/>
        </p:nvSpPr>
        <p:spPr bwMode="auto">
          <a:xfrm>
            <a:off x="6588125" y="4879975"/>
            <a:ext cx="923925" cy="420688"/>
          </a:xfrm>
          <a:prstGeom prst="rect">
            <a:avLst/>
          </a:prstGeom>
          <a:noFill/>
          <a:ln w="9525" algn="ctr">
            <a:noFill/>
            <a:miter lim="800000"/>
            <a:headEnd/>
            <a:tailEnd/>
          </a:ln>
        </p:spPr>
        <p:txBody>
          <a:bodyPr wrap="none">
            <a:spAutoFit/>
          </a:bodyPr>
          <a:lstStyle/>
          <a:p>
            <a:pPr marL="342900" indent="-342900">
              <a:buFontTx/>
              <a:buNone/>
            </a:pPr>
            <a:r>
              <a:rPr lang="en-US"/>
              <a:t>Chating</a:t>
            </a:r>
          </a:p>
          <a:p>
            <a:pPr marL="342900" indent="-342900">
              <a:buFontTx/>
              <a:buNone/>
            </a:pPr>
            <a:r>
              <a:rPr lang="en-US"/>
              <a:t>Bla..bla..bla</a:t>
            </a:r>
          </a:p>
        </p:txBody>
      </p:sp>
      <p:sp>
        <p:nvSpPr>
          <p:cNvPr id="73766" name="Text Box 38"/>
          <p:cNvSpPr txBox="1">
            <a:spLocks noChangeArrowheads="1"/>
          </p:cNvSpPr>
          <p:nvPr/>
        </p:nvSpPr>
        <p:spPr bwMode="auto">
          <a:xfrm>
            <a:off x="5664200" y="3079750"/>
            <a:ext cx="923925" cy="420688"/>
          </a:xfrm>
          <a:prstGeom prst="rect">
            <a:avLst/>
          </a:prstGeom>
          <a:noFill/>
          <a:ln w="9525" algn="ctr">
            <a:noFill/>
            <a:miter lim="800000"/>
            <a:headEnd/>
            <a:tailEnd/>
          </a:ln>
        </p:spPr>
        <p:txBody>
          <a:bodyPr wrap="none">
            <a:spAutoFit/>
          </a:bodyPr>
          <a:lstStyle/>
          <a:p>
            <a:pPr marL="342900" indent="-342900">
              <a:buFontTx/>
              <a:buNone/>
            </a:pPr>
            <a:r>
              <a:rPr lang="en-US"/>
              <a:t>Chating</a:t>
            </a:r>
          </a:p>
          <a:p>
            <a:pPr marL="342900" indent="-342900">
              <a:buFontTx/>
              <a:buNone/>
            </a:pPr>
            <a:r>
              <a:rPr lang="en-US"/>
              <a:t>Bla..bla..bla</a:t>
            </a:r>
          </a:p>
        </p:txBody>
      </p:sp>
      <p:pic>
        <p:nvPicPr>
          <p:cNvPr id="13335" name="Picture 39" descr="butt HubloMedDa5 line"/>
          <p:cNvPicPr>
            <a:picLocks noChangeArrowheads="1"/>
          </p:cNvPicPr>
          <p:nvPr/>
        </p:nvPicPr>
        <p:blipFill>
          <a:blip r:embed="rId9"/>
          <a:srcRect/>
          <a:stretch>
            <a:fillRect/>
          </a:stretch>
        </p:blipFill>
        <p:spPr bwMode="auto">
          <a:xfrm>
            <a:off x="101600" y="549275"/>
            <a:ext cx="8070850" cy="57150"/>
          </a:xfrm>
          <a:prstGeom prst="rect">
            <a:avLst/>
          </a:prstGeom>
          <a:noFill/>
          <a:ln w="9525">
            <a:noFill/>
            <a:miter lim="800000"/>
            <a:headEnd/>
            <a:tailEnd/>
          </a:ln>
        </p:spPr>
      </p:pic>
      <p:pic>
        <p:nvPicPr>
          <p:cNvPr id="13336" name="Picture 40" descr="Tombol menu Dalam"/>
          <p:cNvPicPr>
            <a:picLocks noChangeAspect="1" noChangeArrowheads="1"/>
          </p:cNvPicPr>
          <p:nvPr/>
        </p:nvPicPr>
        <p:blipFill>
          <a:blip r:embed="rId10"/>
          <a:srcRect/>
          <a:stretch>
            <a:fillRect/>
          </a:stretch>
        </p:blipFill>
        <p:spPr bwMode="auto">
          <a:xfrm>
            <a:off x="323850" y="74613"/>
            <a:ext cx="2243138" cy="1122362"/>
          </a:xfrm>
          <a:prstGeom prst="rect">
            <a:avLst/>
          </a:prstGeom>
          <a:noFill/>
          <a:ln w="9525">
            <a:noFill/>
            <a:miter lim="800000"/>
            <a:headEnd/>
            <a:tailEnd/>
          </a:ln>
        </p:spPr>
      </p:pic>
      <p:sp>
        <p:nvSpPr>
          <p:cNvPr id="13337" name="Text Box 41"/>
          <p:cNvSpPr txBox="1">
            <a:spLocks noChangeArrowheads="1"/>
          </p:cNvSpPr>
          <p:nvPr/>
        </p:nvSpPr>
        <p:spPr bwMode="auto">
          <a:xfrm>
            <a:off x="404813" y="476250"/>
            <a:ext cx="2079625" cy="287338"/>
          </a:xfrm>
          <a:prstGeom prst="rect">
            <a:avLst/>
          </a:prstGeom>
          <a:noFill/>
          <a:ln w="9525" algn="ctr">
            <a:noFill/>
            <a:miter lim="800000"/>
            <a:headEnd/>
            <a:tailEnd/>
          </a:ln>
        </p:spPr>
        <p:txBody>
          <a:bodyPr wrap="none">
            <a:spAutoFit/>
          </a:bodyPr>
          <a:lstStyle/>
          <a:p>
            <a:pPr marL="342900" indent="-342900">
              <a:buFontTx/>
              <a:buNone/>
            </a:pPr>
            <a:r>
              <a:rPr lang="en-US" sz="1600">
                <a:solidFill>
                  <a:srgbClr val="004835"/>
                </a:solidFill>
                <a:latin typeface="Arial Black" pitchFamily="34" charset="0"/>
              </a:rPr>
              <a:t>Komunikasi Data</a:t>
            </a:r>
          </a:p>
        </p:txBody>
      </p:sp>
      <p:pic>
        <p:nvPicPr>
          <p:cNvPr id="13338" name="Picture 42" descr="Tombol menu Dalam">
            <a:hlinkClick r:id="rId11" action="ppaction://hlinksldjump" tooltip="Kembal ke Halaman Komunikasi Data"/>
          </p:cNvPr>
          <p:cNvPicPr>
            <a:picLocks noChangeAspect="1" noChangeArrowheads="1"/>
          </p:cNvPicPr>
          <p:nvPr/>
        </p:nvPicPr>
        <p:blipFill>
          <a:blip r:embed="rId12"/>
          <a:srcRect/>
          <a:stretch>
            <a:fillRect/>
          </a:stretch>
        </p:blipFill>
        <p:spPr bwMode="auto">
          <a:xfrm>
            <a:off x="2700338" y="260350"/>
            <a:ext cx="1079500" cy="720725"/>
          </a:xfrm>
          <a:prstGeom prst="rect">
            <a:avLst/>
          </a:prstGeom>
          <a:noFill/>
          <a:ln w="9525">
            <a:noFill/>
            <a:miter lim="800000"/>
            <a:headEnd/>
            <a:tailEnd/>
          </a:ln>
        </p:spPr>
      </p:pic>
      <p:sp>
        <p:nvSpPr>
          <p:cNvPr id="13339" name="Text Box 43">
            <a:hlinkClick r:id="rId11" action="ppaction://hlinksldjump" tooltip="Kembal ke Halaman Komunikasi Data"/>
          </p:cNvPr>
          <p:cNvSpPr txBox="1">
            <a:spLocks noChangeArrowheads="1"/>
          </p:cNvSpPr>
          <p:nvPr/>
        </p:nvSpPr>
        <p:spPr bwMode="auto">
          <a:xfrm>
            <a:off x="2733675" y="476250"/>
            <a:ext cx="974725" cy="287338"/>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004835"/>
                </a:solidFill>
                <a:latin typeface="Arial" charset="0"/>
              </a:rPr>
              <a:t>Kembali</a:t>
            </a:r>
          </a:p>
        </p:txBody>
      </p:sp>
      <p:pic>
        <p:nvPicPr>
          <p:cNvPr id="13340" name="Picture 45" descr="Tombol menu Dalam">
            <a:hlinkClick r:id="rId13" action="ppaction://hlinksldjump" tooltip="Komunikasi data jaringan berikutnya"/>
          </p:cNvPr>
          <p:cNvPicPr>
            <a:picLocks noChangeAspect="1" noChangeArrowheads="1"/>
          </p:cNvPicPr>
          <p:nvPr/>
        </p:nvPicPr>
        <p:blipFill>
          <a:blip r:embed="rId12"/>
          <a:srcRect/>
          <a:stretch>
            <a:fillRect/>
          </a:stretch>
        </p:blipFill>
        <p:spPr bwMode="auto">
          <a:xfrm>
            <a:off x="6877050" y="260350"/>
            <a:ext cx="1079500" cy="720725"/>
          </a:xfrm>
          <a:prstGeom prst="rect">
            <a:avLst/>
          </a:prstGeom>
          <a:noFill/>
          <a:ln w="9525">
            <a:noFill/>
            <a:miter lim="800000"/>
            <a:headEnd/>
            <a:tailEnd/>
          </a:ln>
        </p:spPr>
      </p:pic>
      <p:sp>
        <p:nvSpPr>
          <p:cNvPr id="13341" name="Text Box 46">
            <a:hlinkClick r:id="rId13" action="ppaction://hlinksldjump" tooltip="Komunikasi data jaringan berikutnya"/>
          </p:cNvPr>
          <p:cNvSpPr txBox="1">
            <a:spLocks noChangeArrowheads="1"/>
          </p:cNvSpPr>
          <p:nvPr/>
        </p:nvSpPr>
        <p:spPr bwMode="auto">
          <a:xfrm>
            <a:off x="7092950" y="476250"/>
            <a:ext cx="623888" cy="287338"/>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004835"/>
                </a:solidFill>
                <a:latin typeface="Arial" charset="0"/>
              </a:rPr>
              <a:t>Next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3744"/>
                                        </p:tgtEl>
                                        <p:attrNameLst>
                                          <p:attrName>style.visibility</p:attrName>
                                        </p:attrNameLst>
                                      </p:cBhvr>
                                      <p:to>
                                        <p:strVal val="visible"/>
                                      </p:to>
                                    </p:set>
                                    <p:animEffect transition="in" filter="fade">
                                      <p:cBhvr>
                                        <p:cTn id="7" dur="2000"/>
                                        <p:tgtEl>
                                          <p:spTgt spid="73744"/>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3745"/>
                                        </p:tgtEl>
                                        <p:attrNameLst>
                                          <p:attrName>style.visibility</p:attrName>
                                        </p:attrNameLst>
                                      </p:cBhvr>
                                      <p:to>
                                        <p:strVal val="visible"/>
                                      </p:to>
                                    </p:set>
                                    <p:animEffect transition="in" filter="fade">
                                      <p:cBhvr>
                                        <p:cTn id="11" dur="2000"/>
                                        <p:tgtEl>
                                          <p:spTgt spid="73745"/>
                                        </p:tgtEl>
                                      </p:cBhvr>
                                    </p:animEffect>
                                  </p:childTnLst>
                                </p:cTn>
                              </p:par>
                              <p:par>
                                <p:cTn id="12" presetID="56" presetClass="path" presetSubtype="0" accel="50000" decel="50000" fill="hold" grpId="1" nodeType="withEffect">
                                  <p:stCondLst>
                                    <p:cond delay="0"/>
                                  </p:stCondLst>
                                  <p:childTnLst>
                                    <p:animMotion origin="layout" path="M -2.77778E-6 3.7037E-7 L 0.11823 -0.11528 " pathEditMode="relative" rAng="0" ptsTypes="AA">
                                      <p:cBhvr>
                                        <p:cTn id="13" dur="2000" fill="hold"/>
                                        <p:tgtEl>
                                          <p:spTgt spid="73745"/>
                                        </p:tgtEl>
                                        <p:attrNameLst>
                                          <p:attrName>ppt_x</p:attrName>
                                          <p:attrName>ppt_y</p:attrName>
                                        </p:attrNameLst>
                                      </p:cBhvr>
                                      <p:rCtr x="59" y="-58"/>
                                    </p:animMotion>
                                  </p:childTnLst>
                                </p:cTn>
                              </p:par>
                            </p:childTnLst>
                          </p:cTn>
                        </p:par>
                        <p:par>
                          <p:cTn id="14" fill="hold">
                            <p:stCondLst>
                              <p:cond delay="4000"/>
                            </p:stCondLst>
                            <p:childTnLst>
                              <p:par>
                                <p:cTn id="15" presetID="35" presetClass="emph" presetSubtype="0" repeatCount="3000" fill="hold" grpId="2" nodeType="afterEffect">
                                  <p:stCondLst>
                                    <p:cond delay="0"/>
                                  </p:stCondLst>
                                  <p:childTnLst>
                                    <p:anim calcmode="discrete" valueType="str">
                                      <p:cBhvr>
                                        <p:cTn id="16" dur="2000" fill="hold"/>
                                        <p:tgtEl>
                                          <p:spTgt spid="73745"/>
                                        </p:tgtEl>
                                        <p:attrNameLst>
                                          <p:attrName>style.visibility</p:attrName>
                                        </p:attrNameLst>
                                      </p:cBhvr>
                                      <p:tavLst>
                                        <p:tav tm="0">
                                          <p:val>
                                            <p:strVal val="hidden"/>
                                          </p:val>
                                        </p:tav>
                                        <p:tav tm="50000">
                                          <p:val>
                                            <p:strVal val="visible"/>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73746"/>
                                        </p:tgtEl>
                                        <p:attrNameLst>
                                          <p:attrName>style.visibility</p:attrName>
                                        </p:attrNameLst>
                                      </p:cBhvr>
                                      <p:to>
                                        <p:strVal val="visible"/>
                                      </p:to>
                                    </p:set>
                                    <p:animEffect transition="in" filter="fade">
                                      <p:cBhvr>
                                        <p:cTn id="19" dur="2000"/>
                                        <p:tgtEl>
                                          <p:spTgt spid="73746"/>
                                        </p:tgtEl>
                                      </p:cBhvr>
                                    </p:animEffect>
                                  </p:childTnLst>
                                </p:cTn>
                              </p:par>
                            </p:childTnLst>
                          </p:cTn>
                        </p:par>
                        <p:par>
                          <p:cTn id="20" fill="hold">
                            <p:stCondLst>
                              <p:cond delay="10000"/>
                            </p:stCondLst>
                            <p:childTnLst>
                              <p:par>
                                <p:cTn id="21" presetID="10" presetClass="exit" presetSubtype="0" fill="hold" grpId="1" nodeType="afterEffect">
                                  <p:stCondLst>
                                    <p:cond delay="3000"/>
                                  </p:stCondLst>
                                  <p:childTnLst>
                                    <p:animEffect transition="out" filter="fade">
                                      <p:cBhvr>
                                        <p:cTn id="22" dur="2000"/>
                                        <p:tgtEl>
                                          <p:spTgt spid="73746"/>
                                        </p:tgtEl>
                                      </p:cBhvr>
                                    </p:animEffect>
                                    <p:set>
                                      <p:cBhvr>
                                        <p:cTn id="23" dur="1" fill="hold">
                                          <p:stCondLst>
                                            <p:cond delay="1999"/>
                                          </p:stCondLst>
                                        </p:cTn>
                                        <p:tgtEl>
                                          <p:spTgt spid="73746"/>
                                        </p:tgtEl>
                                        <p:attrNameLst>
                                          <p:attrName>style.visibility</p:attrName>
                                        </p:attrNameLst>
                                      </p:cBhvr>
                                      <p:to>
                                        <p:strVal val="hidden"/>
                                      </p:to>
                                    </p:set>
                                  </p:childTnLst>
                                </p:cTn>
                              </p:par>
                              <p:par>
                                <p:cTn id="24" presetID="10" presetClass="entr" presetSubtype="0" fill="hold" nodeType="withEffect">
                                  <p:stCondLst>
                                    <p:cond delay="3000"/>
                                  </p:stCondLst>
                                  <p:childTnLst>
                                    <p:set>
                                      <p:cBhvr>
                                        <p:cTn id="25" dur="1" fill="hold">
                                          <p:stCondLst>
                                            <p:cond delay="0"/>
                                          </p:stCondLst>
                                        </p:cTn>
                                        <p:tgtEl>
                                          <p:spTgt spid="73742"/>
                                        </p:tgtEl>
                                        <p:attrNameLst>
                                          <p:attrName>style.visibility</p:attrName>
                                        </p:attrNameLst>
                                      </p:cBhvr>
                                      <p:to>
                                        <p:strVal val="visible"/>
                                      </p:to>
                                    </p:set>
                                    <p:animEffect transition="in" filter="fade">
                                      <p:cBhvr>
                                        <p:cTn id="26" dur="2000"/>
                                        <p:tgtEl>
                                          <p:spTgt spid="73742"/>
                                        </p:tgtEl>
                                      </p:cBhvr>
                                    </p:animEffect>
                                  </p:childTnLst>
                                </p:cTn>
                              </p:par>
                              <p:par>
                                <p:cTn id="27" presetID="42" presetClass="path" presetSubtype="0" accel="50000" decel="50000" fill="hold" nodeType="withEffect">
                                  <p:stCondLst>
                                    <p:cond delay="3000"/>
                                  </p:stCondLst>
                                  <p:childTnLst>
                                    <p:animMotion origin="layout" path="M 0.00122 0.01295 L -0.1408 0.16254 " pathEditMode="relative" rAng="0" ptsTypes="AA">
                                      <p:cBhvr>
                                        <p:cTn id="28" dur="2000" fill="hold"/>
                                        <p:tgtEl>
                                          <p:spTgt spid="73742"/>
                                        </p:tgtEl>
                                        <p:attrNameLst>
                                          <p:attrName>ppt_x</p:attrName>
                                          <p:attrName>ppt_y</p:attrName>
                                        </p:attrNameLst>
                                      </p:cBhvr>
                                      <p:rCtr x="-71" y="75"/>
                                    </p:animMotion>
                                  </p:childTnLst>
                                </p:cTn>
                              </p:par>
                              <p:par>
                                <p:cTn id="29" presetID="10" presetClass="entr" presetSubtype="0" fill="hold" grpId="0" nodeType="withEffect">
                                  <p:stCondLst>
                                    <p:cond delay="0"/>
                                  </p:stCondLst>
                                  <p:childTnLst>
                                    <p:set>
                                      <p:cBhvr>
                                        <p:cTn id="30" dur="1" fill="hold">
                                          <p:stCondLst>
                                            <p:cond delay="0"/>
                                          </p:stCondLst>
                                        </p:cTn>
                                        <p:tgtEl>
                                          <p:spTgt spid="73747"/>
                                        </p:tgtEl>
                                        <p:attrNameLst>
                                          <p:attrName>style.visibility</p:attrName>
                                        </p:attrNameLst>
                                      </p:cBhvr>
                                      <p:to>
                                        <p:strVal val="visible"/>
                                      </p:to>
                                    </p:set>
                                    <p:animEffect transition="in" filter="fade">
                                      <p:cBhvr>
                                        <p:cTn id="31" dur="2000"/>
                                        <p:tgtEl>
                                          <p:spTgt spid="73747"/>
                                        </p:tgtEl>
                                      </p:cBhvr>
                                    </p:animEffect>
                                  </p:childTnLst>
                                </p:cTn>
                              </p:par>
                            </p:childTnLst>
                          </p:cTn>
                        </p:par>
                        <p:par>
                          <p:cTn id="32" fill="hold">
                            <p:stCondLst>
                              <p:cond delay="15000"/>
                            </p:stCondLst>
                            <p:childTnLst>
                              <p:par>
                                <p:cTn id="33" presetID="10" presetClass="exit" presetSubtype="0" fill="hold" grpId="1" nodeType="afterEffect">
                                  <p:stCondLst>
                                    <p:cond delay="3000"/>
                                  </p:stCondLst>
                                  <p:childTnLst>
                                    <p:animEffect transition="out" filter="fade">
                                      <p:cBhvr>
                                        <p:cTn id="34" dur="2000"/>
                                        <p:tgtEl>
                                          <p:spTgt spid="73747"/>
                                        </p:tgtEl>
                                      </p:cBhvr>
                                    </p:animEffect>
                                    <p:set>
                                      <p:cBhvr>
                                        <p:cTn id="35" dur="1" fill="hold">
                                          <p:stCondLst>
                                            <p:cond delay="1999"/>
                                          </p:stCondLst>
                                        </p:cTn>
                                        <p:tgtEl>
                                          <p:spTgt spid="73747"/>
                                        </p:tgtEl>
                                        <p:attrNameLst>
                                          <p:attrName>style.visibility</p:attrName>
                                        </p:attrNameLst>
                                      </p:cBhvr>
                                      <p:to>
                                        <p:strVal val="hidden"/>
                                      </p:to>
                                    </p:set>
                                  </p:childTnLst>
                                </p:cTn>
                              </p:par>
                            </p:childTnLst>
                          </p:cTn>
                        </p:par>
                        <p:par>
                          <p:cTn id="36" fill="hold">
                            <p:stCondLst>
                              <p:cond delay="20000"/>
                            </p:stCondLst>
                            <p:childTnLst>
                              <p:par>
                                <p:cTn id="37" presetID="10" presetClass="entr" presetSubtype="0" fill="hold" grpId="0" nodeType="afterEffect">
                                  <p:stCondLst>
                                    <p:cond delay="0"/>
                                  </p:stCondLst>
                                  <p:childTnLst>
                                    <p:set>
                                      <p:cBhvr>
                                        <p:cTn id="38" dur="1" fill="hold">
                                          <p:stCondLst>
                                            <p:cond delay="0"/>
                                          </p:stCondLst>
                                        </p:cTn>
                                        <p:tgtEl>
                                          <p:spTgt spid="73748"/>
                                        </p:tgtEl>
                                        <p:attrNameLst>
                                          <p:attrName>style.visibility</p:attrName>
                                        </p:attrNameLst>
                                      </p:cBhvr>
                                      <p:to>
                                        <p:strVal val="visible"/>
                                      </p:to>
                                    </p:set>
                                    <p:animEffect transition="in" filter="fade">
                                      <p:cBhvr>
                                        <p:cTn id="39" dur="2000"/>
                                        <p:tgtEl>
                                          <p:spTgt spid="73748"/>
                                        </p:tgtEl>
                                      </p:cBhvr>
                                    </p:animEffect>
                                  </p:childTnLst>
                                </p:cTn>
                              </p:par>
                            </p:childTnLst>
                          </p:cTn>
                        </p:par>
                        <p:par>
                          <p:cTn id="40" fill="hold">
                            <p:stCondLst>
                              <p:cond delay="22000"/>
                            </p:stCondLst>
                            <p:childTnLst>
                              <p:par>
                                <p:cTn id="41" presetID="10" presetClass="entr" presetSubtype="0" fill="hold" nodeType="afterEffect">
                                  <p:stCondLst>
                                    <p:cond delay="0"/>
                                  </p:stCondLst>
                                  <p:childTnLst>
                                    <p:set>
                                      <p:cBhvr>
                                        <p:cTn id="42" dur="1" fill="hold">
                                          <p:stCondLst>
                                            <p:cond delay="0"/>
                                          </p:stCondLst>
                                        </p:cTn>
                                        <p:tgtEl>
                                          <p:spTgt spid="73751"/>
                                        </p:tgtEl>
                                        <p:attrNameLst>
                                          <p:attrName>style.visibility</p:attrName>
                                        </p:attrNameLst>
                                      </p:cBhvr>
                                      <p:to>
                                        <p:strVal val="visible"/>
                                      </p:to>
                                    </p:set>
                                    <p:animEffect transition="in" filter="fade">
                                      <p:cBhvr>
                                        <p:cTn id="43" dur="2000"/>
                                        <p:tgtEl>
                                          <p:spTgt spid="7375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3764"/>
                                        </p:tgtEl>
                                        <p:attrNameLst>
                                          <p:attrName>style.visibility</p:attrName>
                                        </p:attrNameLst>
                                      </p:cBhvr>
                                      <p:to>
                                        <p:strVal val="visible"/>
                                      </p:to>
                                    </p:set>
                                    <p:animEffect transition="in" filter="fade">
                                      <p:cBhvr>
                                        <p:cTn id="46" dur="2000"/>
                                        <p:tgtEl>
                                          <p:spTgt spid="73764"/>
                                        </p:tgtEl>
                                      </p:cBhvr>
                                    </p:animEffect>
                                  </p:childTnLst>
                                </p:cTn>
                              </p:par>
                            </p:childTnLst>
                          </p:cTn>
                        </p:par>
                        <p:par>
                          <p:cTn id="47" fill="hold">
                            <p:stCondLst>
                              <p:cond delay="24000"/>
                            </p:stCondLst>
                            <p:childTnLst>
                              <p:par>
                                <p:cTn id="48" presetID="10" presetClass="entr" presetSubtype="0" fill="hold" nodeType="afterEffect">
                                  <p:stCondLst>
                                    <p:cond delay="0"/>
                                  </p:stCondLst>
                                  <p:childTnLst>
                                    <p:set>
                                      <p:cBhvr>
                                        <p:cTn id="49" dur="1" fill="hold">
                                          <p:stCondLst>
                                            <p:cond delay="0"/>
                                          </p:stCondLst>
                                        </p:cTn>
                                        <p:tgtEl>
                                          <p:spTgt spid="73750"/>
                                        </p:tgtEl>
                                        <p:attrNameLst>
                                          <p:attrName>style.visibility</p:attrName>
                                        </p:attrNameLst>
                                      </p:cBhvr>
                                      <p:to>
                                        <p:strVal val="visible"/>
                                      </p:to>
                                    </p:set>
                                    <p:animEffect transition="in" filter="fade">
                                      <p:cBhvr>
                                        <p:cTn id="50" dur="2000"/>
                                        <p:tgtEl>
                                          <p:spTgt spid="7375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3766"/>
                                        </p:tgtEl>
                                        <p:attrNameLst>
                                          <p:attrName>style.visibility</p:attrName>
                                        </p:attrNameLst>
                                      </p:cBhvr>
                                      <p:to>
                                        <p:strVal val="visible"/>
                                      </p:to>
                                    </p:set>
                                    <p:animEffect transition="in" filter="fade">
                                      <p:cBhvr>
                                        <p:cTn id="53" dur="2000"/>
                                        <p:tgtEl>
                                          <p:spTgt spid="73766"/>
                                        </p:tgtEl>
                                      </p:cBhvr>
                                    </p:animEffect>
                                  </p:childTnLst>
                                </p:cTn>
                              </p:par>
                            </p:childTnLst>
                          </p:cTn>
                        </p:par>
                        <p:par>
                          <p:cTn id="54" fill="hold">
                            <p:stCondLst>
                              <p:cond delay="26000"/>
                            </p:stCondLst>
                            <p:childTnLst>
                              <p:par>
                                <p:cTn id="55" presetID="10" presetClass="entr" presetSubtype="0" fill="hold" grpId="0" nodeType="afterEffect">
                                  <p:stCondLst>
                                    <p:cond delay="0"/>
                                  </p:stCondLst>
                                  <p:childTnLst>
                                    <p:set>
                                      <p:cBhvr>
                                        <p:cTn id="56" dur="1" fill="hold">
                                          <p:stCondLst>
                                            <p:cond delay="0"/>
                                          </p:stCondLst>
                                        </p:cTn>
                                        <p:tgtEl>
                                          <p:spTgt spid="73752"/>
                                        </p:tgtEl>
                                        <p:attrNameLst>
                                          <p:attrName>style.visibility</p:attrName>
                                        </p:attrNameLst>
                                      </p:cBhvr>
                                      <p:to>
                                        <p:strVal val="visible"/>
                                      </p:to>
                                    </p:set>
                                    <p:animEffect transition="in" filter="fade">
                                      <p:cBhvr>
                                        <p:cTn id="57" dur="2000"/>
                                        <p:tgtEl>
                                          <p:spTgt spid="73752"/>
                                        </p:tgtEl>
                                      </p:cBhvr>
                                    </p:animEffect>
                                  </p:childTnLst>
                                </p:cTn>
                              </p:par>
                            </p:childTnLst>
                          </p:cTn>
                        </p:par>
                        <p:par>
                          <p:cTn id="58" fill="hold">
                            <p:stCondLst>
                              <p:cond delay="28000"/>
                            </p:stCondLst>
                            <p:childTnLst>
                              <p:par>
                                <p:cTn id="59" presetID="10" presetClass="entr" presetSubtype="0" fill="hold" grpId="0" nodeType="afterEffect">
                                  <p:stCondLst>
                                    <p:cond delay="0"/>
                                  </p:stCondLst>
                                  <p:childTnLst>
                                    <p:set>
                                      <p:cBhvr>
                                        <p:cTn id="60" dur="1" fill="hold">
                                          <p:stCondLst>
                                            <p:cond delay="0"/>
                                          </p:stCondLst>
                                        </p:cTn>
                                        <p:tgtEl>
                                          <p:spTgt spid="73753"/>
                                        </p:tgtEl>
                                        <p:attrNameLst>
                                          <p:attrName>style.visibility</p:attrName>
                                        </p:attrNameLst>
                                      </p:cBhvr>
                                      <p:to>
                                        <p:strVal val="visible"/>
                                      </p:to>
                                    </p:set>
                                    <p:animEffect transition="in" filter="fade">
                                      <p:cBhvr>
                                        <p:cTn id="61" dur="2000"/>
                                        <p:tgtEl>
                                          <p:spTgt spid="73753"/>
                                        </p:tgtEl>
                                      </p:cBhvr>
                                    </p:animEffect>
                                  </p:childTnLst>
                                </p:cTn>
                              </p:par>
                            </p:childTnLst>
                          </p:cTn>
                        </p:par>
                        <p:par>
                          <p:cTn id="62" fill="hold">
                            <p:stCondLst>
                              <p:cond delay="30000"/>
                            </p:stCondLst>
                            <p:childTnLst>
                              <p:par>
                                <p:cTn id="63" presetID="31" presetClass="entr" presetSubtype="0" fill="hold" nodeType="afterEffect">
                                  <p:stCondLst>
                                    <p:cond delay="0"/>
                                  </p:stCondLst>
                                  <p:iterate type="lt">
                                    <p:tmPct val="5000"/>
                                  </p:iterate>
                                  <p:childTnLst>
                                    <p:set>
                                      <p:cBhvr>
                                        <p:cTn id="64" dur="1" fill="hold">
                                          <p:stCondLst>
                                            <p:cond delay="0"/>
                                          </p:stCondLst>
                                        </p:cTn>
                                        <p:tgtEl>
                                          <p:spTgt spid="73749"/>
                                        </p:tgtEl>
                                        <p:attrNameLst>
                                          <p:attrName>style.visibility</p:attrName>
                                        </p:attrNameLst>
                                      </p:cBhvr>
                                      <p:to>
                                        <p:strVal val="visible"/>
                                      </p:to>
                                    </p:set>
                                    <p:anim calcmode="lin" valueType="num">
                                      <p:cBhvr>
                                        <p:cTn id="65" dur="2000" fill="hold"/>
                                        <p:tgtEl>
                                          <p:spTgt spid="73749"/>
                                        </p:tgtEl>
                                        <p:attrNameLst>
                                          <p:attrName>ppt_w</p:attrName>
                                        </p:attrNameLst>
                                      </p:cBhvr>
                                      <p:tavLst>
                                        <p:tav tm="0">
                                          <p:val>
                                            <p:fltVal val="0"/>
                                          </p:val>
                                        </p:tav>
                                        <p:tav tm="100000">
                                          <p:val>
                                            <p:strVal val="#ppt_w"/>
                                          </p:val>
                                        </p:tav>
                                      </p:tavLst>
                                    </p:anim>
                                    <p:anim calcmode="lin" valueType="num">
                                      <p:cBhvr>
                                        <p:cTn id="66" dur="2000" fill="hold"/>
                                        <p:tgtEl>
                                          <p:spTgt spid="73749"/>
                                        </p:tgtEl>
                                        <p:attrNameLst>
                                          <p:attrName>ppt_h</p:attrName>
                                        </p:attrNameLst>
                                      </p:cBhvr>
                                      <p:tavLst>
                                        <p:tav tm="0">
                                          <p:val>
                                            <p:fltVal val="0"/>
                                          </p:val>
                                        </p:tav>
                                        <p:tav tm="100000">
                                          <p:val>
                                            <p:strVal val="#ppt_h"/>
                                          </p:val>
                                        </p:tav>
                                      </p:tavLst>
                                    </p:anim>
                                    <p:anim calcmode="lin" valueType="num">
                                      <p:cBhvr>
                                        <p:cTn id="67" dur="2000" fill="hold"/>
                                        <p:tgtEl>
                                          <p:spTgt spid="73749"/>
                                        </p:tgtEl>
                                        <p:attrNameLst>
                                          <p:attrName>style.rotation</p:attrName>
                                        </p:attrNameLst>
                                      </p:cBhvr>
                                      <p:tavLst>
                                        <p:tav tm="0">
                                          <p:val>
                                            <p:fltVal val="90"/>
                                          </p:val>
                                        </p:tav>
                                        <p:tav tm="100000">
                                          <p:val>
                                            <p:fltVal val="0"/>
                                          </p:val>
                                        </p:tav>
                                      </p:tavLst>
                                    </p:anim>
                                    <p:animEffect transition="in" filter="fade">
                                      <p:cBhvr>
                                        <p:cTn id="68" dur="2000"/>
                                        <p:tgtEl>
                                          <p:spTgt spid="73749"/>
                                        </p:tgtEl>
                                      </p:cBhvr>
                                    </p:animEffect>
                                  </p:childTnLst>
                                </p:cTn>
                              </p:par>
                            </p:childTnLst>
                          </p:cTn>
                        </p:par>
                        <p:par>
                          <p:cTn id="69" fill="hold">
                            <p:stCondLst>
                              <p:cond delay="32000"/>
                            </p:stCondLst>
                            <p:childTnLst>
                              <p:par>
                                <p:cTn id="70" presetID="10" presetClass="entr" presetSubtype="0" fill="hold" grpId="0" nodeType="afterEffect">
                                  <p:stCondLst>
                                    <p:cond delay="0"/>
                                  </p:stCondLst>
                                  <p:childTnLst>
                                    <p:set>
                                      <p:cBhvr>
                                        <p:cTn id="71" dur="1" fill="hold">
                                          <p:stCondLst>
                                            <p:cond delay="0"/>
                                          </p:stCondLst>
                                        </p:cTn>
                                        <p:tgtEl>
                                          <p:spTgt spid="73755"/>
                                        </p:tgtEl>
                                        <p:attrNameLst>
                                          <p:attrName>style.visibility</p:attrName>
                                        </p:attrNameLst>
                                      </p:cBhvr>
                                      <p:to>
                                        <p:strVal val="visible"/>
                                      </p:to>
                                    </p:set>
                                    <p:animEffect transition="in" filter="fade">
                                      <p:cBhvr>
                                        <p:cTn id="72" dur="2000"/>
                                        <p:tgtEl>
                                          <p:spTgt spid="7375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3756"/>
                                        </p:tgtEl>
                                        <p:attrNameLst>
                                          <p:attrName>style.visibility</p:attrName>
                                        </p:attrNameLst>
                                      </p:cBhvr>
                                      <p:to>
                                        <p:strVal val="visible"/>
                                      </p:to>
                                    </p:set>
                                    <p:animEffect transition="in" filter="fade">
                                      <p:cBhvr>
                                        <p:cTn id="75" dur="2000"/>
                                        <p:tgtEl>
                                          <p:spTgt spid="73756"/>
                                        </p:tgtEl>
                                      </p:cBhvr>
                                    </p:animEffect>
                                  </p:childTnLst>
                                </p:cTn>
                              </p:par>
                            </p:childTnLst>
                          </p:cTn>
                        </p:par>
                        <p:par>
                          <p:cTn id="76" fill="hold">
                            <p:stCondLst>
                              <p:cond delay="34000"/>
                            </p:stCondLst>
                            <p:childTnLst>
                              <p:par>
                                <p:cTn id="77" presetID="10" presetClass="entr" presetSubtype="0" fill="hold" nodeType="afterEffect">
                                  <p:stCondLst>
                                    <p:cond delay="0"/>
                                  </p:stCondLst>
                                  <p:childTnLst>
                                    <p:set>
                                      <p:cBhvr>
                                        <p:cTn id="78" dur="1" fill="hold">
                                          <p:stCondLst>
                                            <p:cond delay="0"/>
                                          </p:stCondLst>
                                        </p:cTn>
                                        <p:tgtEl>
                                          <p:spTgt spid="73759"/>
                                        </p:tgtEl>
                                        <p:attrNameLst>
                                          <p:attrName>style.visibility</p:attrName>
                                        </p:attrNameLst>
                                      </p:cBhvr>
                                      <p:to>
                                        <p:strVal val="visible"/>
                                      </p:to>
                                    </p:set>
                                    <p:animEffect transition="in" filter="fade">
                                      <p:cBhvr>
                                        <p:cTn id="79" dur="2000"/>
                                        <p:tgtEl>
                                          <p:spTgt spid="7375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3736"/>
                                        </p:tgtEl>
                                        <p:attrNameLst>
                                          <p:attrName>style.visibility</p:attrName>
                                        </p:attrNameLst>
                                      </p:cBhvr>
                                      <p:to>
                                        <p:strVal val="visible"/>
                                      </p:to>
                                    </p:set>
                                    <p:animEffect transition="in" filter="fade">
                                      <p:cBhvr>
                                        <p:cTn id="82" dur="2000"/>
                                        <p:tgtEl>
                                          <p:spTgt spid="73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6" grpId="0"/>
      <p:bldP spid="73744" grpId="0" animBg="1"/>
      <p:bldP spid="73745" grpId="0" animBg="1"/>
      <p:bldP spid="73745" grpId="1" animBg="1"/>
      <p:bldP spid="73745" grpId="2" animBg="1"/>
      <p:bldP spid="73746" grpId="0"/>
      <p:bldP spid="73746" grpId="1"/>
      <p:bldP spid="73747" grpId="0"/>
      <p:bldP spid="73747" grpId="1"/>
      <p:bldP spid="73748" grpId="0" animBg="1"/>
      <p:bldP spid="73752" grpId="0" animBg="1"/>
      <p:bldP spid="73753" grpId="0" animBg="1"/>
      <p:bldP spid="73755" grpId="0" animBg="1"/>
      <p:bldP spid="73756" grpId="0" animBg="1"/>
      <p:bldP spid="73764" grpId="0"/>
      <p:bldP spid="7376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ransition spd="slow" advClick="0" advTm="0">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5"/>
          <p:cNvSpPr txBox="1">
            <a:spLocks noChangeArrowheads="1"/>
          </p:cNvSpPr>
          <p:nvPr/>
        </p:nvSpPr>
        <p:spPr bwMode="auto">
          <a:xfrm>
            <a:off x="796925" y="1100138"/>
            <a:ext cx="7519988" cy="457200"/>
          </a:xfrm>
          <a:prstGeom prst="rect">
            <a:avLst/>
          </a:prstGeom>
          <a:noFill/>
          <a:ln w="9525" algn="ctr">
            <a:noFill/>
            <a:miter lim="800000"/>
            <a:headEnd/>
            <a:tailEnd/>
          </a:ln>
        </p:spPr>
        <p:txBody>
          <a:bodyPr wrap="none">
            <a:spAutoFit/>
          </a:bodyPr>
          <a:lstStyle/>
          <a:p>
            <a:pPr marL="342900" indent="-342900" algn="ctr">
              <a:buFontTx/>
              <a:buNone/>
            </a:pPr>
            <a:r>
              <a:rPr lang="en-US" sz="3000">
                <a:solidFill>
                  <a:srgbClr val="303C18"/>
                </a:solidFill>
                <a:latin typeface="Arial" charset="0"/>
              </a:rPr>
              <a:t>Komunikasi Data dalam Jaringan Komputer</a:t>
            </a:r>
          </a:p>
        </p:txBody>
      </p:sp>
      <p:pic>
        <p:nvPicPr>
          <p:cNvPr id="14339" name="Picture 28" descr="Background13"/>
          <p:cNvPicPr>
            <a:picLocks noChangeAspect="1" noChangeArrowheads="1"/>
          </p:cNvPicPr>
          <p:nvPr/>
        </p:nvPicPr>
        <p:blipFill>
          <a:blip r:embed="rId2"/>
          <a:srcRect/>
          <a:stretch>
            <a:fillRect/>
          </a:stretch>
        </p:blipFill>
        <p:spPr bwMode="auto">
          <a:xfrm>
            <a:off x="827088" y="1990725"/>
            <a:ext cx="1944687" cy="1293813"/>
          </a:xfrm>
          <a:prstGeom prst="rect">
            <a:avLst/>
          </a:prstGeom>
          <a:noFill/>
          <a:ln w="9525">
            <a:noFill/>
            <a:miter lim="800000"/>
            <a:headEnd/>
            <a:tailEnd/>
          </a:ln>
        </p:spPr>
      </p:pic>
      <p:sp>
        <p:nvSpPr>
          <p:cNvPr id="14340" name="Text Box 29"/>
          <p:cNvSpPr txBox="1">
            <a:spLocks noChangeArrowheads="1"/>
          </p:cNvSpPr>
          <p:nvPr/>
        </p:nvSpPr>
        <p:spPr bwMode="auto">
          <a:xfrm>
            <a:off x="3238500" y="1571625"/>
            <a:ext cx="5834063" cy="2462213"/>
          </a:xfrm>
          <a:prstGeom prst="rect">
            <a:avLst/>
          </a:prstGeom>
          <a:noFill/>
          <a:ln w="9525" algn="ctr">
            <a:noFill/>
            <a:miter lim="800000"/>
            <a:headEnd/>
            <a:tailEnd/>
          </a:ln>
        </p:spPr>
        <p:txBody>
          <a:bodyPr>
            <a:spAutoFit/>
          </a:bodyPr>
          <a:lstStyle/>
          <a:p>
            <a:pPr>
              <a:lnSpc>
                <a:spcPct val="100000"/>
              </a:lnSpc>
              <a:spcBef>
                <a:spcPct val="0"/>
              </a:spcBef>
              <a:buFontTx/>
              <a:buNone/>
            </a:pPr>
            <a:r>
              <a:rPr lang="en-US" sz="2200" b="1">
                <a:solidFill>
                  <a:srgbClr val="303C18"/>
                </a:solidFill>
              </a:rPr>
              <a:t>Dilihat dari media yang digunakan, komunikasi data dalam jaringan komputer dpat dibedakan menjadi Jaringan Kabel dan Jaringan Nirkabel.</a:t>
            </a:r>
          </a:p>
          <a:p>
            <a:pPr>
              <a:lnSpc>
                <a:spcPct val="100000"/>
              </a:lnSpc>
              <a:spcBef>
                <a:spcPct val="0"/>
              </a:spcBef>
              <a:buFontTx/>
              <a:buNone/>
            </a:pPr>
            <a:r>
              <a:rPr lang="en-US" sz="2200" b="1">
                <a:solidFill>
                  <a:srgbClr val="303C18"/>
                </a:solidFill>
              </a:rPr>
              <a:t>Disamping adalah gambar jaringan kabel yang tentu saja terbatas pada jarak transmisi datanya.</a:t>
            </a:r>
          </a:p>
        </p:txBody>
      </p:sp>
      <p:pic>
        <p:nvPicPr>
          <p:cNvPr id="14341" name="Picture 30" descr="CARYA5F7"/>
          <p:cNvPicPr>
            <a:picLocks noChangeAspect="1" noChangeArrowheads="1"/>
          </p:cNvPicPr>
          <p:nvPr/>
        </p:nvPicPr>
        <p:blipFill>
          <a:blip r:embed="rId3"/>
          <a:srcRect/>
          <a:stretch>
            <a:fillRect/>
          </a:stretch>
        </p:blipFill>
        <p:spPr bwMode="auto">
          <a:xfrm>
            <a:off x="6227763" y="4037013"/>
            <a:ext cx="1944687" cy="1408112"/>
          </a:xfrm>
          <a:prstGeom prst="rect">
            <a:avLst/>
          </a:prstGeom>
          <a:noFill/>
          <a:ln w="9525">
            <a:noFill/>
            <a:miter lim="800000"/>
            <a:headEnd/>
            <a:tailEnd/>
          </a:ln>
        </p:spPr>
      </p:pic>
      <p:sp>
        <p:nvSpPr>
          <p:cNvPr id="14342" name="Text Box 31"/>
          <p:cNvSpPr txBox="1">
            <a:spLocks noChangeArrowheads="1"/>
          </p:cNvSpPr>
          <p:nvPr/>
        </p:nvSpPr>
        <p:spPr bwMode="auto">
          <a:xfrm>
            <a:off x="571500" y="4110038"/>
            <a:ext cx="5472113" cy="2462212"/>
          </a:xfrm>
          <a:prstGeom prst="rect">
            <a:avLst/>
          </a:prstGeom>
          <a:noFill/>
          <a:ln w="9525" algn="ctr">
            <a:noFill/>
            <a:miter lim="800000"/>
            <a:headEnd/>
            <a:tailEnd/>
          </a:ln>
        </p:spPr>
        <p:txBody>
          <a:bodyPr>
            <a:spAutoFit/>
          </a:bodyPr>
          <a:lstStyle/>
          <a:p>
            <a:pPr>
              <a:lnSpc>
                <a:spcPct val="100000"/>
              </a:lnSpc>
              <a:spcBef>
                <a:spcPct val="0"/>
              </a:spcBef>
              <a:buFontTx/>
              <a:buNone/>
            </a:pPr>
            <a:r>
              <a:rPr lang="en-US" sz="2200" b="1">
                <a:solidFill>
                  <a:srgbClr val="303C18"/>
                </a:solidFill>
              </a:rPr>
              <a:t>Komunikasi Nirkabel memanfaatkan gelombang radiasi atau elektromagnetik, seperti VSAT atau gelombang radio. Komunikasi ini disebut juga komunikasi Wireless yang jangkauan datanya sangat luas. Tipe komunikasi ini umumnya digunakan untuk Internet.</a:t>
            </a:r>
          </a:p>
        </p:txBody>
      </p:sp>
      <p:pic>
        <p:nvPicPr>
          <p:cNvPr id="14343" name="Picture 33" descr="butt HubloMedDa5 line"/>
          <p:cNvPicPr>
            <a:picLocks noChangeArrowheads="1"/>
          </p:cNvPicPr>
          <p:nvPr/>
        </p:nvPicPr>
        <p:blipFill>
          <a:blip r:embed="rId4"/>
          <a:srcRect/>
          <a:stretch>
            <a:fillRect/>
          </a:stretch>
        </p:blipFill>
        <p:spPr bwMode="auto">
          <a:xfrm>
            <a:off x="101600" y="549275"/>
            <a:ext cx="8070850" cy="57150"/>
          </a:xfrm>
          <a:prstGeom prst="rect">
            <a:avLst/>
          </a:prstGeom>
          <a:noFill/>
          <a:ln w="9525">
            <a:noFill/>
            <a:miter lim="800000"/>
            <a:headEnd/>
            <a:tailEnd/>
          </a:ln>
        </p:spPr>
      </p:pic>
      <p:pic>
        <p:nvPicPr>
          <p:cNvPr id="14344" name="Picture 34" descr="Tombol menu Dalam"/>
          <p:cNvPicPr>
            <a:picLocks noChangeAspect="1" noChangeArrowheads="1"/>
          </p:cNvPicPr>
          <p:nvPr/>
        </p:nvPicPr>
        <p:blipFill>
          <a:blip r:embed="rId5"/>
          <a:srcRect/>
          <a:stretch>
            <a:fillRect/>
          </a:stretch>
        </p:blipFill>
        <p:spPr bwMode="auto">
          <a:xfrm>
            <a:off x="323850" y="74613"/>
            <a:ext cx="2243138" cy="1122362"/>
          </a:xfrm>
          <a:prstGeom prst="rect">
            <a:avLst/>
          </a:prstGeom>
          <a:noFill/>
          <a:ln w="9525">
            <a:noFill/>
            <a:miter lim="800000"/>
            <a:headEnd/>
            <a:tailEnd/>
          </a:ln>
        </p:spPr>
      </p:pic>
      <p:sp>
        <p:nvSpPr>
          <p:cNvPr id="14345" name="Text Box 35"/>
          <p:cNvSpPr txBox="1">
            <a:spLocks noChangeArrowheads="1"/>
          </p:cNvSpPr>
          <p:nvPr/>
        </p:nvSpPr>
        <p:spPr bwMode="auto">
          <a:xfrm>
            <a:off x="404813" y="476250"/>
            <a:ext cx="2079625" cy="287338"/>
          </a:xfrm>
          <a:prstGeom prst="rect">
            <a:avLst/>
          </a:prstGeom>
          <a:noFill/>
          <a:ln w="9525" algn="ctr">
            <a:noFill/>
            <a:miter lim="800000"/>
            <a:headEnd/>
            <a:tailEnd/>
          </a:ln>
        </p:spPr>
        <p:txBody>
          <a:bodyPr wrap="none">
            <a:spAutoFit/>
          </a:bodyPr>
          <a:lstStyle/>
          <a:p>
            <a:pPr marL="342900" indent="-342900">
              <a:buFontTx/>
              <a:buNone/>
            </a:pPr>
            <a:r>
              <a:rPr lang="en-US" sz="1600">
                <a:solidFill>
                  <a:srgbClr val="004835"/>
                </a:solidFill>
                <a:latin typeface="Arial Black" pitchFamily="34" charset="0"/>
              </a:rPr>
              <a:t>Komunikasi Data</a:t>
            </a:r>
          </a:p>
        </p:txBody>
      </p:sp>
      <p:pic>
        <p:nvPicPr>
          <p:cNvPr id="14346" name="Picture 36" descr="Tombol menu Dalam">
            <a:hlinkClick r:id="rId6" action="ppaction://hlinksldjump" tooltip="Kembal ke Halaman Komunikasi Data"/>
          </p:cNvPr>
          <p:cNvPicPr>
            <a:picLocks noChangeAspect="1" noChangeArrowheads="1"/>
          </p:cNvPicPr>
          <p:nvPr/>
        </p:nvPicPr>
        <p:blipFill>
          <a:blip r:embed="rId7"/>
          <a:srcRect/>
          <a:stretch>
            <a:fillRect/>
          </a:stretch>
        </p:blipFill>
        <p:spPr bwMode="auto">
          <a:xfrm>
            <a:off x="2700338" y="260350"/>
            <a:ext cx="1079500" cy="720725"/>
          </a:xfrm>
          <a:prstGeom prst="rect">
            <a:avLst/>
          </a:prstGeom>
          <a:noFill/>
          <a:ln w="9525">
            <a:noFill/>
            <a:miter lim="800000"/>
            <a:headEnd/>
            <a:tailEnd/>
          </a:ln>
        </p:spPr>
      </p:pic>
      <p:sp>
        <p:nvSpPr>
          <p:cNvPr id="14347" name="Text Box 37">
            <a:hlinkClick r:id="rId6" action="ppaction://hlinksldjump" tooltip="Kembal ke Halaman Komunikasi Data"/>
          </p:cNvPr>
          <p:cNvSpPr txBox="1">
            <a:spLocks noChangeArrowheads="1"/>
          </p:cNvSpPr>
          <p:nvPr/>
        </p:nvSpPr>
        <p:spPr bwMode="auto">
          <a:xfrm>
            <a:off x="2733675" y="476250"/>
            <a:ext cx="974725" cy="287338"/>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004835"/>
                </a:solidFill>
                <a:latin typeface="Arial" charset="0"/>
              </a:rPr>
              <a:t>Kembali</a:t>
            </a:r>
          </a:p>
        </p:txBody>
      </p:sp>
      <p:pic>
        <p:nvPicPr>
          <p:cNvPr id="14348" name="Picture 38" descr="Tombol menu Dalam">
            <a:hlinkClick r:id="rId8" action="ppaction://hlinksldjump" tooltip="Komunikasi data jaringan sebelumnya"/>
          </p:cNvPr>
          <p:cNvPicPr>
            <a:picLocks noChangeAspect="1" noChangeArrowheads="1"/>
          </p:cNvPicPr>
          <p:nvPr/>
        </p:nvPicPr>
        <p:blipFill>
          <a:blip r:embed="rId7"/>
          <a:srcRect/>
          <a:stretch>
            <a:fillRect/>
          </a:stretch>
        </p:blipFill>
        <p:spPr bwMode="auto">
          <a:xfrm>
            <a:off x="6877050" y="260350"/>
            <a:ext cx="1079500" cy="720725"/>
          </a:xfrm>
          <a:prstGeom prst="rect">
            <a:avLst/>
          </a:prstGeom>
          <a:noFill/>
          <a:ln w="9525">
            <a:noFill/>
            <a:miter lim="800000"/>
            <a:headEnd/>
            <a:tailEnd/>
          </a:ln>
        </p:spPr>
      </p:pic>
      <p:sp>
        <p:nvSpPr>
          <p:cNvPr id="14349" name="Text Box 39">
            <a:hlinkClick r:id="rId9" action="ppaction://hlinksldjump" tooltip="Komunikasi data jaringan sebelumnya"/>
          </p:cNvPr>
          <p:cNvSpPr txBox="1">
            <a:spLocks noChangeArrowheads="1"/>
          </p:cNvSpPr>
          <p:nvPr/>
        </p:nvSpPr>
        <p:spPr bwMode="auto">
          <a:xfrm>
            <a:off x="7094538" y="476250"/>
            <a:ext cx="623887" cy="287338"/>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004835"/>
                </a:solidFill>
                <a:latin typeface="Arial" charset="0"/>
              </a:rPr>
              <a:t>Prev</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62"/>
          <p:cNvGrpSpPr>
            <a:grpSpLocks/>
          </p:cNvGrpSpPr>
          <p:nvPr/>
        </p:nvGrpSpPr>
        <p:grpSpPr bwMode="auto">
          <a:xfrm>
            <a:off x="1476375" y="2781300"/>
            <a:ext cx="6191250" cy="3600450"/>
            <a:chOff x="930" y="1752"/>
            <a:chExt cx="3900" cy="2268"/>
          </a:xfrm>
          <a:solidFill>
            <a:srgbClr val="CCECFF"/>
          </a:solidFill>
        </p:grpSpPr>
        <p:sp>
          <p:nvSpPr>
            <p:cNvPr id="26646" name="Rectangle 63"/>
            <p:cNvSpPr>
              <a:spLocks noChangeArrowheads="1"/>
            </p:cNvSpPr>
            <p:nvPr/>
          </p:nvSpPr>
          <p:spPr bwMode="auto">
            <a:xfrm>
              <a:off x="930" y="1752"/>
              <a:ext cx="3900" cy="2268"/>
            </a:xfrm>
            <a:prstGeom prst="rect">
              <a:avLst/>
            </a:prstGeom>
            <a:grpFill/>
            <a:ln w="28575" algn="ctr">
              <a:solidFill>
                <a:srgbClr val="006047"/>
              </a:solidFill>
              <a:miter lim="800000"/>
              <a:headEnd/>
              <a:tailEnd/>
            </a:ln>
          </p:spPr>
          <p:txBody>
            <a:bodyPr wrap="none" anchor="ctr"/>
            <a:lstStyle/>
            <a:p>
              <a:pPr>
                <a:defRPr/>
              </a:pPr>
              <a:endParaRPr lang="en-US"/>
            </a:p>
          </p:txBody>
        </p:sp>
        <p:sp>
          <p:nvSpPr>
            <p:cNvPr id="26647" name="Oval 64"/>
            <p:cNvSpPr>
              <a:spLocks noChangeArrowheads="1"/>
            </p:cNvSpPr>
            <p:nvPr/>
          </p:nvSpPr>
          <p:spPr bwMode="auto">
            <a:xfrm>
              <a:off x="975" y="1797"/>
              <a:ext cx="45" cy="46"/>
            </a:xfrm>
            <a:prstGeom prst="ellipse">
              <a:avLst/>
            </a:prstGeom>
            <a:grpFill/>
            <a:ln w="9525" algn="ctr">
              <a:solidFill>
                <a:srgbClr val="004835"/>
              </a:solidFill>
              <a:round/>
              <a:headEnd/>
              <a:tailEnd/>
            </a:ln>
          </p:spPr>
          <p:txBody>
            <a:bodyPr wrap="none" anchor="ctr"/>
            <a:lstStyle/>
            <a:p>
              <a:pPr>
                <a:defRPr/>
              </a:pPr>
              <a:endParaRPr lang="en-US"/>
            </a:p>
          </p:txBody>
        </p:sp>
        <p:sp>
          <p:nvSpPr>
            <p:cNvPr id="26648" name="Oval 65"/>
            <p:cNvSpPr>
              <a:spLocks noChangeArrowheads="1"/>
            </p:cNvSpPr>
            <p:nvPr/>
          </p:nvSpPr>
          <p:spPr bwMode="auto">
            <a:xfrm>
              <a:off x="4740" y="1797"/>
              <a:ext cx="45" cy="46"/>
            </a:xfrm>
            <a:prstGeom prst="ellipse">
              <a:avLst/>
            </a:prstGeom>
            <a:grpFill/>
            <a:ln w="9525" algn="ctr">
              <a:solidFill>
                <a:srgbClr val="004835"/>
              </a:solidFill>
              <a:round/>
              <a:headEnd/>
              <a:tailEnd/>
            </a:ln>
          </p:spPr>
          <p:txBody>
            <a:bodyPr wrap="none" anchor="ctr"/>
            <a:lstStyle/>
            <a:p>
              <a:pPr>
                <a:defRPr/>
              </a:pPr>
              <a:endParaRPr lang="en-US"/>
            </a:p>
          </p:txBody>
        </p:sp>
        <p:sp>
          <p:nvSpPr>
            <p:cNvPr id="26649" name="Oval 66"/>
            <p:cNvSpPr>
              <a:spLocks noChangeArrowheads="1"/>
            </p:cNvSpPr>
            <p:nvPr/>
          </p:nvSpPr>
          <p:spPr bwMode="auto">
            <a:xfrm>
              <a:off x="4740" y="3928"/>
              <a:ext cx="45" cy="46"/>
            </a:xfrm>
            <a:prstGeom prst="ellipse">
              <a:avLst/>
            </a:prstGeom>
            <a:grpFill/>
            <a:ln w="9525" algn="ctr">
              <a:solidFill>
                <a:srgbClr val="004835"/>
              </a:solidFill>
              <a:round/>
              <a:headEnd/>
              <a:tailEnd/>
            </a:ln>
          </p:spPr>
          <p:txBody>
            <a:bodyPr wrap="none" anchor="ctr"/>
            <a:lstStyle/>
            <a:p>
              <a:pPr>
                <a:defRPr/>
              </a:pPr>
              <a:endParaRPr lang="en-US"/>
            </a:p>
          </p:txBody>
        </p:sp>
        <p:sp>
          <p:nvSpPr>
            <p:cNvPr id="26650" name="Oval 67"/>
            <p:cNvSpPr>
              <a:spLocks noChangeArrowheads="1"/>
            </p:cNvSpPr>
            <p:nvPr/>
          </p:nvSpPr>
          <p:spPr bwMode="auto">
            <a:xfrm>
              <a:off x="975" y="3928"/>
              <a:ext cx="45" cy="46"/>
            </a:xfrm>
            <a:prstGeom prst="ellipse">
              <a:avLst/>
            </a:prstGeom>
            <a:grpFill/>
            <a:ln w="9525" algn="ctr">
              <a:solidFill>
                <a:srgbClr val="004835"/>
              </a:solidFill>
              <a:round/>
              <a:headEnd/>
              <a:tailEnd/>
            </a:ln>
          </p:spPr>
          <p:txBody>
            <a:bodyPr wrap="none" anchor="ctr"/>
            <a:lstStyle/>
            <a:p>
              <a:pPr>
                <a:defRPr/>
              </a:pPr>
              <a:endParaRPr lang="en-US"/>
            </a:p>
          </p:txBody>
        </p:sp>
      </p:grpSp>
      <p:sp>
        <p:nvSpPr>
          <p:cNvPr id="15363" name="Text Box 17"/>
          <p:cNvSpPr txBox="1">
            <a:spLocks noChangeArrowheads="1"/>
          </p:cNvSpPr>
          <p:nvPr/>
        </p:nvSpPr>
        <p:spPr bwMode="auto">
          <a:xfrm>
            <a:off x="2416175" y="1171575"/>
            <a:ext cx="4243388" cy="457200"/>
          </a:xfrm>
          <a:prstGeom prst="rect">
            <a:avLst/>
          </a:prstGeom>
          <a:noFill/>
          <a:ln w="9525" algn="ctr">
            <a:noFill/>
            <a:miter lim="800000"/>
            <a:headEnd/>
            <a:tailEnd/>
          </a:ln>
        </p:spPr>
        <p:txBody>
          <a:bodyPr wrap="none">
            <a:spAutoFit/>
          </a:bodyPr>
          <a:lstStyle/>
          <a:p>
            <a:pPr marL="342900" indent="-342900" algn="ctr">
              <a:buFontTx/>
              <a:buNone/>
            </a:pPr>
            <a:r>
              <a:rPr lang="en-US" sz="3000">
                <a:solidFill>
                  <a:srgbClr val="303C18"/>
                </a:solidFill>
                <a:latin typeface="Arial" charset="0"/>
              </a:rPr>
              <a:t>Tipe Jaringan Komputer</a:t>
            </a:r>
          </a:p>
        </p:txBody>
      </p:sp>
      <p:sp>
        <p:nvSpPr>
          <p:cNvPr id="15364" name="Rectangle 28"/>
          <p:cNvSpPr>
            <a:spLocks noChangeArrowheads="1"/>
          </p:cNvSpPr>
          <p:nvPr/>
        </p:nvSpPr>
        <p:spPr bwMode="auto">
          <a:xfrm>
            <a:off x="179388" y="1844675"/>
            <a:ext cx="8713787" cy="720725"/>
          </a:xfrm>
          <a:prstGeom prst="rect">
            <a:avLst/>
          </a:prstGeom>
          <a:noFill/>
          <a:ln w="9525">
            <a:noFill/>
            <a:miter lim="800000"/>
            <a:headEnd/>
            <a:tailEnd/>
          </a:ln>
        </p:spPr>
        <p:txBody>
          <a:bodyPr anchor="ctr"/>
          <a:lstStyle/>
          <a:p>
            <a:pPr algn="ctr">
              <a:lnSpc>
                <a:spcPct val="100000"/>
              </a:lnSpc>
              <a:spcBef>
                <a:spcPct val="0"/>
              </a:spcBef>
              <a:buFontTx/>
              <a:buNone/>
            </a:pPr>
            <a:r>
              <a:rPr lang="en-US" sz="2200" b="1">
                <a:solidFill>
                  <a:srgbClr val="303C18"/>
                </a:solidFill>
              </a:rPr>
              <a:t>Berdasarkan luasan area yang dapat dijangkau atau dilayani, jaringan komputer dibagi menjadi 3 golongan, yaitu :</a:t>
            </a:r>
          </a:p>
        </p:txBody>
      </p:sp>
      <p:sp>
        <p:nvSpPr>
          <p:cNvPr id="26629" name="Rectangle 29">
            <a:hlinkClick r:id="rId2" action="ppaction://hlinksldjump" tooltip="Informasi Local Area Network"/>
          </p:cNvPr>
          <p:cNvSpPr>
            <a:spLocks noChangeArrowheads="1"/>
          </p:cNvSpPr>
          <p:nvPr/>
        </p:nvSpPr>
        <p:spPr bwMode="auto">
          <a:xfrm>
            <a:off x="1692275" y="3141663"/>
            <a:ext cx="5689600" cy="695325"/>
          </a:xfrm>
          <a:prstGeom prst="rect">
            <a:avLst/>
          </a:prstGeom>
          <a:noFill/>
          <a:ln w="9525" algn="ctr">
            <a:noFill/>
            <a:miter lim="800000"/>
            <a:headEnd/>
            <a:tailEnd/>
          </a:ln>
        </p:spPr>
        <p:txBody>
          <a:bodyPr>
            <a:spAutoFit/>
          </a:bodyPr>
          <a:lstStyle/>
          <a:p>
            <a:pPr algn="ctr">
              <a:buFontTx/>
              <a:buNone/>
              <a:defRPr/>
            </a:pPr>
            <a:r>
              <a:rPr lang="en-US" sz="2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2" action="ppaction://hlinksldjump"/>
              </a:rPr>
              <a:t>Jaringan</a:t>
            </a:r>
            <a:r>
              <a:rPr lang="en-US" sz="22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2" action="ppaction://hlinksldjump"/>
              </a:rPr>
              <a:t> </a:t>
            </a:r>
            <a:r>
              <a:rPr lang="en-US" sz="2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2" action="ppaction://hlinksldjump"/>
              </a:rPr>
              <a:t>Komputer</a:t>
            </a:r>
            <a:r>
              <a:rPr lang="en-US" sz="22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2" action="ppaction://hlinksldjump"/>
              </a:rPr>
              <a:t> </a:t>
            </a:r>
            <a:r>
              <a:rPr lang="en-US" sz="2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2" action="ppaction://hlinksldjump"/>
              </a:rPr>
              <a:t>Lokal</a:t>
            </a:r>
            <a:endParaRPr lang="en-US" sz="22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2" action="ppaction://hlinksldjump"/>
            </a:endParaRPr>
          </a:p>
          <a:p>
            <a:pPr algn="ctr">
              <a:buFontTx/>
              <a:buNone/>
              <a:defRPr/>
            </a:pPr>
            <a:r>
              <a:rPr lang="en-US" sz="22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2" action="ppaction://hlinksldjump"/>
              </a:rPr>
              <a:t>(Local Area Network - LAN)</a:t>
            </a:r>
            <a:endParaRPr lang="en-US" sz="22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6630" name="Rectangle 30">
            <a:hlinkClick r:id="rId3" action="ppaction://hlinksldjump" tooltip="Informasi Metropolitan Area Network"/>
          </p:cNvPr>
          <p:cNvSpPr>
            <a:spLocks noChangeArrowheads="1"/>
          </p:cNvSpPr>
          <p:nvPr/>
        </p:nvSpPr>
        <p:spPr bwMode="auto">
          <a:xfrm>
            <a:off x="1692275" y="4102100"/>
            <a:ext cx="5689600" cy="695325"/>
          </a:xfrm>
          <a:prstGeom prst="rect">
            <a:avLst/>
          </a:prstGeom>
          <a:noFill/>
          <a:ln w="9525" algn="ctr">
            <a:noFill/>
            <a:miter lim="800000"/>
            <a:headEnd/>
            <a:tailEnd/>
          </a:ln>
        </p:spPr>
        <p:txBody>
          <a:bodyPr>
            <a:spAutoFit/>
          </a:bodyPr>
          <a:lstStyle/>
          <a:p>
            <a:pPr algn="ctr">
              <a:buFontTx/>
              <a:buNone/>
              <a:defRPr/>
            </a:pPr>
            <a:r>
              <a:rPr lang="en-US" sz="2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3" action="ppaction://hlinksldjump"/>
              </a:rPr>
              <a:t>Jaringan</a:t>
            </a:r>
            <a:r>
              <a:rPr lang="en-US" sz="22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3" action="ppaction://hlinksldjump"/>
              </a:rPr>
              <a:t> </a:t>
            </a:r>
            <a:r>
              <a:rPr lang="en-US" sz="2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3" action="ppaction://hlinksldjump"/>
              </a:rPr>
              <a:t>Komputer</a:t>
            </a:r>
            <a:r>
              <a:rPr lang="en-US" sz="22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3" action="ppaction://hlinksldjump"/>
              </a:rPr>
              <a:t> Metropolitan</a:t>
            </a:r>
          </a:p>
          <a:p>
            <a:pPr algn="ctr">
              <a:buFontTx/>
              <a:buNone/>
              <a:defRPr/>
            </a:pPr>
            <a:r>
              <a:rPr lang="en-US" sz="22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3" action="ppaction://hlinksldjump"/>
              </a:rPr>
              <a:t>(Metropolitan Area Network - MAN)</a:t>
            </a:r>
            <a:endParaRPr lang="en-US" sz="22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6631" name="Rectangle 31">
            <a:hlinkClick r:id="rId4" action="ppaction://hlinksldjump" tooltip="Informasi Wide Area Network"/>
          </p:cNvPr>
          <p:cNvSpPr>
            <a:spLocks noChangeArrowheads="1"/>
          </p:cNvSpPr>
          <p:nvPr/>
        </p:nvSpPr>
        <p:spPr bwMode="auto">
          <a:xfrm>
            <a:off x="1692275" y="5037138"/>
            <a:ext cx="5689600" cy="695325"/>
          </a:xfrm>
          <a:prstGeom prst="rect">
            <a:avLst/>
          </a:prstGeom>
          <a:noFill/>
          <a:ln w="9525" algn="ctr">
            <a:noFill/>
            <a:miter lim="800000"/>
            <a:headEnd/>
            <a:tailEnd/>
          </a:ln>
        </p:spPr>
        <p:txBody>
          <a:bodyPr>
            <a:spAutoFit/>
          </a:bodyPr>
          <a:lstStyle/>
          <a:p>
            <a:pPr algn="ctr">
              <a:buFontTx/>
              <a:buNone/>
              <a:defRPr/>
            </a:pPr>
            <a:r>
              <a:rPr lang="en-US" sz="2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4" action="ppaction://hlinksldjump"/>
              </a:rPr>
              <a:t>Jaringan</a:t>
            </a:r>
            <a:r>
              <a:rPr lang="en-US" sz="22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4" action="ppaction://hlinksldjump"/>
              </a:rPr>
              <a:t> </a:t>
            </a:r>
            <a:r>
              <a:rPr lang="en-US" sz="2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4" action="ppaction://hlinksldjump"/>
              </a:rPr>
              <a:t>Komputer</a:t>
            </a:r>
            <a:r>
              <a:rPr lang="en-US" sz="22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4" action="ppaction://hlinksldjump"/>
              </a:rPr>
              <a:t> </a:t>
            </a:r>
            <a:r>
              <a:rPr lang="en-US" sz="2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4" action="ppaction://hlinksldjump"/>
              </a:rPr>
              <a:t>Luas</a:t>
            </a:r>
            <a:endParaRPr lang="en-US" sz="22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4" action="ppaction://hlinksldjump"/>
            </a:endParaRPr>
          </a:p>
          <a:p>
            <a:pPr algn="ctr">
              <a:buFontTx/>
              <a:buNone/>
              <a:defRPr/>
            </a:pPr>
            <a:r>
              <a:rPr lang="en-US" sz="22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4" action="ppaction://hlinksldjump"/>
              </a:rPr>
              <a:t>(Wide Area Network - WAN)</a:t>
            </a:r>
            <a:endParaRPr lang="en-US" sz="22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15368" name="Picture 48" descr="butt HubloMedDa5 line"/>
          <p:cNvPicPr>
            <a:picLocks noChangeArrowheads="1"/>
          </p:cNvPicPr>
          <p:nvPr/>
        </p:nvPicPr>
        <p:blipFill>
          <a:blip r:embed="rId5"/>
          <a:srcRect/>
          <a:stretch>
            <a:fillRect/>
          </a:stretch>
        </p:blipFill>
        <p:spPr bwMode="auto">
          <a:xfrm>
            <a:off x="101600" y="923925"/>
            <a:ext cx="8070850" cy="57150"/>
          </a:xfrm>
          <a:prstGeom prst="rect">
            <a:avLst/>
          </a:prstGeom>
          <a:noFill/>
          <a:ln w="9525">
            <a:noFill/>
            <a:miter lim="800000"/>
            <a:headEnd/>
            <a:tailEnd/>
          </a:ln>
        </p:spPr>
      </p:pic>
      <p:pic>
        <p:nvPicPr>
          <p:cNvPr id="15369" name="Picture 49" descr="tombol menu">
            <a:hlinkClick r:id="rId6" action="ppaction://hlinksldjump" tooltip="Prinsip Dasar Jaringan Komputer"/>
          </p:cNvPr>
          <p:cNvPicPr>
            <a:picLocks noChangeAspect="1" noChangeArrowheads="1"/>
          </p:cNvPicPr>
          <p:nvPr/>
        </p:nvPicPr>
        <p:blipFill>
          <a:blip r:embed="rId7">
            <a:lum bright="20000"/>
          </a:blip>
          <a:srcRect/>
          <a:stretch>
            <a:fillRect/>
          </a:stretch>
        </p:blipFill>
        <p:spPr bwMode="auto">
          <a:xfrm>
            <a:off x="277813" y="-79375"/>
            <a:ext cx="1773237" cy="1204913"/>
          </a:xfrm>
          <a:prstGeom prst="rect">
            <a:avLst/>
          </a:prstGeom>
          <a:noFill/>
          <a:ln w="9525">
            <a:noFill/>
            <a:miter lim="800000"/>
            <a:headEnd/>
            <a:tailEnd/>
          </a:ln>
        </p:spPr>
      </p:pic>
      <p:pic>
        <p:nvPicPr>
          <p:cNvPr id="15370" name="Picture 50" descr="tombol menu">
            <a:hlinkClick r:id="rId8" action="ppaction://hlinksldjump" tooltip="Komunikasi Data"/>
          </p:cNvPr>
          <p:cNvPicPr>
            <a:picLocks noChangeAspect="1" noChangeArrowheads="1"/>
          </p:cNvPicPr>
          <p:nvPr/>
        </p:nvPicPr>
        <p:blipFill>
          <a:blip r:embed="rId7">
            <a:lum bright="20000"/>
          </a:blip>
          <a:srcRect/>
          <a:stretch>
            <a:fillRect/>
          </a:stretch>
        </p:blipFill>
        <p:spPr bwMode="auto">
          <a:xfrm>
            <a:off x="2203450" y="-79375"/>
            <a:ext cx="1773238" cy="1204913"/>
          </a:xfrm>
          <a:prstGeom prst="rect">
            <a:avLst/>
          </a:prstGeom>
          <a:noFill/>
          <a:ln w="9525">
            <a:noFill/>
            <a:miter lim="800000"/>
            <a:headEnd/>
            <a:tailEnd/>
          </a:ln>
        </p:spPr>
      </p:pic>
      <p:pic>
        <p:nvPicPr>
          <p:cNvPr id="15371" name="Picture 51" descr="tombol menu">
            <a:hlinkClick r:id="rId9" action="ppaction://hlinksldjump" tooltip="Tipe Jaringan Komputer"/>
          </p:cNvPr>
          <p:cNvPicPr>
            <a:picLocks noChangeAspect="1" noChangeArrowheads="1"/>
          </p:cNvPicPr>
          <p:nvPr/>
        </p:nvPicPr>
        <p:blipFill>
          <a:blip r:embed="rId7">
            <a:lum bright="20000"/>
          </a:blip>
          <a:srcRect/>
          <a:stretch>
            <a:fillRect/>
          </a:stretch>
        </p:blipFill>
        <p:spPr bwMode="auto">
          <a:xfrm>
            <a:off x="4148138" y="-79375"/>
            <a:ext cx="1773237" cy="1204913"/>
          </a:xfrm>
          <a:prstGeom prst="rect">
            <a:avLst/>
          </a:prstGeom>
          <a:noFill/>
          <a:ln w="9525">
            <a:noFill/>
            <a:miter lim="800000"/>
            <a:headEnd/>
            <a:tailEnd/>
          </a:ln>
        </p:spPr>
      </p:pic>
      <p:pic>
        <p:nvPicPr>
          <p:cNvPr id="15372" name="Picture 52" descr="tombol menu">
            <a:hlinkClick r:id="rId10" action="ppaction://hlinksldjump" tooltip="Komponen Jaringan Komputer"/>
          </p:cNvPr>
          <p:cNvPicPr>
            <a:picLocks noChangeAspect="1" noChangeArrowheads="1"/>
          </p:cNvPicPr>
          <p:nvPr/>
        </p:nvPicPr>
        <p:blipFill>
          <a:blip r:embed="rId7">
            <a:lum bright="20000"/>
          </a:blip>
          <a:srcRect/>
          <a:stretch>
            <a:fillRect/>
          </a:stretch>
        </p:blipFill>
        <p:spPr bwMode="auto">
          <a:xfrm>
            <a:off x="6092825" y="-79375"/>
            <a:ext cx="1773238" cy="1204913"/>
          </a:xfrm>
          <a:prstGeom prst="rect">
            <a:avLst/>
          </a:prstGeom>
          <a:noFill/>
          <a:ln w="9525">
            <a:noFill/>
            <a:miter lim="800000"/>
            <a:headEnd/>
            <a:tailEnd/>
          </a:ln>
        </p:spPr>
      </p:pic>
      <p:sp>
        <p:nvSpPr>
          <p:cNvPr id="15373" name="Text Box 53">
            <a:hlinkClick r:id="rId6" action="ppaction://hlinksldjump" tooltip="Prinsip Dasar Jaringan Komputer"/>
          </p:cNvPr>
          <p:cNvSpPr txBox="1">
            <a:spLocks noChangeArrowheads="1"/>
          </p:cNvSpPr>
          <p:nvPr/>
        </p:nvSpPr>
        <p:spPr bwMode="auto">
          <a:xfrm>
            <a:off x="395288" y="331788"/>
            <a:ext cx="1493837" cy="287337"/>
          </a:xfrm>
          <a:prstGeom prst="rect">
            <a:avLst/>
          </a:prstGeom>
          <a:noFill/>
          <a:ln w="9525" algn="ctr">
            <a:noFill/>
            <a:miter lim="800000"/>
            <a:headEnd/>
            <a:tailEnd/>
          </a:ln>
        </p:spPr>
        <p:txBody>
          <a:bodyPr wrap="none">
            <a:spAutoFit/>
          </a:bodyPr>
          <a:lstStyle/>
          <a:p>
            <a:pPr marL="342900" indent="-342900">
              <a:buFontTx/>
              <a:buNone/>
              <a:defRPr/>
            </a:pPr>
            <a:r>
              <a:rPr lang="en-US" sz="1600" b="1" dirty="0" err="1">
                <a:ln>
                  <a:solidFill>
                    <a:srgbClr val="003300"/>
                  </a:solidFill>
                </a:ln>
                <a:solidFill>
                  <a:srgbClr val="003300"/>
                </a:solidFill>
                <a:latin typeface="Arial" charset="0"/>
              </a:rPr>
              <a:t>Prinsip</a:t>
            </a:r>
            <a:r>
              <a:rPr lang="en-US" sz="1600" b="1" dirty="0">
                <a:ln>
                  <a:solidFill>
                    <a:srgbClr val="003300"/>
                  </a:solidFill>
                </a:ln>
                <a:solidFill>
                  <a:srgbClr val="003300"/>
                </a:solidFill>
                <a:latin typeface="Arial" charset="0"/>
              </a:rPr>
              <a:t> </a:t>
            </a:r>
            <a:r>
              <a:rPr lang="en-US" sz="1600" b="1" dirty="0" err="1">
                <a:ln>
                  <a:solidFill>
                    <a:srgbClr val="003300"/>
                  </a:solidFill>
                </a:ln>
                <a:solidFill>
                  <a:srgbClr val="003300"/>
                </a:solidFill>
                <a:latin typeface="Arial" charset="0"/>
              </a:rPr>
              <a:t>Dasar</a:t>
            </a:r>
            <a:endParaRPr lang="en-US" sz="1600" b="1" dirty="0">
              <a:ln>
                <a:solidFill>
                  <a:srgbClr val="003300"/>
                </a:solidFill>
              </a:ln>
              <a:solidFill>
                <a:srgbClr val="003300"/>
              </a:solidFill>
              <a:latin typeface="Arial" charset="0"/>
            </a:endParaRPr>
          </a:p>
        </p:txBody>
      </p:sp>
      <p:sp>
        <p:nvSpPr>
          <p:cNvPr id="15374" name="Text Box 54">
            <a:hlinkClick r:id="rId9" action="ppaction://hlinksldjump" tooltip="Tipe Jaringan Komputer"/>
          </p:cNvPr>
          <p:cNvSpPr txBox="1">
            <a:spLocks noChangeArrowheads="1"/>
          </p:cNvSpPr>
          <p:nvPr/>
        </p:nvSpPr>
        <p:spPr bwMode="auto">
          <a:xfrm>
            <a:off x="4284663" y="301625"/>
            <a:ext cx="1504950" cy="287338"/>
          </a:xfrm>
          <a:prstGeom prst="rect">
            <a:avLst/>
          </a:prstGeom>
          <a:noFill/>
          <a:ln w="9525" algn="ctr">
            <a:noFill/>
            <a:miter lim="800000"/>
            <a:headEnd/>
            <a:tailEnd/>
          </a:ln>
        </p:spPr>
        <p:txBody>
          <a:bodyPr wrap="none">
            <a:spAutoFit/>
          </a:bodyPr>
          <a:lstStyle/>
          <a:p>
            <a:pPr marL="342900" indent="-342900" algn="ctr">
              <a:buFontTx/>
              <a:buNone/>
              <a:defRPr/>
            </a:pPr>
            <a:r>
              <a:rPr lang="en-US" sz="1600" b="1" dirty="0" err="1">
                <a:ln>
                  <a:solidFill>
                    <a:srgbClr val="003300"/>
                  </a:solidFill>
                </a:ln>
                <a:solidFill>
                  <a:srgbClr val="003300"/>
                </a:solidFill>
                <a:latin typeface="Arial" charset="0"/>
              </a:rPr>
              <a:t>Tipe</a:t>
            </a:r>
            <a:r>
              <a:rPr lang="en-US" sz="1600" b="1" dirty="0">
                <a:ln>
                  <a:solidFill>
                    <a:srgbClr val="003300"/>
                  </a:solidFill>
                </a:ln>
                <a:solidFill>
                  <a:srgbClr val="003300"/>
                </a:solidFill>
                <a:latin typeface="Arial" charset="0"/>
              </a:rPr>
              <a:t> </a:t>
            </a:r>
            <a:r>
              <a:rPr lang="en-US" sz="1600" b="1" dirty="0" err="1">
                <a:ln>
                  <a:solidFill>
                    <a:srgbClr val="003300"/>
                  </a:solidFill>
                </a:ln>
                <a:solidFill>
                  <a:srgbClr val="003300"/>
                </a:solidFill>
                <a:latin typeface="Arial" charset="0"/>
              </a:rPr>
              <a:t>Jaringan</a:t>
            </a:r>
            <a:endParaRPr lang="en-US" sz="1600" b="1" dirty="0">
              <a:ln>
                <a:solidFill>
                  <a:srgbClr val="003300"/>
                </a:solidFill>
              </a:ln>
              <a:solidFill>
                <a:srgbClr val="003300"/>
              </a:solidFill>
              <a:latin typeface="Arial" charset="0"/>
            </a:endParaRPr>
          </a:p>
        </p:txBody>
      </p:sp>
      <p:sp>
        <p:nvSpPr>
          <p:cNvPr id="15375" name="Text Box 55">
            <a:hlinkClick r:id="rId8" action="ppaction://hlinksldjump" tooltip="Komunikasi Data"/>
          </p:cNvPr>
          <p:cNvSpPr txBox="1">
            <a:spLocks noChangeArrowheads="1"/>
          </p:cNvSpPr>
          <p:nvPr/>
        </p:nvSpPr>
        <p:spPr bwMode="auto">
          <a:xfrm>
            <a:off x="2444750" y="188913"/>
            <a:ext cx="1335088" cy="531812"/>
          </a:xfrm>
          <a:prstGeom prst="rect">
            <a:avLst/>
          </a:prstGeom>
          <a:noFill/>
          <a:ln w="9525" algn="ctr">
            <a:noFill/>
            <a:miter lim="800000"/>
            <a:headEnd/>
            <a:tailEnd/>
          </a:ln>
        </p:spPr>
        <p:txBody>
          <a:bodyPr wrap="none">
            <a:spAutoFit/>
          </a:bodyPr>
          <a:lstStyle/>
          <a:p>
            <a:pPr marL="342900" indent="-342900" algn="ctr">
              <a:buFontTx/>
              <a:buNone/>
              <a:defRPr/>
            </a:pPr>
            <a:r>
              <a:rPr lang="en-US" sz="1600" b="1" dirty="0" err="1">
                <a:ln>
                  <a:solidFill>
                    <a:srgbClr val="003300"/>
                  </a:solidFill>
                </a:ln>
                <a:solidFill>
                  <a:srgbClr val="003300"/>
                </a:solidFill>
                <a:latin typeface="Arial" charset="0"/>
              </a:rPr>
              <a:t>Komunikasi</a:t>
            </a:r>
            <a:endParaRPr lang="en-US" sz="1600" b="1" dirty="0">
              <a:ln>
                <a:solidFill>
                  <a:srgbClr val="003300"/>
                </a:solidFill>
              </a:ln>
              <a:solidFill>
                <a:srgbClr val="003300"/>
              </a:solidFill>
              <a:latin typeface="Arial" charset="0"/>
            </a:endParaRPr>
          </a:p>
          <a:p>
            <a:pPr marL="342900" indent="-342900" algn="ctr">
              <a:buFontTx/>
              <a:buNone/>
              <a:defRPr/>
            </a:pPr>
            <a:r>
              <a:rPr lang="en-US" sz="1600" b="1" dirty="0">
                <a:ln>
                  <a:solidFill>
                    <a:srgbClr val="003300"/>
                  </a:solidFill>
                </a:ln>
                <a:solidFill>
                  <a:srgbClr val="003300"/>
                </a:solidFill>
                <a:latin typeface="Arial" charset="0"/>
              </a:rPr>
              <a:t> Data</a:t>
            </a:r>
          </a:p>
        </p:txBody>
      </p:sp>
      <p:sp>
        <p:nvSpPr>
          <p:cNvPr id="15376" name="Text Box 56">
            <a:hlinkClick r:id="rId10" action="ppaction://hlinksldjump" tooltip="Komponen Jaringan Komputer"/>
          </p:cNvPr>
          <p:cNvSpPr txBox="1">
            <a:spLocks noChangeArrowheads="1"/>
          </p:cNvSpPr>
          <p:nvPr/>
        </p:nvSpPr>
        <p:spPr bwMode="auto">
          <a:xfrm>
            <a:off x="6353175" y="201613"/>
            <a:ext cx="1243013" cy="531812"/>
          </a:xfrm>
          <a:prstGeom prst="rect">
            <a:avLst/>
          </a:prstGeom>
          <a:noFill/>
          <a:ln w="9525" algn="ctr">
            <a:noFill/>
            <a:miter lim="800000"/>
            <a:headEnd/>
            <a:tailEnd/>
          </a:ln>
        </p:spPr>
        <p:txBody>
          <a:bodyPr wrap="none">
            <a:spAutoFit/>
          </a:bodyPr>
          <a:lstStyle/>
          <a:p>
            <a:pPr marL="342900" indent="-342900" algn="ctr">
              <a:buFontTx/>
              <a:buNone/>
              <a:defRPr/>
            </a:pPr>
            <a:r>
              <a:rPr lang="en-US" sz="1600" b="1" dirty="0" err="1">
                <a:ln>
                  <a:solidFill>
                    <a:srgbClr val="003300"/>
                  </a:solidFill>
                </a:ln>
                <a:solidFill>
                  <a:srgbClr val="003300"/>
                </a:solidFill>
                <a:latin typeface="Arial" charset="0"/>
              </a:rPr>
              <a:t>Komponen</a:t>
            </a:r>
            <a:endParaRPr lang="en-US" sz="1600" b="1" dirty="0">
              <a:ln>
                <a:solidFill>
                  <a:srgbClr val="003300"/>
                </a:solidFill>
              </a:ln>
              <a:solidFill>
                <a:srgbClr val="003300"/>
              </a:solidFill>
              <a:latin typeface="Arial" charset="0"/>
            </a:endParaRPr>
          </a:p>
          <a:p>
            <a:pPr marL="342900" indent="-342900" algn="ctr">
              <a:buFontTx/>
              <a:buNone/>
              <a:defRPr/>
            </a:pPr>
            <a:r>
              <a:rPr lang="en-US" sz="1600" b="1" dirty="0" err="1">
                <a:ln>
                  <a:solidFill>
                    <a:srgbClr val="003300"/>
                  </a:solidFill>
                </a:ln>
                <a:solidFill>
                  <a:srgbClr val="003300"/>
                </a:solidFill>
                <a:latin typeface="Arial" charset="0"/>
              </a:rPr>
              <a:t>Jaringan</a:t>
            </a:r>
            <a:endParaRPr lang="en-US" sz="1600" b="1" dirty="0">
              <a:ln>
                <a:solidFill>
                  <a:srgbClr val="003300"/>
                </a:solidFill>
              </a:ln>
              <a:solidFill>
                <a:srgbClr val="003300"/>
              </a:solidFill>
              <a:latin typeface="Arial" charset="0"/>
            </a:endParaRPr>
          </a:p>
        </p:txBody>
      </p:sp>
      <p:sp>
        <p:nvSpPr>
          <p:cNvPr id="15377" name="WordArt 57"/>
          <p:cNvSpPr>
            <a:spLocks noChangeArrowheads="1" noChangeShapeType="1" noTextEdit="1"/>
          </p:cNvSpPr>
          <p:nvPr/>
        </p:nvSpPr>
        <p:spPr bwMode="auto">
          <a:xfrm>
            <a:off x="250825" y="835025"/>
            <a:ext cx="936625" cy="217488"/>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0000"/>
                </a:solidFill>
                <a:latin typeface="Arial Black"/>
              </a:rPr>
              <a:t>Materi</a:t>
            </a:r>
          </a:p>
        </p:txBody>
      </p:sp>
      <p:pic>
        <p:nvPicPr>
          <p:cNvPr id="15378" name="Picture 58" descr="Tombol menu Dalam">
            <a:hlinkClick r:id="rId11" action="ppaction://hlinksldjump" tooltip="Kembali ke halaman Indeks"/>
          </p:cNvPr>
          <p:cNvPicPr>
            <a:picLocks noChangeAspect="1" noChangeArrowheads="1"/>
          </p:cNvPicPr>
          <p:nvPr/>
        </p:nvPicPr>
        <p:blipFill>
          <a:blip r:embed="rId12"/>
          <a:srcRect/>
          <a:stretch>
            <a:fillRect/>
          </a:stretch>
        </p:blipFill>
        <p:spPr bwMode="auto">
          <a:xfrm>
            <a:off x="1403350" y="620713"/>
            <a:ext cx="1008063" cy="762000"/>
          </a:xfrm>
          <a:prstGeom prst="rect">
            <a:avLst/>
          </a:prstGeom>
          <a:noFill/>
          <a:ln w="9525">
            <a:noFill/>
            <a:miter lim="800000"/>
            <a:headEnd/>
            <a:tailEnd/>
          </a:ln>
        </p:spPr>
      </p:pic>
      <p:sp>
        <p:nvSpPr>
          <p:cNvPr id="15379" name="Text Box 59">
            <a:hlinkClick r:id="rId11" action="ppaction://hlinksldjump" tooltip="Kembali ke Halaman Indeks"/>
          </p:cNvPr>
          <p:cNvSpPr txBox="1">
            <a:spLocks noChangeArrowheads="1"/>
          </p:cNvSpPr>
          <p:nvPr/>
        </p:nvSpPr>
        <p:spPr bwMode="auto">
          <a:xfrm>
            <a:off x="1506538" y="814388"/>
            <a:ext cx="827087" cy="287337"/>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004835"/>
                </a:solidFill>
                <a:latin typeface="Arial" charset="0"/>
              </a:rPr>
              <a:t>Indeks</a:t>
            </a:r>
          </a:p>
        </p:txBody>
      </p:sp>
      <p:pic>
        <p:nvPicPr>
          <p:cNvPr id="15380" name="Picture 60" descr="Tombol menu Dalam">
            <a:hlinkClick r:id="rId13" action="ppaction://hlinksldjump" tooltip="Tipe jaringan komputer selanjutnya"/>
          </p:cNvPr>
          <p:cNvPicPr>
            <a:picLocks noChangeArrowheads="1"/>
          </p:cNvPicPr>
          <p:nvPr/>
        </p:nvPicPr>
        <p:blipFill>
          <a:blip r:embed="rId14"/>
          <a:srcRect/>
          <a:stretch>
            <a:fillRect/>
          </a:stretch>
        </p:blipFill>
        <p:spPr bwMode="auto">
          <a:xfrm>
            <a:off x="7019925" y="620713"/>
            <a:ext cx="1004888" cy="758825"/>
          </a:xfrm>
          <a:prstGeom prst="rect">
            <a:avLst/>
          </a:prstGeom>
          <a:noFill/>
          <a:ln w="9525">
            <a:noFill/>
            <a:miter lim="800000"/>
            <a:headEnd/>
            <a:tailEnd/>
          </a:ln>
        </p:spPr>
      </p:pic>
      <p:sp>
        <p:nvSpPr>
          <p:cNvPr id="15381" name="Text Box 61">
            <a:hlinkClick r:id="rId13" action="ppaction://hlinksldjump" tooltip="Tipe jaringan komputer selanjutnya"/>
          </p:cNvPr>
          <p:cNvSpPr txBox="1">
            <a:spLocks noChangeArrowheads="1"/>
          </p:cNvSpPr>
          <p:nvPr/>
        </p:nvSpPr>
        <p:spPr bwMode="auto">
          <a:xfrm>
            <a:off x="7235825" y="838200"/>
            <a:ext cx="623888" cy="287338"/>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004835"/>
                </a:solidFill>
                <a:latin typeface="Arial" charset="0"/>
              </a:rPr>
              <a:t>Next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ext Box 7"/>
          <p:cNvSpPr txBox="1">
            <a:spLocks noChangeArrowheads="1"/>
          </p:cNvSpPr>
          <p:nvPr/>
        </p:nvSpPr>
        <p:spPr bwMode="auto">
          <a:xfrm>
            <a:off x="2416175" y="1196975"/>
            <a:ext cx="4243388" cy="457200"/>
          </a:xfrm>
          <a:prstGeom prst="rect">
            <a:avLst/>
          </a:prstGeom>
          <a:noFill/>
          <a:ln w="9525" algn="ctr">
            <a:noFill/>
            <a:miter lim="800000"/>
            <a:headEnd/>
            <a:tailEnd/>
          </a:ln>
        </p:spPr>
        <p:txBody>
          <a:bodyPr wrap="none">
            <a:spAutoFit/>
          </a:bodyPr>
          <a:lstStyle/>
          <a:p>
            <a:pPr marL="342900" indent="-342900">
              <a:buFontTx/>
              <a:buNone/>
            </a:pPr>
            <a:r>
              <a:rPr lang="en-US" sz="3000">
                <a:solidFill>
                  <a:srgbClr val="303C18"/>
                </a:solidFill>
                <a:latin typeface="Arial" charset="0"/>
              </a:rPr>
              <a:t>Tipe Jaringan Komputer</a:t>
            </a:r>
          </a:p>
        </p:txBody>
      </p:sp>
      <p:sp>
        <p:nvSpPr>
          <p:cNvPr id="16387" name="Rectangle 18"/>
          <p:cNvSpPr>
            <a:spLocks noChangeArrowheads="1"/>
          </p:cNvSpPr>
          <p:nvPr/>
        </p:nvSpPr>
        <p:spPr bwMode="auto">
          <a:xfrm>
            <a:off x="971550" y="1773238"/>
            <a:ext cx="7200900" cy="792162"/>
          </a:xfrm>
          <a:prstGeom prst="rect">
            <a:avLst/>
          </a:prstGeom>
          <a:noFill/>
          <a:ln w="9525">
            <a:noFill/>
            <a:miter lim="800000"/>
            <a:headEnd/>
            <a:tailEnd/>
          </a:ln>
        </p:spPr>
        <p:txBody>
          <a:bodyPr anchor="ctr"/>
          <a:lstStyle/>
          <a:p>
            <a:pPr algn="ctr">
              <a:lnSpc>
                <a:spcPct val="100000"/>
              </a:lnSpc>
              <a:spcBef>
                <a:spcPct val="0"/>
              </a:spcBef>
              <a:buFontTx/>
              <a:buNone/>
            </a:pPr>
            <a:r>
              <a:rPr lang="en-US" sz="2200" b="1">
                <a:solidFill>
                  <a:srgbClr val="303C18"/>
                </a:solidFill>
              </a:rPr>
              <a:t>Berdasarkan topologinya, jaringan komputer dapat dibedakan menjadi 4 macam, yaitu :</a:t>
            </a:r>
          </a:p>
        </p:txBody>
      </p:sp>
      <p:grpSp>
        <p:nvGrpSpPr>
          <p:cNvPr id="16388" name="Group 68"/>
          <p:cNvGrpSpPr>
            <a:grpSpLocks/>
          </p:cNvGrpSpPr>
          <p:nvPr/>
        </p:nvGrpSpPr>
        <p:grpSpPr bwMode="auto">
          <a:xfrm>
            <a:off x="2268538" y="2565400"/>
            <a:ext cx="4535487" cy="4103688"/>
            <a:chOff x="2053" y="1893"/>
            <a:chExt cx="2271" cy="2308"/>
          </a:xfrm>
        </p:grpSpPr>
        <p:pic>
          <p:nvPicPr>
            <p:cNvPr id="16403" name="Picture 22" descr="Starnet"/>
            <p:cNvPicPr>
              <a:picLocks noChangeAspect="1" noChangeArrowheads="1"/>
            </p:cNvPicPr>
            <p:nvPr/>
          </p:nvPicPr>
          <p:blipFill>
            <a:blip r:embed="rId2"/>
            <a:srcRect/>
            <a:stretch>
              <a:fillRect/>
            </a:stretch>
          </p:blipFill>
          <p:spPr bwMode="auto">
            <a:xfrm>
              <a:off x="2053" y="1893"/>
              <a:ext cx="2271" cy="2308"/>
            </a:xfrm>
            <a:prstGeom prst="rect">
              <a:avLst/>
            </a:prstGeom>
            <a:noFill/>
            <a:ln w="9525">
              <a:noFill/>
              <a:miter lim="800000"/>
              <a:headEnd/>
              <a:tailEnd/>
            </a:ln>
          </p:spPr>
        </p:pic>
        <p:sp>
          <p:nvSpPr>
            <p:cNvPr id="16404" name="Text Box 25"/>
            <p:cNvSpPr txBox="1">
              <a:spLocks noChangeArrowheads="1"/>
            </p:cNvSpPr>
            <p:nvPr/>
          </p:nvSpPr>
          <p:spPr bwMode="auto">
            <a:xfrm>
              <a:off x="2522" y="2024"/>
              <a:ext cx="467" cy="114"/>
            </a:xfrm>
            <a:prstGeom prst="rect">
              <a:avLst/>
            </a:prstGeom>
            <a:noFill/>
            <a:ln w="9525" algn="ctr">
              <a:noFill/>
              <a:miter lim="800000"/>
              <a:headEnd/>
              <a:tailEnd/>
            </a:ln>
          </p:spPr>
          <p:txBody>
            <a:bodyPr wrap="none">
              <a:spAutoFit/>
            </a:bodyPr>
            <a:lstStyle/>
            <a:p>
              <a:pPr marL="342900" indent="-342900">
                <a:buFontTx/>
                <a:buNone/>
              </a:pPr>
              <a:r>
                <a:rPr lang="en-US" sz="900">
                  <a:solidFill>
                    <a:srgbClr val="003300"/>
                  </a:solidFill>
                  <a:latin typeface="Arial" charset="0"/>
                </a:rPr>
                <a:t>Komputer user</a:t>
              </a:r>
            </a:p>
          </p:txBody>
        </p:sp>
        <p:sp>
          <p:nvSpPr>
            <p:cNvPr id="16405" name="Text Box 26"/>
            <p:cNvSpPr txBox="1">
              <a:spLocks noChangeArrowheads="1"/>
            </p:cNvSpPr>
            <p:nvPr/>
          </p:nvSpPr>
          <p:spPr bwMode="auto">
            <a:xfrm>
              <a:off x="2587" y="3345"/>
              <a:ext cx="468" cy="113"/>
            </a:xfrm>
            <a:prstGeom prst="rect">
              <a:avLst/>
            </a:prstGeom>
            <a:noFill/>
            <a:ln w="9525" algn="ctr">
              <a:noFill/>
              <a:miter lim="800000"/>
              <a:headEnd/>
              <a:tailEnd/>
            </a:ln>
          </p:spPr>
          <p:txBody>
            <a:bodyPr wrap="none">
              <a:spAutoFit/>
            </a:bodyPr>
            <a:lstStyle/>
            <a:p>
              <a:pPr marL="342900" indent="-342900">
                <a:buFontTx/>
                <a:buNone/>
              </a:pPr>
              <a:r>
                <a:rPr lang="en-US" sz="900">
                  <a:solidFill>
                    <a:srgbClr val="003300"/>
                  </a:solidFill>
                  <a:latin typeface="Arial" charset="0"/>
                </a:rPr>
                <a:t>Komputer user</a:t>
              </a:r>
            </a:p>
          </p:txBody>
        </p:sp>
        <p:sp>
          <p:nvSpPr>
            <p:cNvPr id="16406" name="Text Box 27"/>
            <p:cNvSpPr txBox="1">
              <a:spLocks noChangeArrowheads="1"/>
            </p:cNvSpPr>
            <p:nvPr/>
          </p:nvSpPr>
          <p:spPr bwMode="auto">
            <a:xfrm>
              <a:off x="2723" y="3666"/>
              <a:ext cx="477" cy="114"/>
            </a:xfrm>
            <a:prstGeom prst="rect">
              <a:avLst/>
            </a:prstGeom>
            <a:noFill/>
            <a:ln w="9525" algn="ctr">
              <a:noFill/>
              <a:miter lim="800000"/>
              <a:headEnd/>
              <a:tailEnd/>
            </a:ln>
          </p:spPr>
          <p:txBody>
            <a:bodyPr wrap="none">
              <a:spAutoFit/>
            </a:bodyPr>
            <a:lstStyle/>
            <a:p>
              <a:pPr marL="342900" indent="-342900">
                <a:buFontTx/>
                <a:buNone/>
              </a:pPr>
              <a:r>
                <a:rPr lang="en-US" sz="900">
                  <a:solidFill>
                    <a:srgbClr val="003300"/>
                  </a:solidFill>
                  <a:latin typeface="Arial" charset="0"/>
                </a:rPr>
                <a:t>Jalur data BUS</a:t>
              </a:r>
            </a:p>
          </p:txBody>
        </p:sp>
        <p:sp>
          <p:nvSpPr>
            <p:cNvPr id="16407" name="Text Box 28"/>
            <p:cNvSpPr txBox="1">
              <a:spLocks noChangeArrowheads="1"/>
            </p:cNvSpPr>
            <p:nvPr/>
          </p:nvSpPr>
          <p:spPr bwMode="auto">
            <a:xfrm>
              <a:off x="3482" y="2483"/>
              <a:ext cx="468" cy="114"/>
            </a:xfrm>
            <a:prstGeom prst="rect">
              <a:avLst/>
            </a:prstGeom>
            <a:noFill/>
            <a:ln w="9525" algn="ctr">
              <a:noFill/>
              <a:miter lim="800000"/>
              <a:headEnd/>
              <a:tailEnd/>
            </a:ln>
          </p:spPr>
          <p:txBody>
            <a:bodyPr wrap="none">
              <a:spAutoFit/>
            </a:bodyPr>
            <a:lstStyle/>
            <a:p>
              <a:pPr marL="342900" indent="-342900">
                <a:buFontTx/>
                <a:buNone/>
              </a:pPr>
              <a:r>
                <a:rPr lang="en-US" sz="900">
                  <a:solidFill>
                    <a:srgbClr val="003300"/>
                  </a:solidFill>
                  <a:latin typeface="Arial" charset="0"/>
                </a:rPr>
                <a:t>Komputer user</a:t>
              </a:r>
            </a:p>
          </p:txBody>
        </p:sp>
        <p:sp>
          <p:nvSpPr>
            <p:cNvPr id="16408" name="Text Box 29"/>
            <p:cNvSpPr txBox="1">
              <a:spLocks noChangeArrowheads="1"/>
            </p:cNvSpPr>
            <p:nvPr/>
          </p:nvSpPr>
          <p:spPr bwMode="auto">
            <a:xfrm>
              <a:off x="3811" y="3073"/>
              <a:ext cx="340" cy="191"/>
            </a:xfrm>
            <a:prstGeom prst="rect">
              <a:avLst/>
            </a:prstGeom>
            <a:noFill/>
            <a:ln w="9525" algn="ctr">
              <a:noFill/>
              <a:miter lim="800000"/>
              <a:headEnd/>
              <a:tailEnd/>
            </a:ln>
          </p:spPr>
          <p:txBody>
            <a:bodyPr wrap="none">
              <a:spAutoFit/>
            </a:bodyPr>
            <a:lstStyle/>
            <a:p>
              <a:pPr marL="342900" indent="-342900" algn="ctr">
                <a:buFontTx/>
                <a:buNone/>
              </a:pPr>
              <a:r>
                <a:rPr lang="en-US" sz="900">
                  <a:solidFill>
                    <a:srgbClr val="003300"/>
                  </a:solidFill>
                  <a:latin typeface="Arial" charset="0"/>
                </a:rPr>
                <a:t>Komputer</a:t>
              </a:r>
            </a:p>
            <a:p>
              <a:pPr marL="342900" indent="-342900" algn="ctr">
                <a:buFontTx/>
                <a:buNone/>
              </a:pPr>
              <a:r>
                <a:rPr lang="en-US" sz="900">
                  <a:solidFill>
                    <a:srgbClr val="003300"/>
                  </a:solidFill>
                  <a:latin typeface="Arial" charset="0"/>
                </a:rPr>
                <a:t>user</a:t>
              </a:r>
            </a:p>
          </p:txBody>
        </p:sp>
        <p:sp>
          <p:nvSpPr>
            <p:cNvPr id="16409" name="Text Box 30"/>
            <p:cNvSpPr txBox="1">
              <a:spLocks noChangeArrowheads="1"/>
            </p:cNvSpPr>
            <p:nvPr/>
          </p:nvSpPr>
          <p:spPr bwMode="auto">
            <a:xfrm>
              <a:off x="2484" y="2438"/>
              <a:ext cx="251" cy="113"/>
            </a:xfrm>
            <a:prstGeom prst="rect">
              <a:avLst/>
            </a:prstGeom>
            <a:noFill/>
            <a:ln w="9525" algn="ctr">
              <a:noFill/>
              <a:miter lim="800000"/>
              <a:headEnd/>
              <a:tailEnd/>
            </a:ln>
          </p:spPr>
          <p:txBody>
            <a:bodyPr wrap="none">
              <a:spAutoFit/>
            </a:bodyPr>
            <a:lstStyle/>
            <a:p>
              <a:pPr marL="342900" indent="-342900">
                <a:buFontTx/>
                <a:buNone/>
              </a:pPr>
              <a:r>
                <a:rPr lang="en-US" sz="900">
                  <a:solidFill>
                    <a:srgbClr val="003300"/>
                  </a:solidFill>
                  <a:latin typeface="Arial" charset="0"/>
                </a:rPr>
                <a:t>server</a:t>
              </a:r>
            </a:p>
          </p:txBody>
        </p:sp>
        <p:sp>
          <p:nvSpPr>
            <p:cNvPr id="16410" name="Text Box 31"/>
            <p:cNvSpPr txBox="1">
              <a:spLocks noChangeArrowheads="1"/>
            </p:cNvSpPr>
            <p:nvPr/>
          </p:nvSpPr>
          <p:spPr bwMode="auto">
            <a:xfrm>
              <a:off x="3391" y="3436"/>
              <a:ext cx="251" cy="113"/>
            </a:xfrm>
            <a:prstGeom prst="rect">
              <a:avLst/>
            </a:prstGeom>
            <a:noFill/>
            <a:ln w="9525" algn="ctr">
              <a:noFill/>
              <a:miter lim="800000"/>
              <a:headEnd/>
              <a:tailEnd/>
            </a:ln>
          </p:spPr>
          <p:txBody>
            <a:bodyPr wrap="none">
              <a:spAutoFit/>
            </a:bodyPr>
            <a:lstStyle/>
            <a:p>
              <a:pPr marL="342900" indent="-342900">
                <a:buFontTx/>
                <a:buNone/>
              </a:pPr>
              <a:r>
                <a:rPr lang="en-US" sz="900">
                  <a:solidFill>
                    <a:srgbClr val="003300"/>
                  </a:solidFill>
                  <a:latin typeface="Arial" charset="0"/>
                </a:rPr>
                <a:t>server</a:t>
              </a:r>
            </a:p>
          </p:txBody>
        </p:sp>
      </p:grpSp>
      <p:pic>
        <p:nvPicPr>
          <p:cNvPr id="16389" name="Picture 54" descr="butt HubloMedDa5 line"/>
          <p:cNvPicPr>
            <a:picLocks noChangeArrowheads="1"/>
          </p:cNvPicPr>
          <p:nvPr/>
        </p:nvPicPr>
        <p:blipFill>
          <a:blip r:embed="rId3"/>
          <a:srcRect/>
          <a:stretch>
            <a:fillRect/>
          </a:stretch>
        </p:blipFill>
        <p:spPr bwMode="auto">
          <a:xfrm>
            <a:off x="101600" y="923925"/>
            <a:ext cx="8070850" cy="57150"/>
          </a:xfrm>
          <a:prstGeom prst="rect">
            <a:avLst/>
          </a:prstGeom>
          <a:noFill/>
          <a:ln w="9525">
            <a:noFill/>
            <a:miter lim="800000"/>
            <a:headEnd/>
            <a:tailEnd/>
          </a:ln>
        </p:spPr>
      </p:pic>
      <p:pic>
        <p:nvPicPr>
          <p:cNvPr id="16390" name="Picture 55" descr="tombol menu">
            <a:hlinkClick r:id="rId4" action="ppaction://hlinksldjump" tooltip="Prinsip Dasar Jaringan Komputer"/>
          </p:cNvPr>
          <p:cNvPicPr>
            <a:picLocks noChangeAspect="1" noChangeArrowheads="1"/>
          </p:cNvPicPr>
          <p:nvPr/>
        </p:nvPicPr>
        <p:blipFill>
          <a:blip r:embed="rId5">
            <a:lum bright="20000"/>
          </a:blip>
          <a:srcRect/>
          <a:stretch>
            <a:fillRect/>
          </a:stretch>
        </p:blipFill>
        <p:spPr bwMode="auto">
          <a:xfrm>
            <a:off x="277813" y="-79375"/>
            <a:ext cx="1773237" cy="1204913"/>
          </a:xfrm>
          <a:prstGeom prst="rect">
            <a:avLst/>
          </a:prstGeom>
          <a:noFill/>
          <a:ln w="9525">
            <a:noFill/>
            <a:miter lim="800000"/>
            <a:headEnd/>
            <a:tailEnd/>
          </a:ln>
        </p:spPr>
      </p:pic>
      <p:pic>
        <p:nvPicPr>
          <p:cNvPr id="16391" name="Picture 56" descr="tombol menu">
            <a:hlinkClick r:id="rId6" action="ppaction://hlinksldjump" tooltip="Komunikasi Data"/>
          </p:cNvPr>
          <p:cNvPicPr>
            <a:picLocks noChangeAspect="1" noChangeArrowheads="1"/>
          </p:cNvPicPr>
          <p:nvPr/>
        </p:nvPicPr>
        <p:blipFill>
          <a:blip r:embed="rId5">
            <a:lum bright="20000"/>
          </a:blip>
          <a:srcRect/>
          <a:stretch>
            <a:fillRect/>
          </a:stretch>
        </p:blipFill>
        <p:spPr bwMode="auto">
          <a:xfrm>
            <a:off x="2203450" y="-79375"/>
            <a:ext cx="1773238" cy="1204913"/>
          </a:xfrm>
          <a:prstGeom prst="rect">
            <a:avLst/>
          </a:prstGeom>
          <a:noFill/>
          <a:ln w="9525">
            <a:noFill/>
            <a:miter lim="800000"/>
            <a:headEnd/>
            <a:tailEnd/>
          </a:ln>
        </p:spPr>
      </p:pic>
      <p:pic>
        <p:nvPicPr>
          <p:cNvPr id="16392" name="Picture 57" descr="tombol menu">
            <a:hlinkClick r:id="rId7" action="ppaction://hlinksldjump" tooltip="Tipe Jaringan Komputer"/>
          </p:cNvPr>
          <p:cNvPicPr>
            <a:picLocks noChangeAspect="1" noChangeArrowheads="1"/>
          </p:cNvPicPr>
          <p:nvPr/>
        </p:nvPicPr>
        <p:blipFill>
          <a:blip r:embed="rId5">
            <a:lum bright="20000"/>
          </a:blip>
          <a:srcRect/>
          <a:stretch>
            <a:fillRect/>
          </a:stretch>
        </p:blipFill>
        <p:spPr bwMode="auto">
          <a:xfrm>
            <a:off x="4148138" y="-79375"/>
            <a:ext cx="1773237" cy="1204913"/>
          </a:xfrm>
          <a:prstGeom prst="rect">
            <a:avLst/>
          </a:prstGeom>
          <a:noFill/>
          <a:ln w="9525">
            <a:noFill/>
            <a:miter lim="800000"/>
            <a:headEnd/>
            <a:tailEnd/>
          </a:ln>
        </p:spPr>
      </p:pic>
      <p:pic>
        <p:nvPicPr>
          <p:cNvPr id="16393" name="Picture 58" descr="tombol menu">
            <a:hlinkClick r:id="rId8" action="ppaction://hlinksldjump" tooltip="Komponen Jaringan Komputer"/>
          </p:cNvPr>
          <p:cNvPicPr>
            <a:picLocks noChangeAspect="1" noChangeArrowheads="1"/>
          </p:cNvPicPr>
          <p:nvPr/>
        </p:nvPicPr>
        <p:blipFill>
          <a:blip r:embed="rId5">
            <a:lum bright="20000"/>
          </a:blip>
          <a:srcRect/>
          <a:stretch>
            <a:fillRect/>
          </a:stretch>
        </p:blipFill>
        <p:spPr bwMode="auto">
          <a:xfrm>
            <a:off x="6092825" y="-79375"/>
            <a:ext cx="1773238" cy="1204913"/>
          </a:xfrm>
          <a:prstGeom prst="rect">
            <a:avLst/>
          </a:prstGeom>
          <a:noFill/>
          <a:ln w="9525">
            <a:noFill/>
            <a:miter lim="800000"/>
            <a:headEnd/>
            <a:tailEnd/>
          </a:ln>
        </p:spPr>
      </p:pic>
      <p:sp>
        <p:nvSpPr>
          <p:cNvPr id="16394" name="Text Box 59">
            <a:hlinkClick r:id="rId4" action="ppaction://hlinksldjump" tooltip="Prinsip Dasar Jaringan Komputer"/>
          </p:cNvPr>
          <p:cNvSpPr txBox="1">
            <a:spLocks noChangeArrowheads="1"/>
          </p:cNvSpPr>
          <p:nvPr/>
        </p:nvSpPr>
        <p:spPr bwMode="auto">
          <a:xfrm>
            <a:off x="395288" y="331788"/>
            <a:ext cx="1493837" cy="287337"/>
          </a:xfrm>
          <a:prstGeom prst="rect">
            <a:avLst/>
          </a:prstGeom>
          <a:noFill/>
          <a:ln w="9525" algn="ctr">
            <a:noFill/>
            <a:miter lim="800000"/>
            <a:headEnd/>
            <a:tailEnd/>
          </a:ln>
        </p:spPr>
        <p:txBody>
          <a:bodyPr wrap="none">
            <a:spAutoFit/>
          </a:bodyPr>
          <a:lstStyle/>
          <a:p>
            <a:pPr marL="342900" indent="-342900">
              <a:buFontTx/>
              <a:buNone/>
            </a:pPr>
            <a:r>
              <a:rPr lang="en-US" sz="1600" b="1">
                <a:solidFill>
                  <a:srgbClr val="DDDDDD"/>
                </a:solidFill>
                <a:latin typeface="Arial" charset="0"/>
              </a:rPr>
              <a:t>Prinsip Dasar</a:t>
            </a:r>
          </a:p>
        </p:txBody>
      </p:sp>
      <p:sp>
        <p:nvSpPr>
          <p:cNvPr id="16395" name="Text Box 60">
            <a:hlinkClick r:id="rId7" action="ppaction://hlinksldjump" tooltip="Tipe Jaringan Komputer"/>
          </p:cNvPr>
          <p:cNvSpPr txBox="1">
            <a:spLocks noChangeArrowheads="1"/>
          </p:cNvSpPr>
          <p:nvPr/>
        </p:nvSpPr>
        <p:spPr bwMode="auto">
          <a:xfrm>
            <a:off x="4284663" y="301625"/>
            <a:ext cx="1504950" cy="287338"/>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DDDDDD"/>
                </a:solidFill>
                <a:latin typeface="Arial" charset="0"/>
              </a:rPr>
              <a:t>Tipe Jaringan</a:t>
            </a:r>
          </a:p>
        </p:txBody>
      </p:sp>
      <p:sp>
        <p:nvSpPr>
          <p:cNvPr id="16396" name="Text Box 61">
            <a:hlinkClick r:id="rId6" action="ppaction://hlinksldjump" tooltip="Komunikasi Data"/>
          </p:cNvPr>
          <p:cNvSpPr txBox="1">
            <a:spLocks noChangeArrowheads="1"/>
          </p:cNvSpPr>
          <p:nvPr/>
        </p:nvSpPr>
        <p:spPr bwMode="auto">
          <a:xfrm>
            <a:off x="2444750" y="188913"/>
            <a:ext cx="1335088" cy="531812"/>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DDDDDD"/>
                </a:solidFill>
                <a:latin typeface="Arial" charset="0"/>
              </a:rPr>
              <a:t>Komunikasi</a:t>
            </a:r>
          </a:p>
          <a:p>
            <a:pPr marL="342900" indent="-342900" algn="ctr">
              <a:buFontTx/>
              <a:buNone/>
            </a:pPr>
            <a:r>
              <a:rPr lang="en-US" sz="1600" b="1">
                <a:solidFill>
                  <a:srgbClr val="DDDDDD"/>
                </a:solidFill>
                <a:latin typeface="Arial" charset="0"/>
              </a:rPr>
              <a:t> Data</a:t>
            </a:r>
          </a:p>
        </p:txBody>
      </p:sp>
      <p:sp>
        <p:nvSpPr>
          <p:cNvPr id="16397" name="Text Box 62">
            <a:hlinkClick r:id="rId8" action="ppaction://hlinksldjump" tooltip="Komponen Jaringan Komputer"/>
          </p:cNvPr>
          <p:cNvSpPr txBox="1">
            <a:spLocks noChangeArrowheads="1"/>
          </p:cNvSpPr>
          <p:nvPr/>
        </p:nvSpPr>
        <p:spPr bwMode="auto">
          <a:xfrm>
            <a:off x="6353175" y="201613"/>
            <a:ext cx="1243013" cy="531812"/>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DDDDDD"/>
                </a:solidFill>
                <a:latin typeface="Arial" charset="0"/>
              </a:rPr>
              <a:t>Komponen</a:t>
            </a:r>
          </a:p>
          <a:p>
            <a:pPr marL="342900" indent="-342900" algn="ctr">
              <a:buFontTx/>
              <a:buNone/>
            </a:pPr>
            <a:r>
              <a:rPr lang="en-US" sz="1600" b="1">
                <a:solidFill>
                  <a:srgbClr val="DDDDDD"/>
                </a:solidFill>
                <a:latin typeface="Arial" charset="0"/>
              </a:rPr>
              <a:t>Jaringan</a:t>
            </a:r>
          </a:p>
        </p:txBody>
      </p:sp>
      <p:sp>
        <p:nvSpPr>
          <p:cNvPr id="16398" name="WordArt 63"/>
          <p:cNvSpPr>
            <a:spLocks noChangeArrowheads="1" noChangeShapeType="1" noTextEdit="1"/>
          </p:cNvSpPr>
          <p:nvPr/>
        </p:nvSpPr>
        <p:spPr bwMode="auto">
          <a:xfrm>
            <a:off x="250825" y="835025"/>
            <a:ext cx="936625" cy="217488"/>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0000"/>
                </a:solidFill>
                <a:latin typeface="Arial Black"/>
              </a:rPr>
              <a:t>Materi</a:t>
            </a:r>
          </a:p>
        </p:txBody>
      </p:sp>
      <p:pic>
        <p:nvPicPr>
          <p:cNvPr id="16399" name="Picture 64" descr="Tombol menu Dalam">
            <a:hlinkClick r:id="rId9" action="ppaction://hlinksldjump" tooltip="Kembali ke halaman Indeks"/>
          </p:cNvPr>
          <p:cNvPicPr>
            <a:picLocks noChangeAspect="1" noChangeArrowheads="1"/>
          </p:cNvPicPr>
          <p:nvPr/>
        </p:nvPicPr>
        <p:blipFill>
          <a:blip r:embed="rId10"/>
          <a:srcRect/>
          <a:stretch>
            <a:fillRect/>
          </a:stretch>
        </p:blipFill>
        <p:spPr bwMode="auto">
          <a:xfrm>
            <a:off x="1403350" y="620713"/>
            <a:ext cx="1008063" cy="762000"/>
          </a:xfrm>
          <a:prstGeom prst="rect">
            <a:avLst/>
          </a:prstGeom>
          <a:noFill/>
          <a:ln w="9525">
            <a:noFill/>
            <a:miter lim="800000"/>
            <a:headEnd/>
            <a:tailEnd/>
          </a:ln>
        </p:spPr>
      </p:pic>
      <p:sp>
        <p:nvSpPr>
          <p:cNvPr id="16400" name="Text Box 65">
            <a:hlinkClick r:id="rId9" action="ppaction://hlinksldjump" tooltip="Kembali ke Halaman Indeks"/>
          </p:cNvPr>
          <p:cNvSpPr txBox="1">
            <a:spLocks noChangeArrowheads="1"/>
          </p:cNvSpPr>
          <p:nvPr/>
        </p:nvSpPr>
        <p:spPr bwMode="auto">
          <a:xfrm>
            <a:off x="1506538" y="814388"/>
            <a:ext cx="827087" cy="287337"/>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004835"/>
                </a:solidFill>
                <a:latin typeface="Arial" charset="0"/>
              </a:rPr>
              <a:t>Indeks</a:t>
            </a:r>
          </a:p>
        </p:txBody>
      </p:sp>
      <p:pic>
        <p:nvPicPr>
          <p:cNvPr id="16401" name="Picture 66" descr="Tombol menu Dalam">
            <a:hlinkClick r:id="rId7" action="ppaction://hlinksldjump" tooltip="Tipe jaringan komputer sebelumnya"/>
          </p:cNvPr>
          <p:cNvPicPr>
            <a:picLocks noChangeArrowheads="1"/>
          </p:cNvPicPr>
          <p:nvPr/>
        </p:nvPicPr>
        <p:blipFill>
          <a:blip r:embed="rId11"/>
          <a:srcRect/>
          <a:stretch>
            <a:fillRect/>
          </a:stretch>
        </p:blipFill>
        <p:spPr bwMode="auto">
          <a:xfrm>
            <a:off x="7019925" y="620713"/>
            <a:ext cx="1004888" cy="758825"/>
          </a:xfrm>
          <a:prstGeom prst="rect">
            <a:avLst/>
          </a:prstGeom>
          <a:noFill/>
          <a:ln w="9525">
            <a:noFill/>
            <a:miter lim="800000"/>
            <a:headEnd/>
            <a:tailEnd/>
          </a:ln>
        </p:spPr>
      </p:pic>
      <p:sp>
        <p:nvSpPr>
          <p:cNvPr id="16402" name="Text Box 67">
            <a:hlinkClick r:id="rId7" action="ppaction://hlinksldjump" tooltip="Tipe jaringan komputer sebelumnya"/>
          </p:cNvPr>
          <p:cNvSpPr txBox="1">
            <a:spLocks noChangeArrowheads="1"/>
          </p:cNvSpPr>
          <p:nvPr/>
        </p:nvSpPr>
        <p:spPr bwMode="auto">
          <a:xfrm>
            <a:off x="7188200" y="838200"/>
            <a:ext cx="623888" cy="287338"/>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004835"/>
                </a:solidFill>
                <a:latin typeface="Arial" charset="0"/>
              </a:rPr>
              <a:t>Next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Text Box 7"/>
          <p:cNvSpPr txBox="1">
            <a:spLocks noChangeArrowheads="1"/>
          </p:cNvSpPr>
          <p:nvPr/>
        </p:nvSpPr>
        <p:spPr bwMode="auto">
          <a:xfrm>
            <a:off x="2273300" y="1100138"/>
            <a:ext cx="4913313" cy="461962"/>
          </a:xfrm>
          <a:prstGeom prst="rect">
            <a:avLst/>
          </a:prstGeom>
          <a:noFill/>
          <a:ln w="9525" algn="ctr">
            <a:noFill/>
            <a:miter lim="800000"/>
            <a:headEnd/>
            <a:tailEnd/>
          </a:ln>
        </p:spPr>
        <p:txBody>
          <a:bodyPr wrap="none">
            <a:spAutoFit/>
          </a:bodyPr>
          <a:lstStyle/>
          <a:p>
            <a:pPr marL="342900" indent="-342900" algn="ctr">
              <a:buFontTx/>
              <a:buNone/>
            </a:pPr>
            <a:r>
              <a:rPr lang="en-US" sz="3000" b="1">
                <a:solidFill>
                  <a:srgbClr val="303C18"/>
                </a:solidFill>
                <a:latin typeface="Arial" charset="0"/>
              </a:rPr>
              <a:t>Local Area Network (LAN)</a:t>
            </a:r>
          </a:p>
        </p:txBody>
      </p:sp>
      <p:pic>
        <p:nvPicPr>
          <p:cNvPr id="2052" name="Picture 22" descr="MODEM PORT"/>
          <p:cNvPicPr>
            <a:picLocks noChangeAspect="1" noChangeArrowheads="1"/>
          </p:cNvPicPr>
          <p:nvPr/>
        </p:nvPicPr>
        <p:blipFill>
          <a:blip r:embed="rId4"/>
          <a:srcRect/>
          <a:stretch>
            <a:fillRect/>
          </a:stretch>
        </p:blipFill>
        <p:spPr bwMode="auto">
          <a:xfrm>
            <a:off x="6732588" y="5332413"/>
            <a:ext cx="1511300" cy="906462"/>
          </a:xfrm>
          <a:prstGeom prst="rect">
            <a:avLst/>
          </a:prstGeom>
          <a:noFill/>
          <a:ln w="9525">
            <a:noFill/>
            <a:miter lim="800000"/>
            <a:headEnd/>
            <a:tailEnd/>
          </a:ln>
        </p:spPr>
      </p:pic>
      <p:sp>
        <p:nvSpPr>
          <p:cNvPr id="2053" name="Text Box 23"/>
          <p:cNvSpPr txBox="1">
            <a:spLocks noChangeArrowheads="1"/>
          </p:cNvSpPr>
          <p:nvPr/>
        </p:nvSpPr>
        <p:spPr bwMode="auto">
          <a:xfrm>
            <a:off x="865188" y="5229225"/>
            <a:ext cx="5794375" cy="1069975"/>
          </a:xfrm>
          <a:prstGeom prst="rect">
            <a:avLst/>
          </a:prstGeom>
          <a:noFill/>
          <a:ln w="9525" algn="ctr">
            <a:noFill/>
            <a:miter lim="800000"/>
            <a:headEnd/>
            <a:tailEnd/>
          </a:ln>
        </p:spPr>
        <p:txBody>
          <a:bodyPr>
            <a:spAutoFit/>
          </a:bodyPr>
          <a:lstStyle/>
          <a:p>
            <a:pPr>
              <a:lnSpc>
                <a:spcPct val="100000"/>
              </a:lnSpc>
              <a:spcBef>
                <a:spcPct val="0"/>
              </a:spcBef>
              <a:buFontTx/>
              <a:buNone/>
            </a:pPr>
            <a:r>
              <a:rPr lang="en-US" sz="1600" b="1">
                <a:solidFill>
                  <a:srgbClr val="303C18"/>
                </a:solidFill>
              </a:rPr>
              <a:t>LAN menggunakan Hub, yaitu sebuah repeater yang menerima data dari semua port (komputer)  yang terhubung dan secara otomatis mentransmit data ke seluruh port lainnya. Ada 2 jenis HUB, yaitu Active Hub dan Passive Hub.</a:t>
            </a:r>
          </a:p>
        </p:txBody>
      </p:sp>
      <p:sp>
        <p:nvSpPr>
          <p:cNvPr id="64538" name="Rectangle 26"/>
          <p:cNvSpPr>
            <a:spLocks noChangeArrowheads="1"/>
          </p:cNvSpPr>
          <p:nvPr/>
        </p:nvSpPr>
        <p:spPr bwMode="auto">
          <a:xfrm>
            <a:off x="5508625" y="1557338"/>
            <a:ext cx="2808288" cy="2808287"/>
          </a:xfrm>
          <a:prstGeom prst="rect">
            <a:avLst/>
          </a:prstGeom>
          <a:noFill/>
          <a:ln w="9525">
            <a:noFill/>
            <a:miter lim="800000"/>
            <a:headEnd/>
            <a:tailEnd/>
          </a:ln>
        </p:spPr>
        <p:txBody>
          <a:bodyPr/>
          <a:lstStyle/>
          <a:p>
            <a:pPr indent="4763">
              <a:lnSpc>
                <a:spcPct val="100000"/>
              </a:lnSpc>
              <a:spcBef>
                <a:spcPct val="0"/>
              </a:spcBef>
              <a:buClr>
                <a:srgbClr val="003300"/>
              </a:buClr>
              <a:buFontTx/>
              <a:buNone/>
            </a:pPr>
            <a:r>
              <a:rPr lang="en-US" sz="2200" b="1">
                <a:solidFill>
                  <a:srgbClr val="303C18"/>
                </a:solidFill>
              </a:rPr>
              <a:t>Luas area jangkauan berkisar 100 m – 2 km.</a:t>
            </a:r>
          </a:p>
          <a:p>
            <a:pPr indent="4763">
              <a:lnSpc>
                <a:spcPct val="100000"/>
              </a:lnSpc>
              <a:spcBef>
                <a:spcPct val="0"/>
              </a:spcBef>
              <a:buClr>
                <a:srgbClr val="003300"/>
              </a:buClr>
              <a:buFontTx/>
              <a:buNone/>
            </a:pPr>
            <a:r>
              <a:rPr lang="en-US" sz="2200" b="1">
                <a:solidFill>
                  <a:srgbClr val="303C18"/>
                </a:solidFill>
              </a:rPr>
              <a:t>Kecepatan transfer data antara 1 – 1000 Mbps atau 125.000 – 125.000.000 karakter per detik.</a:t>
            </a:r>
            <a:endParaRPr lang="id-ID" sz="2200" b="1">
              <a:solidFill>
                <a:srgbClr val="303C18"/>
              </a:solidFill>
            </a:endParaRPr>
          </a:p>
        </p:txBody>
      </p:sp>
      <p:pic>
        <p:nvPicPr>
          <p:cNvPr id="2055" name="Picture 38" descr="butt HubloMedDa5 line"/>
          <p:cNvPicPr>
            <a:picLocks noChangeArrowheads="1"/>
          </p:cNvPicPr>
          <p:nvPr/>
        </p:nvPicPr>
        <p:blipFill>
          <a:blip r:embed="rId5"/>
          <a:srcRect/>
          <a:stretch>
            <a:fillRect/>
          </a:stretch>
        </p:blipFill>
        <p:spPr bwMode="auto">
          <a:xfrm>
            <a:off x="101600" y="549275"/>
            <a:ext cx="8070850" cy="57150"/>
          </a:xfrm>
          <a:prstGeom prst="rect">
            <a:avLst/>
          </a:prstGeom>
          <a:noFill/>
          <a:ln w="9525">
            <a:noFill/>
            <a:miter lim="800000"/>
            <a:headEnd/>
            <a:tailEnd/>
          </a:ln>
        </p:spPr>
      </p:pic>
      <p:pic>
        <p:nvPicPr>
          <p:cNvPr id="2056" name="Picture 39" descr="Tombol menu Dalam"/>
          <p:cNvPicPr>
            <a:picLocks noChangeAspect="1" noChangeArrowheads="1"/>
          </p:cNvPicPr>
          <p:nvPr/>
        </p:nvPicPr>
        <p:blipFill>
          <a:blip r:embed="rId6"/>
          <a:srcRect/>
          <a:stretch>
            <a:fillRect/>
          </a:stretch>
        </p:blipFill>
        <p:spPr bwMode="auto">
          <a:xfrm>
            <a:off x="323850" y="74613"/>
            <a:ext cx="2243138" cy="1122362"/>
          </a:xfrm>
          <a:prstGeom prst="rect">
            <a:avLst/>
          </a:prstGeom>
          <a:noFill/>
          <a:ln w="9525">
            <a:noFill/>
            <a:miter lim="800000"/>
            <a:headEnd/>
            <a:tailEnd/>
          </a:ln>
        </p:spPr>
      </p:pic>
      <p:sp>
        <p:nvSpPr>
          <p:cNvPr id="2057" name="Text Box 40"/>
          <p:cNvSpPr txBox="1">
            <a:spLocks noChangeArrowheads="1"/>
          </p:cNvSpPr>
          <p:nvPr/>
        </p:nvSpPr>
        <p:spPr bwMode="auto">
          <a:xfrm>
            <a:off x="611188" y="476250"/>
            <a:ext cx="1704975" cy="287338"/>
          </a:xfrm>
          <a:prstGeom prst="rect">
            <a:avLst/>
          </a:prstGeom>
          <a:noFill/>
          <a:ln w="9525" algn="ctr">
            <a:noFill/>
            <a:miter lim="800000"/>
            <a:headEnd/>
            <a:tailEnd/>
          </a:ln>
        </p:spPr>
        <p:txBody>
          <a:bodyPr wrap="none">
            <a:spAutoFit/>
          </a:bodyPr>
          <a:lstStyle/>
          <a:p>
            <a:pPr marL="342900" indent="-342900" algn="ctr">
              <a:buFontTx/>
              <a:buNone/>
            </a:pPr>
            <a:r>
              <a:rPr lang="en-US" sz="1600">
                <a:solidFill>
                  <a:srgbClr val="004835"/>
                </a:solidFill>
                <a:latin typeface="Arial Black" pitchFamily="34" charset="0"/>
              </a:rPr>
              <a:t>Tipe Jaringan</a:t>
            </a:r>
          </a:p>
        </p:txBody>
      </p:sp>
      <p:pic>
        <p:nvPicPr>
          <p:cNvPr id="2058" name="Picture 41" descr="Tombol menu Dalam">
            <a:hlinkClick r:id="rId7" action="ppaction://hlinksldjump" tooltip="Kembali ke Halaman Tipe Jaringan Komputer"/>
          </p:cNvPr>
          <p:cNvPicPr>
            <a:picLocks noChangeAspect="1" noChangeArrowheads="1"/>
          </p:cNvPicPr>
          <p:nvPr/>
        </p:nvPicPr>
        <p:blipFill>
          <a:blip r:embed="rId8"/>
          <a:srcRect/>
          <a:stretch>
            <a:fillRect/>
          </a:stretch>
        </p:blipFill>
        <p:spPr bwMode="auto">
          <a:xfrm>
            <a:off x="2700338" y="260350"/>
            <a:ext cx="1079500" cy="720725"/>
          </a:xfrm>
          <a:prstGeom prst="rect">
            <a:avLst/>
          </a:prstGeom>
          <a:noFill/>
          <a:ln w="9525">
            <a:noFill/>
            <a:miter lim="800000"/>
            <a:headEnd/>
            <a:tailEnd/>
          </a:ln>
        </p:spPr>
      </p:pic>
      <p:sp>
        <p:nvSpPr>
          <p:cNvPr id="2059" name="Text Box 42">
            <a:hlinkClick r:id="rId7" action="ppaction://hlinksldjump" tooltip="Kembali ke Halaman Tipe Jaringan Komputer"/>
          </p:cNvPr>
          <p:cNvSpPr txBox="1">
            <a:spLocks noChangeArrowheads="1"/>
          </p:cNvSpPr>
          <p:nvPr/>
        </p:nvSpPr>
        <p:spPr bwMode="auto">
          <a:xfrm>
            <a:off x="2733675" y="476250"/>
            <a:ext cx="974725" cy="287338"/>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004835"/>
                </a:solidFill>
                <a:latin typeface="Arial" charset="0"/>
              </a:rPr>
              <a:t>Kembali</a:t>
            </a:r>
          </a:p>
        </p:txBody>
      </p:sp>
      <p:sp>
        <p:nvSpPr>
          <p:cNvPr id="2060" name="AutoShape 45"/>
          <p:cNvSpPr>
            <a:spLocks noChangeArrowheads="1"/>
          </p:cNvSpPr>
          <p:nvPr/>
        </p:nvSpPr>
        <p:spPr bwMode="auto">
          <a:xfrm>
            <a:off x="684213" y="5157788"/>
            <a:ext cx="7775575" cy="1223962"/>
          </a:xfrm>
          <a:prstGeom prst="roundRect">
            <a:avLst>
              <a:gd name="adj" fmla="val 16667"/>
            </a:avLst>
          </a:prstGeom>
          <a:noFill/>
          <a:ln w="38100" algn="ctr">
            <a:solidFill>
              <a:srgbClr val="004835"/>
            </a:solidFill>
            <a:round/>
            <a:headEnd/>
            <a:tailEnd/>
          </a:ln>
        </p:spPr>
        <p:txBody>
          <a:bodyPr wrap="none" anchor="ctr"/>
          <a:lstStyle/>
          <a:p>
            <a:endParaRPr lang="en-US"/>
          </a:p>
        </p:txBody>
      </p:sp>
      <p:pic>
        <p:nvPicPr>
          <p:cNvPr id="2061" name="Picture 46" descr="Tombol menu Dalam"/>
          <p:cNvPicPr>
            <a:picLocks noChangeAspect="1" noChangeArrowheads="1"/>
          </p:cNvPicPr>
          <p:nvPr/>
        </p:nvPicPr>
        <p:blipFill>
          <a:blip r:embed="rId9"/>
          <a:srcRect/>
          <a:stretch>
            <a:fillRect/>
          </a:stretch>
        </p:blipFill>
        <p:spPr bwMode="auto">
          <a:xfrm>
            <a:off x="3779838" y="5949950"/>
            <a:ext cx="1512887" cy="900113"/>
          </a:xfrm>
          <a:prstGeom prst="rect">
            <a:avLst/>
          </a:prstGeom>
          <a:noFill/>
          <a:ln w="9525">
            <a:noFill/>
            <a:miter lim="800000"/>
            <a:headEnd/>
            <a:tailEnd/>
          </a:ln>
        </p:spPr>
      </p:pic>
      <p:sp>
        <p:nvSpPr>
          <p:cNvPr id="2062" name="Text Box 47"/>
          <p:cNvSpPr txBox="1">
            <a:spLocks noChangeArrowheads="1"/>
          </p:cNvSpPr>
          <p:nvPr/>
        </p:nvSpPr>
        <p:spPr bwMode="auto">
          <a:xfrm>
            <a:off x="4067175" y="6237288"/>
            <a:ext cx="957263" cy="261937"/>
          </a:xfrm>
          <a:prstGeom prst="rect">
            <a:avLst/>
          </a:prstGeom>
          <a:noFill/>
          <a:ln w="9525" algn="ctr">
            <a:noFill/>
            <a:miter lim="800000"/>
            <a:headEnd/>
            <a:tailEnd/>
          </a:ln>
        </p:spPr>
        <p:txBody>
          <a:bodyPr wrap="none">
            <a:spAutoFit/>
          </a:bodyPr>
          <a:lstStyle/>
          <a:p>
            <a:pPr marL="342900" indent="-342900" algn="ctr">
              <a:buFontTx/>
              <a:buNone/>
            </a:pPr>
            <a:r>
              <a:rPr lang="en-US" sz="1400">
                <a:solidFill>
                  <a:srgbClr val="004835"/>
                </a:solidFill>
                <a:latin typeface="Arial Black" pitchFamily="34" charset="0"/>
              </a:rPr>
              <a:t>Catatan</a:t>
            </a:r>
          </a:p>
        </p:txBody>
      </p:sp>
    </p:spTree>
    <p:controls>
      <p:control spid="2050" r:id="rId2" imgW="4059291" imgH="2851391"/>
    </p:controls>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4538">
                                            <p:txEl>
                                              <p:pRg st="0" end="0"/>
                                            </p:txEl>
                                          </p:spTgt>
                                        </p:tgtEl>
                                        <p:attrNameLst>
                                          <p:attrName>style.visibility</p:attrName>
                                        </p:attrNameLst>
                                      </p:cBhvr>
                                      <p:to>
                                        <p:strVal val="visible"/>
                                      </p:to>
                                    </p:set>
                                    <p:animEffect transition="in" filter="fade">
                                      <p:cBhvr>
                                        <p:cTn id="7" dur="2000"/>
                                        <p:tgtEl>
                                          <p:spTgt spid="6453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538">
                                            <p:txEl>
                                              <p:pRg st="1" end="1"/>
                                            </p:txEl>
                                          </p:spTgt>
                                        </p:tgtEl>
                                        <p:attrNameLst>
                                          <p:attrName>style.visibility</p:attrName>
                                        </p:attrNameLst>
                                      </p:cBhvr>
                                      <p:to>
                                        <p:strVal val="visible"/>
                                      </p:to>
                                    </p:set>
                                    <p:animEffect transition="in" filter="fade">
                                      <p:cBhvr>
                                        <p:cTn id="10" dur="2000"/>
                                        <p:tgtEl>
                                          <p:spTgt spid="645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8"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ransition spd="slow" advClick="0" advTm="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ext Box 5"/>
          <p:cNvSpPr txBox="1">
            <a:spLocks noChangeArrowheads="1"/>
          </p:cNvSpPr>
          <p:nvPr/>
        </p:nvSpPr>
        <p:spPr bwMode="auto">
          <a:xfrm>
            <a:off x="1630363" y="1027113"/>
            <a:ext cx="6303962" cy="461962"/>
          </a:xfrm>
          <a:prstGeom prst="rect">
            <a:avLst/>
          </a:prstGeom>
          <a:noFill/>
          <a:ln w="9525" algn="ctr">
            <a:noFill/>
            <a:miter lim="800000"/>
            <a:headEnd/>
            <a:tailEnd/>
          </a:ln>
        </p:spPr>
        <p:txBody>
          <a:bodyPr wrap="none">
            <a:spAutoFit/>
          </a:bodyPr>
          <a:lstStyle/>
          <a:p>
            <a:pPr marL="342900" indent="-342900">
              <a:buFontTx/>
              <a:buNone/>
            </a:pPr>
            <a:r>
              <a:rPr lang="en-US" sz="3000" b="1">
                <a:solidFill>
                  <a:srgbClr val="303C18"/>
                </a:solidFill>
                <a:latin typeface="Arial" charset="0"/>
              </a:rPr>
              <a:t>Metropolitan Area Network (MAN)</a:t>
            </a:r>
          </a:p>
        </p:txBody>
      </p:sp>
      <p:pic>
        <p:nvPicPr>
          <p:cNvPr id="66567" name="Picture 7" descr="MODEM"/>
          <p:cNvPicPr>
            <a:picLocks noChangeAspect="1" noChangeArrowheads="1"/>
          </p:cNvPicPr>
          <p:nvPr/>
        </p:nvPicPr>
        <p:blipFill>
          <a:blip r:embed="rId2"/>
          <a:srcRect/>
          <a:stretch>
            <a:fillRect/>
          </a:stretch>
        </p:blipFill>
        <p:spPr bwMode="auto">
          <a:xfrm>
            <a:off x="827088" y="4868863"/>
            <a:ext cx="1368425" cy="1184275"/>
          </a:xfrm>
          <a:prstGeom prst="rect">
            <a:avLst/>
          </a:prstGeom>
          <a:noFill/>
          <a:ln w="9525">
            <a:noFill/>
            <a:miter lim="800000"/>
            <a:headEnd/>
            <a:tailEnd/>
          </a:ln>
        </p:spPr>
      </p:pic>
      <p:sp>
        <p:nvSpPr>
          <p:cNvPr id="66568" name="Text Box 8"/>
          <p:cNvSpPr txBox="1">
            <a:spLocks noChangeArrowheads="1"/>
          </p:cNvSpPr>
          <p:nvPr/>
        </p:nvSpPr>
        <p:spPr bwMode="auto">
          <a:xfrm>
            <a:off x="2268538" y="4581525"/>
            <a:ext cx="6048375" cy="1558925"/>
          </a:xfrm>
          <a:prstGeom prst="rect">
            <a:avLst/>
          </a:prstGeom>
          <a:noFill/>
          <a:ln w="9525" algn="ctr">
            <a:noFill/>
            <a:miter lim="800000"/>
            <a:headEnd/>
            <a:tailEnd/>
          </a:ln>
        </p:spPr>
        <p:txBody>
          <a:bodyPr>
            <a:spAutoFit/>
          </a:bodyPr>
          <a:lstStyle/>
          <a:p>
            <a:pPr>
              <a:lnSpc>
                <a:spcPct val="100000"/>
              </a:lnSpc>
              <a:spcBef>
                <a:spcPct val="0"/>
              </a:spcBef>
              <a:buFontTx/>
              <a:buNone/>
            </a:pPr>
            <a:r>
              <a:rPr lang="en-US" sz="1600" b="1">
                <a:solidFill>
                  <a:srgbClr val="303C18"/>
                </a:solidFill>
              </a:rPr>
              <a:t>MODEM (Modulator – Demodulator) berfungsi untuk menterjemahkan data atau informasi dalam bentuk sinyal digital menjadi sinyal analog kemudian menggabungkan dengan frekuensi pembawa pada sisi pengirim, sekaligus  berfungsi untuk memisahkan data dari frekuensi pembawa dan menterjemahkan data dari sinyal analog menjadi sinyal digital pada sisi penerima.</a:t>
            </a:r>
          </a:p>
        </p:txBody>
      </p:sp>
      <p:sp>
        <p:nvSpPr>
          <p:cNvPr id="66571" name="Rectangle 11"/>
          <p:cNvSpPr>
            <a:spLocks noChangeArrowheads="1"/>
          </p:cNvSpPr>
          <p:nvPr/>
        </p:nvSpPr>
        <p:spPr bwMode="auto">
          <a:xfrm>
            <a:off x="5076825" y="1557338"/>
            <a:ext cx="3781425" cy="2759075"/>
          </a:xfrm>
          <a:prstGeom prst="rect">
            <a:avLst/>
          </a:prstGeom>
          <a:noFill/>
          <a:ln w="9525">
            <a:noFill/>
            <a:miter lim="800000"/>
            <a:headEnd/>
            <a:tailEnd/>
          </a:ln>
        </p:spPr>
        <p:txBody>
          <a:bodyPr/>
          <a:lstStyle/>
          <a:p>
            <a:pPr indent="4763">
              <a:lnSpc>
                <a:spcPct val="90000"/>
              </a:lnSpc>
              <a:buClr>
                <a:srgbClr val="003300"/>
              </a:buClr>
              <a:buFontTx/>
              <a:buNone/>
            </a:pPr>
            <a:r>
              <a:rPr lang="en-US" sz="2200" b="1">
                <a:solidFill>
                  <a:srgbClr val="303C18"/>
                </a:solidFill>
              </a:rPr>
              <a:t>Jaringan ini memiliki radius 10 – 50 km.</a:t>
            </a:r>
          </a:p>
          <a:p>
            <a:pPr indent="4763">
              <a:lnSpc>
                <a:spcPct val="90000"/>
              </a:lnSpc>
              <a:buClr>
                <a:srgbClr val="003300"/>
              </a:buClr>
              <a:buFontTx/>
              <a:buNone/>
            </a:pPr>
            <a:r>
              <a:rPr lang="en-US" sz="2200" b="1">
                <a:solidFill>
                  <a:srgbClr val="303C18"/>
                </a:solidFill>
              </a:rPr>
              <a:t>Dibangun untuk jaringan komputer antar kantor cabang dalam suatu kota</a:t>
            </a:r>
          </a:p>
          <a:p>
            <a:pPr indent="4763">
              <a:lnSpc>
                <a:spcPct val="90000"/>
              </a:lnSpc>
              <a:buClr>
                <a:srgbClr val="003300"/>
              </a:buClr>
              <a:buFontTx/>
              <a:buNone/>
            </a:pPr>
            <a:r>
              <a:rPr lang="en-US" sz="2200" b="1">
                <a:solidFill>
                  <a:srgbClr val="303C18"/>
                </a:solidFill>
              </a:rPr>
              <a:t>Menggunakan peripheral modem dan fasilitas telekomunikasi</a:t>
            </a:r>
            <a:endParaRPr lang="id-ID" sz="2200" b="1">
              <a:solidFill>
                <a:srgbClr val="303C18"/>
              </a:solidFill>
            </a:endParaRPr>
          </a:p>
        </p:txBody>
      </p:sp>
      <p:pic>
        <p:nvPicPr>
          <p:cNvPr id="17414" name="Picture 19" descr="islu02"/>
          <p:cNvPicPr>
            <a:picLocks noChangeAspect="1" noChangeArrowheads="1"/>
          </p:cNvPicPr>
          <p:nvPr/>
        </p:nvPicPr>
        <p:blipFill>
          <a:blip r:embed="rId3"/>
          <a:srcRect/>
          <a:stretch>
            <a:fillRect/>
          </a:stretch>
        </p:blipFill>
        <p:spPr bwMode="auto">
          <a:xfrm>
            <a:off x="827088" y="1557338"/>
            <a:ext cx="4168775" cy="2708275"/>
          </a:xfrm>
          <a:prstGeom prst="rect">
            <a:avLst/>
          </a:prstGeom>
          <a:noFill/>
          <a:ln w="9525">
            <a:noFill/>
            <a:miter lim="800000"/>
            <a:headEnd/>
            <a:tailEnd/>
          </a:ln>
        </p:spPr>
      </p:pic>
      <p:sp>
        <p:nvSpPr>
          <p:cNvPr id="17415" name="Text Box 20"/>
          <p:cNvSpPr txBox="1">
            <a:spLocks noChangeArrowheads="1"/>
          </p:cNvSpPr>
          <p:nvPr/>
        </p:nvSpPr>
        <p:spPr bwMode="auto">
          <a:xfrm>
            <a:off x="1033463" y="3268663"/>
            <a:ext cx="650875" cy="420687"/>
          </a:xfrm>
          <a:prstGeom prst="rect">
            <a:avLst/>
          </a:prstGeom>
          <a:noFill/>
          <a:ln w="9525" algn="ctr">
            <a:noFill/>
            <a:miter lim="800000"/>
            <a:headEnd/>
            <a:tailEnd/>
          </a:ln>
        </p:spPr>
        <p:txBody>
          <a:bodyPr wrap="none">
            <a:spAutoFit/>
          </a:bodyPr>
          <a:lstStyle/>
          <a:p>
            <a:pPr marL="342900" indent="-342900" algn="ctr">
              <a:buFontTx/>
              <a:buNone/>
            </a:pPr>
            <a:r>
              <a:rPr lang="en-US">
                <a:solidFill>
                  <a:schemeClr val="tx1"/>
                </a:solidFill>
              </a:rPr>
              <a:t>Kantor</a:t>
            </a:r>
          </a:p>
          <a:p>
            <a:pPr marL="342900" indent="-342900" algn="ctr">
              <a:buFontTx/>
              <a:buNone/>
            </a:pPr>
            <a:r>
              <a:rPr lang="en-US">
                <a:solidFill>
                  <a:schemeClr val="tx1"/>
                </a:solidFill>
              </a:rPr>
              <a:t>Cabang</a:t>
            </a:r>
          </a:p>
        </p:txBody>
      </p:sp>
      <p:sp>
        <p:nvSpPr>
          <p:cNvPr id="17416" name="Text Box 21"/>
          <p:cNvSpPr txBox="1">
            <a:spLocks noChangeArrowheads="1"/>
          </p:cNvSpPr>
          <p:nvPr/>
        </p:nvSpPr>
        <p:spPr bwMode="auto">
          <a:xfrm>
            <a:off x="2960688" y="1722438"/>
            <a:ext cx="976312" cy="238125"/>
          </a:xfrm>
          <a:prstGeom prst="rect">
            <a:avLst/>
          </a:prstGeom>
          <a:noFill/>
          <a:ln w="9525" algn="ctr">
            <a:noFill/>
            <a:miter lim="800000"/>
            <a:headEnd/>
            <a:tailEnd/>
          </a:ln>
        </p:spPr>
        <p:txBody>
          <a:bodyPr wrap="none">
            <a:spAutoFit/>
          </a:bodyPr>
          <a:lstStyle/>
          <a:p>
            <a:pPr marL="342900" indent="-342900" algn="ctr">
              <a:buFontTx/>
              <a:buNone/>
            </a:pPr>
            <a:r>
              <a:rPr lang="en-US">
                <a:solidFill>
                  <a:schemeClr val="tx1"/>
                </a:solidFill>
              </a:rPr>
              <a:t>Kantor Pusat</a:t>
            </a:r>
          </a:p>
        </p:txBody>
      </p:sp>
      <p:sp>
        <p:nvSpPr>
          <p:cNvPr id="66582" name="Oval 22"/>
          <p:cNvSpPr>
            <a:spLocks noChangeArrowheads="1"/>
          </p:cNvSpPr>
          <p:nvPr/>
        </p:nvSpPr>
        <p:spPr bwMode="auto">
          <a:xfrm>
            <a:off x="2259013" y="2033588"/>
            <a:ext cx="144462" cy="144462"/>
          </a:xfrm>
          <a:prstGeom prst="ellipse">
            <a:avLst/>
          </a:prstGeom>
          <a:solidFill>
            <a:srgbClr val="FF0000"/>
          </a:solidFill>
          <a:ln w="9525" algn="ctr">
            <a:solidFill>
              <a:srgbClr val="FF0000"/>
            </a:solidFill>
            <a:round/>
            <a:headEnd/>
            <a:tailEnd/>
          </a:ln>
        </p:spPr>
        <p:txBody>
          <a:bodyPr wrap="none" anchor="ctr"/>
          <a:lstStyle/>
          <a:p>
            <a:endParaRPr lang="en-US"/>
          </a:p>
        </p:txBody>
      </p:sp>
      <p:sp>
        <p:nvSpPr>
          <p:cNvPr id="66583" name="Oval 23"/>
          <p:cNvSpPr>
            <a:spLocks noChangeArrowheads="1"/>
          </p:cNvSpPr>
          <p:nvPr/>
        </p:nvSpPr>
        <p:spPr bwMode="auto">
          <a:xfrm>
            <a:off x="1466850" y="3546475"/>
            <a:ext cx="142875" cy="142875"/>
          </a:xfrm>
          <a:prstGeom prst="ellipse">
            <a:avLst/>
          </a:prstGeom>
          <a:solidFill>
            <a:schemeClr val="accent2"/>
          </a:solidFill>
          <a:ln w="9525" algn="ctr">
            <a:solidFill>
              <a:schemeClr val="accent2"/>
            </a:solidFill>
            <a:round/>
            <a:headEnd/>
            <a:tailEnd/>
          </a:ln>
        </p:spPr>
        <p:txBody>
          <a:bodyPr wrap="none" anchor="ctr"/>
          <a:lstStyle/>
          <a:p>
            <a:endParaRPr lang="en-US"/>
          </a:p>
        </p:txBody>
      </p:sp>
      <p:pic>
        <p:nvPicPr>
          <p:cNvPr id="17419" name="Picture 24" descr="butt HubloMedDa5 line"/>
          <p:cNvPicPr>
            <a:picLocks noChangeArrowheads="1"/>
          </p:cNvPicPr>
          <p:nvPr/>
        </p:nvPicPr>
        <p:blipFill>
          <a:blip r:embed="rId4"/>
          <a:srcRect/>
          <a:stretch>
            <a:fillRect/>
          </a:stretch>
        </p:blipFill>
        <p:spPr bwMode="auto">
          <a:xfrm>
            <a:off x="101600" y="549275"/>
            <a:ext cx="8070850" cy="57150"/>
          </a:xfrm>
          <a:prstGeom prst="rect">
            <a:avLst/>
          </a:prstGeom>
          <a:noFill/>
          <a:ln w="9525">
            <a:noFill/>
            <a:miter lim="800000"/>
            <a:headEnd/>
            <a:tailEnd/>
          </a:ln>
        </p:spPr>
      </p:pic>
      <p:pic>
        <p:nvPicPr>
          <p:cNvPr id="17420" name="Picture 25" descr="Tombol menu Dalam"/>
          <p:cNvPicPr>
            <a:picLocks noChangeAspect="1" noChangeArrowheads="1"/>
          </p:cNvPicPr>
          <p:nvPr/>
        </p:nvPicPr>
        <p:blipFill>
          <a:blip r:embed="rId5"/>
          <a:srcRect/>
          <a:stretch>
            <a:fillRect/>
          </a:stretch>
        </p:blipFill>
        <p:spPr bwMode="auto">
          <a:xfrm>
            <a:off x="323850" y="74613"/>
            <a:ext cx="2243138" cy="1122362"/>
          </a:xfrm>
          <a:prstGeom prst="rect">
            <a:avLst/>
          </a:prstGeom>
          <a:noFill/>
          <a:ln w="9525">
            <a:noFill/>
            <a:miter lim="800000"/>
            <a:headEnd/>
            <a:tailEnd/>
          </a:ln>
        </p:spPr>
      </p:pic>
      <p:sp>
        <p:nvSpPr>
          <p:cNvPr id="17421" name="Text Box 26"/>
          <p:cNvSpPr txBox="1">
            <a:spLocks noChangeArrowheads="1"/>
          </p:cNvSpPr>
          <p:nvPr/>
        </p:nvSpPr>
        <p:spPr bwMode="auto">
          <a:xfrm>
            <a:off x="611188" y="476250"/>
            <a:ext cx="1704975" cy="287338"/>
          </a:xfrm>
          <a:prstGeom prst="rect">
            <a:avLst/>
          </a:prstGeom>
          <a:noFill/>
          <a:ln w="9525" algn="ctr">
            <a:noFill/>
            <a:miter lim="800000"/>
            <a:headEnd/>
            <a:tailEnd/>
          </a:ln>
        </p:spPr>
        <p:txBody>
          <a:bodyPr wrap="none">
            <a:spAutoFit/>
          </a:bodyPr>
          <a:lstStyle/>
          <a:p>
            <a:pPr marL="342900" indent="-342900" algn="ctr">
              <a:buFontTx/>
              <a:buNone/>
            </a:pPr>
            <a:r>
              <a:rPr lang="en-US" sz="1600">
                <a:solidFill>
                  <a:srgbClr val="004835"/>
                </a:solidFill>
                <a:latin typeface="Arial Black" pitchFamily="34" charset="0"/>
              </a:rPr>
              <a:t>Tipe Jaringan</a:t>
            </a:r>
          </a:p>
        </p:txBody>
      </p:sp>
      <p:pic>
        <p:nvPicPr>
          <p:cNvPr id="17422" name="Picture 27" descr="Tombol menu Dalam">
            <a:hlinkClick r:id="rId6" action="ppaction://hlinksldjump" tooltip="Kembali ke Halaman Tipe Jaringan Komputer"/>
          </p:cNvPr>
          <p:cNvPicPr>
            <a:picLocks noChangeAspect="1" noChangeArrowheads="1"/>
          </p:cNvPicPr>
          <p:nvPr/>
        </p:nvPicPr>
        <p:blipFill>
          <a:blip r:embed="rId7"/>
          <a:srcRect/>
          <a:stretch>
            <a:fillRect/>
          </a:stretch>
        </p:blipFill>
        <p:spPr bwMode="auto">
          <a:xfrm>
            <a:off x="2700338" y="260350"/>
            <a:ext cx="1079500" cy="720725"/>
          </a:xfrm>
          <a:prstGeom prst="rect">
            <a:avLst/>
          </a:prstGeom>
          <a:noFill/>
          <a:ln w="9525">
            <a:noFill/>
            <a:miter lim="800000"/>
            <a:headEnd/>
            <a:tailEnd/>
          </a:ln>
        </p:spPr>
      </p:pic>
      <p:sp>
        <p:nvSpPr>
          <p:cNvPr id="17423" name="Text Box 28">
            <a:hlinkClick r:id="rId6" action="ppaction://hlinksldjump" tooltip="Kembali ke Halaman Tipe Jaringan Komputer"/>
          </p:cNvPr>
          <p:cNvSpPr txBox="1">
            <a:spLocks noChangeArrowheads="1"/>
          </p:cNvSpPr>
          <p:nvPr/>
        </p:nvSpPr>
        <p:spPr bwMode="auto">
          <a:xfrm>
            <a:off x="2733675" y="476250"/>
            <a:ext cx="974725" cy="287338"/>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004835"/>
                </a:solidFill>
                <a:latin typeface="Arial" charset="0"/>
              </a:rPr>
              <a:t>Kembali</a:t>
            </a:r>
          </a:p>
        </p:txBody>
      </p:sp>
      <p:sp>
        <p:nvSpPr>
          <p:cNvPr id="17424" name="AutoShape 29"/>
          <p:cNvSpPr>
            <a:spLocks noChangeArrowheads="1"/>
          </p:cNvSpPr>
          <p:nvPr/>
        </p:nvSpPr>
        <p:spPr bwMode="auto">
          <a:xfrm>
            <a:off x="684213" y="4581525"/>
            <a:ext cx="7775575" cy="1727200"/>
          </a:xfrm>
          <a:prstGeom prst="roundRect">
            <a:avLst>
              <a:gd name="adj" fmla="val 16667"/>
            </a:avLst>
          </a:prstGeom>
          <a:noFill/>
          <a:ln w="38100" algn="ctr">
            <a:solidFill>
              <a:srgbClr val="004835"/>
            </a:solidFill>
            <a:round/>
            <a:headEnd/>
            <a:tailEnd/>
          </a:ln>
        </p:spPr>
        <p:txBody>
          <a:bodyPr wrap="none" anchor="ctr"/>
          <a:lstStyle/>
          <a:p>
            <a:endParaRPr lang="en-US"/>
          </a:p>
        </p:txBody>
      </p:sp>
      <p:pic>
        <p:nvPicPr>
          <p:cNvPr id="17425" name="Picture 30" descr="Tombol menu Dalam"/>
          <p:cNvPicPr>
            <a:picLocks noChangeAspect="1" noChangeArrowheads="1"/>
          </p:cNvPicPr>
          <p:nvPr/>
        </p:nvPicPr>
        <p:blipFill>
          <a:blip r:embed="rId8"/>
          <a:srcRect/>
          <a:stretch>
            <a:fillRect/>
          </a:stretch>
        </p:blipFill>
        <p:spPr bwMode="auto">
          <a:xfrm>
            <a:off x="3779838" y="5949950"/>
            <a:ext cx="1512887" cy="900113"/>
          </a:xfrm>
          <a:prstGeom prst="rect">
            <a:avLst/>
          </a:prstGeom>
          <a:noFill/>
          <a:ln w="9525">
            <a:noFill/>
            <a:miter lim="800000"/>
            <a:headEnd/>
            <a:tailEnd/>
          </a:ln>
        </p:spPr>
      </p:pic>
      <p:sp>
        <p:nvSpPr>
          <p:cNvPr id="17426" name="Text Box 31"/>
          <p:cNvSpPr txBox="1">
            <a:spLocks noChangeArrowheads="1"/>
          </p:cNvSpPr>
          <p:nvPr/>
        </p:nvSpPr>
        <p:spPr bwMode="auto">
          <a:xfrm>
            <a:off x="4067175" y="6237288"/>
            <a:ext cx="957263" cy="261937"/>
          </a:xfrm>
          <a:prstGeom prst="rect">
            <a:avLst/>
          </a:prstGeom>
          <a:noFill/>
          <a:ln w="9525" algn="ctr">
            <a:noFill/>
            <a:miter lim="800000"/>
            <a:headEnd/>
            <a:tailEnd/>
          </a:ln>
        </p:spPr>
        <p:txBody>
          <a:bodyPr wrap="none">
            <a:spAutoFit/>
          </a:bodyPr>
          <a:lstStyle/>
          <a:p>
            <a:pPr marL="342900" indent="-342900" algn="ctr">
              <a:buFontTx/>
              <a:buNone/>
            </a:pPr>
            <a:r>
              <a:rPr lang="en-US" sz="1400">
                <a:solidFill>
                  <a:srgbClr val="004835"/>
                </a:solidFill>
                <a:latin typeface="Arial Black" pitchFamily="34" charset="0"/>
              </a:rPr>
              <a:t>Catatan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571">
                                            <p:txEl>
                                              <p:pRg st="0" end="0"/>
                                            </p:txEl>
                                          </p:spTgt>
                                        </p:tgtEl>
                                        <p:attrNameLst>
                                          <p:attrName>style.visibility</p:attrName>
                                        </p:attrNameLst>
                                      </p:cBhvr>
                                      <p:to>
                                        <p:strVal val="visible"/>
                                      </p:to>
                                    </p:set>
                                    <p:animEffect transition="in" filter="fade">
                                      <p:cBhvr>
                                        <p:cTn id="7" dur="2000"/>
                                        <p:tgtEl>
                                          <p:spTgt spid="665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6571">
                                            <p:txEl>
                                              <p:pRg st="1" end="1"/>
                                            </p:txEl>
                                          </p:spTgt>
                                        </p:tgtEl>
                                        <p:attrNameLst>
                                          <p:attrName>style.visibility</p:attrName>
                                        </p:attrNameLst>
                                      </p:cBhvr>
                                      <p:to>
                                        <p:strVal val="visible"/>
                                      </p:to>
                                    </p:set>
                                    <p:animEffect transition="in" filter="fade">
                                      <p:cBhvr>
                                        <p:cTn id="10" dur="2000"/>
                                        <p:tgtEl>
                                          <p:spTgt spid="665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6571">
                                            <p:txEl>
                                              <p:pRg st="2" end="2"/>
                                            </p:txEl>
                                          </p:spTgt>
                                        </p:tgtEl>
                                        <p:attrNameLst>
                                          <p:attrName>style.visibility</p:attrName>
                                        </p:attrNameLst>
                                      </p:cBhvr>
                                      <p:to>
                                        <p:strVal val="visible"/>
                                      </p:to>
                                    </p:set>
                                    <p:animEffect transition="in" filter="fade">
                                      <p:cBhvr>
                                        <p:cTn id="13" dur="2000"/>
                                        <p:tgtEl>
                                          <p:spTgt spid="66571">
                                            <p:txEl>
                                              <p:pRg st="2" end="2"/>
                                            </p:txEl>
                                          </p:spTgt>
                                        </p:tgtEl>
                                      </p:cBhvr>
                                    </p:animEffect>
                                  </p:childTnLst>
                                </p:cTn>
                              </p:par>
                            </p:childTnLst>
                          </p:cTn>
                        </p:par>
                        <p:par>
                          <p:cTn id="14" fill="hold">
                            <p:stCondLst>
                              <p:cond delay="2000"/>
                            </p:stCondLst>
                            <p:childTnLst>
                              <p:par>
                                <p:cTn id="15" presetID="64" presetClass="path" presetSubtype="0" accel="50000" decel="50000" fill="hold" grpId="0" nodeType="afterEffect">
                                  <p:stCondLst>
                                    <p:cond delay="0"/>
                                  </p:stCondLst>
                                  <p:childTnLst>
                                    <p:animMotion origin="layout" path="M 0.0 4.39306E-6 L -0.03142 -0.04185 " pathEditMode="relative" rAng="0" ptsTypes="AA">
                                      <p:cBhvr>
                                        <p:cTn id="16" dur="2000" fill="hold"/>
                                        <p:tgtEl>
                                          <p:spTgt spid="66582"/>
                                        </p:tgtEl>
                                        <p:attrNameLst>
                                          <p:attrName>ppt_x</p:attrName>
                                          <p:attrName>ppt_y</p:attrName>
                                        </p:attrNameLst>
                                      </p:cBhvr>
                                      <p:rCtr x="-16" y="-21"/>
                                    </p:animMotion>
                                  </p:childTnLst>
                                </p:cTn>
                              </p:par>
                            </p:childTnLst>
                          </p:cTn>
                        </p:par>
                        <p:par>
                          <p:cTn id="17" fill="hold">
                            <p:stCondLst>
                              <p:cond delay="4000"/>
                            </p:stCondLst>
                            <p:childTnLst>
                              <p:par>
                                <p:cTn id="18" presetID="49" presetClass="path" presetSubtype="0" accel="50000" decel="50000" fill="hold" grpId="1" nodeType="afterEffect">
                                  <p:stCondLst>
                                    <p:cond delay="0"/>
                                  </p:stCondLst>
                                  <p:childTnLst>
                                    <p:animMotion origin="layout" path="M -0.03142 -0.03122 L -0.14167 0.15745 " pathEditMode="relative" rAng="0" ptsTypes="AA">
                                      <p:cBhvr>
                                        <p:cTn id="19" dur="2000" fill="hold"/>
                                        <p:tgtEl>
                                          <p:spTgt spid="66582"/>
                                        </p:tgtEl>
                                        <p:attrNameLst>
                                          <p:attrName>ppt_x</p:attrName>
                                          <p:attrName>ppt_y</p:attrName>
                                        </p:attrNameLst>
                                      </p:cBhvr>
                                      <p:rCtr x="-55" y="94"/>
                                    </p:animMotion>
                                  </p:childTnLst>
                                </p:cTn>
                              </p:par>
                            </p:childTnLst>
                          </p:cTn>
                        </p:par>
                        <p:par>
                          <p:cTn id="20" fill="hold">
                            <p:stCondLst>
                              <p:cond delay="6000"/>
                            </p:stCondLst>
                            <p:childTnLst>
                              <p:par>
                                <p:cTn id="21" presetID="42" presetClass="path" presetSubtype="0" accel="50000" decel="50000" fill="hold" grpId="2" nodeType="afterEffect">
                                  <p:stCondLst>
                                    <p:cond delay="0"/>
                                  </p:stCondLst>
                                  <p:childTnLst>
                                    <p:animMotion origin="layout" path="M -0.14167 0.15745 L -0.08646 0.23075 " pathEditMode="relative" rAng="0" ptsTypes="AA">
                                      <p:cBhvr>
                                        <p:cTn id="22" dur="2000" fill="hold"/>
                                        <p:tgtEl>
                                          <p:spTgt spid="66582"/>
                                        </p:tgtEl>
                                        <p:attrNameLst>
                                          <p:attrName>ppt_x</p:attrName>
                                          <p:attrName>ppt_y</p:attrName>
                                        </p:attrNameLst>
                                      </p:cBhvr>
                                      <p:rCtr x="28" y="37"/>
                                    </p:animMotion>
                                  </p:childTnLst>
                                </p:cTn>
                              </p:par>
                            </p:childTnLst>
                          </p:cTn>
                        </p:par>
                        <p:par>
                          <p:cTn id="23" fill="hold">
                            <p:stCondLst>
                              <p:cond delay="8000"/>
                            </p:stCondLst>
                            <p:childTnLst>
                              <p:par>
                                <p:cTn id="24" presetID="64" presetClass="path" presetSubtype="0" accel="50000" decel="50000" fill="hold" grpId="0" nodeType="afterEffect">
                                  <p:stCondLst>
                                    <p:cond delay="0"/>
                                  </p:stCondLst>
                                  <p:childTnLst>
                                    <p:animMotion origin="layout" path="M 0.00018 0.0104 L -0.05486 -0.06312 " pathEditMode="relative" rAng="0" ptsTypes="AA">
                                      <p:cBhvr>
                                        <p:cTn id="25" dur="2000" fill="hold"/>
                                        <p:tgtEl>
                                          <p:spTgt spid="66583"/>
                                        </p:tgtEl>
                                        <p:attrNameLst>
                                          <p:attrName>ppt_x</p:attrName>
                                          <p:attrName>ppt_y</p:attrName>
                                        </p:attrNameLst>
                                      </p:cBhvr>
                                      <p:rCtr x="-28" y="-37"/>
                                    </p:animMotion>
                                  </p:childTnLst>
                                </p:cTn>
                              </p:par>
                            </p:childTnLst>
                          </p:cTn>
                        </p:par>
                        <p:par>
                          <p:cTn id="26" fill="hold">
                            <p:stCondLst>
                              <p:cond delay="10000"/>
                            </p:stCondLst>
                            <p:childTnLst>
                              <p:par>
                                <p:cTn id="27" presetID="56" presetClass="path" presetSubtype="0" accel="50000" decel="50000" fill="hold" grpId="1" nodeType="afterEffect">
                                  <p:stCondLst>
                                    <p:cond delay="0"/>
                                  </p:stCondLst>
                                  <p:childTnLst>
                                    <p:animMotion origin="layout" path="M -0.05504 -0.06289 L 0.05521 -0.25179 " pathEditMode="relative" rAng="0" ptsTypes="AA">
                                      <p:cBhvr>
                                        <p:cTn id="28" dur="2000" fill="hold"/>
                                        <p:tgtEl>
                                          <p:spTgt spid="66583"/>
                                        </p:tgtEl>
                                        <p:attrNameLst>
                                          <p:attrName>ppt_x</p:attrName>
                                          <p:attrName>ppt_y</p:attrName>
                                        </p:attrNameLst>
                                      </p:cBhvr>
                                      <p:rCtr x="55" y="-95"/>
                                    </p:animMotion>
                                  </p:childTnLst>
                                </p:cTn>
                              </p:par>
                            </p:childTnLst>
                          </p:cTn>
                        </p:par>
                        <p:par>
                          <p:cTn id="29" fill="hold">
                            <p:stCondLst>
                              <p:cond delay="12000"/>
                            </p:stCondLst>
                            <p:childTnLst>
                              <p:par>
                                <p:cTn id="30" presetID="42" presetClass="path" presetSubtype="0" accel="50000" decel="50000" fill="hold" grpId="2" nodeType="afterEffect">
                                  <p:stCondLst>
                                    <p:cond delay="0"/>
                                  </p:stCondLst>
                                  <p:childTnLst>
                                    <p:animMotion origin="layout" path="M 0.05521 -0.26219 L 0.0868 -0.22034 " pathEditMode="relative" rAng="0" ptsTypes="AA">
                                      <p:cBhvr>
                                        <p:cTn id="31" dur="2000" fill="hold"/>
                                        <p:tgtEl>
                                          <p:spTgt spid="66583"/>
                                        </p:tgtEl>
                                        <p:attrNameLst>
                                          <p:attrName>ppt_x</p:attrName>
                                          <p:attrName>ppt_y</p:attrName>
                                        </p:attrNameLst>
                                      </p:cBhvr>
                                      <p:rCtr x="16" y="21"/>
                                    </p:animMotion>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66568"/>
                                        </p:tgtEl>
                                        <p:attrNameLst>
                                          <p:attrName>style.visibility</p:attrName>
                                        </p:attrNameLst>
                                      </p:cBhvr>
                                      <p:to>
                                        <p:strVal val="visible"/>
                                      </p:to>
                                    </p:set>
                                    <p:animEffect transition="in" filter="fade">
                                      <p:cBhvr>
                                        <p:cTn id="35" dur="2000"/>
                                        <p:tgtEl>
                                          <p:spTgt spid="66568"/>
                                        </p:tgtEl>
                                      </p:cBhvr>
                                    </p:animEffect>
                                  </p:childTnLst>
                                </p:cTn>
                              </p:par>
                              <p:par>
                                <p:cTn id="36" presetID="10" presetClass="entr" presetSubtype="0" fill="hold" nodeType="withEffect">
                                  <p:stCondLst>
                                    <p:cond delay="0"/>
                                  </p:stCondLst>
                                  <p:childTnLst>
                                    <p:set>
                                      <p:cBhvr>
                                        <p:cTn id="37" dur="1" fill="hold">
                                          <p:stCondLst>
                                            <p:cond delay="0"/>
                                          </p:stCondLst>
                                        </p:cTn>
                                        <p:tgtEl>
                                          <p:spTgt spid="66567"/>
                                        </p:tgtEl>
                                        <p:attrNameLst>
                                          <p:attrName>style.visibility</p:attrName>
                                        </p:attrNameLst>
                                      </p:cBhvr>
                                      <p:to>
                                        <p:strVal val="visible"/>
                                      </p:to>
                                    </p:set>
                                    <p:animEffect transition="in" filter="fade">
                                      <p:cBhvr>
                                        <p:cTn id="38" dur="2000"/>
                                        <p:tgtEl>
                                          <p:spTgt spid="6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8" grpId="0"/>
      <p:bldP spid="66571" grpId="0" build="p"/>
      <p:bldP spid="66582" grpId="0" animBg="1"/>
      <p:bldP spid="66582" grpId="1" animBg="1"/>
      <p:bldP spid="66582" grpId="2" animBg="1"/>
      <p:bldP spid="66583" grpId="0" animBg="1"/>
      <p:bldP spid="66583" grpId="1" animBg="1"/>
      <p:bldP spid="66583" grpId="2"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Text Box 5"/>
          <p:cNvSpPr txBox="1">
            <a:spLocks noChangeArrowheads="1"/>
          </p:cNvSpPr>
          <p:nvPr/>
        </p:nvSpPr>
        <p:spPr bwMode="auto">
          <a:xfrm>
            <a:off x="2195513" y="1027113"/>
            <a:ext cx="4932362" cy="461962"/>
          </a:xfrm>
          <a:prstGeom prst="rect">
            <a:avLst/>
          </a:prstGeom>
          <a:noFill/>
          <a:ln w="9525" algn="ctr">
            <a:noFill/>
            <a:miter lim="800000"/>
            <a:headEnd/>
            <a:tailEnd/>
          </a:ln>
        </p:spPr>
        <p:txBody>
          <a:bodyPr wrap="none">
            <a:spAutoFit/>
          </a:bodyPr>
          <a:lstStyle/>
          <a:p>
            <a:pPr marL="342900" indent="-342900" algn="ctr">
              <a:buFontTx/>
              <a:buNone/>
            </a:pPr>
            <a:r>
              <a:rPr lang="en-US" sz="3000" b="1">
                <a:solidFill>
                  <a:srgbClr val="303C18"/>
                </a:solidFill>
                <a:latin typeface="Arial" charset="0"/>
              </a:rPr>
              <a:t>Wide Area Network (WAN)</a:t>
            </a:r>
          </a:p>
        </p:txBody>
      </p:sp>
      <p:pic>
        <p:nvPicPr>
          <p:cNvPr id="67591" name="Picture 7" descr="CARYA5F7"/>
          <p:cNvPicPr>
            <a:picLocks noChangeAspect="1" noChangeArrowheads="1"/>
          </p:cNvPicPr>
          <p:nvPr/>
        </p:nvPicPr>
        <p:blipFill>
          <a:blip r:embed="rId4"/>
          <a:srcRect/>
          <a:stretch>
            <a:fillRect/>
          </a:stretch>
        </p:blipFill>
        <p:spPr bwMode="auto">
          <a:xfrm>
            <a:off x="827088" y="5227638"/>
            <a:ext cx="1296987" cy="938212"/>
          </a:xfrm>
          <a:prstGeom prst="rect">
            <a:avLst/>
          </a:prstGeom>
          <a:noFill/>
          <a:ln w="9525">
            <a:noFill/>
            <a:miter lim="800000"/>
            <a:headEnd/>
            <a:tailEnd/>
          </a:ln>
        </p:spPr>
      </p:pic>
      <p:sp>
        <p:nvSpPr>
          <p:cNvPr id="67592" name="Text Box 8"/>
          <p:cNvSpPr txBox="1">
            <a:spLocks noChangeArrowheads="1"/>
          </p:cNvSpPr>
          <p:nvPr/>
        </p:nvSpPr>
        <p:spPr bwMode="auto">
          <a:xfrm>
            <a:off x="2195513" y="5368925"/>
            <a:ext cx="6121400" cy="830263"/>
          </a:xfrm>
          <a:prstGeom prst="rect">
            <a:avLst/>
          </a:prstGeom>
          <a:noFill/>
          <a:ln w="9525" algn="ctr">
            <a:noFill/>
            <a:miter lim="800000"/>
            <a:headEnd/>
            <a:tailEnd/>
          </a:ln>
        </p:spPr>
        <p:txBody>
          <a:bodyPr>
            <a:spAutoFit/>
          </a:bodyPr>
          <a:lstStyle/>
          <a:p>
            <a:pPr>
              <a:lnSpc>
                <a:spcPct val="100000"/>
              </a:lnSpc>
              <a:spcBef>
                <a:spcPct val="0"/>
              </a:spcBef>
              <a:buFontTx/>
              <a:buNone/>
            </a:pPr>
            <a:r>
              <a:rPr lang="en-US" sz="1600" b="1">
                <a:solidFill>
                  <a:srgbClr val="303C18"/>
                </a:solidFill>
              </a:rPr>
              <a:t>VSAT (Very Small Aperture Terminal) merupakan antena stasiun bumi kecil yang dapat melakukan pengiriman dengan kecepatan 2 Mbit/detik</a:t>
            </a:r>
          </a:p>
        </p:txBody>
      </p:sp>
      <p:sp>
        <p:nvSpPr>
          <p:cNvPr id="67596" name="Rectangle 12"/>
          <p:cNvSpPr>
            <a:spLocks noChangeArrowheads="1"/>
          </p:cNvSpPr>
          <p:nvPr/>
        </p:nvSpPr>
        <p:spPr bwMode="auto">
          <a:xfrm>
            <a:off x="5435600" y="1484313"/>
            <a:ext cx="3203575" cy="3024187"/>
          </a:xfrm>
          <a:prstGeom prst="rect">
            <a:avLst/>
          </a:prstGeom>
          <a:noFill/>
          <a:ln w="9525">
            <a:noFill/>
            <a:miter lim="800000"/>
            <a:headEnd/>
            <a:tailEnd/>
          </a:ln>
        </p:spPr>
        <p:txBody>
          <a:bodyPr/>
          <a:lstStyle/>
          <a:p>
            <a:pPr marL="58738" indent="4763">
              <a:lnSpc>
                <a:spcPct val="100000"/>
              </a:lnSpc>
              <a:spcBef>
                <a:spcPct val="0"/>
              </a:spcBef>
              <a:buClr>
                <a:srgbClr val="003300"/>
              </a:buClr>
              <a:buFontTx/>
              <a:buNone/>
            </a:pPr>
            <a:r>
              <a:rPr lang="en-US" sz="2200" b="1">
                <a:solidFill>
                  <a:srgbClr val="303C18"/>
                </a:solidFill>
              </a:rPr>
              <a:t>Merupakan pengembangan jaringan MAN</a:t>
            </a:r>
          </a:p>
          <a:p>
            <a:pPr marL="58738" indent="4763">
              <a:lnSpc>
                <a:spcPct val="100000"/>
              </a:lnSpc>
              <a:spcBef>
                <a:spcPct val="0"/>
              </a:spcBef>
              <a:buClr>
                <a:srgbClr val="003300"/>
              </a:buClr>
              <a:buFontTx/>
              <a:buNone/>
            </a:pPr>
            <a:r>
              <a:rPr lang="en-US" sz="2200" b="1">
                <a:solidFill>
                  <a:srgbClr val="303C18"/>
                </a:solidFill>
              </a:rPr>
              <a:t>Infrastruktur utamanya adalah jaringan internet</a:t>
            </a:r>
          </a:p>
          <a:p>
            <a:pPr marL="58738" indent="4763">
              <a:lnSpc>
                <a:spcPct val="100000"/>
              </a:lnSpc>
              <a:spcBef>
                <a:spcPct val="0"/>
              </a:spcBef>
              <a:buClr>
                <a:srgbClr val="003300"/>
              </a:buClr>
              <a:buFontTx/>
              <a:buNone/>
            </a:pPr>
            <a:r>
              <a:rPr lang="en-US" sz="2200" b="1">
                <a:solidFill>
                  <a:srgbClr val="303C18"/>
                </a:solidFill>
              </a:rPr>
              <a:t>Kecepatan transfer data secara umum masih dibawah 2 Mbps</a:t>
            </a:r>
            <a:endParaRPr lang="id-ID" sz="2200" b="1">
              <a:solidFill>
                <a:srgbClr val="303C18"/>
              </a:solidFill>
            </a:endParaRPr>
          </a:p>
        </p:txBody>
      </p:sp>
      <p:pic>
        <p:nvPicPr>
          <p:cNvPr id="3079" name="Picture 23" descr="butt HubloMedDa5 line"/>
          <p:cNvPicPr>
            <a:picLocks noChangeArrowheads="1"/>
          </p:cNvPicPr>
          <p:nvPr/>
        </p:nvPicPr>
        <p:blipFill>
          <a:blip r:embed="rId5"/>
          <a:srcRect/>
          <a:stretch>
            <a:fillRect/>
          </a:stretch>
        </p:blipFill>
        <p:spPr bwMode="auto">
          <a:xfrm>
            <a:off x="101600" y="549275"/>
            <a:ext cx="8070850" cy="57150"/>
          </a:xfrm>
          <a:prstGeom prst="rect">
            <a:avLst/>
          </a:prstGeom>
          <a:noFill/>
          <a:ln w="9525">
            <a:noFill/>
            <a:miter lim="800000"/>
            <a:headEnd/>
            <a:tailEnd/>
          </a:ln>
        </p:spPr>
      </p:pic>
      <p:pic>
        <p:nvPicPr>
          <p:cNvPr id="3080" name="Picture 24" descr="Tombol menu Dalam"/>
          <p:cNvPicPr>
            <a:picLocks noChangeAspect="1" noChangeArrowheads="1"/>
          </p:cNvPicPr>
          <p:nvPr/>
        </p:nvPicPr>
        <p:blipFill>
          <a:blip r:embed="rId6"/>
          <a:srcRect/>
          <a:stretch>
            <a:fillRect/>
          </a:stretch>
        </p:blipFill>
        <p:spPr bwMode="auto">
          <a:xfrm>
            <a:off x="323850" y="74613"/>
            <a:ext cx="2243138" cy="1122362"/>
          </a:xfrm>
          <a:prstGeom prst="rect">
            <a:avLst/>
          </a:prstGeom>
          <a:noFill/>
          <a:ln w="9525">
            <a:noFill/>
            <a:miter lim="800000"/>
            <a:headEnd/>
            <a:tailEnd/>
          </a:ln>
        </p:spPr>
      </p:pic>
      <p:sp>
        <p:nvSpPr>
          <p:cNvPr id="3081" name="Text Box 25"/>
          <p:cNvSpPr txBox="1">
            <a:spLocks noChangeArrowheads="1"/>
          </p:cNvSpPr>
          <p:nvPr/>
        </p:nvSpPr>
        <p:spPr bwMode="auto">
          <a:xfrm>
            <a:off x="611188" y="476250"/>
            <a:ext cx="1704975" cy="287338"/>
          </a:xfrm>
          <a:prstGeom prst="rect">
            <a:avLst/>
          </a:prstGeom>
          <a:noFill/>
          <a:ln w="9525" algn="ctr">
            <a:noFill/>
            <a:miter lim="800000"/>
            <a:headEnd/>
            <a:tailEnd/>
          </a:ln>
        </p:spPr>
        <p:txBody>
          <a:bodyPr wrap="none">
            <a:spAutoFit/>
          </a:bodyPr>
          <a:lstStyle/>
          <a:p>
            <a:pPr marL="342900" indent="-342900" algn="ctr">
              <a:buFontTx/>
              <a:buNone/>
            </a:pPr>
            <a:r>
              <a:rPr lang="en-US" sz="1600">
                <a:solidFill>
                  <a:srgbClr val="004835"/>
                </a:solidFill>
                <a:latin typeface="Arial Black" pitchFamily="34" charset="0"/>
              </a:rPr>
              <a:t>Tipe Jaringan</a:t>
            </a:r>
          </a:p>
        </p:txBody>
      </p:sp>
      <p:pic>
        <p:nvPicPr>
          <p:cNvPr id="3082" name="Picture 26" descr="Tombol menu Dalam">
            <a:hlinkClick r:id="rId7" action="ppaction://hlinksldjump" tooltip="Kembali ke Halaman Tipe Jaringan Komputer"/>
          </p:cNvPr>
          <p:cNvPicPr>
            <a:picLocks noChangeAspect="1" noChangeArrowheads="1"/>
          </p:cNvPicPr>
          <p:nvPr/>
        </p:nvPicPr>
        <p:blipFill>
          <a:blip r:embed="rId8"/>
          <a:srcRect/>
          <a:stretch>
            <a:fillRect/>
          </a:stretch>
        </p:blipFill>
        <p:spPr bwMode="auto">
          <a:xfrm>
            <a:off x="2700338" y="260350"/>
            <a:ext cx="1079500" cy="720725"/>
          </a:xfrm>
          <a:prstGeom prst="rect">
            <a:avLst/>
          </a:prstGeom>
          <a:noFill/>
          <a:ln w="9525">
            <a:noFill/>
            <a:miter lim="800000"/>
            <a:headEnd/>
            <a:tailEnd/>
          </a:ln>
        </p:spPr>
      </p:pic>
      <p:sp>
        <p:nvSpPr>
          <p:cNvPr id="3083" name="Text Box 27">
            <a:hlinkClick r:id="rId7" action="ppaction://hlinksldjump" tooltip="Kembali ke Halaman Tipe Jaringan Komputer"/>
          </p:cNvPr>
          <p:cNvSpPr txBox="1">
            <a:spLocks noChangeArrowheads="1"/>
          </p:cNvSpPr>
          <p:nvPr/>
        </p:nvSpPr>
        <p:spPr bwMode="auto">
          <a:xfrm>
            <a:off x="2733675" y="476250"/>
            <a:ext cx="974725" cy="287338"/>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004835"/>
                </a:solidFill>
                <a:latin typeface="Arial" charset="0"/>
              </a:rPr>
              <a:t>Kembali</a:t>
            </a:r>
          </a:p>
        </p:txBody>
      </p:sp>
      <p:sp>
        <p:nvSpPr>
          <p:cNvPr id="3084" name="AutoShape 28"/>
          <p:cNvSpPr>
            <a:spLocks noChangeArrowheads="1"/>
          </p:cNvSpPr>
          <p:nvPr/>
        </p:nvSpPr>
        <p:spPr bwMode="auto">
          <a:xfrm>
            <a:off x="684213" y="5084763"/>
            <a:ext cx="7775575" cy="1223962"/>
          </a:xfrm>
          <a:prstGeom prst="roundRect">
            <a:avLst>
              <a:gd name="adj" fmla="val 16667"/>
            </a:avLst>
          </a:prstGeom>
          <a:noFill/>
          <a:ln w="38100" algn="ctr">
            <a:solidFill>
              <a:srgbClr val="004835"/>
            </a:solidFill>
            <a:round/>
            <a:headEnd/>
            <a:tailEnd/>
          </a:ln>
        </p:spPr>
        <p:txBody>
          <a:bodyPr wrap="none" anchor="ctr"/>
          <a:lstStyle/>
          <a:p>
            <a:endParaRPr lang="en-US"/>
          </a:p>
        </p:txBody>
      </p:sp>
      <p:pic>
        <p:nvPicPr>
          <p:cNvPr id="3085" name="Picture 29" descr="Tombol menu Dalam"/>
          <p:cNvPicPr>
            <a:picLocks noChangeAspect="1" noChangeArrowheads="1"/>
          </p:cNvPicPr>
          <p:nvPr/>
        </p:nvPicPr>
        <p:blipFill>
          <a:blip r:embed="rId9"/>
          <a:srcRect/>
          <a:stretch>
            <a:fillRect/>
          </a:stretch>
        </p:blipFill>
        <p:spPr bwMode="auto">
          <a:xfrm>
            <a:off x="3779838" y="5949950"/>
            <a:ext cx="1512887" cy="900113"/>
          </a:xfrm>
          <a:prstGeom prst="rect">
            <a:avLst/>
          </a:prstGeom>
          <a:noFill/>
          <a:ln w="9525">
            <a:noFill/>
            <a:miter lim="800000"/>
            <a:headEnd/>
            <a:tailEnd/>
          </a:ln>
        </p:spPr>
      </p:pic>
      <p:sp>
        <p:nvSpPr>
          <p:cNvPr id="3086" name="Text Box 30"/>
          <p:cNvSpPr txBox="1">
            <a:spLocks noChangeArrowheads="1"/>
          </p:cNvSpPr>
          <p:nvPr/>
        </p:nvSpPr>
        <p:spPr bwMode="auto">
          <a:xfrm>
            <a:off x="4067175" y="6237288"/>
            <a:ext cx="957263" cy="261937"/>
          </a:xfrm>
          <a:prstGeom prst="rect">
            <a:avLst/>
          </a:prstGeom>
          <a:noFill/>
          <a:ln w="9525" algn="ctr">
            <a:noFill/>
            <a:miter lim="800000"/>
            <a:headEnd/>
            <a:tailEnd/>
          </a:ln>
        </p:spPr>
        <p:txBody>
          <a:bodyPr wrap="none">
            <a:spAutoFit/>
          </a:bodyPr>
          <a:lstStyle/>
          <a:p>
            <a:pPr marL="342900" indent="-342900" algn="ctr">
              <a:buFontTx/>
              <a:buNone/>
            </a:pPr>
            <a:r>
              <a:rPr lang="en-US" sz="1400">
                <a:solidFill>
                  <a:srgbClr val="004835"/>
                </a:solidFill>
                <a:latin typeface="Arial Black" pitchFamily="34" charset="0"/>
              </a:rPr>
              <a:t>Catatan</a:t>
            </a:r>
          </a:p>
        </p:txBody>
      </p:sp>
    </p:spTree>
    <p:controls>
      <p:control spid="3074" r:id="rId2" imgW="4454786" imgH="3000000"/>
    </p:controls>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596">
                                            <p:txEl>
                                              <p:pRg st="0" end="0"/>
                                            </p:txEl>
                                          </p:spTgt>
                                        </p:tgtEl>
                                        <p:attrNameLst>
                                          <p:attrName>style.visibility</p:attrName>
                                        </p:attrNameLst>
                                      </p:cBhvr>
                                      <p:to>
                                        <p:strVal val="visible"/>
                                      </p:to>
                                    </p:set>
                                    <p:animEffect transition="in" filter="fade">
                                      <p:cBhvr>
                                        <p:cTn id="7" dur="2000"/>
                                        <p:tgtEl>
                                          <p:spTgt spid="6759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596">
                                            <p:txEl>
                                              <p:pRg st="1" end="1"/>
                                            </p:txEl>
                                          </p:spTgt>
                                        </p:tgtEl>
                                        <p:attrNameLst>
                                          <p:attrName>style.visibility</p:attrName>
                                        </p:attrNameLst>
                                      </p:cBhvr>
                                      <p:to>
                                        <p:strVal val="visible"/>
                                      </p:to>
                                    </p:set>
                                    <p:animEffect transition="in" filter="fade">
                                      <p:cBhvr>
                                        <p:cTn id="10" dur="2000"/>
                                        <p:tgtEl>
                                          <p:spTgt spid="6759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7596">
                                            <p:txEl>
                                              <p:pRg st="2" end="2"/>
                                            </p:txEl>
                                          </p:spTgt>
                                        </p:tgtEl>
                                        <p:attrNameLst>
                                          <p:attrName>style.visibility</p:attrName>
                                        </p:attrNameLst>
                                      </p:cBhvr>
                                      <p:to>
                                        <p:strVal val="visible"/>
                                      </p:to>
                                    </p:set>
                                    <p:animEffect transition="in" filter="fade">
                                      <p:cBhvr>
                                        <p:cTn id="13" dur="2000"/>
                                        <p:tgtEl>
                                          <p:spTgt spid="67596">
                                            <p:txEl>
                                              <p:pRg st="2" end="2"/>
                                            </p:txEl>
                                          </p:spTgt>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67591"/>
                                        </p:tgtEl>
                                        <p:attrNameLst>
                                          <p:attrName>style.visibility</p:attrName>
                                        </p:attrNameLst>
                                      </p:cBhvr>
                                      <p:to>
                                        <p:strVal val="visible"/>
                                      </p:to>
                                    </p:set>
                                    <p:animEffect transition="in" filter="fade">
                                      <p:cBhvr>
                                        <p:cTn id="17" dur="2000"/>
                                        <p:tgtEl>
                                          <p:spTgt spid="6759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7592"/>
                                        </p:tgtEl>
                                        <p:attrNameLst>
                                          <p:attrName>style.visibility</p:attrName>
                                        </p:attrNameLst>
                                      </p:cBhvr>
                                      <p:to>
                                        <p:strVal val="visible"/>
                                      </p:to>
                                    </p:set>
                                    <p:animEffect transition="in" filter="fade">
                                      <p:cBhvr>
                                        <p:cTn id="20" dur="20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2" grpId="0"/>
      <p:bldP spid="67596"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17"/>
          <p:cNvSpPr txBox="1">
            <a:spLocks noChangeArrowheads="1"/>
          </p:cNvSpPr>
          <p:nvPr/>
        </p:nvSpPr>
        <p:spPr bwMode="auto">
          <a:xfrm>
            <a:off x="1893888" y="1196975"/>
            <a:ext cx="5829300" cy="461963"/>
          </a:xfrm>
          <a:prstGeom prst="rect">
            <a:avLst/>
          </a:prstGeom>
          <a:noFill/>
          <a:ln w="9525" algn="ctr">
            <a:noFill/>
            <a:miter lim="800000"/>
            <a:headEnd/>
            <a:tailEnd/>
          </a:ln>
        </p:spPr>
        <p:txBody>
          <a:bodyPr wrap="none">
            <a:spAutoFit/>
          </a:bodyPr>
          <a:lstStyle/>
          <a:p>
            <a:pPr marL="342900" indent="-342900">
              <a:buFontTx/>
              <a:buNone/>
            </a:pPr>
            <a:r>
              <a:rPr lang="en-US" sz="3000" b="1">
                <a:solidFill>
                  <a:srgbClr val="303C18"/>
                </a:solidFill>
                <a:latin typeface="Arial" charset="0"/>
              </a:rPr>
              <a:t>Komponen Jaringan Komputer</a:t>
            </a:r>
          </a:p>
        </p:txBody>
      </p:sp>
      <p:sp>
        <p:nvSpPr>
          <p:cNvPr id="18435" name="Rectangle 28"/>
          <p:cNvSpPr>
            <a:spLocks noChangeArrowheads="1"/>
          </p:cNvSpPr>
          <p:nvPr/>
        </p:nvSpPr>
        <p:spPr bwMode="auto">
          <a:xfrm>
            <a:off x="900113" y="1700213"/>
            <a:ext cx="7272337" cy="1009650"/>
          </a:xfrm>
          <a:prstGeom prst="rect">
            <a:avLst/>
          </a:prstGeom>
          <a:noFill/>
          <a:ln w="9525">
            <a:noFill/>
            <a:miter lim="800000"/>
            <a:headEnd/>
            <a:tailEnd/>
          </a:ln>
        </p:spPr>
        <p:txBody>
          <a:bodyPr anchor="ctr"/>
          <a:lstStyle/>
          <a:p>
            <a:pPr algn="ctr">
              <a:lnSpc>
                <a:spcPct val="100000"/>
              </a:lnSpc>
              <a:spcBef>
                <a:spcPct val="0"/>
              </a:spcBef>
              <a:buFontTx/>
              <a:buNone/>
            </a:pPr>
            <a:r>
              <a:rPr lang="en-US" sz="2200" b="1">
                <a:solidFill>
                  <a:srgbClr val="303C18"/>
                </a:solidFill>
              </a:rPr>
              <a:t>Komponen jaringan komputer dapat dibedakan menjadi 2 macam, yaitu komponen hardware dan komponen software.</a:t>
            </a:r>
          </a:p>
        </p:txBody>
      </p:sp>
      <p:pic>
        <p:nvPicPr>
          <p:cNvPr id="18436" name="Picture 31" descr="Tombol menu Dalam">
            <a:hlinkClick r:id="rId2" action="ppaction://hlinksldjump" tooltip="Melihat Komponen Hardware"/>
          </p:cNvPr>
          <p:cNvPicPr>
            <a:picLocks noChangeAspect="1" noChangeArrowheads="1"/>
          </p:cNvPicPr>
          <p:nvPr/>
        </p:nvPicPr>
        <p:blipFill>
          <a:blip r:embed="rId3"/>
          <a:srcRect/>
          <a:stretch>
            <a:fillRect/>
          </a:stretch>
        </p:blipFill>
        <p:spPr bwMode="auto">
          <a:xfrm>
            <a:off x="2051050" y="3033713"/>
            <a:ext cx="5040313" cy="1620837"/>
          </a:xfrm>
          <a:prstGeom prst="rect">
            <a:avLst/>
          </a:prstGeom>
          <a:noFill/>
          <a:ln w="9525">
            <a:noFill/>
            <a:miter lim="800000"/>
            <a:headEnd/>
            <a:tailEnd/>
          </a:ln>
        </p:spPr>
      </p:pic>
      <p:pic>
        <p:nvPicPr>
          <p:cNvPr id="18437" name="Picture 32" descr="Tombol menu Dalam">
            <a:hlinkClick r:id="rId4" action="ppaction://hlinksldjump" tooltip="Melihat Komponen Software"/>
          </p:cNvPr>
          <p:cNvPicPr>
            <a:picLocks noChangeAspect="1" noChangeArrowheads="1"/>
          </p:cNvPicPr>
          <p:nvPr/>
        </p:nvPicPr>
        <p:blipFill>
          <a:blip r:embed="rId3"/>
          <a:srcRect/>
          <a:stretch>
            <a:fillRect/>
          </a:stretch>
        </p:blipFill>
        <p:spPr bwMode="auto">
          <a:xfrm>
            <a:off x="2051050" y="3968750"/>
            <a:ext cx="5040313" cy="1620838"/>
          </a:xfrm>
          <a:prstGeom prst="rect">
            <a:avLst/>
          </a:prstGeom>
          <a:noFill/>
          <a:ln w="9525">
            <a:noFill/>
            <a:miter lim="800000"/>
            <a:headEnd/>
            <a:tailEnd/>
          </a:ln>
        </p:spPr>
      </p:pic>
      <p:sp>
        <p:nvSpPr>
          <p:cNvPr id="18438" name="Text Box 33">
            <a:hlinkClick r:id="rId2" action="ppaction://hlinksldjump" tooltip="Melihat Komponen Hardware"/>
          </p:cNvPr>
          <p:cNvSpPr txBox="1">
            <a:spLocks noChangeArrowheads="1"/>
          </p:cNvSpPr>
          <p:nvPr/>
        </p:nvSpPr>
        <p:spPr bwMode="auto">
          <a:xfrm>
            <a:off x="3708400" y="3573463"/>
            <a:ext cx="1698625" cy="336550"/>
          </a:xfrm>
          <a:prstGeom prst="rect">
            <a:avLst/>
          </a:prstGeom>
          <a:noFill/>
          <a:ln w="9525" algn="ctr">
            <a:noFill/>
            <a:miter lim="800000"/>
            <a:headEnd/>
            <a:tailEnd/>
          </a:ln>
        </p:spPr>
        <p:txBody>
          <a:bodyPr wrap="none">
            <a:spAutoFit/>
          </a:bodyPr>
          <a:lstStyle/>
          <a:p>
            <a:pPr marL="342900" indent="-342900" algn="ctr">
              <a:buFontTx/>
              <a:buNone/>
            </a:pPr>
            <a:r>
              <a:rPr lang="en-US" sz="2000" b="1">
                <a:solidFill>
                  <a:srgbClr val="004835"/>
                </a:solidFill>
                <a:latin typeface="Arial" charset="0"/>
              </a:rPr>
              <a:t>HARDWARE</a:t>
            </a:r>
          </a:p>
        </p:txBody>
      </p:sp>
      <p:sp>
        <p:nvSpPr>
          <p:cNvPr id="18439" name="Text Box 34">
            <a:hlinkClick r:id="rId4" action="ppaction://hlinksldjump" tooltip="Melihat Komponen Software"/>
          </p:cNvPr>
          <p:cNvSpPr txBox="1">
            <a:spLocks noChangeArrowheads="1"/>
          </p:cNvSpPr>
          <p:nvPr/>
        </p:nvSpPr>
        <p:spPr bwMode="auto">
          <a:xfrm>
            <a:off x="3724275" y="4532313"/>
            <a:ext cx="1639888" cy="336550"/>
          </a:xfrm>
          <a:prstGeom prst="rect">
            <a:avLst/>
          </a:prstGeom>
          <a:noFill/>
          <a:ln w="9525" algn="ctr">
            <a:noFill/>
            <a:miter lim="800000"/>
            <a:headEnd/>
            <a:tailEnd/>
          </a:ln>
        </p:spPr>
        <p:txBody>
          <a:bodyPr wrap="none">
            <a:spAutoFit/>
          </a:bodyPr>
          <a:lstStyle/>
          <a:p>
            <a:pPr marL="342900" indent="-342900" algn="ctr">
              <a:buFontTx/>
              <a:buNone/>
            </a:pPr>
            <a:r>
              <a:rPr lang="en-US" sz="2000" b="1">
                <a:solidFill>
                  <a:srgbClr val="004835"/>
                </a:solidFill>
                <a:latin typeface="Arial" charset="0"/>
              </a:rPr>
              <a:t>SOFTWARE</a:t>
            </a:r>
          </a:p>
        </p:txBody>
      </p:sp>
      <p:pic>
        <p:nvPicPr>
          <p:cNvPr id="18440" name="Picture 45" descr="butt HubloMedDa5 line"/>
          <p:cNvPicPr>
            <a:picLocks noChangeArrowheads="1"/>
          </p:cNvPicPr>
          <p:nvPr/>
        </p:nvPicPr>
        <p:blipFill>
          <a:blip r:embed="rId5"/>
          <a:srcRect/>
          <a:stretch>
            <a:fillRect/>
          </a:stretch>
        </p:blipFill>
        <p:spPr bwMode="auto">
          <a:xfrm>
            <a:off x="101600" y="923925"/>
            <a:ext cx="8070850" cy="57150"/>
          </a:xfrm>
          <a:prstGeom prst="rect">
            <a:avLst/>
          </a:prstGeom>
          <a:noFill/>
          <a:ln w="9525">
            <a:noFill/>
            <a:miter lim="800000"/>
            <a:headEnd/>
            <a:tailEnd/>
          </a:ln>
        </p:spPr>
      </p:pic>
      <p:pic>
        <p:nvPicPr>
          <p:cNvPr id="18441" name="Picture 46" descr="tombol menu">
            <a:hlinkClick r:id="rId6" action="ppaction://hlinksldjump" tooltip="Prinsip Dasar Jaringan Komputer"/>
          </p:cNvPr>
          <p:cNvPicPr>
            <a:picLocks noChangeAspect="1" noChangeArrowheads="1"/>
          </p:cNvPicPr>
          <p:nvPr/>
        </p:nvPicPr>
        <p:blipFill>
          <a:blip r:embed="rId7">
            <a:lum bright="-20000"/>
          </a:blip>
          <a:srcRect/>
          <a:stretch>
            <a:fillRect/>
          </a:stretch>
        </p:blipFill>
        <p:spPr bwMode="auto">
          <a:xfrm>
            <a:off x="277813" y="-79375"/>
            <a:ext cx="1773237" cy="1204913"/>
          </a:xfrm>
          <a:prstGeom prst="rect">
            <a:avLst/>
          </a:prstGeom>
          <a:noFill/>
          <a:ln w="9525">
            <a:noFill/>
            <a:miter lim="800000"/>
            <a:headEnd/>
            <a:tailEnd/>
          </a:ln>
        </p:spPr>
      </p:pic>
      <p:pic>
        <p:nvPicPr>
          <p:cNvPr id="18442" name="Picture 47" descr="tombol menu">
            <a:hlinkClick r:id="rId8" action="ppaction://hlinksldjump" tooltip="Komunikasi Data"/>
          </p:cNvPr>
          <p:cNvPicPr>
            <a:picLocks noChangeAspect="1" noChangeArrowheads="1"/>
          </p:cNvPicPr>
          <p:nvPr/>
        </p:nvPicPr>
        <p:blipFill>
          <a:blip r:embed="rId7">
            <a:lum bright="-20000"/>
          </a:blip>
          <a:srcRect/>
          <a:stretch>
            <a:fillRect/>
          </a:stretch>
        </p:blipFill>
        <p:spPr bwMode="auto">
          <a:xfrm>
            <a:off x="2203450" y="-79375"/>
            <a:ext cx="1773238" cy="1204913"/>
          </a:xfrm>
          <a:prstGeom prst="rect">
            <a:avLst/>
          </a:prstGeom>
          <a:noFill/>
          <a:ln w="9525">
            <a:noFill/>
            <a:miter lim="800000"/>
            <a:headEnd/>
            <a:tailEnd/>
          </a:ln>
        </p:spPr>
      </p:pic>
      <p:pic>
        <p:nvPicPr>
          <p:cNvPr id="18443" name="Picture 48" descr="tombol menu">
            <a:hlinkClick r:id="rId9" action="ppaction://hlinksldjump" tooltip="Tipe Jaringan Komputer"/>
          </p:cNvPr>
          <p:cNvPicPr>
            <a:picLocks noChangeAspect="1" noChangeArrowheads="1"/>
          </p:cNvPicPr>
          <p:nvPr/>
        </p:nvPicPr>
        <p:blipFill>
          <a:blip r:embed="rId7">
            <a:lum bright="-20000"/>
          </a:blip>
          <a:srcRect/>
          <a:stretch>
            <a:fillRect/>
          </a:stretch>
        </p:blipFill>
        <p:spPr bwMode="auto">
          <a:xfrm>
            <a:off x="4148138" y="-79375"/>
            <a:ext cx="1773237" cy="1204913"/>
          </a:xfrm>
          <a:prstGeom prst="rect">
            <a:avLst/>
          </a:prstGeom>
          <a:noFill/>
          <a:ln w="9525">
            <a:noFill/>
            <a:miter lim="800000"/>
            <a:headEnd/>
            <a:tailEnd/>
          </a:ln>
        </p:spPr>
      </p:pic>
      <p:pic>
        <p:nvPicPr>
          <p:cNvPr id="18444" name="Picture 49" descr="tombol menu">
            <a:hlinkClick r:id="rId10" action="ppaction://hlinksldjump" tooltip="Komponen Jaringan Komputer"/>
          </p:cNvPr>
          <p:cNvPicPr>
            <a:picLocks noChangeAspect="1" noChangeArrowheads="1"/>
          </p:cNvPicPr>
          <p:nvPr/>
        </p:nvPicPr>
        <p:blipFill>
          <a:blip r:embed="rId7">
            <a:lum bright="-20000"/>
          </a:blip>
          <a:srcRect/>
          <a:stretch>
            <a:fillRect/>
          </a:stretch>
        </p:blipFill>
        <p:spPr bwMode="auto">
          <a:xfrm>
            <a:off x="6092825" y="-79375"/>
            <a:ext cx="1773238" cy="1204913"/>
          </a:xfrm>
          <a:prstGeom prst="rect">
            <a:avLst/>
          </a:prstGeom>
          <a:noFill/>
          <a:ln w="9525">
            <a:noFill/>
            <a:miter lim="800000"/>
            <a:headEnd/>
            <a:tailEnd/>
          </a:ln>
        </p:spPr>
      </p:pic>
      <p:sp>
        <p:nvSpPr>
          <p:cNvPr id="18445" name="Text Box 50">
            <a:hlinkClick r:id="rId6" action="ppaction://hlinksldjump" tooltip="Prinsip Dasar Jaringan Komputer"/>
          </p:cNvPr>
          <p:cNvSpPr txBox="1">
            <a:spLocks noChangeArrowheads="1"/>
          </p:cNvSpPr>
          <p:nvPr/>
        </p:nvSpPr>
        <p:spPr bwMode="auto">
          <a:xfrm>
            <a:off x="395288" y="331788"/>
            <a:ext cx="1493837" cy="287337"/>
          </a:xfrm>
          <a:prstGeom prst="rect">
            <a:avLst/>
          </a:prstGeom>
          <a:noFill/>
          <a:ln w="9525" algn="ctr">
            <a:noFill/>
            <a:miter lim="800000"/>
            <a:headEnd/>
            <a:tailEnd/>
          </a:ln>
        </p:spPr>
        <p:txBody>
          <a:bodyPr wrap="none">
            <a:spAutoFit/>
          </a:bodyPr>
          <a:lstStyle/>
          <a:p>
            <a:pPr marL="342900" indent="-342900">
              <a:buFontTx/>
              <a:buNone/>
            </a:pPr>
            <a:r>
              <a:rPr lang="en-US" sz="1600" b="1">
                <a:solidFill>
                  <a:srgbClr val="DDDDDD"/>
                </a:solidFill>
                <a:latin typeface="Arial" charset="0"/>
              </a:rPr>
              <a:t>Prinsip Dasar</a:t>
            </a:r>
          </a:p>
        </p:txBody>
      </p:sp>
      <p:sp>
        <p:nvSpPr>
          <p:cNvPr id="18446" name="Text Box 51">
            <a:hlinkClick r:id="rId9" action="ppaction://hlinksldjump" tooltip="Tipe Jaringan Komputer"/>
          </p:cNvPr>
          <p:cNvSpPr txBox="1">
            <a:spLocks noChangeArrowheads="1"/>
          </p:cNvSpPr>
          <p:nvPr/>
        </p:nvSpPr>
        <p:spPr bwMode="auto">
          <a:xfrm>
            <a:off x="4284663" y="301625"/>
            <a:ext cx="1504950" cy="287338"/>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DDDDDD"/>
                </a:solidFill>
                <a:latin typeface="Arial" charset="0"/>
              </a:rPr>
              <a:t>Tipe Jaringan</a:t>
            </a:r>
          </a:p>
        </p:txBody>
      </p:sp>
      <p:sp>
        <p:nvSpPr>
          <p:cNvPr id="18447" name="Text Box 52">
            <a:hlinkClick r:id="rId8" action="ppaction://hlinksldjump" tooltip="Komunikasi Data"/>
          </p:cNvPr>
          <p:cNvSpPr txBox="1">
            <a:spLocks noChangeArrowheads="1"/>
          </p:cNvSpPr>
          <p:nvPr/>
        </p:nvSpPr>
        <p:spPr bwMode="auto">
          <a:xfrm>
            <a:off x="2444750" y="188913"/>
            <a:ext cx="1335088" cy="531812"/>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DDDDDD"/>
                </a:solidFill>
                <a:latin typeface="Arial" charset="0"/>
              </a:rPr>
              <a:t>Komunikasi</a:t>
            </a:r>
          </a:p>
          <a:p>
            <a:pPr marL="342900" indent="-342900" algn="ctr">
              <a:buFontTx/>
              <a:buNone/>
            </a:pPr>
            <a:r>
              <a:rPr lang="en-US" sz="1600" b="1">
                <a:solidFill>
                  <a:srgbClr val="DDDDDD"/>
                </a:solidFill>
                <a:latin typeface="Arial" charset="0"/>
              </a:rPr>
              <a:t> Data</a:t>
            </a:r>
          </a:p>
        </p:txBody>
      </p:sp>
      <p:sp>
        <p:nvSpPr>
          <p:cNvPr id="18448" name="Text Box 53">
            <a:hlinkClick r:id="rId10" action="ppaction://hlinksldjump" tooltip="Komponen Jaringan Komputer"/>
          </p:cNvPr>
          <p:cNvSpPr txBox="1">
            <a:spLocks noChangeArrowheads="1"/>
          </p:cNvSpPr>
          <p:nvPr/>
        </p:nvSpPr>
        <p:spPr bwMode="auto">
          <a:xfrm>
            <a:off x="6353175" y="201613"/>
            <a:ext cx="1243013" cy="531812"/>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DDDDDD"/>
                </a:solidFill>
                <a:latin typeface="Arial" charset="0"/>
              </a:rPr>
              <a:t>Komponen</a:t>
            </a:r>
          </a:p>
          <a:p>
            <a:pPr marL="342900" indent="-342900" algn="ctr">
              <a:buFontTx/>
              <a:buNone/>
            </a:pPr>
            <a:r>
              <a:rPr lang="en-US" sz="1600" b="1">
                <a:solidFill>
                  <a:srgbClr val="DDDDDD"/>
                </a:solidFill>
                <a:latin typeface="Arial" charset="0"/>
              </a:rPr>
              <a:t>Jaringan</a:t>
            </a:r>
          </a:p>
        </p:txBody>
      </p:sp>
      <p:sp>
        <p:nvSpPr>
          <p:cNvPr id="18449" name="WordArt 54"/>
          <p:cNvSpPr>
            <a:spLocks noChangeArrowheads="1" noChangeShapeType="1" noTextEdit="1"/>
          </p:cNvSpPr>
          <p:nvPr/>
        </p:nvSpPr>
        <p:spPr bwMode="auto">
          <a:xfrm>
            <a:off x="250825" y="835025"/>
            <a:ext cx="936625" cy="217488"/>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0000"/>
                </a:solidFill>
                <a:latin typeface="Arial Black"/>
              </a:rPr>
              <a:t>Materi</a:t>
            </a:r>
          </a:p>
        </p:txBody>
      </p:sp>
      <p:pic>
        <p:nvPicPr>
          <p:cNvPr id="18450" name="Picture 57" descr="Tombol menu Dalam">
            <a:hlinkClick r:id="rId11" action="ppaction://hlinksldjump" tooltip="Kembali ke halaman Indeks"/>
          </p:cNvPr>
          <p:cNvPicPr>
            <a:picLocks noChangeAspect="1" noChangeArrowheads="1"/>
          </p:cNvPicPr>
          <p:nvPr/>
        </p:nvPicPr>
        <p:blipFill>
          <a:blip r:embed="rId12"/>
          <a:srcRect/>
          <a:stretch>
            <a:fillRect/>
          </a:stretch>
        </p:blipFill>
        <p:spPr bwMode="auto">
          <a:xfrm>
            <a:off x="7019925" y="620713"/>
            <a:ext cx="1008063" cy="762000"/>
          </a:xfrm>
          <a:prstGeom prst="rect">
            <a:avLst/>
          </a:prstGeom>
          <a:noFill/>
          <a:ln w="9525">
            <a:noFill/>
            <a:miter lim="800000"/>
            <a:headEnd/>
            <a:tailEnd/>
          </a:ln>
        </p:spPr>
      </p:pic>
      <p:sp>
        <p:nvSpPr>
          <p:cNvPr id="18451" name="Text Box 58">
            <a:hlinkClick r:id="rId11" action="ppaction://hlinksldjump" tooltip="Kembali ke Halaman Indeks"/>
          </p:cNvPr>
          <p:cNvSpPr txBox="1">
            <a:spLocks noChangeArrowheads="1"/>
          </p:cNvSpPr>
          <p:nvPr/>
        </p:nvSpPr>
        <p:spPr bwMode="auto">
          <a:xfrm>
            <a:off x="7123113" y="814388"/>
            <a:ext cx="827087" cy="287337"/>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004835"/>
                </a:solidFill>
                <a:latin typeface="Arial" charset="0"/>
              </a:rPr>
              <a:t>Indeks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4" descr="butt HubloMedDa5 line"/>
          <p:cNvPicPr>
            <a:picLocks noChangeArrowheads="1"/>
          </p:cNvPicPr>
          <p:nvPr/>
        </p:nvPicPr>
        <p:blipFill>
          <a:blip r:embed="rId2"/>
          <a:srcRect/>
          <a:stretch>
            <a:fillRect/>
          </a:stretch>
        </p:blipFill>
        <p:spPr bwMode="auto">
          <a:xfrm>
            <a:off x="2339975" y="22225"/>
            <a:ext cx="57150" cy="6791325"/>
          </a:xfrm>
          <a:prstGeom prst="rect">
            <a:avLst/>
          </a:prstGeom>
          <a:noFill/>
          <a:ln w="9525">
            <a:noFill/>
            <a:miter lim="800000"/>
            <a:headEnd/>
            <a:tailEnd/>
          </a:ln>
        </p:spPr>
      </p:pic>
      <p:pic>
        <p:nvPicPr>
          <p:cNvPr id="7171" name="Picture 12" descr="tombol menu">
            <a:hlinkClick r:id="rId3" action="ppaction://hlinksldjump" tooltip="Halaman Indeks"/>
          </p:cNvPr>
          <p:cNvPicPr>
            <a:picLocks noChangeAspect="1" noChangeArrowheads="1"/>
          </p:cNvPicPr>
          <p:nvPr/>
        </p:nvPicPr>
        <p:blipFill>
          <a:blip r:embed="rId4">
            <a:lum bright="10000"/>
          </a:blip>
          <a:srcRect/>
          <a:stretch>
            <a:fillRect/>
          </a:stretch>
        </p:blipFill>
        <p:spPr bwMode="auto">
          <a:xfrm>
            <a:off x="214313" y="1214438"/>
            <a:ext cx="1828800" cy="1241425"/>
          </a:xfrm>
          <a:prstGeom prst="rect">
            <a:avLst/>
          </a:prstGeom>
          <a:noFill/>
          <a:ln w="9525">
            <a:noFill/>
            <a:miter lim="800000"/>
            <a:headEnd/>
            <a:tailEnd/>
          </a:ln>
        </p:spPr>
      </p:pic>
      <p:pic>
        <p:nvPicPr>
          <p:cNvPr id="7172" name="Picture 13" descr="tombol menu">
            <a:hlinkClick r:id="rId5" action="ppaction://hlinksldjump" tooltip="Halaman Kompetensi"/>
          </p:cNvPr>
          <p:cNvPicPr>
            <a:picLocks noChangeAspect="1" noChangeArrowheads="1"/>
          </p:cNvPicPr>
          <p:nvPr/>
        </p:nvPicPr>
        <p:blipFill>
          <a:blip r:embed="rId4">
            <a:lum bright="10000"/>
          </a:blip>
          <a:srcRect/>
          <a:stretch>
            <a:fillRect/>
          </a:stretch>
        </p:blipFill>
        <p:spPr bwMode="auto">
          <a:xfrm>
            <a:off x="222250" y="2132013"/>
            <a:ext cx="1828800" cy="1241425"/>
          </a:xfrm>
          <a:prstGeom prst="rect">
            <a:avLst/>
          </a:prstGeom>
          <a:noFill/>
          <a:ln w="9525">
            <a:noFill/>
            <a:miter lim="800000"/>
            <a:headEnd/>
            <a:tailEnd/>
          </a:ln>
        </p:spPr>
      </p:pic>
      <p:pic>
        <p:nvPicPr>
          <p:cNvPr id="7173" name="Picture 14" descr="tombol menu">
            <a:hlinkClick r:id="rId6" action="ppaction://hlinksldjump" tooltip="Halaman Materi"/>
          </p:cNvPr>
          <p:cNvPicPr>
            <a:picLocks noChangeAspect="1" noChangeArrowheads="1"/>
          </p:cNvPicPr>
          <p:nvPr/>
        </p:nvPicPr>
        <p:blipFill>
          <a:blip r:embed="rId4">
            <a:lum bright="10000"/>
          </a:blip>
          <a:srcRect/>
          <a:stretch>
            <a:fillRect/>
          </a:stretch>
        </p:blipFill>
        <p:spPr bwMode="auto">
          <a:xfrm>
            <a:off x="222250" y="3027363"/>
            <a:ext cx="1828800" cy="1241425"/>
          </a:xfrm>
          <a:prstGeom prst="rect">
            <a:avLst/>
          </a:prstGeom>
          <a:noFill/>
          <a:ln w="9525">
            <a:noFill/>
            <a:miter lim="800000"/>
            <a:headEnd/>
            <a:tailEnd/>
          </a:ln>
        </p:spPr>
      </p:pic>
      <p:pic>
        <p:nvPicPr>
          <p:cNvPr id="7174" name="Picture 15" descr="tombol menu">
            <a:hlinkClick r:id="rId7" action="ppaction://hlinksldjump" tooltip="Halaman Evaluasi"/>
          </p:cNvPr>
          <p:cNvPicPr>
            <a:picLocks noChangeAspect="1" noChangeArrowheads="1"/>
          </p:cNvPicPr>
          <p:nvPr/>
        </p:nvPicPr>
        <p:blipFill>
          <a:blip r:embed="rId4">
            <a:lum bright="10000"/>
          </a:blip>
          <a:srcRect/>
          <a:stretch>
            <a:fillRect/>
          </a:stretch>
        </p:blipFill>
        <p:spPr bwMode="auto">
          <a:xfrm>
            <a:off x="222250" y="3963988"/>
            <a:ext cx="1828800" cy="1241425"/>
          </a:xfrm>
          <a:prstGeom prst="rect">
            <a:avLst/>
          </a:prstGeom>
          <a:noFill/>
          <a:ln w="9525">
            <a:noFill/>
            <a:miter lim="800000"/>
            <a:headEnd/>
            <a:tailEnd/>
          </a:ln>
        </p:spPr>
      </p:pic>
      <p:pic>
        <p:nvPicPr>
          <p:cNvPr id="7175" name="Picture 16" descr="tombol menu">
            <a:hlinkClick r:id="rId8" action="ppaction://hlinksldjump" tooltip="Halaman Pustaka"/>
          </p:cNvPr>
          <p:cNvPicPr>
            <a:picLocks noChangeAspect="1" noChangeArrowheads="1"/>
          </p:cNvPicPr>
          <p:nvPr/>
        </p:nvPicPr>
        <p:blipFill>
          <a:blip r:embed="rId4">
            <a:lum bright="10000"/>
          </a:blip>
          <a:srcRect/>
          <a:stretch>
            <a:fillRect/>
          </a:stretch>
        </p:blipFill>
        <p:spPr bwMode="auto">
          <a:xfrm>
            <a:off x="222250" y="4900613"/>
            <a:ext cx="1828800" cy="1241425"/>
          </a:xfrm>
          <a:prstGeom prst="rect">
            <a:avLst/>
          </a:prstGeom>
          <a:noFill/>
          <a:ln w="9525">
            <a:noFill/>
            <a:miter lim="800000"/>
            <a:headEnd/>
            <a:tailEnd/>
          </a:ln>
        </p:spPr>
      </p:pic>
      <p:sp>
        <p:nvSpPr>
          <p:cNvPr id="18440" name="Text Box 17">
            <a:hlinkClick r:id="rId3" action="ppaction://hlinksldjump" tooltip="Halaman Indeks"/>
          </p:cNvPr>
          <p:cNvSpPr txBox="1">
            <a:spLocks noChangeArrowheads="1"/>
          </p:cNvSpPr>
          <p:nvPr/>
        </p:nvSpPr>
        <p:spPr bwMode="auto">
          <a:xfrm>
            <a:off x="642938" y="1571625"/>
            <a:ext cx="864339" cy="313932"/>
          </a:xfrm>
          <a:prstGeom prst="rect">
            <a:avLst/>
          </a:prstGeom>
          <a:noFill/>
          <a:ln w="9525" algn="ctr">
            <a:noFill/>
            <a:miter lim="800000"/>
            <a:headEnd/>
            <a:tailEnd/>
          </a:ln>
        </p:spPr>
        <p:txBody>
          <a:bodyPr wrap="none">
            <a:spAutoFit/>
          </a:bodyPr>
          <a:lstStyle/>
          <a:p>
            <a:pPr marL="342900" indent="-342900">
              <a:buFontTx/>
              <a:buNone/>
              <a:defRPr/>
            </a:pPr>
            <a:r>
              <a:rPr lang="en-US" sz="1800" dirty="0" err="1">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hlinkClick r:id="rId3" action="ppaction://hlinksldjump"/>
              </a:rPr>
              <a:t>Indeks</a:t>
            </a:r>
            <a:endParaRPr lang="en-US" sz="1800" dirty="0">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8441" name="Text Box 18">
            <a:hlinkClick r:id="rId5" action="ppaction://hlinksldjump" tooltip="Halaman Kompetensi"/>
          </p:cNvPr>
          <p:cNvSpPr txBox="1">
            <a:spLocks noChangeArrowheads="1"/>
          </p:cNvSpPr>
          <p:nvPr/>
        </p:nvSpPr>
        <p:spPr bwMode="auto">
          <a:xfrm>
            <a:off x="415925" y="2565400"/>
            <a:ext cx="1402948" cy="313932"/>
          </a:xfrm>
          <a:prstGeom prst="rect">
            <a:avLst/>
          </a:prstGeom>
          <a:noFill/>
          <a:ln w="9525" algn="ctr">
            <a:noFill/>
            <a:miter lim="800000"/>
            <a:headEnd/>
            <a:tailEnd/>
          </a:ln>
        </p:spPr>
        <p:txBody>
          <a:bodyPr wrap="none">
            <a:spAutoFit/>
          </a:bodyPr>
          <a:lstStyle/>
          <a:p>
            <a:pPr marL="342900" indent="-342900" algn="ctr">
              <a:buFontTx/>
              <a:buNone/>
              <a:defRPr/>
            </a:pPr>
            <a:r>
              <a:rPr lang="en-US" sz="1800" dirty="0" err="1">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hlinkClick r:id="rId5" action="ppaction://hlinksldjump"/>
              </a:rPr>
              <a:t>Kompetensi</a:t>
            </a:r>
            <a:endParaRPr lang="en-US" sz="1800" dirty="0">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8442" name="Text Box 19">
            <a:hlinkClick r:id="rId7" action="ppaction://hlinksldjump" tooltip="Halaman Evaluasi"/>
          </p:cNvPr>
          <p:cNvSpPr txBox="1">
            <a:spLocks noChangeArrowheads="1"/>
          </p:cNvSpPr>
          <p:nvPr/>
        </p:nvSpPr>
        <p:spPr bwMode="auto">
          <a:xfrm>
            <a:off x="611188" y="4365625"/>
            <a:ext cx="1056700" cy="313932"/>
          </a:xfrm>
          <a:prstGeom prst="rect">
            <a:avLst/>
          </a:prstGeom>
          <a:noFill/>
          <a:ln w="9525" algn="ctr">
            <a:noFill/>
            <a:miter lim="800000"/>
            <a:headEnd/>
            <a:tailEnd/>
          </a:ln>
        </p:spPr>
        <p:txBody>
          <a:bodyPr wrap="none">
            <a:spAutoFit/>
          </a:bodyPr>
          <a:lstStyle/>
          <a:p>
            <a:pPr marL="342900" indent="-342900" algn="ctr">
              <a:buFontTx/>
              <a:buNone/>
              <a:defRPr/>
            </a:pPr>
            <a:r>
              <a:rPr lang="en-US" sz="1800" dirty="0" err="1">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hlinkClick r:id="rId7" action="ppaction://hlinksldjump"/>
              </a:rPr>
              <a:t>Evaluasi</a:t>
            </a:r>
            <a:endParaRPr lang="en-US" sz="1800" dirty="0">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8443" name="Text Box 20">
            <a:hlinkClick r:id="rId6" action="ppaction://hlinksldjump" tooltip="Halaman Materi"/>
          </p:cNvPr>
          <p:cNvSpPr txBox="1">
            <a:spLocks noChangeArrowheads="1"/>
          </p:cNvSpPr>
          <p:nvPr/>
        </p:nvSpPr>
        <p:spPr bwMode="auto">
          <a:xfrm>
            <a:off x="690563" y="3429000"/>
            <a:ext cx="857250" cy="311150"/>
          </a:xfrm>
          <a:prstGeom prst="rect">
            <a:avLst/>
          </a:prstGeom>
          <a:noFill/>
          <a:ln w="9525" algn="ctr">
            <a:noFill/>
            <a:miter lim="800000"/>
            <a:headEnd/>
            <a:tailEnd/>
          </a:ln>
        </p:spPr>
        <p:txBody>
          <a:bodyPr wrap="none">
            <a:spAutoFit/>
          </a:bodyPr>
          <a:lstStyle/>
          <a:p>
            <a:pPr marL="342900" indent="-342900" algn="ctr">
              <a:buFontTx/>
              <a:buNone/>
              <a:defRPr/>
            </a:pPr>
            <a:r>
              <a:rPr lang="en-US" sz="1800" dirty="0" err="1">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hlinkClick r:id="rId6" action="ppaction://hlinksldjump"/>
              </a:rPr>
              <a:t>Materi</a:t>
            </a:r>
            <a:endParaRPr lang="en-US" sz="1800" dirty="0">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8444" name="Text Box 21">
            <a:hlinkClick r:id="rId8" action="ppaction://hlinksldjump" tooltip="Halaman Pustaka"/>
          </p:cNvPr>
          <p:cNvSpPr txBox="1">
            <a:spLocks noChangeArrowheads="1"/>
          </p:cNvSpPr>
          <p:nvPr/>
        </p:nvSpPr>
        <p:spPr bwMode="auto">
          <a:xfrm>
            <a:off x="585788" y="5300663"/>
            <a:ext cx="1018227" cy="313932"/>
          </a:xfrm>
          <a:prstGeom prst="rect">
            <a:avLst/>
          </a:prstGeom>
          <a:noFill/>
          <a:ln w="9525" algn="ctr">
            <a:noFill/>
            <a:miter lim="800000"/>
            <a:headEnd/>
            <a:tailEnd/>
          </a:ln>
        </p:spPr>
        <p:txBody>
          <a:bodyPr wrap="none">
            <a:spAutoFit/>
          </a:bodyPr>
          <a:lstStyle/>
          <a:p>
            <a:pPr marL="342900" indent="-342900" algn="ctr">
              <a:buFontTx/>
              <a:buNone/>
              <a:defRPr/>
            </a:pPr>
            <a:r>
              <a:rPr lang="en-US" sz="1800" dirty="0" err="1">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hlinkClick r:id="rId8" action="ppaction://hlinksldjump"/>
              </a:rPr>
              <a:t>Pustaka</a:t>
            </a:r>
            <a:endParaRPr lang="en-US" sz="1800" dirty="0">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55318" name="Text Box 22"/>
          <p:cNvSpPr txBox="1">
            <a:spLocks noChangeArrowheads="1"/>
          </p:cNvSpPr>
          <p:nvPr/>
        </p:nvSpPr>
        <p:spPr bwMode="auto">
          <a:xfrm>
            <a:off x="34925" y="476250"/>
            <a:ext cx="2093913" cy="360363"/>
          </a:xfrm>
          <a:prstGeom prst="rect">
            <a:avLst/>
          </a:prstGeom>
          <a:noFill/>
          <a:ln w="9525" algn="ctr">
            <a:noFill/>
            <a:miter lim="800000"/>
            <a:headEnd/>
            <a:tailEnd/>
          </a:ln>
          <a:effectLst>
            <a:outerShdw dist="35921" dir="2700000" algn="ctr" rotWithShape="0">
              <a:schemeClr val="bg2"/>
            </a:outerShdw>
          </a:effectLst>
        </p:spPr>
        <p:txBody>
          <a:bodyPr wrap="none">
            <a:spAutoFit/>
          </a:bodyPr>
          <a:lstStyle/>
          <a:p>
            <a:pPr marL="342900" indent="-342900" algn="ctr">
              <a:buFontTx/>
              <a:buNone/>
              <a:defRPr/>
            </a:pPr>
            <a:r>
              <a:rPr lang="en-US" sz="2200" b="1" dirty="0">
                <a:solidFill>
                  <a:schemeClr val="accent3">
                    <a:lumMod val="50000"/>
                  </a:schemeClr>
                </a:solidFill>
                <a:latin typeface="Arial" charset="0"/>
              </a:rPr>
              <a:t>MENU UTAMA</a:t>
            </a:r>
          </a:p>
        </p:txBody>
      </p:sp>
      <p:sp>
        <p:nvSpPr>
          <p:cNvPr id="19470" name="Text Box 39"/>
          <p:cNvSpPr txBox="1">
            <a:spLocks noChangeArrowheads="1"/>
          </p:cNvSpPr>
          <p:nvPr/>
        </p:nvSpPr>
        <p:spPr bwMode="auto">
          <a:xfrm>
            <a:off x="2673350" y="404813"/>
            <a:ext cx="1938338" cy="457200"/>
          </a:xfrm>
          <a:prstGeom prst="rect">
            <a:avLst/>
          </a:prstGeom>
          <a:noFill/>
          <a:ln w="9525" algn="ctr">
            <a:noFill/>
            <a:miter lim="800000"/>
            <a:headEnd/>
            <a:tailEnd/>
          </a:ln>
        </p:spPr>
        <p:txBody>
          <a:bodyPr wrap="none">
            <a:spAutoFit/>
          </a:bodyPr>
          <a:lstStyle/>
          <a:p>
            <a:pPr marL="342900" indent="-342900">
              <a:buFontTx/>
              <a:buNone/>
              <a:defRPr/>
            </a:pPr>
            <a:r>
              <a:rPr lang="en-US" sz="3000" dirty="0" err="1">
                <a:solidFill>
                  <a:schemeClr val="accent3">
                    <a:lumMod val="50000"/>
                  </a:schemeClr>
                </a:solidFill>
                <a:latin typeface="Arial" charset="0"/>
              </a:rPr>
              <a:t>Pengantar</a:t>
            </a:r>
            <a:endParaRPr lang="en-US" sz="3000" dirty="0">
              <a:solidFill>
                <a:schemeClr val="accent3">
                  <a:lumMod val="50000"/>
                </a:schemeClr>
              </a:solidFill>
              <a:latin typeface="Arial" charset="0"/>
            </a:endParaRPr>
          </a:p>
        </p:txBody>
      </p:sp>
      <p:grpSp>
        <p:nvGrpSpPr>
          <p:cNvPr id="2" name="Group 42"/>
          <p:cNvGrpSpPr>
            <a:grpSpLocks/>
          </p:cNvGrpSpPr>
          <p:nvPr/>
        </p:nvGrpSpPr>
        <p:grpSpPr bwMode="auto">
          <a:xfrm>
            <a:off x="2627313" y="1557338"/>
            <a:ext cx="6337300" cy="3671887"/>
            <a:chOff x="1791" y="1117"/>
            <a:chExt cx="3720" cy="1723"/>
          </a:xfrm>
          <a:solidFill>
            <a:srgbClr val="CCECFF"/>
          </a:solidFill>
        </p:grpSpPr>
        <p:sp>
          <p:nvSpPr>
            <p:cNvPr id="19476" name="Rectangle 29"/>
            <p:cNvSpPr>
              <a:spLocks noChangeArrowheads="1"/>
            </p:cNvSpPr>
            <p:nvPr/>
          </p:nvSpPr>
          <p:spPr bwMode="auto">
            <a:xfrm>
              <a:off x="1791" y="1117"/>
              <a:ext cx="3720" cy="1723"/>
            </a:xfrm>
            <a:prstGeom prst="rect">
              <a:avLst/>
            </a:prstGeom>
            <a:grpFill/>
            <a:ln w="76200" algn="ctr">
              <a:solidFill>
                <a:srgbClr val="006047"/>
              </a:solidFill>
              <a:miter lim="800000"/>
              <a:headEnd/>
              <a:tailEnd/>
            </a:ln>
          </p:spPr>
          <p:txBody>
            <a:bodyPr wrap="none" anchor="ctr"/>
            <a:lstStyle/>
            <a:p>
              <a:pPr>
                <a:defRPr/>
              </a:pPr>
              <a:endParaRPr lang="en-US"/>
            </a:p>
          </p:txBody>
        </p:sp>
        <p:pic>
          <p:nvPicPr>
            <p:cNvPr id="19477" name="Picture 41" descr="ilus01"/>
            <p:cNvPicPr>
              <a:picLocks noChangeAspect="1" noChangeArrowheads="1"/>
            </p:cNvPicPr>
            <p:nvPr/>
          </p:nvPicPr>
          <p:blipFill>
            <a:blip r:embed="rId9"/>
            <a:srcRect/>
            <a:stretch>
              <a:fillRect/>
            </a:stretch>
          </p:blipFill>
          <p:spPr bwMode="auto">
            <a:xfrm>
              <a:off x="1791" y="1162"/>
              <a:ext cx="3674" cy="1635"/>
            </a:xfrm>
            <a:prstGeom prst="rect">
              <a:avLst/>
            </a:prstGeom>
            <a:grpFill/>
            <a:ln w="9525">
              <a:noFill/>
              <a:miter lim="800000"/>
              <a:headEnd/>
              <a:tailEnd/>
            </a:ln>
          </p:spPr>
        </p:pic>
      </p:grpSp>
      <p:sp>
        <p:nvSpPr>
          <p:cNvPr id="55328" name="Text Box 32"/>
          <p:cNvSpPr txBox="1">
            <a:spLocks noChangeArrowheads="1"/>
          </p:cNvSpPr>
          <p:nvPr/>
        </p:nvSpPr>
        <p:spPr bwMode="auto">
          <a:xfrm>
            <a:off x="2592388" y="5300663"/>
            <a:ext cx="6372225" cy="1006475"/>
          </a:xfrm>
          <a:prstGeom prst="rect">
            <a:avLst/>
          </a:prstGeom>
          <a:noFill/>
          <a:ln w="9525">
            <a:noFill/>
            <a:miter lim="800000"/>
            <a:headEnd/>
            <a:tailEnd/>
          </a:ln>
        </p:spPr>
        <p:txBody>
          <a:bodyPr>
            <a:spAutoFit/>
          </a:bodyPr>
          <a:lstStyle/>
          <a:p>
            <a:pPr algn="ctr">
              <a:lnSpc>
                <a:spcPct val="100000"/>
              </a:lnSpc>
              <a:spcBef>
                <a:spcPct val="0"/>
              </a:spcBef>
              <a:buFontTx/>
              <a:buNone/>
            </a:pPr>
            <a:r>
              <a:rPr lang="en-US" sz="2000" b="1">
                <a:solidFill>
                  <a:srgbClr val="003300"/>
                </a:solidFill>
              </a:rPr>
              <a:t>Begitulah jadinya bila tanpa jaringan komputer. </a:t>
            </a:r>
          </a:p>
          <a:p>
            <a:pPr algn="ctr">
              <a:lnSpc>
                <a:spcPct val="100000"/>
              </a:lnSpc>
              <a:spcBef>
                <a:spcPct val="0"/>
              </a:spcBef>
              <a:buFontTx/>
              <a:buNone/>
            </a:pPr>
            <a:r>
              <a:rPr lang="en-US" sz="2000" b="1">
                <a:solidFill>
                  <a:srgbClr val="003300"/>
                </a:solidFill>
              </a:rPr>
              <a:t>Teknologi jaringan komputer menjawab semua kebutuhan penggunaan teknologi</a:t>
            </a:r>
          </a:p>
        </p:txBody>
      </p:sp>
      <p:grpSp>
        <p:nvGrpSpPr>
          <p:cNvPr id="3" name="Group 46"/>
          <p:cNvGrpSpPr>
            <a:grpSpLocks/>
          </p:cNvGrpSpPr>
          <p:nvPr/>
        </p:nvGrpSpPr>
        <p:grpSpPr bwMode="auto">
          <a:xfrm>
            <a:off x="7989888" y="4437063"/>
            <a:ext cx="758825" cy="936625"/>
            <a:chOff x="4987" y="2795"/>
            <a:chExt cx="478" cy="590"/>
          </a:xfrm>
        </p:grpSpPr>
        <p:pic>
          <p:nvPicPr>
            <p:cNvPr id="7186" name="Picture 44" descr="j0286042"/>
            <p:cNvPicPr>
              <a:picLocks noChangeAspect="1" noChangeArrowheads="1"/>
            </p:cNvPicPr>
            <p:nvPr/>
          </p:nvPicPr>
          <p:blipFill>
            <a:blip r:embed="rId10"/>
            <a:srcRect/>
            <a:stretch>
              <a:fillRect/>
            </a:stretch>
          </p:blipFill>
          <p:spPr bwMode="auto">
            <a:xfrm flipH="1">
              <a:off x="4987" y="2952"/>
              <a:ext cx="433" cy="433"/>
            </a:xfrm>
            <a:prstGeom prst="rect">
              <a:avLst/>
            </a:prstGeom>
            <a:noFill/>
            <a:ln w="9525">
              <a:noFill/>
              <a:miter lim="800000"/>
              <a:headEnd/>
              <a:tailEnd/>
            </a:ln>
          </p:spPr>
        </p:pic>
        <p:sp>
          <p:nvSpPr>
            <p:cNvPr id="7187" name="WordArt 45"/>
            <p:cNvSpPr>
              <a:spLocks noChangeArrowheads="1" noChangeShapeType="1" noTextEdit="1"/>
            </p:cNvSpPr>
            <p:nvPr/>
          </p:nvSpPr>
          <p:spPr bwMode="auto">
            <a:xfrm>
              <a:off x="5284" y="2795"/>
              <a:ext cx="181" cy="196"/>
            </a:xfrm>
            <a:prstGeom prst="rect">
              <a:avLst/>
            </a:prstGeom>
          </p:spPr>
          <p:txBody>
            <a:bodyPr wrap="none" fromWordArt="1">
              <a:prstTxWarp prst="textPlain">
                <a:avLst>
                  <a:gd name="adj" fmla="val 50000"/>
                </a:avLst>
              </a:prstTxWarp>
            </a:bodyPr>
            <a:lstStyle/>
            <a:p>
              <a:pPr algn="ctr"/>
              <a:r>
                <a:rPr lang="en-US" sz="3600" b="1" kern="10">
                  <a:ln w="9525">
                    <a:solidFill>
                      <a:srgbClr val="000000"/>
                    </a:solidFill>
                    <a:round/>
                    <a:headEnd/>
                    <a:tailEnd/>
                  </a:ln>
                  <a:solidFill>
                    <a:srgbClr val="FFFFFF"/>
                  </a:solidFill>
                  <a:latin typeface="Comic Sans MS"/>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31" presetClass="entr" presetSubtype="0" fill="hold" nodeType="afterEffect">
                                  <p:stCondLst>
                                    <p:cond delay="1500"/>
                                  </p:stCondLst>
                                  <p:iterate type="lt">
                                    <p:tmPct val="5000"/>
                                  </p:iterate>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style.rotation</p:attrName>
                                        </p:attrNameLst>
                                      </p:cBhvr>
                                      <p:tavLst>
                                        <p:tav tm="0">
                                          <p:val>
                                            <p:fltVal val="90"/>
                                          </p:val>
                                        </p:tav>
                                        <p:tav tm="100000">
                                          <p:val>
                                            <p:fltVal val="0"/>
                                          </p:val>
                                        </p:tav>
                                      </p:tavLst>
                                    </p:anim>
                                    <p:animEffect transition="in" filter="fade">
                                      <p:cBhvr>
                                        <p:cTn id="14" dur="500"/>
                                        <p:tgtEl>
                                          <p:spTgt spid="3"/>
                                        </p:tgtEl>
                                      </p:cBhvr>
                                    </p:animEffect>
                                  </p:childTnLst>
                                </p:cTn>
                              </p:par>
                            </p:childTnLst>
                          </p:cTn>
                        </p:par>
                        <p:par>
                          <p:cTn id="15" fill="hold">
                            <p:stCondLst>
                              <p:cond delay="3000"/>
                            </p:stCondLst>
                            <p:childTnLst>
                              <p:par>
                                <p:cTn id="16" presetID="10" presetClass="entr" presetSubtype="0" fill="hold" grpId="0" nodeType="afterEffect">
                                  <p:stCondLst>
                                    <p:cond delay="1000"/>
                                  </p:stCondLst>
                                  <p:childTnLst>
                                    <p:set>
                                      <p:cBhvr>
                                        <p:cTn id="17" dur="1" fill="hold">
                                          <p:stCondLst>
                                            <p:cond delay="0"/>
                                          </p:stCondLst>
                                        </p:cTn>
                                        <p:tgtEl>
                                          <p:spTgt spid="55328">
                                            <p:txEl>
                                              <p:pRg st="0" end="0"/>
                                            </p:txEl>
                                          </p:spTgt>
                                        </p:tgtEl>
                                        <p:attrNameLst>
                                          <p:attrName>style.visibility</p:attrName>
                                        </p:attrNameLst>
                                      </p:cBhvr>
                                      <p:to>
                                        <p:strVal val="visible"/>
                                      </p:to>
                                    </p:set>
                                    <p:animEffect transition="in" filter="fade">
                                      <p:cBhvr>
                                        <p:cTn id="18" dur="500"/>
                                        <p:tgtEl>
                                          <p:spTgt spid="55328">
                                            <p:txEl>
                                              <p:pRg st="0" end="0"/>
                                            </p:txEl>
                                          </p:spTgt>
                                        </p:tgtEl>
                                      </p:cBhvr>
                                    </p:animEffect>
                                  </p:childTnLst>
                                </p:cTn>
                              </p:par>
                            </p:childTnLst>
                          </p:cTn>
                        </p:par>
                        <p:par>
                          <p:cTn id="19" fill="hold">
                            <p:stCondLst>
                              <p:cond delay="4500"/>
                            </p:stCondLst>
                            <p:childTnLst>
                              <p:par>
                                <p:cTn id="20" presetID="10" presetClass="entr" presetSubtype="0" fill="hold" grpId="0" nodeType="afterEffect">
                                  <p:stCondLst>
                                    <p:cond delay="0"/>
                                  </p:stCondLst>
                                  <p:childTnLst>
                                    <p:set>
                                      <p:cBhvr>
                                        <p:cTn id="21" dur="1" fill="hold">
                                          <p:stCondLst>
                                            <p:cond delay="0"/>
                                          </p:stCondLst>
                                        </p:cTn>
                                        <p:tgtEl>
                                          <p:spTgt spid="55328">
                                            <p:txEl>
                                              <p:pRg st="1" end="1"/>
                                            </p:txEl>
                                          </p:spTgt>
                                        </p:tgtEl>
                                        <p:attrNameLst>
                                          <p:attrName>style.visibility</p:attrName>
                                        </p:attrNameLst>
                                      </p:cBhvr>
                                      <p:to>
                                        <p:strVal val="visible"/>
                                      </p:to>
                                    </p:set>
                                    <p:animEffect transition="in" filter="fade">
                                      <p:cBhvr>
                                        <p:cTn id="22" dur="500"/>
                                        <p:tgtEl>
                                          <p:spTgt spid="553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28"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ransition spd="slow" advClick="0" advTm="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ext Box 7"/>
          <p:cNvSpPr txBox="1">
            <a:spLocks noChangeArrowheads="1"/>
          </p:cNvSpPr>
          <p:nvPr/>
        </p:nvSpPr>
        <p:spPr bwMode="auto">
          <a:xfrm>
            <a:off x="2633663" y="1100138"/>
            <a:ext cx="3883025" cy="457200"/>
          </a:xfrm>
          <a:prstGeom prst="rect">
            <a:avLst/>
          </a:prstGeom>
          <a:noFill/>
          <a:ln w="9525" algn="ctr">
            <a:noFill/>
            <a:miter lim="800000"/>
            <a:headEnd/>
            <a:tailEnd/>
          </a:ln>
        </p:spPr>
        <p:txBody>
          <a:bodyPr wrap="none">
            <a:spAutoFit/>
          </a:bodyPr>
          <a:lstStyle/>
          <a:p>
            <a:pPr marL="342900" indent="-342900" algn="ctr">
              <a:buFontTx/>
              <a:buNone/>
            </a:pPr>
            <a:r>
              <a:rPr lang="en-US" sz="3000">
                <a:solidFill>
                  <a:srgbClr val="303C18"/>
                </a:solidFill>
                <a:latin typeface="Arial" charset="0"/>
              </a:rPr>
              <a:t>Komponen Hardware </a:t>
            </a:r>
          </a:p>
        </p:txBody>
      </p:sp>
      <p:sp>
        <p:nvSpPr>
          <p:cNvPr id="19459" name="Rectangle 18"/>
          <p:cNvSpPr>
            <a:spLocks noChangeArrowheads="1"/>
          </p:cNvSpPr>
          <p:nvPr/>
        </p:nvSpPr>
        <p:spPr bwMode="auto">
          <a:xfrm>
            <a:off x="395288" y="1628775"/>
            <a:ext cx="8424862" cy="1008063"/>
          </a:xfrm>
          <a:prstGeom prst="rect">
            <a:avLst/>
          </a:prstGeom>
          <a:noFill/>
          <a:ln w="9525">
            <a:noFill/>
            <a:miter lim="800000"/>
            <a:headEnd/>
            <a:tailEnd/>
          </a:ln>
        </p:spPr>
        <p:txBody>
          <a:bodyPr anchor="ctr"/>
          <a:lstStyle/>
          <a:p>
            <a:pPr algn="ctr">
              <a:lnSpc>
                <a:spcPct val="100000"/>
              </a:lnSpc>
              <a:spcBef>
                <a:spcPct val="0"/>
              </a:spcBef>
              <a:buFontTx/>
              <a:buNone/>
            </a:pPr>
            <a:r>
              <a:rPr lang="en-US" sz="2200" b="1">
                <a:solidFill>
                  <a:srgbClr val="303C18"/>
                </a:solidFill>
              </a:rPr>
              <a:t>Secara Hardware, sebuah komputer otonom yang akan dihubungkan ke komputer lain atau ke suatu jaringan komputer, harus memiliki komponen hardware, seperti berikut :</a:t>
            </a:r>
          </a:p>
        </p:txBody>
      </p:sp>
      <p:pic>
        <p:nvPicPr>
          <p:cNvPr id="68645" name="Picture 37" descr="0 computer5"/>
          <p:cNvPicPr>
            <a:picLocks noChangeAspect="1" noChangeArrowheads="1"/>
          </p:cNvPicPr>
          <p:nvPr/>
        </p:nvPicPr>
        <p:blipFill>
          <a:blip r:embed="rId2"/>
          <a:srcRect/>
          <a:stretch>
            <a:fillRect/>
          </a:stretch>
        </p:blipFill>
        <p:spPr bwMode="auto">
          <a:xfrm>
            <a:off x="2268538" y="3665538"/>
            <a:ext cx="1674812" cy="1516062"/>
          </a:xfrm>
          <a:prstGeom prst="rect">
            <a:avLst/>
          </a:prstGeom>
          <a:noFill/>
          <a:ln w="9525">
            <a:noFill/>
            <a:miter lim="800000"/>
            <a:headEnd/>
            <a:tailEnd/>
          </a:ln>
        </p:spPr>
      </p:pic>
      <p:pic>
        <p:nvPicPr>
          <p:cNvPr id="68646" name="Picture 38" descr="0 computer5"/>
          <p:cNvPicPr>
            <a:picLocks noChangeAspect="1" noChangeArrowheads="1"/>
          </p:cNvPicPr>
          <p:nvPr/>
        </p:nvPicPr>
        <p:blipFill>
          <a:blip r:embed="rId3"/>
          <a:srcRect/>
          <a:stretch>
            <a:fillRect/>
          </a:stretch>
        </p:blipFill>
        <p:spPr bwMode="auto">
          <a:xfrm>
            <a:off x="5383213" y="3633788"/>
            <a:ext cx="1709737" cy="1547812"/>
          </a:xfrm>
          <a:prstGeom prst="rect">
            <a:avLst/>
          </a:prstGeom>
          <a:noFill/>
          <a:ln w="9525">
            <a:noFill/>
            <a:miter lim="800000"/>
            <a:headEnd/>
            <a:tailEnd/>
          </a:ln>
        </p:spPr>
      </p:pic>
      <p:pic>
        <p:nvPicPr>
          <p:cNvPr id="68647" name="Picture 39" descr="NIC"/>
          <p:cNvPicPr>
            <a:picLocks noChangeAspect="1" noChangeArrowheads="1"/>
          </p:cNvPicPr>
          <p:nvPr/>
        </p:nvPicPr>
        <p:blipFill>
          <a:blip r:embed="rId4"/>
          <a:srcRect/>
          <a:stretch>
            <a:fillRect/>
          </a:stretch>
        </p:blipFill>
        <p:spPr bwMode="auto">
          <a:xfrm>
            <a:off x="1404938" y="4284663"/>
            <a:ext cx="1087437" cy="1035050"/>
          </a:xfrm>
          <a:prstGeom prst="rect">
            <a:avLst/>
          </a:prstGeom>
          <a:noFill/>
          <a:ln w="9525">
            <a:noFill/>
            <a:miter lim="800000"/>
            <a:headEnd/>
            <a:tailEnd/>
          </a:ln>
        </p:spPr>
      </p:pic>
      <p:pic>
        <p:nvPicPr>
          <p:cNvPr id="68648" name="Picture 40" descr="NIC"/>
          <p:cNvPicPr>
            <a:picLocks noChangeAspect="1" noChangeArrowheads="1"/>
          </p:cNvPicPr>
          <p:nvPr/>
        </p:nvPicPr>
        <p:blipFill>
          <a:blip r:embed="rId5"/>
          <a:srcRect/>
          <a:stretch>
            <a:fillRect/>
          </a:stretch>
        </p:blipFill>
        <p:spPr bwMode="auto">
          <a:xfrm>
            <a:off x="6819900" y="4225925"/>
            <a:ext cx="1065213" cy="1014413"/>
          </a:xfrm>
          <a:prstGeom prst="rect">
            <a:avLst/>
          </a:prstGeom>
          <a:noFill/>
          <a:ln w="9525">
            <a:noFill/>
            <a:miter lim="800000"/>
            <a:headEnd/>
            <a:tailEnd/>
          </a:ln>
        </p:spPr>
      </p:pic>
      <p:pic>
        <p:nvPicPr>
          <p:cNvPr id="68650" name="Picture 42" descr="10bt"/>
          <p:cNvPicPr>
            <a:picLocks noChangeAspect="1" noChangeArrowheads="1"/>
          </p:cNvPicPr>
          <p:nvPr/>
        </p:nvPicPr>
        <p:blipFill>
          <a:blip r:embed="rId6"/>
          <a:srcRect/>
          <a:stretch>
            <a:fillRect/>
          </a:stretch>
        </p:blipFill>
        <p:spPr bwMode="auto">
          <a:xfrm>
            <a:off x="3565525" y="4221163"/>
            <a:ext cx="2232025" cy="1162050"/>
          </a:xfrm>
          <a:prstGeom prst="rect">
            <a:avLst/>
          </a:prstGeom>
          <a:noFill/>
          <a:ln w="9525">
            <a:noFill/>
            <a:miter lim="800000"/>
            <a:headEnd/>
            <a:tailEnd/>
          </a:ln>
        </p:spPr>
      </p:pic>
      <p:sp>
        <p:nvSpPr>
          <p:cNvPr id="68652" name="Line 44"/>
          <p:cNvSpPr>
            <a:spLocks noChangeShapeType="1"/>
          </p:cNvSpPr>
          <p:nvPr/>
        </p:nvSpPr>
        <p:spPr bwMode="auto">
          <a:xfrm>
            <a:off x="2578100" y="4672013"/>
            <a:ext cx="288925" cy="1587"/>
          </a:xfrm>
          <a:prstGeom prst="line">
            <a:avLst/>
          </a:prstGeom>
          <a:noFill/>
          <a:ln w="12700">
            <a:solidFill>
              <a:srgbClr val="FF0000"/>
            </a:solidFill>
            <a:round/>
            <a:headEnd/>
            <a:tailEnd type="triangle" w="med" len="med"/>
          </a:ln>
        </p:spPr>
        <p:txBody>
          <a:bodyPr/>
          <a:lstStyle/>
          <a:p>
            <a:endParaRPr lang="en-US"/>
          </a:p>
        </p:txBody>
      </p:sp>
      <p:sp>
        <p:nvSpPr>
          <p:cNvPr id="68653" name="Line 45"/>
          <p:cNvSpPr>
            <a:spLocks noChangeShapeType="1"/>
          </p:cNvSpPr>
          <p:nvPr/>
        </p:nvSpPr>
        <p:spPr bwMode="auto">
          <a:xfrm>
            <a:off x="6467475" y="4672013"/>
            <a:ext cx="288925" cy="1587"/>
          </a:xfrm>
          <a:prstGeom prst="line">
            <a:avLst/>
          </a:prstGeom>
          <a:noFill/>
          <a:ln w="12700">
            <a:solidFill>
              <a:srgbClr val="FF0000"/>
            </a:solidFill>
            <a:round/>
            <a:headEnd type="triangle" w="med" len="med"/>
            <a:tailEnd/>
          </a:ln>
        </p:spPr>
        <p:txBody>
          <a:bodyPr/>
          <a:lstStyle/>
          <a:p>
            <a:endParaRPr lang="en-US"/>
          </a:p>
        </p:txBody>
      </p:sp>
      <p:sp>
        <p:nvSpPr>
          <p:cNvPr id="68654" name="Text Box 46"/>
          <p:cNvSpPr txBox="1">
            <a:spLocks noChangeArrowheads="1"/>
          </p:cNvSpPr>
          <p:nvPr/>
        </p:nvSpPr>
        <p:spPr bwMode="auto">
          <a:xfrm>
            <a:off x="2362200" y="5580063"/>
            <a:ext cx="4762500" cy="585787"/>
          </a:xfrm>
          <a:prstGeom prst="rect">
            <a:avLst/>
          </a:prstGeom>
          <a:noFill/>
          <a:ln w="9525" algn="ctr">
            <a:noFill/>
            <a:miter lim="800000"/>
            <a:headEnd/>
            <a:tailEnd/>
          </a:ln>
        </p:spPr>
        <p:txBody>
          <a:bodyPr wrap="none">
            <a:spAutoFit/>
          </a:bodyPr>
          <a:lstStyle/>
          <a:p>
            <a:pPr marL="342900" indent="-342900">
              <a:buFontTx/>
              <a:buNone/>
            </a:pPr>
            <a:r>
              <a:rPr lang="en-US" sz="1800" b="1">
                <a:solidFill>
                  <a:srgbClr val="DDDDDD"/>
                </a:solidFill>
              </a:rPr>
              <a:t>Pastikan bahwa pada tiap komputer terpasang</a:t>
            </a:r>
          </a:p>
          <a:p>
            <a:pPr marL="342900" indent="-342900">
              <a:buFontTx/>
              <a:buNone/>
            </a:pPr>
            <a:r>
              <a:rPr lang="en-US" sz="1800" b="1">
                <a:solidFill>
                  <a:srgbClr val="DDDDDD"/>
                </a:solidFill>
              </a:rPr>
              <a:t>Network Interface Card</a:t>
            </a:r>
          </a:p>
        </p:txBody>
      </p:sp>
      <p:sp>
        <p:nvSpPr>
          <p:cNvPr id="68655" name="Text Box 47"/>
          <p:cNvSpPr txBox="1">
            <a:spLocks noChangeArrowheads="1"/>
          </p:cNvSpPr>
          <p:nvPr/>
        </p:nvSpPr>
        <p:spPr bwMode="auto">
          <a:xfrm>
            <a:off x="2309813" y="5580063"/>
            <a:ext cx="5092700" cy="585787"/>
          </a:xfrm>
          <a:prstGeom prst="rect">
            <a:avLst/>
          </a:prstGeom>
          <a:noFill/>
          <a:ln w="9525" algn="ctr">
            <a:noFill/>
            <a:miter lim="800000"/>
            <a:headEnd/>
            <a:tailEnd/>
          </a:ln>
        </p:spPr>
        <p:txBody>
          <a:bodyPr wrap="none">
            <a:spAutoFit/>
          </a:bodyPr>
          <a:lstStyle/>
          <a:p>
            <a:pPr marL="342900" indent="-342900">
              <a:buFontTx/>
              <a:buNone/>
            </a:pPr>
            <a:r>
              <a:rPr lang="en-US" sz="1800" b="1">
                <a:solidFill>
                  <a:srgbClr val="DDDDDD"/>
                </a:solidFill>
              </a:rPr>
              <a:t>Masukkan kabel LAN pada masing-masing</a:t>
            </a:r>
          </a:p>
          <a:p>
            <a:pPr marL="342900" indent="-342900">
              <a:buFontTx/>
              <a:buNone/>
            </a:pPr>
            <a:r>
              <a:rPr lang="en-US" sz="1800" b="1">
                <a:solidFill>
                  <a:srgbClr val="DDDDDD"/>
                </a:solidFill>
              </a:rPr>
              <a:t>CPU komputer, kemudian hubungkan pada HUB </a:t>
            </a:r>
          </a:p>
        </p:txBody>
      </p:sp>
      <p:sp>
        <p:nvSpPr>
          <p:cNvPr id="68658" name="Freeform 50"/>
          <p:cNvSpPr>
            <a:spLocks/>
          </p:cNvSpPr>
          <p:nvPr/>
        </p:nvSpPr>
        <p:spPr bwMode="auto">
          <a:xfrm>
            <a:off x="3325813" y="4708525"/>
            <a:ext cx="2636837" cy="323850"/>
          </a:xfrm>
          <a:custGeom>
            <a:avLst/>
            <a:gdLst>
              <a:gd name="T0" fmla="*/ 0 w 1472"/>
              <a:gd name="T1" fmla="*/ 2147483647 h 476"/>
              <a:gd name="T2" fmla="*/ 2147483647 w 1472"/>
              <a:gd name="T3" fmla="*/ 2147483647 h 476"/>
              <a:gd name="T4" fmla="*/ 2147483647 w 1472"/>
              <a:gd name="T5" fmla="*/ 2147483647 h 476"/>
              <a:gd name="T6" fmla="*/ 2147483647 w 1472"/>
              <a:gd name="T7" fmla="*/ 0 h 476"/>
              <a:gd name="T8" fmla="*/ 2147483647 w 1472"/>
              <a:gd name="T9" fmla="*/ 2147483647 h 476"/>
              <a:gd name="T10" fmla="*/ 2147483647 w 1472"/>
              <a:gd name="T11" fmla="*/ 2147483647 h 476"/>
              <a:gd name="T12" fmla="*/ 2147483647 w 1472"/>
              <a:gd name="T13" fmla="*/ 2147483647 h 476"/>
              <a:gd name="T14" fmla="*/ 2147483647 w 1472"/>
              <a:gd name="T15" fmla="*/ 2147483647 h 476"/>
              <a:gd name="T16" fmla="*/ 2147483647 w 1472"/>
              <a:gd name="T17" fmla="*/ 2147483647 h 476"/>
              <a:gd name="T18" fmla="*/ 2147483647 w 1472"/>
              <a:gd name="T19" fmla="*/ 2147483647 h 476"/>
              <a:gd name="T20" fmla="*/ 2147483647 w 1472"/>
              <a:gd name="T21" fmla="*/ 2147483647 h 476"/>
              <a:gd name="T22" fmla="*/ 2147483647 w 1472"/>
              <a:gd name="T23" fmla="*/ 2147483647 h 476"/>
              <a:gd name="T24" fmla="*/ 2147483647 w 1472"/>
              <a:gd name="T25" fmla="*/ 2147483647 h 476"/>
              <a:gd name="T26" fmla="*/ 2147483647 w 1472"/>
              <a:gd name="T27" fmla="*/ 2147483647 h 4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72"/>
              <a:gd name="T43" fmla="*/ 0 h 476"/>
              <a:gd name="T44" fmla="*/ 1472 w 1472"/>
              <a:gd name="T45" fmla="*/ 476 h 47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72" h="476">
                <a:moveTo>
                  <a:pt x="0" y="192"/>
                </a:moveTo>
                <a:cubicBezTo>
                  <a:pt x="48" y="176"/>
                  <a:pt x="78" y="140"/>
                  <a:pt x="128" y="128"/>
                </a:cubicBezTo>
                <a:cubicBezTo>
                  <a:pt x="171" y="100"/>
                  <a:pt x="176" y="72"/>
                  <a:pt x="229" y="55"/>
                </a:cubicBezTo>
                <a:cubicBezTo>
                  <a:pt x="278" y="22"/>
                  <a:pt x="354" y="10"/>
                  <a:pt x="412" y="0"/>
                </a:cubicBezTo>
                <a:cubicBezTo>
                  <a:pt x="526" y="11"/>
                  <a:pt x="507" y="5"/>
                  <a:pt x="585" y="64"/>
                </a:cubicBezTo>
                <a:cubicBezTo>
                  <a:pt x="591" y="76"/>
                  <a:pt x="604" y="87"/>
                  <a:pt x="604" y="101"/>
                </a:cubicBezTo>
                <a:cubicBezTo>
                  <a:pt x="604" y="134"/>
                  <a:pt x="571" y="252"/>
                  <a:pt x="558" y="293"/>
                </a:cubicBezTo>
                <a:cubicBezTo>
                  <a:pt x="561" y="326"/>
                  <a:pt x="560" y="360"/>
                  <a:pt x="567" y="393"/>
                </a:cubicBezTo>
                <a:cubicBezTo>
                  <a:pt x="580" y="455"/>
                  <a:pt x="720" y="465"/>
                  <a:pt x="768" y="476"/>
                </a:cubicBezTo>
                <a:cubicBezTo>
                  <a:pt x="853" y="473"/>
                  <a:pt x="939" y="472"/>
                  <a:pt x="1024" y="466"/>
                </a:cubicBezTo>
                <a:cubicBezTo>
                  <a:pt x="1098" y="461"/>
                  <a:pt x="1197" y="364"/>
                  <a:pt x="1253" y="320"/>
                </a:cubicBezTo>
                <a:cubicBezTo>
                  <a:pt x="1301" y="283"/>
                  <a:pt x="1347" y="253"/>
                  <a:pt x="1390" y="210"/>
                </a:cubicBezTo>
                <a:cubicBezTo>
                  <a:pt x="1401" y="199"/>
                  <a:pt x="1413" y="190"/>
                  <a:pt x="1426" y="183"/>
                </a:cubicBezTo>
                <a:cubicBezTo>
                  <a:pt x="1440" y="175"/>
                  <a:pt x="1472" y="165"/>
                  <a:pt x="1472" y="165"/>
                </a:cubicBezTo>
              </a:path>
            </a:pathLst>
          </a:custGeom>
          <a:noFill/>
          <a:ln w="38100">
            <a:solidFill>
              <a:srgbClr val="FF0000"/>
            </a:solidFill>
            <a:round/>
            <a:headEnd/>
            <a:tailEnd/>
          </a:ln>
        </p:spPr>
        <p:txBody>
          <a:bodyPr/>
          <a:lstStyle/>
          <a:p>
            <a:endParaRPr lang="en-US"/>
          </a:p>
        </p:txBody>
      </p:sp>
      <p:pic>
        <p:nvPicPr>
          <p:cNvPr id="68656" name="Picture 48" descr="switch"/>
          <p:cNvPicPr>
            <a:picLocks noChangeAspect="1" noChangeArrowheads="1"/>
          </p:cNvPicPr>
          <p:nvPr/>
        </p:nvPicPr>
        <p:blipFill>
          <a:blip r:embed="rId7"/>
          <a:srcRect/>
          <a:stretch>
            <a:fillRect/>
          </a:stretch>
        </p:blipFill>
        <p:spPr bwMode="auto">
          <a:xfrm>
            <a:off x="4017963" y="4429125"/>
            <a:ext cx="1203325" cy="890588"/>
          </a:xfrm>
          <a:prstGeom prst="rect">
            <a:avLst/>
          </a:prstGeom>
          <a:noFill/>
          <a:ln w="9525">
            <a:noFill/>
            <a:miter lim="800000"/>
            <a:headEnd/>
            <a:tailEnd/>
          </a:ln>
        </p:spPr>
      </p:pic>
      <p:sp>
        <p:nvSpPr>
          <p:cNvPr id="68659" name="Text Box 51"/>
          <p:cNvSpPr txBox="1">
            <a:spLocks noChangeArrowheads="1"/>
          </p:cNvSpPr>
          <p:nvPr/>
        </p:nvSpPr>
        <p:spPr bwMode="auto">
          <a:xfrm>
            <a:off x="2630488" y="3213100"/>
            <a:ext cx="1397000" cy="265113"/>
          </a:xfrm>
          <a:prstGeom prst="rect">
            <a:avLst/>
          </a:prstGeom>
          <a:noFill/>
          <a:ln w="9525" algn="ctr">
            <a:noFill/>
            <a:miter lim="800000"/>
            <a:headEnd/>
            <a:tailEnd/>
          </a:ln>
        </p:spPr>
        <p:txBody>
          <a:bodyPr wrap="none">
            <a:spAutoFit/>
          </a:bodyPr>
          <a:lstStyle/>
          <a:p>
            <a:pPr marL="342900" indent="-342900">
              <a:buFontTx/>
              <a:buNone/>
            </a:pPr>
            <a:r>
              <a:rPr lang="en-US" sz="1400" b="1">
                <a:solidFill>
                  <a:srgbClr val="303C18"/>
                </a:solidFill>
              </a:rPr>
              <a:t>192.168.100.153</a:t>
            </a:r>
          </a:p>
        </p:txBody>
      </p:sp>
      <p:sp>
        <p:nvSpPr>
          <p:cNvPr id="68660" name="Text Box 52"/>
          <p:cNvSpPr txBox="1">
            <a:spLocks noChangeArrowheads="1"/>
          </p:cNvSpPr>
          <p:nvPr/>
        </p:nvSpPr>
        <p:spPr bwMode="auto">
          <a:xfrm>
            <a:off x="5386388" y="3213100"/>
            <a:ext cx="1397000" cy="265113"/>
          </a:xfrm>
          <a:prstGeom prst="rect">
            <a:avLst/>
          </a:prstGeom>
          <a:noFill/>
          <a:ln w="9525" algn="ctr">
            <a:noFill/>
            <a:miter lim="800000"/>
            <a:headEnd/>
            <a:tailEnd/>
          </a:ln>
        </p:spPr>
        <p:txBody>
          <a:bodyPr wrap="none">
            <a:spAutoFit/>
          </a:bodyPr>
          <a:lstStyle/>
          <a:p>
            <a:pPr marL="342900" indent="-342900">
              <a:buFontTx/>
              <a:buNone/>
            </a:pPr>
            <a:r>
              <a:rPr lang="en-US" sz="1400" b="1">
                <a:solidFill>
                  <a:srgbClr val="303C18"/>
                </a:solidFill>
              </a:rPr>
              <a:t>192.168.100.152</a:t>
            </a:r>
          </a:p>
        </p:txBody>
      </p:sp>
      <p:sp>
        <p:nvSpPr>
          <p:cNvPr id="68661" name="Text Box 53"/>
          <p:cNvSpPr txBox="1">
            <a:spLocks noChangeArrowheads="1"/>
          </p:cNvSpPr>
          <p:nvPr/>
        </p:nvSpPr>
        <p:spPr bwMode="auto">
          <a:xfrm>
            <a:off x="2435225" y="5580063"/>
            <a:ext cx="4292600" cy="585787"/>
          </a:xfrm>
          <a:prstGeom prst="rect">
            <a:avLst/>
          </a:prstGeom>
          <a:noFill/>
          <a:ln w="9525" algn="ctr">
            <a:noFill/>
            <a:miter lim="800000"/>
            <a:headEnd/>
            <a:tailEnd/>
          </a:ln>
        </p:spPr>
        <p:txBody>
          <a:bodyPr wrap="none">
            <a:spAutoFit/>
          </a:bodyPr>
          <a:lstStyle/>
          <a:p>
            <a:pPr marL="342900" indent="-342900">
              <a:buFontTx/>
              <a:buNone/>
            </a:pPr>
            <a:r>
              <a:rPr lang="en-US" sz="1800" b="1">
                <a:solidFill>
                  <a:srgbClr val="DDDDDD"/>
                </a:solidFill>
              </a:rPr>
              <a:t>Lakukan setting pada IP Address masing-</a:t>
            </a:r>
          </a:p>
          <a:p>
            <a:pPr marL="342900" indent="-342900">
              <a:buFontTx/>
              <a:buNone/>
            </a:pPr>
            <a:r>
              <a:rPr lang="en-US" sz="1800" b="1">
                <a:solidFill>
                  <a:srgbClr val="DDDDDD"/>
                </a:solidFill>
              </a:rPr>
              <a:t>Masing komputer</a:t>
            </a:r>
          </a:p>
        </p:txBody>
      </p:sp>
      <p:sp>
        <p:nvSpPr>
          <p:cNvPr id="68662" name="Text Box 54"/>
          <p:cNvSpPr txBox="1">
            <a:spLocks noChangeArrowheads="1"/>
          </p:cNvSpPr>
          <p:nvPr/>
        </p:nvSpPr>
        <p:spPr bwMode="auto">
          <a:xfrm>
            <a:off x="2290763" y="5580063"/>
            <a:ext cx="4895850" cy="585787"/>
          </a:xfrm>
          <a:prstGeom prst="rect">
            <a:avLst/>
          </a:prstGeom>
          <a:noFill/>
          <a:ln w="9525" algn="ctr">
            <a:noFill/>
            <a:miter lim="800000"/>
            <a:headEnd/>
            <a:tailEnd/>
          </a:ln>
        </p:spPr>
        <p:txBody>
          <a:bodyPr wrap="none">
            <a:spAutoFit/>
          </a:bodyPr>
          <a:lstStyle/>
          <a:p>
            <a:pPr marL="342900" indent="-342900">
              <a:buFontTx/>
              <a:buNone/>
            </a:pPr>
            <a:r>
              <a:rPr lang="en-US" sz="1800" b="1">
                <a:solidFill>
                  <a:srgbClr val="303C18"/>
                </a:solidFill>
              </a:rPr>
              <a:t>Nah sekarang, kedua komputer telah terhubung</a:t>
            </a:r>
          </a:p>
          <a:p>
            <a:pPr marL="342900" indent="-342900">
              <a:buFontTx/>
              <a:buNone/>
            </a:pPr>
            <a:r>
              <a:rPr lang="en-US" sz="1800" b="1">
                <a:solidFill>
                  <a:srgbClr val="303C18"/>
                </a:solidFill>
              </a:rPr>
              <a:t>Dan dapat bertukar data</a:t>
            </a:r>
          </a:p>
        </p:txBody>
      </p:sp>
      <p:pic>
        <p:nvPicPr>
          <p:cNvPr id="19475" name="Picture 55" descr="butt HubloMedDa5 line"/>
          <p:cNvPicPr>
            <a:picLocks noChangeArrowheads="1"/>
          </p:cNvPicPr>
          <p:nvPr/>
        </p:nvPicPr>
        <p:blipFill>
          <a:blip r:embed="rId8"/>
          <a:srcRect/>
          <a:stretch>
            <a:fillRect/>
          </a:stretch>
        </p:blipFill>
        <p:spPr bwMode="auto">
          <a:xfrm>
            <a:off x="101600" y="549275"/>
            <a:ext cx="8070850" cy="57150"/>
          </a:xfrm>
          <a:prstGeom prst="rect">
            <a:avLst/>
          </a:prstGeom>
          <a:noFill/>
          <a:ln w="9525">
            <a:noFill/>
            <a:miter lim="800000"/>
            <a:headEnd/>
            <a:tailEnd/>
          </a:ln>
        </p:spPr>
      </p:pic>
      <p:pic>
        <p:nvPicPr>
          <p:cNvPr id="19476" name="Picture 56" descr="Tombol menu Dalam"/>
          <p:cNvPicPr>
            <a:picLocks noChangeAspect="1" noChangeArrowheads="1"/>
          </p:cNvPicPr>
          <p:nvPr/>
        </p:nvPicPr>
        <p:blipFill>
          <a:blip r:embed="rId9"/>
          <a:srcRect/>
          <a:stretch>
            <a:fillRect/>
          </a:stretch>
        </p:blipFill>
        <p:spPr bwMode="auto">
          <a:xfrm>
            <a:off x="323850" y="74613"/>
            <a:ext cx="2519363" cy="1122362"/>
          </a:xfrm>
          <a:prstGeom prst="rect">
            <a:avLst/>
          </a:prstGeom>
          <a:noFill/>
          <a:ln w="9525">
            <a:noFill/>
            <a:miter lim="800000"/>
            <a:headEnd/>
            <a:tailEnd/>
          </a:ln>
        </p:spPr>
      </p:pic>
      <p:sp>
        <p:nvSpPr>
          <p:cNvPr id="19477" name="Text Box 57"/>
          <p:cNvSpPr txBox="1">
            <a:spLocks noChangeArrowheads="1"/>
          </p:cNvSpPr>
          <p:nvPr/>
        </p:nvSpPr>
        <p:spPr bwMode="auto">
          <a:xfrm>
            <a:off x="368300" y="476250"/>
            <a:ext cx="2403475" cy="287338"/>
          </a:xfrm>
          <a:prstGeom prst="rect">
            <a:avLst/>
          </a:prstGeom>
          <a:noFill/>
          <a:ln w="9525" algn="ctr">
            <a:noFill/>
            <a:miter lim="800000"/>
            <a:headEnd/>
            <a:tailEnd/>
          </a:ln>
        </p:spPr>
        <p:txBody>
          <a:bodyPr wrap="none">
            <a:spAutoFit/>
          </a:bodyPr>
          <a:lstStyle/>
          <a:p>
            <a:pPr marL="342900" indent="-342900" algn="ctr">
              <a:buFontTx/>
              <a:buNone/>
            </a:pPr>
            <a:r>
              <a:rPr lang="en-US" sz="1600">
                <a:solidFill>
                  <a:srgbClr val="004835"/>
                </a:solidFill>
                <a:latin typeface="Arial Black" pitchFamily="34" charset="0"/>
              </a:rPr>
              <a:t>Komponen Jaringan</a:t>
            </a:r>
          </a:p>
        </p:txBody>
      </p:sp>
      <p:pic>
        <p:nvPicPr>
          <p:cNvPr id="19478" name="Picture 58" descr="Tombol menu Dalam">
            <a:hlinkClick r:id="rId10" action="ppaction://hlinksldjump" tooltip="Kembali ke Halaman Komponen Jaringan"/>
          </p:cNvPr>
          <p:cNvPicPr>
            <a:picLocks noChangeAspect="1" noChangeArrowheads="1"/>
          </p:cNvPicPr>
          <p:nvPr/>
        </p:nvPicPr>
        <p:blipFill>
          <a:blip r:embed="rId11"/>
          <a:srcRect/>
          <a:stretch>
            <a:fillRect/>
          </a:stretch>
        </p:blipFill>
        <p:spPr bwMode="auto">
          <a:xfrm>
            <a:off x="2987675" y="260350"/>
            <a:ext cx="1079500" cy="720725"/>
          </a:xfrm>
          <a:prstGeom prst="rect">
            <a:avLst/>
          </a:prstGeom>
          <a:noFill/>
          <a:ln w="9525">
            <a:noFill/>
            <a:miter lim="800000"/>
            <a:headEnd/>
            <a:tailEnd/>
          </a:ln>
        </p:spPr>
      </p:pic>
      <p:sp>
        <p:nvSpPr>
          <p:cNvPr id="19479" name="Text Box 59">
            <a:hlinkClick r:id="rId10" action="ppaction://hlinksldjump" tooltip="Kembali ke Halaman Komponen Jaringan"/>
          </p:cNvPr>
          <p:cNvSpPr txBox="1">
            <a:spLocks noChangeArrowheads="1"/>
          </p:cNvSpPr>
          <p:nvPr/>
        </p:nvSpPr>
        <p:spPr bwMode="auto">
          <a:xfrm>
            <a:off x="3021013" y="476250"/>
            <a:ext cx="974725" cy="287338"/>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004835"/>
                </a:solidFill>
                <a:latin typeface="Arial" charset="0"/>
              </a:rPr>
              <a:t>Kembali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8645"/>
                                        </p:tgtEl>
                                        <p:attrNameLst>
                                          <p:attrName>style.visibility</p:attrName>
                                        </p:attrNameLst>
                                      </p:cBhvr>
                                      <p:to>
                                        <p:strVal val="visible"/>
                                      </p:to>
                                    </p:set>
                                    <p:animEffect transition="in" filter="fade">
                                      <p:cBhvr>
                                        <p:cTn id="7" dur="1000"/>
                                        <p:tgtEl>
                                          <p:spTgt spid="68645"/>
                                        </p:tgtEl>
                                      </p:cBhvr>
                                    </p:animEffect>
                                  </p:childTnLst>
                                </p:cTn>
                              </p:par>
                              <p:par>
                                <p:cTn id="8" presetID="10" presetClass="entr" presetSubtype="0" fill="hold" nodeType="withEffect">
                                  <p:stCondLst>
                                    <p:cond delay="0"/>
                                  </p:stCondLst>
                                  <p:childTnLst>
                                    <p:set>
                                      <p:cBhvr>
                                        <p:cTn id="9" dur="1" fill="hold">
                                          <p:stCondLst>
                                            <p:cond delay="0"/>
                                          </p:stCondLst>
                                        </p:cTn>
                                        <p:tgtEl>
                                          <p:spTgt spid="68646"/>
                                        </p:tgtEl>
                                        <p:attrNameLst>
                                          <p:attrName>style.visibility</p:attrName>
                                        </p:attrNameLst>
                                      </p:cBhvr>
                                      <p:to>
                                        <p:strVal val="visible"/>
                                      </p:to>
                                    </p:set>
                                    <p:animEffect transition="in" filter="fade">
                                      <p:cBhvr>
                                        <p:cTn id="10" dur="1000"/>
                                        <p:tgtEl>
                                          <p:spTgt spid="68646"/>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68648"/>
                                        </p:tgtEl>
                                        <p:attrNameLst>
                                          <p:attrName>style.visibility</p:attrName>
                                        </p:attrNameLst>
                                      </p:cBhvr>
                                      <p:to>
                                        <p:strVal val="visible"/>
                                      </p:to>
                                    </p:set>
                                    <p:animEffect transition="in" filter="fade">
                                      <p:cBhvr>
                                        <p:cTn id="14" dur="1000"/>
                                        <p:tgtEl>
                                          <p:spTgt spid="68648"/>
                                        </p:tgtEl>
                                      </p:cBhvr>
                                    </p:animEffect>
                                  </p:childTnLst>
                                </p:cTn>
                              </p:par>
                              <p:par>
                                <p:cTn id="15" presetID="10" presetClass="entr" presetSubtype="0" fill="hold" nodeType="withEffect">
                                  <p:stCondLst>
                                    <p:cond delay="0"/>
                                  </p:stCondLst>
                                  <p:childTnLst>
                                    <p:set>
                                      <p:cBhvr>
                                        <p:cTn id="16" dur="1" fill="hold">
                                          <p:stCondLst>
                                            <p:cond delay="0"/>
                                          </p:stCondLst>
                                        </p:cTn>
                                        <p:tgtEl>
                                          <p:spTgt spid="68647"/>
                                        </p:tgtEl>
                                        <p:attrNameLst>
                                          <p:attrName>style.visibility</p:attrName>
                                        </p:attrNameLst>
                                      </p:cBhvr>
                                      <p:to>
                                        <p:strVal val="visible"/>
                                      </p:to>
                                    </p:set>
                                    <p:animEffect transition="in" filter="fade">
                                      <p:cBhvr>
                                        <p:cTn id="17" dur="1000"/>
                                        <p:tgtEl>
                                          <p:spTgt spid="68647"/>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68653"/>
                                        </p:tgtEl>
                                        <p:attrNameLst>
                                          <p:attrName>style.visibility</p:attrName>
                                        </p:attrNameLst>
                                      </p:cBhvr>
                                      <p:to>
                                        <p:strVal val="visible"/>
                                      </p:to>
                                    </p:set>
                                    <p:animEffect transition="in" filter="fade">
                                      <p:cBhvr>
                                        <p:cTn id="21" dur="1000"/>
                                        <p:tgtEl>
                                          <p:spTgt spid="6865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8652"/>
                                        </p:tgtEl>
                                        <p:attrNameLst>
                                          <p:attrName>style.visibility</p:attrName>
                                        </p:attrNameLst>
                                      </p:cBhvr>
                                      <p:to>
                                        <p:strVal val="visible"/>
                                      </p:to>
                                    </p:set>
                                    <p:animEffect transition="in" filter="fade">
                                      <p:cBhvr>
                                        <p:cTn id="24" dur="1000"/>
                                        <p:tgtEl>
                                          <p:spTgt spid="68652"/>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68654"/>
                                        </p:tgtEl>
                                        <p:attrNameLst>
                                          <p:attrName>style.visibility</p:attrName>
                                        </p:attrNameLst>
                                      </p:cBhvr>
                                      <p:to>
                                        <p:strVal val="visible"/>
                                      </p:to>
                                    </p:set>
                                    <p:animEffect transition="in" filter="fade">
                                      <p:cBhvr>
                                        <p:cTn id="28" dur="1000"/>
                                        <p:tgtEl>
                                          <p:spTgt spid="68654"/>
                                        </p:tgtEl>
                                      </p:cBhvr>
                                    </p:animEffect>
                                  </p:childTnLst>
                                </p:cTn>
                              </p:par>
                            </p:childTnLst>
                          </p:cTn>
                        </p:par>
                        <p:par>
                          <p:cTn id="29" fill="hold">
                            <p:stCondLst>
                              <p:cond delay="4000"/>
                            </p:stCondLst>
                            <p:childTnLst>
                              <p:par>
                                <p:cTn id="30" presetID="10" presetClass="exit" presetSubtype="0" fill="hold" nodeType="afterEffect">
                                  <p:stCondLst>
                                    <p:cond delay="4000"/>
                                  </p:stCondLst>
                                  <p:childTnLst>
                                    <p:animEffect transition="out" filter="fade">
                                      <p:cBhvr>
                                        <p:cTn id="31" dur="1000"/>
                                        <p:tgtEl>
                                          <p:spTgt spid="68648"/>
                                        </p:tgtEl>
                                      </p:cBhvr>
                                    </p:animEffect>
                                    <p:set>
                                      <p:cBhvr>
                                        <p:cTn id="32" dur="1" fill="hold">
                                          <p:stCondLst>
                                            <p:cond delay="999"/>
                                          </p:stCondLst>
                                        </p:cTn>
                                        <p:tgtEl>
                                          <p:spTgt spid="68648"/>
                                        </p:tgtEl>
                                        <p:attrNameLst>
                                          <p:attrName>style.visibility</p:attrName>
                                        </p:attrNameLst>
                                      </p:cBhvr>
                                      <p:to>
                                        <p:strVal val="hidden"/>
                                      </p:to>
                                    </p:set>
                                  </p:childTnLst>
                                </p:cTn>
                              </p:par>
                              <p:par>
                                <p:cTn id="33" presetID="10" presetClass="exit" presetSubtype="0" fill="hold" nodeType="withEffect">
                                  <p:stCondLst>
                                    <p:cond delay="2000"/>
                                  </p:stCondLst>
                                  <p:childTnLst>
                                    <p:animEffect transition="out" filter="fade">
                                      <p:cBhvr>
                                        <p:cTn id="34" dur="1000"/>
                                        <p:tgtEl>
                                          <p:spTgt spid="68647"/>
                                        </p:tgtEl>
                                      </p:cBhvr>
                                    </p:animEffect>
                                    <p:set>
                                      <p:cBhvr>
                                        <p:cTn id="35" dur="1" fill="hold">
                                          <p:stCondLst>
                                            <p:cond delay="999"/>
                                          </p:stCondLst>
                                        </p:cTn>
                                        <p:tgtEl>
                                          <p:spTgt spid="68647"/>
                                        </p:tgtEl>
                                        <p:attrNameLst>
                                          <p:attrName>style.visibility</p:attrName>
                                        </p:attrNameLst>
                                      </p:cBhvr>
                                      <p:to>
                                        <p:strVal val="hidden"/>
                                      </p:to>
                                    </p:set>
                                  </p:childTnLst>
                                </p:cTn>
                              </p:par>
                              <p:par>
                                <p:cTn id="36" presetID="10" presetClass="exit" presetSubtype="0" fill="hold" grpId="1" nodeType="withEffect">
                                  <p:stCondLst>
                                    <p:cond delay="2000"/>
                                  </p:stCondLst>
                                  <p:childTnLst>
                                    <p:animEffect transition="out" filter="fade">
                                      <p:cBhvr>
                                        <p:cTn id="37" dur="1000"/>
                                        <p:tgtEl>
                                          <p:spTgt spid="68653"/>
                                        </p:tgtEl>
                                      </p:cBhvr>
                                    </p:animEffect>
                                    <p:set>
                                      <p:cBhvr>
                                        <p:cTn id="38" dur="1" fill="hold">
                                          <p:stCondLst>
                                            <p:cond delay="999"/>
                                          </p:stCondLst>
                                        </p:cTn>
                                        <p:tgtEl>
                                          <p:spTgt spid="68653"/>
                                        </p:tgtEl>
                                        <p:attrNameLst>
                                          <p:attrName>style.visibility</p:attrName>
                                        </p:attrNameLst>
                                      </p:cBhvr>
                                      <p:to>
                                        <p:strVal val="hidden"/>
                                      </p:to>
                                    </p:set>
                                  </p:childTnLst>
                                </p:cTn>
                              </p:par>
                              <p:par>
                                <p:cTn id="39" presetID="10" presetClass="exit" presetSubtype="0" fill="hold" grpId="1" nodeType="withEffect">
                                  <p:stCondLst>
                                    <p:cond delay="2000"/>
                                  </p:stCondLst>
                                  <p:childTnLst>
                                    <p:animEffect transition="out" filter="fade">
                                      <p:cBhvr>
                                        <p:cTn id="40" dur="1000"/>
                                        <p:tgtEl>
                                          <p:spTgt spid="68652"/>
                                        </p:tgtEl>
                                      </p:cBhvr>
                                    </p:animEffect>
                                    <p:set>
                                      <p:cBhvr>
                                        <p:cTn id="41" dur="1" fill="hold">
                                          <p:stCondLst>
                                            <p:cond delay="999"/>
                                          </p:stCondLst>
                                        </p:cTn>
                                        <p:tgtEl>
                                          <p:spTgt spid="68652"/>
                                        </p:tgtEl>
                                        <p:attrNameLst>
                                          <p:attrName>style.visibility</p:attrName>
                                        </p:attrNameLst>
                                      </p:cBhvr>
                                      <p:to>
                                        <p:strVal val="hidden"/>
                                      </p:to>
                                    </p:set>
                                  </p:childTnLst>
                                </p:cTn>
                              </p:par>
                            </p:childTnLst>
                          </p:cTn>
                        </p:par>
                        <p:par>
                          <p:cTn id="42" fill="hold">
                            <p:stCondLst>
                              <p:cond delay="9000"/>
                            </p:stCondLst>
                            <p:childTnLst>
                              <p:par>
                                <p:cTn id="43" presetID="10" presetClass="exit" presetSubtype="0" fill="hold" grpId="1" nodeType="afterEffect">
                                  <p:stCondLst>
                                    <p:cond delay="4000"/>
                                  </p:stCondLst>
                                  <p:childTnLst>
                                    <p:animEffect transition="out" filter="fade">
                                      <p:cBhvr>
                                        <p:cTn id="44" dur="1000"/>
                                        <p:tgtEl>
                                          <p:spTgt spid="68654"/>
                                        </p:tgtEl>
                                      </p:cBhvr>
                                    </p:animEffect>
                                    <p:set>
                                      <p:cBhvr>
                                        <p:cTn id="45" dur="1" fill="hold">
                                          <p:stCondLst>
                                            <p:cond delay="999"/>
                                          </p:stCondLst>
                                        </p:cTn>
                                        <p:tgtEl>
                                          <p:spTgt spid="68654"/>
                                        </p:tgtEl>
                                        <p:attrNameLst>
                                          <p:attrName>style.visibility</p:attrName>
                                        </p:attrNameLst>
                                      </p:cBhvr>
                                      <p:to>
                                        <p:strVal val="hidden"/>
                                      </p:to>
                                    </p:set>
                                  </p:childTnLst>
                                </p:cTn>
                              </p:par>
                            </p:childTnLst>
                          </p:cTn>
                        </p:par>
                        <p:par>
                          <p:cTn id="46" fill="hold">
                            <p:stCondLst>
                              <p:cond delay="14000"/>
                            </p:stCondLst>
                            <p:childTnLst>
                              <p:par>
                                <p:cTn id="47" presetID="10" presetClass="entr" presetSubtype="0" fill="hold" nodeType="afterEffect">
                                  <p:stCondLst>
                                    <p:cond delay="0"/>
                                  </p:stCondLst>
                                  <p:childTnLst>
                                    <p:set>
                                      <p:cBhvr>
                                        <p:cTn id="48" dur="1" fill="hold">
                                          <p:stCondLst>
                                            <p:cond delay="0"/>
                                          </p:stCondLst>
                                        </p:cTn>
                                        <p:tgtEl>
                                          <p:spTgt spid="68650"/>
                                        </p:tgtEl>
                                        <p:attrNameLst>
                                          <p:attrName>style.visibility</p:attrName>
                                        </p:attrNameLst>
                                      </p:cBhvr>
                                      <p:to>
                                        <p:strVal val="visible"/>
                                      </p:to>
                                    </p:set>
                                    <p:animEffect transition="in" filter="fade">
                                      <p:cBhvr>
                                        <p:cTn id="49" dur="1000"/>
                                        <p:tgtEl>
                                          <p:spTgt spid="68650"/>
                                        </p:tgtEl>
                                      </p:cBhvr>
                                    </p:animEffect>
                                  </p:childTnLst>
                                </p:cTn>
                              </p:par>
                            </p:childTnLst>
                          </p:cTn>
                        </p:par>
                        <p:par>
                          <p:cTn id="50" fill="hold">
                            <p:stCondLst>
                              <p:cond delay="15000"/>
                            </p:stCondLst>
                            <p:childTnLst>
                              <p:par>
                                <p:cTn id="51" presetID="10" presetClass="entr" presetSubtype="0" fill="hold" grpId="0" nodeType="afterEffect">
                                  <p:stCondLst>
                                    <p:cond delay="0"/>
                                  </p:stCondLst>
                                  <p:childTnLst>
                                    <p:set>
                                      <p:cBhvr>
                                        <p:cTn id="52" dur="1" fill="hold">
                                          <p:stCondLst>
                                            <p:cond delay="0"/>
                                          </p:stCondLst>
                                        </p:cTn>
                                        <p:tgtEl>
                                          <p:spTgt spid="68655"/>
                                        </p:tgtEl>
                                        <p:attrNameLst>
                                          <p:attrName>style.visibility</p:attrName>
                                        </p:attrNameLst>
                                      </p:cBhvr>
                                      <p:to>
                                        <p:strVal val="visible"/>
                                      </p:to>
                                    </p:set>
                                    <p:animEffect transition="in" filter="fade">
                                      <p:cBhvr>
                                        <p:cTn id="53" dur="1000"/>
                                        <p:tgtEl>
                                          <p:spTgt spid="68655"/>
                                        </p:tgtEl>
                                      </p:cBhvr>
                                    </p:animEffect>
                                  </p:childTnLst>
                                </p:cTn>
                              </p:par>
                            </p:childTnLst>
                          </p:cTn>
                        </p:par>
                        <p:par>
                          <p:cTn id="54" fill="hold">
                            <p:stCondLst>
                              <p:cond delay="16000"/>
                            </p:stCondLst>
                            <p:childTnLst>
                              <p:par>
                                <p:cTn id="55" presetID="10" presetClass="exit" presetSubtype="0" fill="hold" nodeType="afterEffect">
                                  <p:stCondLst>
                                    <p:cond delay="4000"/>
                                  </p:stCondLst>
                                  <p:childTnLst>
                                    <p:animEffect transition="out" filter="fade">
                                      <p:cBhvr>
                                        <p:cTn id="56" dur="1000"/>
                                        <p:tgtEl>
                                          <p:spTgt spid="68650"/>
                                        </p:tgtEl>
                                      </p:cBhvr>
                                    </p:animEffect>
                                    <p:set>
                                      <p:cBhvr>
                                        <p:cTn id="57" dur="1" fill="hold">
                                          <p:stCondLst>
                                            <p:cond delay="999"/>
                                          </p:stCondLst>
                                        </p:cTn>
                                        <p:tgtEl>
                                          <p:spTgt spid="68650"/>
                                        </p:tgtEl>
                                        <p:attrNameLst>
                                          <p:attrName>style.visibility</p:attrName>
                                        </p:attrNameLst>
                                      </p:cBhvr>
                                      <p:to>
                                        <p:strVal val="hidden"/>
                                      </p:to>
                                    </p:set>
                                  </p:childTnLst>
                                </p:cTn>
                              </p:par>
                            </p:childTnLst>
                          </p:cTn>
                        </p:par>
                        <p:par>
                          <p:cTn id="58" fill="hold">
                            <p:stCondLst>
                              <p:cond delay="21000"/>
                            </p:stCondLst>
                            <p:childTnLst>
                              <p:par>
                                <p:cTn id="59" presetID="10" presetClass="entr" presetSubtype="0" fill="hold" nodeType="afterEffect">
                                  <p:stCondLst>
                                    <p:cond delay="0"/>
                                  </p:stCondLst>
                                  <p:childTnLst>
                                    <p:set>
                                      <p:cBhvr>
                                        <p:cTn id="60" dur="1" fill="hold">
                                          <p:stCondLst>
                                            <p:cond delay="0"/>
                                          </p:stCondLst>
                                        </p:cTn>
                                        <p:tgtEl>
                                          <p:spTgt spid="68656"/>
                                        </p:tgtEl>
                                        <p:attrNameLst>
                                          <p:attrName>style.visibility</p:attrName>
                                        </p:attrNameLst>
                                      </p:cBhvr>
                                      <p:to>
                                        <p:strVal val="visible"/>
                                      </p:to>
                                    </p:set>
                                    <p:animEffect transition="in" filter="fade">
                                      <p:cBhvr>
                                        <p:cTn id="61" dur="1000"/>
                                        <p:tgtEl>
                                          <p:spTgt spid="6865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8658"/>
                                        </p:tgtEl>
                                        <p:attrNameLst>
                                          <p:attrName>style.visibility</p:attrName>
                                        </p:attrNameLst>
                                      </p:cBhvr>
                                      <p:to>
                                        <p:strVal val="visible"/>
                                      </p:to>
                                    </p:set>
                                    <p:animEffect transition="in" filter="fade">
                                      <p:cBhvr>
                                        <p:cTn id="64" dur="1000"/>
                                        <p:tgtEl>
                                          <p:spTgt spid="68658"/>
                                        </p:tgtEl>
                                      </p:cBhvr>
                                    </p:animEffect>
                                  </p:childTnLst>
                                </p:cTn>
                              </p:par>
                            </p:childTnLst>
                          </p:cTn>
                        </p:par>
                        <p:par>
                          <p:cTn id="65" fill="hold">
                            <p:stCondLst>
                              <p:cond delay="22000"/>
                            </p:stCondLst>
                            <p:childTnLst>
                              <p:par>
                                <p:cTn id="66" presetID="10" presetClass="exit" presetSubtype="0" fill="hold" grpId="1" nodeType="afterEffect">
                                  <p:stCondLst>
                                    <p:cond delay="4000"/>
                                  </p:stCondLst>
                                  <p:childTnLst>
                                    <p:animEffect transition="out" filter="fade">
                                      <p:cBhvr>
                                        <p:cTn id="67" dur="1000"/>
                                        <p:tgtEl>
                                          <p:spTgt spid="68655"/>
                                        </p:tgtEl>
                                      </p:cBhvr>
                                    </p:animEffect>
                                    <p:set>
                                      <p:cBhvr>
                                        <p:cTn id="68" dur="1" fill="hold">
                                          <p:stCondLst>
                                            <p:cond delay="999"/>
                                          </p:stCondLst>
                                        </p:cTn>
                                        <p:tgtEl>
                                          <p:spTgt spid="68655"/>
                                        </p:tgtEl>
                                        <p:attrNameLst>
                                          <p:attrName>style.visibility</p:attrName>
                                        </p:attrNameLst>
                                      </p:cBhvr>
                                      <p:to>
                                        <p:strVal val="hidden"/>
                                      </p:to>
                                    </p:set>
                                  </p:childTnLst>
                                </p:cTn>
                              </p:par>
                            </p:childTnLst>
                          </p:cTn>
                        </p:par>
                        <p:par>
                          <p:cTn id="69" fill="hold">
                            <p:stCondLst>
                              <p:cond delay="27000"/>
                            </p:stCondLst>
                            <p:childTnLst>
                              <p:par>
                                <p:cTn id="70" presetID="10" presetClass="entr" presetSubtype="0" fill="hold" grpId="0" nodeType="afterEffect">
                                  <p:stCondLst>
                                    <p:cond delay="0"/>
                                  </p:stCondLst>
                                  <p:childTnLst>
                                    <p:set>
                                      <p:cBhvr>
                                        <p:cTn id="71" dur="1" fill="hold">
                                          <p:stCondLst>
                                            <p:cond delay="0"/>
                                          </p:stCondLst>
                                        </p:cTn>
                                        <p:tgtEl>
                                          <p:spTgt spid="68659"/>
                                        </p:tgtEl>
                                        <p:attrNameLst>
                                          <p:attrName>style.visibility</p:attrName>
                                        </p:attrNameLst>
                                      </p:cBhvr>
                                      <p:to>
                                        <p:strVal val="visible"/>
                                      </p:to>
                                    </p:set>
                                    <p:animEffect transition="in" filter="fade">
                                      <p:cBhvr>
                                        <p:cTn id="72" dur="1000"/>
                                        <p:tgtEl>
                                          <p:spTgt spid="6865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8660"/>
                                        </p:tgtEl>
                                        <p:attrNameLst>
                                          <p:attrName>style.visibility</p:attrName>
                                        </p:attrNameLst>
                                      </p:cBhvr>
                                      <p:to>
                                        <p:strVal val="visible"/>
                                      </p:to>
                                    </p:set>
                                    <p:animEffect transition="in" filter="fade">
                                      <p:cBhvr>
                                        <p:cTn id="75" dur="1000"/>
                                        <p:tgtEl>
                                          <p:spTgt spid="68660"/>
                                        </p:tgtEl>
                                      </p:cBhvr>
                                    </p:animEffect>
                                  </p:childTnLst>
                                </p:cTn>
                              </p:par>
                            </p:childTnLst>
                          </p:cTn>
                        </p:par>
                        <p:par>
                          <p:cTn id="76" fill="hold">
                            <p:stCondLst>
                              <p:cond delay="28000"/>
                            </p:stCondLst>
                            <p:childTnLst>
                              <p:par>
                                <p:cTn id="77" presetID="42" presetClass="path" presetSubtype="0" accel="50000" decel="50000" fill="hold" grpId="1" nodeType="afterEffect">
                                  <p:stCondLst>
                                    <p:cond delay="0"/>
                                  </p:stCondLst>
                                  <p:childTnLst>
                                    <p:animMotion origin="layout" path="M 1.94444E-6 1.84971E-6 L -0.00104 0.12185 " pathEditMode="relative" rAng="0" ptsTypes="AA">
                                      <p:cBhvr>
                                        <p:cTn id="78" dur="1000" fill="hold"/>
                                        <p:tgtEl>
                                          <p:spTgt spid="68659"/>
                                        </p:tgtEl>
                                        <p:attrNameLst>
                                          <p:attrName>ppt_x</p:attrName>
                                          <p:attrName>ppt_y</p:attrName>
                                        </p:attrNameLst>
                                      </p:cBhvr>
                                      <p:rCtr x="-1" y="61"/>
                                    </p:animMotion>
                                  </p:childTnLst>
                                </p:cTn>
                              </p:par>
                              <p:par>
                                <p:cTn id="79" presetID="42" presetClass="path" presetSubtype="0" accel="50000" decel="50000" fill="hold" grpId="1" nodeType="withEffect">
                                  <p:stCondLst>
                                    <p:cond delay="0"/>
                                  </p:stCondLst>
                                  <p:childTnLst>
                                    <p:animMotion origin="layout" path="M 3.05556E-6 -2.71676E-6 L 0.00468 0.11908 " pathEditMode="relative" rAng="0" ptsTypes="AA">
                                      <p:cBhvr>
                                        <p:cTn id="80" dur="1000" fill="hold"/>
                                        <p:tgtEl>
                                          <p:spTgt spid="68660"/>
                                        </p:tgtEl>
                                        <p:attrNameLst>
                                          <p:attrName>ppt_x</p:attrName>
                                          <p:attrName>ppt_y</p:attrName>
                                        </p:attrNameLst>
                                      </p:cBhvr>
                                      <p:rCtr x="2" y="59"/>
                                    </p:animMotion>
                                  </p:childTnLst>
                                </p:cTn>
                              </p:par>
                            </p:childTnLst>
                          </p:cTn>
                        </p:par>
                        <p:par>
                          <p:cTn id="81" fill="hold">
                            <p:stCondLst>
                              <p:cond delay="29000"/>
                            </p:stCondLst>
                            <p:childTnLst>
                              <p:par>
                                <p:cTn id="82" presetID="10" presetClass="exit" presetSubtype="0" fill="hold" grpId="2" nodeType="afterEffect">
                                  <p:stCondLst>
                                    <p:cond delay="4000"/>
                                  </p:stCondLst>
                                  <p:childTnLst>
                                    <p:animEffect transition="out" filter="fade">
                                      <p:cBhvr>
                                        <p:cTn id="83" dur="1000"/>
                                        <p:tgtEl>
                                          <p:spTgt spid="68660"/>
                                        </p:tgtEl>
                                      </p:cBhvr>
                                    </p:animEffect>
                                    <p:set>
                                      <p:cBhvr>
                                        <p:cTn id="84" dur="1" fill="hold">
                                          <p:stCondLst>
                                            <p:cond delay="999"/>
                                          </p:stCondLst>
                                        </p:cTn>
                                        <p:tgtEl>
                                          <p:spTgt spid="68660"/>
                                        </p:tgtEl>
                                        <p:attrNameLst>
                                          <p:attrName>style.visibility</p:attrName>
                                        </p:attrNameLst>
                                      </p:cBhvr>
                                      <p:to>
                                        <p:strVal val="hidden"/>
                                      </p:to>
                                    </p:set>
                                  </p:childTnLst>
                                </p:cTn>
                              </p:par>
                              <p:par>
                                <p:cTn id="85" presetID="10" presetClass="exit" presetSubtype="0" fill="hold" grpId="2" nodeType="withEffect">
                                  <p:stCondLst>
                                    <p:cond delay="0"/>
                                  </p:stCondLst>
                                  <p:childTnLst>
                                    <p:animEffect transition="out" filter="fade">
                                      <p:cBhvr>
                                        <p:cTn id="86" dur="1000"/>
                                        <p:tgtEl>
                                          <p:spTgt spid="68659"/>
                                        </p:tgtEl>
                                      </p:cBhvr>
                                    </p:animEffect>
                                    <p:set>
                                      <p:cBhvr>
                                        <p:cTn id="87" dur="1" fill="hold">
                                          <p:stCondLst>
                                            <p:cond delay="999"/>
                                          </p:stCondLst>
                                        </p:cTn>
                                        <p:tgtEl>
                                          <p:spTgt spid="68659"/>
                                        </p:tgtEl>
                                        <p:attrNameLst>
                                          <p:attrName>style.visibility</p:attrName>
                                        </p:attrNameLst>
                                      </p:cBhvr>
                                      <p:to>
                                        <p:strVal val="hidden"/>
                                      </p:to>
                                    </p:set>
                                  </p:childTnLst>
                                </p:cTn>
                              </p:par>
                            </p:childTnLst>
                          </p:cTn>
                        </p:par>
                        <p:par>
                          <p:cTn id="88" fill="hold">
                            <p:stCondLst>
                              <p:cond delay="34000"/>
                            </p:stCondLst>
                            <p:childTnLst>
                              <p:par>
                                <p:cTn id="89" presetID="10" presetClass="entr" presetSubtype="0" fill="hold" grpId="0" nodeType="afterEffect">
                                  <p:stCondLst>
                                    <p:cond delay="0"/>
                                  </p:stCondLst>
                                  <p:childTnLst>
                                    <p:set>
                                      <p:cBhvr>
                                        <p:cTn id="90" dur="1" fill="hold">
                                          <p:stCondLst>
                                            <p:cond delay="0"/>
                                          </p:stCondLst>
                                        </p:cTn>
                                        <p:tgtEl>
                                          <p:spTgt spid="68661"/>
                                        </p:tgtEl>
                                        <p:attrNameLst>
                                          <p:attrName>style.visibility</p:attrName>
                                        </p:attrNameLst>
                                      </p:cBhvr>
                                      <p:to>
                                        <p:strVal val="visible"/>
                                      </p:to>
                                    </p:set>
                                    <p:animEffect transition="in" filter="fade">
                                      <p:cBhvr>
                                        <p:cTn id="91" dur="1000"/>
                                        <p:tgtEl>
                                          <p:spTgt spid="68661"/>
                                        </p:tgtEl>
                                      </p:cBhvr>
                                    </p:animEffect>
                                  </p:childTnLst>
                                </p:cTn>
                              </p:par>
                            </p:childTnLst>
                          </p:cTn>
                        </p:par>
                        <p:par>
                          <p:cTn id="92" fill="hold">
                            <p:stCondLst>
                              <p:cond delay="35000"/>
                            </p:stCondLst>
                            <p:childTnLst>
                              <p:par>
                                <p:cTn id="93" presetID="10" presetClass="exit" presetSubtype="0" fill="hold" grpId="1" nodeType="afterEffect">
                                  <p:stCondLst>
                                    <p:cond delay="4000"/>
                                  </p:stCondLst>
                                  <p:childTnLst>
                                    <p:animEffect transition="out" filter="fade">
                                      <p:cBhvr>
                                        <p:cTn id="94" dur="1000"/>
                                        <p:tgtEl>
                                          <p:spTgt spid="68661"/>
                                        </p:tgtEl>
                                      </p:cBhvr>
                                    </p:animEffect>
                                    <p:set>
                                      <p:cBhvr>
                                        <p:cTn id="95" dur="1" fill="hold">
                                          <p:stCondLst>
                                            <p:cond delay="999"/>
                                          </p:stCondLst>
                                        </p:cTn>
                                        <p:tgtEl>
                                          <p:spTgt spid="68661"/>
                                        </p:tgtEl>
                                        <p:attrNameLst>
                                          <p:attrName>style.visibility</p:attrName>
                                        </p:attrNameLst>
                                      </p:cBhvr>
                                      <p:to>
                                        <p:strVal val="hidden"/>
                                      </p:to>
                                    </p:set>
                                  </p:childTnLst>
                                </p:cTn>
                              </p:par>
                            </p:childTnLst>
                          </p:cTn>
                        </p:par>
                        <p:par>
                          <p:cTn id="96" fill="hold">
                            <p:stCondLst>
                              <p:cond delay="40000"/>
                            </p:stCondLst>
                            <p:childTnLst>
                              <p:par>
                                <p:cTn id="97" presetID="10" presetClass="entr" presetSubtype="0" fill="hold" grpId="0" nodeType="afterEffect">
                                  <p:stCondLst>
                                    <p:cond delay="0"/>
                                  </p:stCondLst>
                                  <p:childTnLst>
                                    <p:set>
                                      <p:cBhvr>
                                        <p:cTn id="98" dur="1" fill="hold">
                                          <p:stCondLst>
                                            <p:cond delay="0"/>
                                          </p:stCondLst>
                                        </p:cTn>
                                        <p:tgtEl>
                                          <p:spTgt spid="68662"/>
                                        </p:tgtEl>
                                        <p:attrNameLst>
                                          <p:attrName>style.visibility</p:attrName>
                                        </p:attrNameLst>
                                      </p:cBhvr>
                                      <p:to>
                                        <p:strVal val="visible"/>
                                      </p:to>
                                    </p:set>
                                    <p:animEffect transition="in" filter="fade">
                                      <p:cBhvr>
                                        <p:cTn id="99" dur="1000"/>
                                        <p:tgtEl>
                                          <p:spTgt spid="68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52" grpId="0" animBg="1"/>
      <p:bldP spid="68652" grpId="1" animBg="1"/>
      <p:bldP spid="68653" grpId="0" animBg="1"/>
      <p:bldP spid="68653" grpId="1" animBg="1"/>
      <p:bldP spid="68654" grpId="0"/>
      <p:bldP spid="68654" grpId="1"/>
      <p:bldP spid="68655" grpId="0"/>
      <p:bldP spid="68655" grpId="1"/>
      <p:bldP spid="68658" grpId="0" animBg="1"/>
      <p:bldP spid="68659" grpId="0"/>
      <p:bldP spid="68659" grpId="1"/>
      <p:bldP spid="68659" grpId="2"/>
      <p:bldP spid="68660" grpId="0"/>
      <p:bldP spid="68660" grpId="1"/>
      <p:bldP spid="68660" grpId="2"/>
      <p:bldP spid="68661" grpId="0"/>
      <p:bldP spid="68661" grpId="1"/>
      <p:bldP spid="68662"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ransition spd="slow" advClick="0" advTm="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Box 5"/>
          <p:cNvSpPr txBox="1">
            <a:spLocks noChangeArrowheads="1"/>
          </p:cNvSpPr>
          <p:nvPr/>
        </p:nvSpPr>
        <p:spPr bwMode="auto">
          <a:xfrm>
            <a:off x="2706688" y="1171575"/>
            <a:ext cx="4033837" cy="461963"/>
          </a:xfrm>
          <a:prstGeom prst="rect">
            <a:avLst/>
          </a:prstGeom>
          <a:noFill/>
          <a:ln w="9525" algn="ctr">
            <a:noFill/>
            <a:miter lim="800000"/>
            <a:headEnd/>
            <a:tailEnd/>
          </a:ln>
        </p:spPr>
        <p:txBody>
          <a:bodyPr wrap="none">
            <a:spAutoFit/>
          </a:bodyPr>
          <a:lstStyle/>
          <a:p>
            <a:pPr marL="342900" indent="-342900">
              <a:buFontTx/>
              <a:buNone/>
            </a:pPr>
            <a:r>
              <a:rPr lang="en-US" sz="3000" b="1">
                <a:solidFill>
                  <a:srgbClr val="303C18"/>
                </a:solidFill>
                <a:latin typeface="Arial" charset="0"/>
              </a:rPr>
              <a:t>Komponen Software </a:t>
            </a:r>
          </a:p>
        </p:txBody>
      </p:sp>
      <p:sp>
        <p:nvSpPr>
          <p:cNvPr id="20483" name="Rectangle 6"/>
          <p:cNvSpPr>
            <a:spLocks noChangeArrowheads="1"/>
          </p:cNvSpPr>
          <p:nvPr/>
        </p:nvSpPr>
        <p:spPr bwMode="auto">
          <a:xfrm>
            <a:off x="179388" y="1557338"/>
            <a:ext cx="8713787" cy="1295400"/>
          </a:xfrm>
          <a:prstGeom prst="rect">
            <a:avLst/>
          </a:prstGeom>
          <a:noFill/>
          <a:ln w="9525">
            <a:noFill/>
            <a:miter lim="800000"/>
            <a:headEnd/>
            <a:tailEnd/>
          </a:ln>
        </p:spPr>
        <p:txBody>
          <a:bodyPr anchor="ctr"/>
          <a:lstStyle/>
          <a:p>
            <a:pPr algn="ctr">
              <a:lnSpc>
                <a:spcPct val="100000"/>
              </a:lnSpc>
              <a:spcBef>
                <a:spcPct val="0"/>
              </a:spcBef>
              <a:buFontTx/>
              <a:buNone/>
            </a:pPr>
            <a:r>
              <a:rPr lang="en-US" sz="2200" b="1">
                <a:solidFill>
                  <a:srgbClr val="303C18"/>
                </a:solidFill>
              </a:rPr>
              <a:t>Yang dimaksud dengan komponen software dalam sebuah jaringan komputer adalah sistem operasi dan protokol yang digunakan pada bagian server serta setting sistem dalam komputer user.</a:t>
            </a:r>
          </a:p>
        </p:txBody>
      </p:sp>
      <p:pic>
        <p:nvPicPr>
          <p:cNvPr id="69646" name="Picture 14" descr="linux"/>
          <p:cNvPicPr>
            <a:picLocks noChangeAspect="1" noChangeArrowheads="1"/>
          </p:cNvPicPr>
          <p:nvPr/>
        </p:nvPicPr>
        <p:blipFill>
          <a:blip r:embed="rId2"/>
          <a:srcRect/>
          <a:stretch>
            <a:fillRect/>
          </a:stretch>
        </p:blipFill>
        <p:spPr bwMode="auto">
          <a:xfrm>
            <a:off x="900113" y="5445125"/>
            <a:ext cx="779462" cy="1008063"/>
          </a:xfrm>
          <a:prstGeom prst="rect">
            <a:avLst/>
          </a:prstGeom>
          <a:noFill/>
          <a:ln w="9525">
            <a:noFill/>
            <a:miter lim="800000"/>
            <a:headEnd/>
            <a:tailEnd/>
          </a:ln>
        </p:spPr>
      </p:pic>
      <p:pic>
        <p:nvPicPr>
          <p:cNvPr id="69647" name="Picture 15" descr="msntworkstation"/>
          <p:cNvPicPr>
            <a:picLocks noChangeAspect="1" noChangeArrowheads="1"/>
          </p:cNvPicPr>
          <p:nvPr/>
        </p:nvPicPr>
        <p:blipFill>
          <a:blip r:embed="rId3"/>
          <a:srcRect/>
          <a:stretch>
            <a:fillRect/>
          </a:stretch>
        </p:blipFill>
        <p:spPr bwMode="auto">
          <a:xfrm>
            <a:off x="7237413" y="5661025"/>
            <a:ext cx="1079500" cy="703263"/>
          </a:xfrm>
          <a:prstGeom prst="rect">
            <a:avLst/>
          </a:prstGeom>
          <a:noFill/>
          <a:ln w="9525">
            <a:noFill/>
            <a:miter lim="800000"/>
            <a:headEnd/>
            <a:tailEnd/>
          </a:ln>
        </p:spPr>
      </p:pic>
      <p:pic>
        <p:nvPicPr>
          <p:cNvPr id="69648" name="Picture 16" descr="novel"/>
          <p:cNvPicPr>
            <a:picLocks noChangeAspect="1" noChangeArrowheads="1"/>
          </p:cNvPicPr>
          <p:nvPr/>
        </p:nvPicPr>
        <p:blipFill>
          <a:blip r:embed="rId4"/>
          <a:srcRect/>
          <a:stretch>
            <a:fillRect/>
          </a:stretch>
        </p:blipFill>
        <p:spPr bwMode="auto">
          <a:xfrm>
            <a:off x="1763713" y="5661025"/>
            <a:ext cx="1008062" cy="647700"/>
          </a:xfrm>
          <a:prstGeom prst="rect">
            <a:avLst/>
          </a:prstGeom>
          <a:noFill/>
          <a:ln w="9525">
            <a:noFill/>
            <a:miter lim="800000"/>
            <a:headEnd/>
            <a:tailEnd/>
          </a:ln>
        </p:spPr>
      </p:pic>
      <p:pic>
        <p:nvPicPr>
          <p:cNvPr id="69650" name="Picture 18" descr="0 computer5"/>
          <p:cNvPicPr>
            <a:picLocks noChangeAspect="1" noChangeArrowheads="1"/>
          </p:cNvPicPr>
          <p:nvPr/>
        </p:nvPicPr>
        <p:blipFill>
          <a:blip r:embed="rId5"/>
          <a:srcRect/>
          <a:stretch>
            <a:fillRect/>
          </a:stretch>
        </p:blipFill>
        <p:spPr bwMode="auto">
          <a:xfrm>
            <a:off x="2627313" y="2876550"/>
            <a:ext cx="1882775" cy="1704975"/>
          </a:xfrm>
          <a:prstGeom prst="rect">
            <a:avLst/>
          </a:prstGeom>
          <a:noFill/>
          <a:ln w="9525">
            <a:noFill/>
            <a:miter lim="800000"/>
            <a:headEnd/>
            <a:tailEnd/>
          </a:ln>
        </p:spPr>
      </p:pic>
      <p:pic>
        <p:nvPicPr>
          <p:cNvPr id="69651" name="Picture 19" descr="0 computer5"/>
          <p:cNvPicPr>
            <a:picLocks noChangeAspect="1" noChangeArrowheads="1"/>
          </p:cNvPicPr>
          <p:nvPr/>
        </p:nvPicPr>
        <p:blipFill>
          <a:blip r:embed="rId6"/>
          <a:srcRect/>
          <a:stretch>
            <a:fillRect/>
          </a:stretch>
        </p:blipFill>
        <p:spPr bwMode="auto">
          <a:xfrm>
            <a:off x="5424488" y="2876550"/>
            <a:ext cx="1882775" cy="1704975"/>
          </a:xfrm>
          <a:prstGeom prst="rect">
            <a:avLst/>
          </a:prstGeom>
          <a:noFill/>
          <a:ln w="9525">
            <a:noFill/>
            <a:miter lim="800000"/>
            <a:headEnd/>
            <a:tailEnd/>
          </a:ln>
        </p:spPr>
      </p:pic>
      <p:sp>
        <p:nvSpPr>
          <p:cNvPr id="69652" name="Rectangle 20"/>
          <p:cNvSpPr>
            <a:spLocks noChangeArrowheads="1"/>
          </p:cNvSpPr>
          <p:nvPr/>
        </p:nvSpPr>
        <p:spPr bwMode="auto">
          <a:xfrm>
            <a:off x="179388" y="4365625"/>
            <a:ext cx="8713787" cy="1079500"/>
          </a:xfrm>
          <a:prstGeom prst="rect">
            <a:avLst/>
          </a:prstGeom>
          <a:noFill/>
          <a:ln w="9525">
            <a:noFill/>
            <a:miter lim="800000"/>
            <a:headEnd/>
            <a:tailEnd/>
          </a:ln>
        </p:spPr>
        <p:txBody>
          <a:bodyPr anchor="ctr"/>
          <a:lstStyle/>
          <a:p>
            <a:pPr algn="ctr">
              <a:lnSpc>
                <a:spcPct val="100000"/>
              </a:lnSpc>
              <a:spcBef>
                <a:spcPct val="0"/>
              </a:spcBef>
              <a:buFontTx/>
              <a:buNone/>
            </a:pPr>
            <a:r>
              <a:rPr lang="en-US" sz="2200" b="1">
                <a:solidFill>
                  <a:srgbClr val="303C18"/>
                </a:solidFill>
              </a:rPr>
              <a:t>Komponen software memungkinkan dua komputer dengan sistem operasi yang berbeda dapat saling bertukar data/informasi.</a:t>
            </a:r>
          </a:p>
        </p:txBody>
      </p:sp>
      <p:sp>
        <p:nvSpPr>
          <p:cNvPr id="69653" name="Text Box 21"/>
          <p:cNvSpPr txBox="1">
            <a:spLocks noChangeArrowheads="1"/>
          </p:cNvSpPr>
          <p:nvPr/>
        </p:nvSpPr>
        <p:spPr bwMode="auto">
          <a:xfrm>
            <a:off x="1908175" y="3014663"/>
            <a:ext cx="1365250" cy="239712"/>
          </a:xfrm>
          <a:prstGeom prst="rect">
            <a:avLst/>
          </a:prstGeom>
          <a:noFill/>
          <a:ln w="9525" algn="ctr">
            <a:noFill/>
            <a:miter lim="800000"/>
            <a:headEnd/>
            <a:tailEnd/>
          </a:ln>
        </p:spPr>
        <p:txBody>
          <a:bodyPr wrap="none">
            <a:spAutoFit/>
          </a:bodyPr>
          <a:lstStyle/>
          <a:p>
            <a:pPr marL="342900" indent="-342900">
              <a:buFontTx/>
              <a:buNone/>
            </a:pPr>
            <a:r>
              <a:rPr lang="en-US" b="1">
                <a:solidFill>
                  <a:srgbClr val="303C18"/>
                </a:solidFill>
              </a:rPr>
              <a:t>Protokol TCP / IP</a:t>
            </a:r>
          </a:p>
        </p:txBody>
      </p:sp>
      <p:sp>
        <p:nvSpPr>
          <p:cNvPr id="69654" name="Text Box 22"/>
          <p:cNvSpPr txBox="1">
            <a:spLocks noChangeArrowheads="1"/>
          </p:cNvSpPr>
          <p:nvPr/>
        </p:nvSpPr>
        <p:spPr bwMode="auto">
          <a:xfrm>
            <a:off x="6516688" y="2992438"/>
            <a:ext cx="1365250" cy="239712"/>
          </a:xfrm>
          <a:prstGeom prst="rect">
            <a:avLst/>
          </a:prstGeom>
          <a:noFill/>
          <a:ln w="9525" algn="ctr">
            <a:noFill/>
            <a:miter lim="800000"/>
            <a:headEnd/>
            <a:tailEnd/>
          </a:ln>
        </p:spPr>
        <p:txBody>
          <a:bodyPr wrap="none">
            <a:spAutoFit/>
          </a:bodyPr>
          <a:lstStyle/>
          <a:p>
            <a:pPr marL="342900" indent="-342900">
              <a:buFontTx/>
              <a:buNone/>
            </a:pPr>
            <a:r>
              <a:rPr lang="en-US" b="1">
                <a:solidFill>
                  <a:srgbClr val="303C18"/>
                </a:solidFill>
              </a:rPr>
              <a:t>Protokol TCP / IP</a:t>
            </a:r>
          </a:p>
        </p:txBody>
      </p:sp>
      <p:cxnSp>
        <p:nvCxnSpPr>
          <p:cNvPr id="69655" name="AutoShape 23"/>
          <p:cNvCxnSpPr>
            <a:cxnSpLocks noChangeShapeType="1"/>
          </p:cNvCxnSpPr>
          <p:nvPr/>
        </p:nvCxnSpPr>
        <p:spPr bwMode="auto">
          <a:xfrm>
            <a:off x="4510088" y="3729038"/>
            <a:ext cx="1300162" cy="327025"/>
          </a:xfrm>
          <a:prstGeom prst="curvedConnector3">
            <a:avLst>
              <a:gd name="adj1" fmla="val 49940"/>
            </a:avLst>
          </a:prstGeom>
          <a:noFill/>
          <a:ln w="19050">
            <a:solidFill>
              <a:srgbClr val="FF0000"/>
            </a:solidFill>
            <a:round/>
            <a:headEnd type="triangle" w="med" len="med"/>
            <a:tailEnd type="triangle" w="med" len="med"/>
          </a:ln>
        </p:spPr>
      </p:cxnSp>
      <p:pic>
        <p:nvPicPr>
          <p:cNvPr id="20493" name="Picture 24" descr="butt HubloMedDa5 line"/>
          <p:cNvPicPr>
            <a:picLocks noChangeArrowheads="1"/>
          </p:cNvPicPr>
          <p:nvPr/>
        </p:nvPicPr>
        <p:blipFill>
          <a:blip r:embed="rId7"/>
          <a:srcRect/>
          <a:stretch>
            <a:fillRect/>
          </a:stretch>
        </p:blipFill>
        <p:spPr bwMode="auto">
          <a:xfrm>
            <a:off x="101600" y="549275"/>
            <a:ext cx="8070850" cy="57150"/>
          </a:xfrm>
          <a:prstGeom prst="rect">
            <a:avLst/>
          </a:prstGeom>
          <a:noFill/>
          <a:ln w="9525">
            <a:noFill/>
            <a:miter lim="800000"/>
            <a:headEnd/>
            <a:tailEnd/>
          </a:ln>
        </p:spPr>
      </p:pic>
      <p:pic>
        <p:nvPicPr>
          <p:cNvPr id="20494" name="Picture 25" descr="Tombol menu Dalam"/>
          <p:cNvPicPr>
            <a:picLocks noChangeAspect="1" noChangeArrowheads="1"/>
          </p:cNvPicPr>
          <p:nvPr/>
        </p:nvPicPr>
        <p:blipFill>
          <a:blip r:embed="rId8"/>
          <a:srcRect/>
          <a:stretch>
            <a:fillRect/>
          </a:stretch>
        </p:blipFill>
        <p:spPr bwMode="auto">
          <a:xfrm>
            <a:off x="323850" y="74613"/>
            <a:ext cx="2519363" cy="1122362"/>
          </a:xfrm>
          <a:prstGeom prst="rect">
            <a:avLst/>
          </a:prstGeom>
          <a:noFill/>
          <a:ln w="9525">
            <a:noFill/>
            <a:miter lim="800000"/>
            <a:headEnd/>
            <a:tailEnd/>
          </a:ln>
        </p:spPr>
      </p:pic>
      <p:sp>
        <p:nvSpPr>
          <p:cNvPr id="20495" name="Text Box 26"/>
          <p:cNvSpPr txBox="1">
            <a:spLocks noChangeArrowheads="1"/>
          </p:cNvSpPr>
          <p:nvPr/>
        </p:nvSpPr>
        <p:spPr bwMode="auto">
          <a:xfrm>
            <a:off x="368300" y="476250"/>
            <a:ext cx="2403475" cy="287338"/>
          </a:xfrm>
          <a:prstGeom prst="rect">
            <a:avLst/>
          </a:prstGeom>
          <a:noFill/>
          <a:ln w="9525" algn="ctr">
            <a:noFill/>
            <a:miter lim="800000"/>
            <a:headEnd/>
            <a:tailEnd/>
          </a:ln>
        </p:spPr>
        <p:txBody>
          <a:bodyPr wrap="none">
            <a:spAutoFit/>
          </a:bodyPr>
          <a:lstStyle/>
          <a:p>
            <a:pPr marL="342900" indent="-342900" algn="ctr">
              <a:buFontTx/>
              <a:buNone/>
            </a:pPr>
            <a:r>
              <a:rPr lang="en-US" sz="1600">
                <a:solidFill>
                  <a:srgbClr val="004835"/>
                </a:solidFill>
                <a:latin typeface="Arial Black" pitchFamily="34" charset="0"/>
              </a:rPr>
              <a:t>Komponen Jaringan</a:t>
            </a:r>
          </a:p>
        </p:txBody>
      </p:sp>
      <p:pic>
        <p:nvPicPr>
          <p:cNvPr id="20496" name="Picture 27" descr="Tombol menu Dalam">
            <a:hlinkClick r:id="rId9" action="ppaction://hlinksldjump" tooltip="Kembali ke Halaman Komponen Jaringan"/>
          </p:cNvPr>
          <p:cNvPicPr>
            <a:picLocks noChangeAspect="1" noChangeArrowheads="1"/>
          </p:cNvPicPr>
          <p:nvPr/>
        </p:nvPicPr>
        <p:blipFill>
          <a:blip r:embed="rId10"/>
          <a:srcRect/>
          <a:stretch>
            <a:fillRect/>
          </a:stretch>
        </p:blipFill>
        <p:spPr bwMode="auto">
          <a:xfrm>
            <a:off x="2987675" y="260350"/>
            <a:ext cx="1079500" cy="720725"/>
          </a:xfrm>
          <a:prstGeom prst="rect">
            <a:avLst/>
          </a:prstGeom>
          <a:noFill/>
          <a:ln w="9525">
            <a:noFill/>
            <a:miter lim="800000"/>
            <a:headEnd/>
            <a:tailEnd/>
          </a:ln>
        </p:spPr>
      </p:pic>
      <p:sp>
        <p:nvSpPr>
          <p:cNvPr id="20497" name="Text Box 28">
            <a:hlinkClick r:id="rId9" action="ppaction://hlinksldjump" tooltip="Kembali ke Halaman Komponen Jaringan"/>
          </p:cNvPr>
          <p:cNvSpPr txBox="1">
            <a:spLocks noChangeArrowheads="1"/>
          </p:cNvSpPr>
          <p:nvPr/>
        </p:nvSpPr>
        <p:spPr bwMode="auto">
          <a:xfrm>
            <a:off x="3021013" y="476250"/>
            <a:ext cx="974725" cy="287338"/>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004835"/>
                </a:solidFill>
                <a:latin typeface="Arial" charset="0"/>
              </a:rPr>
              <a:t>Kembali</a:t>
            </a:r>
          </a:p>
        </p:txBody>
      </p:sp>
      <p:sp>
        <p:nvSpPr>
          <p:cNvPr id="20498" name="AutoShape 29"/>
          <p:cNvSpPr>
            <a:spLocks noChangeArrowheads="1"/>
          </p:cNvSpPr>
          <p:nvPr/>
        </p:nvSpPr>
        <p:spPr bwMode="auto">
          <a:xfrm>
            <a:off x="684213" y="5373688"/>
            <a:ext cx="7775575" cy="1150937"/>
          </a:xfrm>
          <a:prstGeom prst="roundRect">
            <a:avLst>
              <a:gd name="adj" fmla="val 16667"/>
            </a:avLst>
          </a:prstGeom>
          <a:noFill/>
          <a:ln w="38100" algn="ctr">
            <a:solidFill>
              <a:srgbClr val="004835"/>
            </a:solidFill>
            <a:round/>
            <a:headEnd/>
            <a:tailEnd/>
          </a:ln>
        </p:spPr>
        <p:txBody>
          <a:bodyPr wrap="none" anchor="ctr"/>
          <a:lstStyle/>
          <a:p>
            <a:endParaRPr lang="en-US"/>
          </a:p>
        </p:txBody>
      </p:sp>
      <p:pic>
        <p:nvPicPr>
          <p:cNvPr id="20499" name="Picture 30" descr="Tombol menu Dalam"/>
          <p:cNvPicPr>
            <a:picLocks noChangeAspect="1" noChangeArrowheads="1"/>
          </p:cNvPicPr>
          <p:nvPr/>
        </p:nvPicPr>
        <p:blipFill>
          <a:blip r:embed="rId11"/>
          <a:srcRect/>
          <a:stretch>
            <a:fillRect/>
          </a:stretch>
        </p:blipFill>
        <p:spPr bwMode="auto">
          <a:xfrm>
            <a:off x="3779838" y="6165850"/>
            <a:ext cx="1512887" cy="900113"/>
          </a:xfrm>
          <a:prstGeom prst="rect">
            <a:avLst/>
          </a:prstGeom>
          <a:noFill/>
          <a:ln w="9525">
            <a:noFill/>
            <a:miter lim="800000"/>
            <a:headEnd/>
            <a:tailEnd/>
          </a:ln>
        </p:spPr>
      </p:pic>
      <p:sp>
        <p:nvSpPr>
          <p:cNvPr id="20500" name="Text Box 31"/>
          <p:cNvSpPr txBox="1">
            <a:spLocks noChangeArrowheads="1"/>
          </p:cNvSpPr>
          <p:nvPr/>
        </p:nvSpPr>
        <p:spPr bwMode="auto">
          <a:xfrm>
            <a:off x="4067175" y="6453188"/>
            <a:ext cx="957263" cy="261937"/>
          </a:xfrm>
          <a:prstGeom prst="rect">
            <a:avLst/>
          </a:prstGeom>
          <a:noFill/>
          <a:ln w="9525" algn="ctr">
            <a:noFill/>
            <a:miter lim="800000"/>
            <a:headEnd/>
            <a:tailEnd/>
          </a:ln>
        </p:spPr>
        <p:txBody>
          <a:bodyPr wrap="none">
            <a:spAutoFit/>
          </a:bodyPr>
          <a:lstStyle/>
          <a:p>
            <a:pPr marL="342900" indent="-342900" algn="ctr">
              <a:buFontTx/>
              <a:buNone/>
            </a:pPr>
            <a:r>
              <a:rPr lang="en-US" sz="1400">
                <a:solidFill>
                  <a:srgbClr val="004835"/>
                </a:solidFill>
                <a:latin typeface="Arial Black" pitchFamily="34" charset="0"/>
              </a:rPr>
              <a:t>Catatan</a:t>
            </a:r>
          </a:p>
        </p:txBody>
      </p:sp>
      <p:sp>
        <p:nvSpPr>
          <p:cNvPr id="20501" name="Text Box 32"/>
          <p:cNvSpPr txBox="1">
            <a:spLocks noChangeArrowheads="1"/>
          </p:cNvSpPr>
          <p:nvPr/>
        </p:nvSpPr>
        <p:spPr bwMode="auto">
          <a:xfrm>
            <a:off x="2636838" y="5673725"/>
            <a:ext cx="4592637" cy="534988"/>
          </a:xfrm>
          <a:prstGeom prst="rect">
            <a:avLst/>
          </a:prstGeom>
          <a:noFill/>
          <a:ln w="9525" algn="ctr">
            <a:noFill/>
            <a:miter lim="800000"/>
            <a:headEnd/>
            <a:tailEnd/>
          </a:ln>
        </p:spPr>
        <p:txBody>
          <a:bodyPr wrap="none">
            <a:spAutoFit/>
          </a:bodyPr>
          <a:lstStyle/>
          <a:p>
            <a:pPr marL="342900" indent="-342900" algn="r">
              <a:buFontTx/>
              <a:buNone/>
            </a:pPr>
            <a:r>
              <a:rPr lang="en-US" sz="1600" b="1">
                <a:solidFill>
                  <a:srgbClr val="303C18"/>
                </a:solidFill>
              </a:rPr>
              <a:t>Contoh sistem operasi jaringan komputer : Linux,</a:t>
            </a:r>
          </a:p>
          <a:p>
            <a:pPr marL="342900" indent="-342900" algn="r">
              <a:buFontTx/>
              <a:buNone/>
            </a:pPr>
            <a:r>
              <a:rPr lang="en-US" sz="1600" b="1">
                <a:solidFill>
                  <a:srgbClr val="303C18"/>
                </a:solidFill>
              </a:rPr>
              <a:t>Novell, Windows NT, dll.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9650"/>
                                        </p:tgtEl>
                                        <p:attrNameLst>
                                          <p:attrName>style.visibility</p:attrName>
                                        </p:attrNameLst>
                                      </p:cBhvr>
                                      <p:to>
                                        <p:strVal val="visible"/>
                                      </p:to>
                                    </p:set>
                                    <p:animEffect transition="in" filter="fade">
                                      <p:cBhvr>
                                        <p:cTn id="7" dur="1000"/>
                                        <p:tgtEl>
                                          <p:spTgt spid="6965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9651"/>
                                        </p:tgtEl>
                                        <p:attrNameLst>
                                          <p:attrName>style.visibility</p:attrName>
                                        </p:attrNameLst>
                                      </p:cBhvr>
                                      <p:to>
                                        <p:strVal val="visible"/>
                                      </p:to>
                                    </p:set>
                                    <p:animEffect transition="in" filter="fade">
                                      <p:cBhvr>
                                        <p:cTn id="11" dur="1000"/>
                                        <p:tgtEl>
                                          <p:spTgt spid="69651"/>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69654"/>
                                        </p:tgtEl>
                                        <p:attrNameLst>
                                          <p:attrName>style.visibility</p:attrName>
                                        </p:attrNameLst>
                                      </p:cBhvr>
                                      <p:to>
                                        <p:strVal val="visible"/>
                                      </p:to>
                                    </p:set>
                                    <p:animEffect transition="in" filter="fade">
                                      <p:cBhvr>
                                        <p:cTn id="15" dur="1000"/>
                                        <p:tgtEl>
                                          <p:spTgt spid="69654"/>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69653"/>
                                        </p:tgtEl>
                                        <p:attrNameLst>
                                          <p:attrName>style.visibility</p:attrName>
                                        </p:attrNameLst>
                                      </p:cBhvr>
                                      <p:to>
                                        <p:strVal val="visible"/>
                                      </p:to>
                                    </p:set>
                                    <p:animEffect transition="in" filter="fade">
                                      <p:cBhvr>
                                        <p:cTn id="19" dur="1000"/>
                                        <p:tgtEl>
                                          <p:spTgt spid="69653"/>
                                        </p:tgtEl>
                                      </p:cBhvr>
                                    </p:animEffect>
                                  </p:childTnLst>
                                </p:cTn>
                              </p:par>
                            </p:childTnLst>
                          </p:cTn>
                        </p:par>
                        <p:par>
                          <p:cTn id="20" fill="hold">
                            <p:stCondLst>
                              <p:cond delay="4000"/>
                            </p:stCondLst>
                            <p:childTnLst>
                              <p:par>
                                <p:cTn id="21" presetID="21" presetClass="entr" presetSubtype="4" repeatCount="indefinite" fill="hold" nodeType="afterEffect">
                                  <p:stCondLst>
                                    <p:cond delay="0"/>
                                  </p:stCondLst>
                                  <p:childTnLst>
                                    <p:set>
                                      <p:cBhvr>
                                        <p:cTn id="22" dur="1" fill="hold">
                                          <p:stCondLst>
                                            <p:cond delay="0"/>
                                          </p:stCondLst>
                                        </p:cTn>
                                        <p:tgtEl>
                                          <p:spTgt spid="69655"/>
                                        </p:tgtEl>
                                        <p:attrNameLst>
                                          <p:attrName>style.visibility</p:attrName>
                                        </p:attrNameLst>
                                      </p:cBhvr>
                                      <p:to>
                                        <p:strVal val="visible"/>
                                      </p:to>
                                    </p:set>
                                    <p:animEffect transition="in" filter="wheel(4)">
                                      <p:cBhvr>
                                        <p:cTn id="23" dur="1000"/>
                                        <p:tgtEl>
                                          <p:spTgt spid="6965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9652"/>
                                        </p:tgtEl>
                                        <p:attrNameLst>
                                          <p:attrName>style.visibility</p:attrName>
                                        </p:attrNameLst>
                                      </p:cBhvr>
                                      <p:to>
                                        <p:strVal val="visible"/>
                                      </p:to>
                                    </p:set>
                                    <p:animEffect transition="in" filter="fade">
                                      <p:cBhvr>
                                        <p:cTn id="26" dur="1000"/>
                                        <p:tgtEl>
                                          <p:spTgt spid="69652"/>
                                        </p:tgtEl>
                                      </p:cBhvr>
                                    </p:animEffect>
                                  </p:childTnLst>
                                </p:cTn>
                              </p:par>
                              <p:par>
                                <p:cTn id="27" presetID="10" presetClass="entr" presetSubtype="0" fill="hold" nodeType="withEffect">
                                  <p:stCondLst>
                                    <p:cond delay="0"/>
                                  </p:stCondLst>
                                  <p:childTnLst>
                                    <p:set>
                                      <p:cBhvr>
                                        <p:cTn id="28" dur="1" fill="hold">
                                          <p:stCondLst>
                                            <p:cond delay="0"/>
                                          </p:stCondLst>
                                        </p:cTn>
                                        <p:tgtEl>
                                          <p:spTgt spid="69648"/>
                                        </p:tgtEl>
                                        <p:attrNameLst>
                                          <p:attrName>style.visibility</p:attrName>
                                        </p:attrNameLst>
                                      </p:cBhvr>
                                      <p:to>
                                        <p:strVal val="visible"/>
                                      </p:to>
                                    </p:set>
                                    <p:animEffect transition="in" filter="fade">
                                      <p:cBhvr>
                                        <p:cTn id="29" dur="1000"/>
                                        <p:tgtEl>
                                          <p:spTgt spid="69648"/>
                                        </p:tgtEl>
                                      </p:cBhvr>
                                    </p:animEffect>
                                  </p:childTnLst>
                                </p:cTn>
                              </p:par>
                              <p:par>
                                <p:cTn id="30" presetID="10" presetClass="entr" presetSubtype="0" fill="hold" nodeType="withEffect">
                                  <p:stCondLst>
                                    <p:cond delay="0"/>
                                  </p:stCondLst>
                                  <p:childTnLst>
                                    <p:set>
                                      <p:cBhvr>
                                        <p:cTn id="31" dur="1" fill="hold">
                                          <p:stCondLst>
                                            <p:cond delay="0"/>
                                          </p:stCondLst>
                                        </p:cTn>
                                        <p:tgtEl>
                                          <p:spTgt spid="69646"/>
                                        </p:tgtEl>
                                        <p:attrNameLst>
                                          <p:attrName>style.visibility</p:attrName>
                                        </p:attrNameLst>
                                      </p:cBhvr>
                                      <p:to>
                                        <p:strVal val="visible"/>
                                      </p:to>
                                    </p:set>
                                    <p:animEffect transition="in" filter="fade">
                                      <p:cBhvr>
                                        <p:cTn id="32" dur="1000"/>
                                        <p:tgtEl>
                                          <p:spTgt spid="69646"/>
                                        </p:tgtEl>
                                      </p:cBhvr>
                                    </p:animEffect>
                                  </p:childTnLst>
                                </p:cTn>
                              </p:par>
                              <p:par>
                                <p:cTn id="33" presetID="10" presetClass="entr" presetSubtype="0" fill="hold" nodeType="withEffect">
                                  <p:stCondLst>
                                    <p:cond delay="0"/>
                                  </p:stCondLst>
                                  <p:childTnLst>
                                    <p:set>
                                      <p:cBhvr>
                                        <p:cTn id="34" dur="1" fill="hold">
                                          <p:stCondLst>
                                            <p:cond delay="0"/>
                                          </p:stCondLst>
                                        </p:cTn>
                                        <p:tgtEl>
                                          <p:spTgt spid="69647"/>
                                        </p:tgtEl>
                                        <p:attrNameLst>
                                          <p:attrName>style.visibility</p:attrName>
                                        </p:attrNameLst>
                                      </p:cBhvr>
                                      <p:to>
                                        <p:strVal val="visible"/>
                                      </p:to>
                                    </p:set>
                                    <p:animEffect transition="in" filter="fade">
                                      <p:cBhvr>
                                        <p:cTn id="35" dur="1000"/>
                                        <p:tgtEl>
                                          <p:spTgt spid="69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2" grpId="0"/>
      <p:bldP spid="69653" grpId="0"/>
      <p:bldP spid="6965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6" name="Picture 2" descr="butt HubloMedDa5 line"/>
          <p:cNvPicPr>
            <a:picLocks noChangeArrowheads="1"/>
          </p:cNvPicPr>
          <p:nvPr/>
        </p:nvPicPr>
        <p:blipFill>
          <a:blip r:embed="rId2"/>
          <a:srcRect/>
          <a:stretch>
            <a:fillRect/>
          </a:stretch>
        </p:blipFill>
        <p:spPr bwMode="auto">
          <a:xfrm>
            <a:off x="2339975" y="22225"/>
            <a:ext cx="57150" cy="6791325"/>
          </a:xfrm>
          <a:prstGeom prst="rect">
            <a:avLst/>
          </a:prstGeom>
          <a:noFill/>
          <a:ln w="9525">
            <a:noFill/>
            <a:miter lim="800000"/>
            <a:headEnd/>
            <a:tailEnd/>
          </a:ln>
        </p:spPr>
      </p:pic>
      <p:sp>
        <p:nvSpPr>
          <p:cNvPr id="58381" name="Text Box 13"/>
          <p:cNvSpPr txBox="1">
            <a:spLocks noChangeArrowheads="1"/>
          </p:cNvSpPr>
          <p:nvPr/>
        </p:nvSpPr>
        <p:spPr bwMode="auto">
          <a:xfrm>
            <a:off x="34925" y="476250"/>
            <a:ext cx="2093913" cy="360363"/>
          </a:xfrm>
          <a:prstGeom prst="rect">
            <a:avLst/>
          </a:prstGeom>
          <a:noFill/>
          <a:ln w="9525" algn="ctr">
            <a:noFill/>
            <a:miter lim="800000"/>
            <a:headEnd/>
            <a:tailEnd/>
          </a:ln>
          <a:effectLst>
            <a:outerShdw dist="35921" dir="2700000" algn="ctr" rotWithShape="0">
              <a:schemeClr val="bg2"/>
            </a:outerShdw>
          </a:effectLst>
        </p:spPr>
        <p:txBody>
          <a:bodyPr wrap="none">
            <a:spAutoFit/>
          </a:bodyPr>
          <a:lstStyle/>
          <a:p>
            <a:pPr marL="342900" indent="-342900" algn="ctr">
              <a:buFontTx/>
              <a:buNone/>
              <a:defRPr/>
            </a:pPr>
            <a:r>
              <a:rPr lang="en-US" sz="2200" b="1">
                <a:solidFill>
                  <a:srgbClr val="303C18"/>
                </a:solidFill>
                <a:latin typeface="Arial" charset="0"/>
              </a:rPr>
              <a:t>MENU UTAMA</a:t>
            </a:r>
          </a:p>
        </p:txBody>
      </p:sp>
      <p:pic>
        <p:nvPicPr>
          <p:cNvPr id="58383" name="Picture 15" descr="tombol menu">
            <a:hlinkClick r:id="rId3" action="ppaction://program"/>
          </p:cNvPr>
          <p:cNvPicPr>
            <a:picLocks noChangeAspect="1" noChangeArrowheads="1"/>
          </p:cNvPicPr>
          <p:nvPr/>
        </p:nvPicPr>
        <p:blipFill>
          <a:blip r:embed="rId4">
            <a:lum bright="10000"/>
          </a:blip>
          <a:srcRect/>
          <a:stretch>
            <a:fillRect/>
          </a:stretch>
        </p:blipFill>
        <p:spPr bwMode="auto">
          <a:xfrm>
            <a:off x="4724400" y="4251325"/>
            <a:ext cx="1863725" cy="1265238"/>
          </a:xfrm>
          <a:prstGeom prst="rect">
            <a:avLst/>
          </a:prstGeom>
          <a:noFill/>
          <a:ln w="9525">
            <a:noFill/>
            <a:miter lim="800000"/>
            <a:headEnd/>
            <a:tailEnd/>
          </a:ln>
        </p:spPr>
      </p:pic>
      <p:sp>
        <p:nvSpPr>
          <p:cNvPr id="58384" name="Text Box 16">
            <a:hlinkClick r:id="rId3" action="ppaction://program"/>
          </p:cNvPr>
          <p:cNvSpPr txBox="1">
            <a:spLocks noChangeArrowheads="1"/>
          </p:cNvSpPr>
          <p:nvPr/>
        </p:nvSpPr>
        <p:spPr bwMode="auto">
          <a:xfrm>
            <a:off x="5076825" y="4652963"/>
            <a:ext cx="1276311" cy="338554"/>
          </a:xfrm>
          <a:prstGeom prst="rect">
            <a:avLst/>
          </a:prstGeom>
          <a:noFill/>
          <a:ln w="9525" algn="ctr">
            <a:noFill/>
            <a:miter lim="800000"/>
            <a:headEnd/>
            <a:tailEnd/>
          </a:ln>
        </p:spPr>
        <p:txBody>
          <a:bodyPr wrap="none">
            <a:spAutoFit/>
          </a:bodyPr>
          <a:lstStyle/>
          <a:p>
            <a:pPr marL="342900" indent="-342900" algn="ctr">
              <a:buFontTx/>
              <a:buNone/>
              <a:defRPr/>
            </a:pPr>
            <a:r>
              <a:rPr lang="en-US" sz="20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Arial" charset="0"/>
              </a:rPr>
              <a:t>Evaluasi</a:t>
            </a:r>
            <a:endParaRPr lang="en-US" sz="20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Arial" charset="0"/>
            </a:endParaRPr>
          </a:p>
        </p:txBody>
      </p:sp>
      <p:sp>
        <p:nvSpPr>
          <p:cNvPr id="58395" name="Rectangle 27"/>
          <p:cNvSpPr>
            <a:spLocks noChangeArrowheads="1"/>
          </p:cNvSpPr>
          <p:nvPr/>
        </p:nvSpPr>
        <p:spPr bwMode="auto">
          <a:xfrm>
            <a:off x="2844800" y="1196975"/>
            <a:ext cx="5830888" cy="3240088"/>
          </a:xfrm>
          <a:prstGeom prst="rect">
            <a:avLst/>
          </a:prstGeom>
          <a:noFill/>
          <a:ln w="9525">
            <a:noFill/>
            <a:miter lim="800000"/>
            <a:headEnd/>
            <a:tailEnd/>
          </a:ln>
        </p:spPr>
        <p:txBody>
          <a:bodyPr/>
          <a:lstStyle/>
          <a:p>
            <a:pPr marL="347663" indent="-347663">
              <a:lnSpc>
                <a:spcPct val="100000"/>
              </a:lnSpc>
              <a:spcBef>
                <a:spcPct val="0"/>
              </a:spcBef>
              <a:buFontTx/>
              <a:buAutoNum type="arabicPeriod"/>
            </a:pPr>
            <a:r>
              <a:rPr lang="en-US" sz="2000" b="1">
                <a:solidFill>
                  <a:srgbClr val="303C18"/>
                </a:solidFill>
                <a:latin typeface="Arial" charset="0"/>
              </a:rPr>
              <a:t>Setelah mempelajari materi jaringan komputer, cobalah kalian lihat dan pelajari jaringan yang ada di lab. Buatlah laporan tentang jenis jaringan lab, topologi yang digunakan dan jenis komunikasi data yang dapat dilakukan.</a:t>
            </a:r>
          </a:p>
          <a:p>
            <a:pPr marL="347663" indent="-347663">
              <a:lnSpc>
                <a:spcPct val="100000"/>
              </a:lnSpc>
              <a:spcBef>
                <a:spcPct val="0"/>
              </a:spcBef>
              <a:buFontTx/>
              <a:buAutoNum type="arabicPeriod"/>
            </a:pPr>
            <a:r>
              <a:rPr lang="en-US" sz="2000" b="1">
                <a:solidFill>
                  <a:srgbClr val="303C18"/>
                </a:solidFill>
                <a:latin typeface="Arial" charset="0"/>
              </a:rPr>
              <a:t>Buatlah presentasi dari laporan yang telah jadi dan presentasikan di depan kelas.</a:t>
            </a:r>
          </a:p>
          <a:p>
            <a:pPr marL="347663" indent="-347663">
              <a:lnSpc>
                <a:spcPct val="100000"/>
              </a:lnSpc>
              <a:spcBef>
                <a:spcPct val="0"/>
              </a:spcBef>
              <a:buFontTx/>
              <a:buAutoNum type="arabicPeriod"/>
            </a:pPr>
            <a:r>
              <a:rPr lang="en-US" sz="2000" b="1">
                <a:solidFill>
                  <a:srgbClr val="303C18"/>
                </a:solidFill>
                <a:latin typeface="Arial" charset="0"/>
              </a:rPr>
              <a:t>Cobalah evaluasi kognitif dengan menekan tombol Evaluasi dibawah.</a:t>
            </a:r>
          </a:p>
        </p:txBody>
      </p:sp>
      <p:sp>
        <p:nvSpPr>
          <p:cNvPr id="21511" name="Text Box 28"/>
          <p:cNvSpPr txBox="1">
            <a:spLocks noChangeArrowheads="1"/>
          </p:cNvSpPr>
          <p:nvPr/>
        </p:nvSpPr>
        <p:spPr bwMode="auto">
          <a:xfrm>
            <a:off x="2673350" y="404813"/>
            <a:ext cx="1620838" cy="457200"/>
          </a:xfrm>
          <a:prstGeom prst="rect">
            <a:avLst/>
          </a:prstGeom>
          <a:noFill/>
          <a:ln w="9525" algn="ctr">
            <a:noFill/>
            <a:miter lim="800000"/>
            <a:headEnd/>
            <a:tailEnd/>
          </a:ln>
        </p:spPr>
        <p:txBody>
          <a:bodyPr wrap="none">
            <a:spAutoFit/>
          </a:bodyPr>
          <a:lstStyle/>
          <a:p>
            <a:pPr marL="342900" indent="-342900">
              <a:buFontTx/>
              <a:buNone/>
            </a:pPr>
            <a:r>
              <a:rPr lang="en-US" sz="3000">
                <a:solidFill>
                  <a:srgbClr val="303C18"/>
                </a:solidFill>
                <a:latin typeface="Arial" charset="0"/>
              </a:rPr>
              <a:t>Evaluasi</a:t>
            </a:r>
          </a:p>
        </p:txBody>
      </p:sp>
      <p:pic>
        <p:nvPicPr>
          <p:cNvPr id="21512" name="Picture 29" descr="tombol menu">
            <a:hlinkClick r:id="rId5" action="ppaction://hlinksldjump" tooltip="Halaman Indeks"/>
          </p:cNvPr>
          <p:cNvPicPr>
            <a:picLocks noChangeAspect="1" noChangeArrowheads="1"/>
          </p:cNvPicPr>
          <p:nvPr/>
        </p:nvPicPr>
        <p:blipFill>
          <a:blip r:embed="rId4">
            <a:lum bright="-20000"/>
          </a:blip>
          <a:srcRect/>
          <a:stretch>
            <a:fillRect/>
          </a:stretch>
        </p:blipFill>
        <p:spPr bwMode="auto">
          <a:xfrm>
            <a:off x="179388" y="981075"/>
            <a:ext cx="1863725" cy="1265238"/>
          </a:xfrm>
          <a:prstGeom prst="rect">
            <a:avLst/>
          </a:prstGeom>
          <a:noFill/>
          <a:ln w="9525">
            <a:noFill/>
            <a:miter lim="800000"/>
            <a:headEnd/>
            <a:tailEnd/>
          </a:ln>
        </p:spPr>
      </p:pic>
      <p:pic>
        <p:nvPicPr>
          <p:cNvPr id="21513" name="Picture 30" descr="tombol menu">
            <a:hlinkClick r:id="rId6" action="ppaction://hlinksldjump" tooltip="Halaman Kompetensi"/>
          </p:cNvPr>
          <p:cNvPicPr>
            <a:picLocks noChangeAspect="1" noChangeArrowheads="1"/>
          </p:cNvPicPr>
          <p:nvPr/>
        </p:nvPicPr>
        <p:blipFill>
          <a:blip r:embed="rId4">
            <a:lum bright="-20000"/>
          </a:blip>
          <a:srcRect/>
          <a:stretch>
            <a:fillRect/>
          </a:stretch>
        </p:blipFill>
        <p:spPr bwMode="auto">
          <a:xfrm>
            <a:off x="187325" y="1916113"/>
            <a:ext cx="1863725" cy="1265237"/>
          </a:xfrm>
          <a:prstGeom prst="rect">
            <a:avLst/>
          </a:prstGeom>
          <a:noFill/>
          <a:ln w="9525">
            <a:noFill/>
            <a:miter lim="800000"/>
            <a:headEnd/>
            <a:tailEnd/>
          </a:ln>
        </p:spPr>
      </p:pic>
      <p:pic>
        <p:nvPicPr>
          <p:cNvPr id="21514" name="Picture 31" descr="tombol menu">
            <a:hlinkClick r:id="rId7" action="ppaction://hlinksldjump" tooltip="Halaman Materi"/>
          </p:cNvPr>
          <p:cNvPicPr>
            <a:picLocks noChangeAspect="1" noChangeArrowheads="1"/>
          </p:cNvPicPr>
          <p:nvPr/>
        </p:nvPicPr>
        <p:blipFill>
          <a:blip r:embed="rId4">
            <a:lum bright="-20000"/>
          </a:blip>
          <a:srcRect/>
          <a:stretch>
            <a:fillRect/>
          </a:stretch>
        </p:blipFill>
        <p:spPr bwMode="auto">
          <a:xfrm>
            <a:off x="187325" y="2811463"/>
            <a:ext cx="1863725" cy="1265237"/>
          </a:xfrm>
          <a:prstGeom prst="rect">
            <a:avLst/>
          </a:prstGeom>
          <a:noFill/>
          <a:ln w="9525">
            <a:noFill/>
            <a:miter lim="800000"/>
            <a:headEnd/>
            <a:tailEnd/>
          </a:ln>
        </p:spPr>
      </p:pic>
      <p:pic>
        <p:nvPicPr>
          <p:cNvPr id="21515" name="Picture 32" descr="tombol menu">
            <a:hlinkClick r:id="rId8" action="ppaction://hlinksldjump" tooltip="Halaman Evaluasi"/>
          </p:cNvPr>
          <p:cNvPicPr>
            <a:picLocks noChangeAspect="1" noChangeArrowheads="1"/>
          </p:cNvPicPr>
          <p:nvPr/>
        </p:nvPicPr>
        <p:blipFill>
          <a:blip r:embed="rId4">
            <a:lum bright="-20000"/>
          </a:blip>
          <a:srcRect/>
          <a:stretch>
            <a:fillRect/>
          </a:stretch>
        </p:blipFill>
        <p:spPr bwMode="auto">
          <a:xfrm>
            <a:off x="187325" y="3748088"/>
            <a:ext cx="1863725" cy="1265237"/>
          </a:xfrm>
          <a:prstGeom prst="rect">
            <a:avLst/>
          </a:prstGeom>
          <a:noFill/>
          <a:ln w="9525">
            <a:noFill/>
            <a:miter lim="800000"/>
            <a:headEnd/>
            <a:tailEnd/>
          </a:ln>
        </p:spPr>
      </p:pic>
      <p:pic>
        <p:nvPicPr>
          <p:cNvPr id="21516" name="Picture 33" descr="tombol menu">
            <a:hlinkClick r:id="rId9" action="ppaction://hlinksldjump" tooltip="Halaman Pustaka"/>
          </p:cNvPr>
          <p:cNvPicPr>
            <a:picLocks noChangeAspect="1" noChangeArrowheads="1"/>
          </p:cNvPicPr>
          <p:nvPr/>
        </p:nvPicPr>
        <p:blipFill>
          <a:blip r:embed="rId4">
            <a:lum bright="-20000"/>
          </a:blip>
          <a:srcRect/>
          <a:stretch>
            <a:fillRect/>
          </a:stretch>
        </p:blipFill>
        <p:spPr bwMode="auto">
          <a:xfrm>
            <a:off x="187325" y="4684713"/>
            <a:ext cx="1863725" cy="1265237"/>
          </a:xfrm>
          <a:prstGeom prst="rect">
            <a:avLst/>
          </a:prstGeom>
          <a:noFill/>
          <a:ln w="9525">
            <a:noFill/>
            <a:miter lim="800000"/>
            <a:headEnd/>
            <a:tailEnd/>
          </a:ln>
        </p:spPr>
      </p:pic>
      <p:sp>
        <p:nvSpPr>
          <p:cNvPr id="32781" name="Text Box 34">
            <a:hlinkClick r:id="rId5" action="ppaction://hlinksldjump" tooltip="Halaman Indeks"/>
          </p:cNvPr>
          <p:cNvSpPr txBox="1">
            <a:spLocks noChangeArrowheads="1"/>
          </p:cNvSpPr>
          <p:nvPr/>
        </p:nvSpPr>
        <p:spPr bwMode="auto">
          <a:xfrm>
            <a:off x="611188" y="1412875"/>
            <a:ext cx="864339" cy="313932"/>
          </a:xfrm>
          <a:prstGeom prst="rect">
            <a:avLst/>
          </a:prstGeom>
          <a:noFill/>
          <a:ln w="9525" algn="ctr">
            <a:noFill/>
            <a:miter lim="800000"/>
            <a:headEnd/>
            <a:tailEnd/>
          </a:ln>
        </p:spPr>
        <p:txBody>
          <a:bodyPr wrap="none">
            <a:spAutoFit/>
          </a:bodyPr>
          <a:lstStyle/>
          <a:p>
            <a:pPr marL="342900" indent="-342900">
              <a:buFontTx/>
              <a:buNone/>
              <a:defRPr/>
            </a:pPr>
            <a:r>
              <a:rPr lang="en-US" sz="1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hlinkClick r:id="rId5" action="ppaction://hlinksldjump"/>
              </a:rPr>
              <a:t>Indeks</a:t>
            </a:r>
            <a:endParaRPr lang="en-US"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32782" name="Text Box 35">
            <a:hlinkClick r:id="rId6" action="ppaction://hlinksldjump" tooltip="Halaman Kompetensi"/>
          </p:cNvPr>
          <p:cNvSpPr txBox="1">
            <a:spLocks noChangeArrowheads="1"/>
          </p:cNvSpPr>
          <p:nvPr/>
        </p:nvSpPr>
        <p:spPr bwMode="auto">
          <a:xfrm>
            <a:off x="396875" y="2392363"/>
            <a:ext cx="1402948" cy="313932"/>
          </a:xfrm>
          <a:prstGeom prst="rect">
            <a:avLst/>
          </a:prstGeom>
          <a:noFill/>
          <a:ln w="9525" algn="ctr">
            <a:noFill/>
            <a:miter lim="800000"/>
            <a:headEnd/>
            <a:tailEnd/>
          </a:ln>
        </p:spPr>
        <p:txBody>
          <a:bodyPr wrap="none">
            <a:spAutoFit/>
          </a:bodyPr>
          <a:lstStyle/>
          <a:p>
            <a:pPr marL="342900" indent="-342900" algn="ctr">
              <a:buFontTx/>
              <a:buNone/>
              <a:defRPr/>
            </a:pPr>
            <a:r>
              <a:rPr lang="en-US" sz="1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hlinkClick r:id="rId6" action="ppaction://hlinksldjump"/>
              </a:rPr>
              <a:t>Kompetensi</a:t>
            </a:r>
            <a:endParaRPr lang="en-US"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32783" name="Text Box 36">
            <a:hlinkClick r:id="rId8" action="ppaction://hlinksldjump" tooltip="Halaman Evaluasi"/>
          </p:cNvPr>
          <p:cNvSpPr txBox="1">
            <a:spLocks noChangeArrowheads="1"/>
          </p:cNvSpPr>
          <p:nvPr/>
        </p:nvSpPr>
        <p:spPr bwMode="auto">
          <a:xfrm>
            <a:off x="590550" y="4192588"/>
            <a:ext cx="1056700" cy="313932"/>
          </a:xfrm>
          <a:prstGeom prst="rect">
            <a:avLst/>
          </a:prstGeom>
          <a:noFill/>
          <a:ln w="9525" algn="ctr">
            <a:noFill/>
            <a:miter lim="800000"/>
            <a:headEnd/>
            <a:tailEnd/>
          </a:ln>
        </p:spPr>
        <p:txBody>
          <a:bodyPr wrap="none">
            <a:spAutoFit/>
          </a:bodyPr>
          <a:lstStyle/>
          <a:p>
            <a:pPr marL="342900" indent="-342900" algn="ctr">
              <a:buFontTx/>
              <a:buNone/>
              <a:defRPr/>
            </a:pPr>
            <a:r>
              <a:rPr lang="en-US" sz="1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hlinkClick r:id="rId8" action="ppaction://hlinksldjump"/>
              </a:rPr>
              <a:t>Evaluasi</a:t>
            </a:r>
            <a:endParaRPr lang="en-US"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32784" name="Text Box 37">
            <a:hlinkClick r:id="rId7" action="ppaction://hlinksldjump" tooltip="Halaman Materi"/>
          </p:cNvPr>
          <p:cNvSpPr txBox="1">
            <a:spLocks noChangeArrowheads="1"/>
          </p:cNvSpPr>
          <p:nvPr/>
        </p:nvSpPr>
        <p:spPr bwMode="auto">
          <a:xfrm>
            <a:off x="647700" y="3257550"/>
            <a:ext cx="857250" cy="311150"/>
          </a:xfrm>
          <a:prstGeom prst="rect">
            <a:avLst/>
          </a:prstGeom>
          <a:noFill/>
          <a:ln w="9525" algn="ctr">
            <a:noFill/>
            <a:miter lim="800000"/>
            <a:headEnd/>
            <a:tailEnd/>
          </a:ln>
        </p:spPr>
        <p:txBody>
          <a:bodyPr wrap="none">
            <a:spAutoFit/>
          </a:bodyPr>
          <a:lstStyle/>
          <a:p>
            <a:pPr marL="342900" indent="-342900" algn="ctr">
              <a:buFontTx/>
              <a:buNone/>
              <a:defRPr/>
            </a:pPr>
            <a:r>
              <a:rPr lang="en-US" sz="1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hlinkClick r:id="rId7" action="ppaction://hlinksldjump"/>
              </a:rPr>
              <a:t>Materi</a:t>
            </a:r>
            <a:endParaRPr lang="en-US"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32785" name="Text Box 38">
            <a:hlinkClick r:id="rId9" action="ppaction://hlinksldjump" tooltip="Halaman Pustaka"/>
          </p:cNvPr>
          <p:cNvSpPr txBox="1">
            <a:spLocks noChangeArrowheads="1"/>
          </p:cNvSpPr>
          <p:nvPr/>
        </p:nvSpPr>
        <p:spPr bwMode="auto">
          <a:xfrm>
            <a:off x="585788" y="5129213"/>
            <a:ext cx="1018227" cy="313932"/>
          </a:xfrm>
          <a:prstGeom prst="rect">
            <a:avLst/>
          </a:prstGeom>
          <a:noFill/>
          <a:ln w="9525" algn="ctr">
            <a:noFill/>
            <a:miter lim="800000"/>
            <a:headEnd/>
            <a:tailEnd/>
          </a:ln>
        </p:spPr>
        <p:txBody>
          <a:bodyPr wrap="none">
            <a:spAutoFit/>
          </a:bodyPr>
          <a:lstStyle/>
          <a:p>
            <a:pPr marL="342900" indent="-342900" algn="ctr">
              <a:buFontTx/>
              <a:buNone/>
              <a:defRPr/>
            </a:pPr>
            <a:r>
              <a:rPr lang="en-US" sz="1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hlinkClick r:id="rId9" action="ppaction://hlinksldjump"/>
              </a:rPr>
              <a:t>Pustaka</a:t>
            </a:r>
            <a:endParaRPr lang="en-US"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58395">
                                            <p:txEl>
                                              <p:pRg st="0" end="0"/>
                                            </p:txEl>
                                          </p:spTgt>
                                        </p:tgtEl>
                                        <p:attrNameLst>
                                          <p:attrName>style.visibility</p:attrName>
                                        </p:attrNameLst>
                                      </p:cBhvr>
                                      <p:to>
                                        <p:strVal val="visible"/>
                                      </p:to>
                                    </p:set>
                                    <p:anim calcmode="lin" valueType="num">
                                      <p:cBhvr>
                                        <p:cTn id="7" dur="1000" fill="hold"/>
                                        <p:tgtEl>
                                          <p:spTgt spid="5839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5839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8395">
                                            <p:txEl>
                                              <p:pRg st="0" end="0"/>
                                            </p:txEl>
                                          </p:spTgt>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58395">
                                            <p:txEl>
                                              <p:pRg st="1" end="1"/>
                                            </p:txEl>
                                          </p:spTgt>
                                        </p:tgtEl>
                                        <p:attrNameLst>
                                          <p:attrName>style.visibility</p:attrName>
                                        </p:attrNameLst>
                                      </p:cBhvr>
                                      <p:to>
                                        <p:strVal val="visible"/>
                                      </p:to>
                                    </p:set>
                                    <p:anim calcmode="lin" valueType="num">
                                      <p:cBhvr>
                                        <p:cTn id="12" dur="1000" fill="hold"/>
                                        <p:tgtEl>
                                          <p:spTgt spid="58395">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5839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8395">
                                            <p:txEl>
                                              <p:pRg st="1" end="1"/>
                                            </p:txEl>
                                          </p:spTgt>
                                        </p:tgtEl>
                                      </p:cBhvr>
                                    </p:animEffect>
                                  </p:childTnLst>
                                </p:cTn>
                              </p:par>
                              <p:par>
                                <p:cTn id="15" presetID="29" presetClass="entr" presetSubtype="0" fill="hold" grpId="0" nodeType="withEffect">
                                  <p:stCondLst>
                                    <p:cond delay="0"/>
                                  </p:stCondLst>
                                  <p:childTnLst>
                                    <p:set>
                                      <p:cBhvr>
                                        <p:cTn id="16" dur="1" fill="hold">
                                          <p:stCondLst>
                                            <p:cond delay="0"/>
                                          </p:stCondLst>
                                        </p:cTn>
                                        <p:tgtEl>
                                          <p:spTgt spid="58395">
                                            <p:txEl>
                                              <p:pRg st="2" end="2"/>
                                            </p:txEl>
                                          </p:spTgt>
                                        </p:tgtEl>
                                        <p:attrNameLst>
                                          <p:attrName>style.visibility</p:attrName>
                                        </p:attrNameLst>
                                      </p:cBhvr>
                                      <p:to>
                                        <p:strVal val="visible"/>
                                      </p:to>
                                    </p:set>
                                    <p:anim calcmode="lin" valueType="num">
                                      <p:cBhvr>
                                        <p:cTn id="17" dur="1000" fill="hold"/>
                                        <p:tgtEl>
                                          <p:spTgt spid="58395">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5839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58395">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58383"/>
                                        </p:tgtEl>
                                        <p:attrNameLst>
                                          <p:attrName>style.visibility</p:attrName>
                                        </p:attrNameLst>
                                      </p:cBhvr>
                                      <p:to>
                                        <p:strVal val="visible"/>
                                      </p:to>
                                    </p:set>
                                    <p:animEffect transition="in" filter="fade">
                                      <p:cBhvr>
                                        <p:cTn id="23" dur="2000"/>
                                        <p:tgtEl>
                                          <p:spTgt spid="58383"/>
                                        </p:tgtEl>
                                      </p:cBhvr>
                                    </p:animEffect>
                                  </p:childTnLst>
                                </p:cTn>
                              </p:par>
                              <p:par>
                                <p:cTn id="24" presetID="10" presetClass="entr" presetSubtype="0" fill="hold" nodeType="withEffect">
                                  <p:stCondLst>
                                    <p:cond delay="0"/>
                                  </p:stCondLst>
                                  <p:childTnLst>
                                    <p:set>
                                      <p:cBhvr>
                                        <p:cTn id="25" dur="1" fill="hold">
                                          <p:stCondLst>
                                            <p:cond delay="0"/>
                                          </p:stCondLst>
                                        </p:cTn>
                                        <p:tgtEl>
                                          <p:spTgt spid="58384"/>
                                        </p:tgtEl>
                                        <p:attrNameLst>
                                          <p:attrName>style.visibility</p:attrName>
                                        </p:attrNameLst>
                                      </p:cBhvr>
                                      <p:to>
                                        <p:strVal val="visible"/>
                                      </p:to>
                                    </p:set>
                                    <p:animEffect transition="in" filter="fade">
                                      <p:cBhvr>
                                        <p:cTn id="26" dur="2000"/>
                                        <p:tgtEl>
                                          <p:spTgt spid="58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9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2" descr="butt HubloMedDa5 line"/>
          <p:cNvPicPr>
            <a:picLocks noChangeArrowheads="1"/>
          </p:cNvPicPr>
          <p:nvPr/>
        </p:nvPicPr>
        <p:blipFill>
          <a:blip r:embed="rId2"/>
          <a:srcRect/>
          <a:stretch>
            <a:fillRect/>
          </a:stretch>
        </p:blipFill>
        <p:spPr bwMode="auto">
          <a:xfrm>
            <a:off x="2339975" y="22225"/>
            <a:ext cx="57150" cy="6791325"/>
          </a:xfrm>
          <a:prstGeom prst="rect">
            <a:avLst/>
          </a:prstGeom>
          <a:noFill/>
          <a:ln w="9525">
            <a:noFill/>
            <a:miter lim="800000"/>
            <a:headEnd/>
            <a:tailEnd/>
          </a:ln>
        </p:spPr>
      </p:pic>
      <p:sp>
        <p:nvSpPr>
          <p:cNvPr id="59405" name="Text Box 13"/>
          <p:cNvSpPr txBox="1">
            <a:spLocks noChangeArrowheads="1"/>
          </p:cNvSpPr>
          <p:nvPr/>
        </p:nvSpPr>
        <p:spPr bwMode="auto">
          <a:xfrm>
            <a:off x="34925" y="476250"/>
            <a:ext cx="2093913" cy="360363"/>
          </a:xfrm>
          <a:prstGeom prst="rect">
            <a:avLst/>
          </a:prstGeom>
          <a:noFill/>
          <a:ln w="9525" algn="ctr">
            <a:noFill/>
            <a:miter lim="800000"/>
            <a:headEnd/>
            <a:tailEnd/>
          </a:ln>
          <a:effectLst>
            <a:outerShdw dist="35921" dir="2700000" algn="ctr" rotWithShape="0">
              <a:schemeClr val="bg2"/>
            </a:outerShdw>
          </a:effectLst>
        </p:spPr>
        <p:txBody>
          <a:bodyPr wrap="none">
            <a:spAutoFit/>
          </a:bodyPr>
          <a:lstStyle/>
          <a:p>
            <a:pPr marL="342900" indent="-342900" algn="ctr">
              <a:buFontTx/>
              <a:buNone/>
              <a:defRPr/>
            </a:pPr>
            <a:r>
              <a:rPr lang="en-US" sz="2200" b="1" dirty="0">
                <a:solidFill>
                  <a:srgbClr val="303C18"/>
                </a:solidFill>
                <a:latin typeface="Arial" charset="0"/>
              </a:rPr>
              <a:t>MENU UTAMA</a:t>
            </a:r>
          </a:p>
        </p:txBody>
      </p:sp>
      <p:sp>
        <p:nvSpPr>
          <p:cNvPr id="22532" name="Text Box 27"/>
          <p:cNvSpPr txBox="1">
            <a:spLocks noChangeArrowheads="1"/>
          </p:cNvSpPr>
          <p:nvPr/>
        </p:nvSpPr>
        <p:spPr bwMode="auto">
          <a:xfrm>
            <a:off x="2673350" y="404813"/>
            <a:ext cx="2808288" cy="457200"/>
          </a:xfrm>
          <a:prstGeom prst="rect">
            <a:avLst/>
          </a:prstGeom>
          <a:noFill/>
          <a:ln w="9525" algn="ctr">
            <a:noFill/>
            <a:miter lim="800000"/>
            <a:headEnd/>
            <a:tailEnd/>
          </a:ln>
        </p:spPr>
        <p:txBody>
          <a:bodyPr wrap="none">
            <a:spAutoFit/>
          </a:bodyPr>
          <a:lstStyle/>
          <a:p>
            <a:pPr marL="342900" indent="-342900">
              <a:buFontTx/>
              <a:buNone/>
            </a:pPr>
            <a:r>
              <a:rPr lang="en-US" sz="3000">
                <a:solidFill>
                  <a:srgbClr val="303C18"/>
                </a:solidFill>
                <a:latin typeface="Arial" charset="0"/>
              </a:rPr>
              <a:t>Daftar Pustaka </a:t>
            </a:r>
          </a:p>
        </p:txBody>
      </p:sp>
      <p:sp>
        <p:nvSpPr>
          <p:cNvPr id="22533" name="Rectangle 28"/>
          <p:cNvSpPr>
            <a:spLocks noChangeArrowheads="1"/>
          </p:cNvSpPr>
          <p:nvPr/>
        </p:nvSpPr>
        <p:spPr bwMode="auto">
          <a:xfrm>
            <a:off x="2500313" y="1196975"/>
            <a:ext cx="6354762" cy="4875213"/>
          </a:xfrm>
          <a:prstGeom prst="rect">
            <a:avLst/>
          </a:prstGeom>
          <a:noFill/>
          <a:ln w="9525">
            <a:noFill/>
            <a:miter lim="800000"/>
            <a:headEnd/>
            <a:tailEnd/>
          </a:ln>
        </p:spPr>
        <p:txBody>
          <a:bodyPr/>
          <a:lstStyle/>
          <a:p>
            <a:pPr marL="342900" indent="-342900">
              <a:lnSpc>
                <a:spcPct val="100000"/>
              </a:lnSpc>
              <a:spcBef>
                <a:spcPct val="0"/>
              </a:spcBef>
              <a:buClr>
                <a:srgbClr val="006047"/>
              </a:buClr>
            </a:pPr>
            <a:r>
              <a:rPr lang="en-US" sz="2200" b="1" i="1">
                <a:solidFill>
                  <a:srgbClr val="303C18"/>
                </a:solidFill>
              </a:rPr>
              <a:t>Agus Sumin</a:t>
            </a:r>
            <a:r>
              <a:rPr lang="en-US" sz="2200" b="1">
                <a:solidFill>
                  <a:srgbClr val="303C18"/>
                </a:solidFill>
              </a:rPr>
              <a:t>, 1995, “Pengantar Teori Jaringan Komputer”, Jakarta : Penerbit Gunadarma </a:t>
            </a:r>
          </a:p>
          <a:p>
            <a:pPr marL="342900" indent="-342900">
              <a:lnSpc>
                <a:spcPct val="100000"/>
              </a:lnSpc>
              <a:spcBef>
                <a:spcPct val="0"/>
              </a:spcBef>
              <a:buClr>
                <a:srgbClr val="006047"/>
              </a:buClr>
            </a:pPr>
            <a:r>
              <a:rPr lang="en-US" sz="2200" b="1" i="1">
                <a:solidFill>
                  <a:srgbClr val="303C18"/>
                </a:solidFill>
              </a:rPr>
              <a:t>Budi Sutedjo Dharma Oetomo, S.Kom</a:t>
            </a:r>
            <a:r>
              <a:rPr lang="en-US" sz="2200" b="1">
                <a:solidFill>
                  <a:srgbClr val="303C18"/>
                </a:solidFill>
              </a:rPr>
              <a:t>, </a:t>
            </a:r>
            <a:r>
              <a:rPr lang="en-US" sz="2200" b="1" i="1">
                <a:solidFill>
                  <a:srgbClr val="303C18"/>
                </a:solidFill>
              </a:rPr>
              <a:t>MM</a:t>
            </a:r>
            <a:r>
              <a:rPr lang="en-US" sz="2200" b="1">
                <a:solidFill>
                  <a:srgbClr val="303C18"/>
                </a:solidFill>
              </a:rPr>
              <a:t>, 2003, “Konsep dan Perancangan Jaringan Komputer, Bangunan Satu Lantai, Gedung Bertingkat dan Kawasan”, Yogyakarta : Andi Offset</a:t>
            </a:r>
          </a:p>
          <a:p>
            <a:pPr marL="342900" indent="-342900">
              <a:lnSpc>
                <a:spcPct val="100000"/>
              </a:lnSpc>
              <a:spcBef>
                <a:spcPct val="0"/>
              </a:spcBef>
              <a:buClr>
                <a:srgbClr val="006047"/>
              </a:buClr>
            </a:pPr>
            <a:r>
              <a:rPr lang="en-US" sz="2200" b="1" i="1">
                <a:solidFill>
                  <a:srgbClr val="303C18"/>
                </a:solidFill>
                <a:hlinkClick r:id="rId3"/>
              </a:rPr>
              <a:t>www.ai3.itb.ac.id/turorial/arsip-artikel.htm</a:t>
            </a:r>
            <a:endParaRPr lang="en-US" sz="2200" b="1" i="1">
              <a:solidFill>
                <a:srgbClr val="303C18"/>
              </a:solidFill>
            </a:endParaRPr>
          </a:p>
          <a:p>
            <a:pPr marL="342900" indent="-342900">
              <a:lnSpc>
                <a:spcPct val="100000"/>
              </a:lnSpc>
              <a:spcBef>
                <a:spcPct val="0"/>
              </a:spcBef>
              <a:buClr>
                <a:srgbClr val="006047"/>
              </a:buClr>
            </a:pPr>
            <a:r>
              <a:rPr lang="en-US" sz="2200" b="1" i="1">
                <a:solidFill>
                  <a:srgbClr val="303C18"/>
                </a:solidFill>
                <a:hlinkClick r:id="rId4"/>
              </a:rPr>
              <a:t>http://dwseo.ddc.ac.kr</a:t>
            </a:r>
            <a:r>
              <a:rPr lang="en-US" sz="2200" b="1" i="1">
                <a:solidFill>
                  <a:srgbClr val="303C18"/>
                </a:solidFill>
              </a:rPr>
              <a:t> </a:t>
            </a:r>
          </a:p>
          <a:p>
            <a:pPr marL="342900" indent="-342900">
              <a:lnSpc>
                <a:spcPct val="100000"/>
              </a:lnSpc>
              <a:spcBef>
                <a:spcPct val="0"/>
              </a:spcBef>
              <a:buClr>
                <a:srgbClr val="006047"/>
              </a:buClr>
            </a:pPr>
            <a:r>
              <a:rPr lang="en-US" sz="2200" b="1" i="1">
                <a:solidFill>
                  <a:srgbClr val="303C18"/>
                </a:solidFill>
                <a:hlinkClick r:id="rId5"/>
              </a:rPr>
              <a:t>www.edugrid.ac.in/webfolder/course/cn/cn_1_module04.htm</a:t>
            </a:r>
            <a:r>
              <a:rPr lang="en-US" sz="2200" b="1" i="1">
                <a:solidFill>
                  <a:srgbClr val="303C18"/>
                </a:solidFill>
              </a:rPr>
              <a:t> </a:t>
            </a:r>
          </a:p>
          <a:p>
            <a:pPr marL="342900" indent="-342900">
              <a:lnSpc>
                <a:spcPct val="100000"/>
              </a:lnSpc>
              <a:spcBef>
                <a:spcPct val="0"/>
              </a:spcBef>
              <a:buClr>
                <a:srgbClr val="006047"/>
              </a:buClr>
            </a:pPr>
            <a:r>
              <a:rPr lang="en-US" sz="2200" b="1" i="1">
                <a:solidFill>
                  <a:srgbClr val="303C18"/>
                </a:solidFill>
                <a:hlinkClick r:id="rId6"/>
              </a:rPr>
              <a:t>http://tdi.uregina.ca</a:t>
            </a:r>
            <a:r>
              <a:rPr lang="en-US" sz="2200" b="1" i="1">
                <a:solidFill>
                  <a:srgbClr val="303C18"/>
                </a:solidFill>
              </a:rPr>
              <a:t> </a:t>
            </a:r>
          </a:p>
        </p:txBody>
      </p:sp>
      <p:pic>
        <p:nvPicPr>
          <p:cNvPr id="22534" name="Picture 30" descr="tombol menu">
            <a:hlinkClick r:id="rId7" action="ppaction://hlinksldjump" tooltip="Halaman Indeks"/>
          </p:cNvPr>
          <p:cNvPicPr>
            <a:picLocks noChangeAspect="1" noChangeArrowheads="1"/>
          </p:cNvPicPr>
          <p:nvPr/>
        </p:nvPicPr>
        <p:blipFill>
          <a:blip r:embed="rId8">
            <a:lum bright="-20000"/>
          </a:blip>
          <a:srcRect/>
          <a:stretch>
            <a:fillRect/>
          </a:stretch>
        </p:blipFill>
        <p:spPr bwMode="auto">
          <a:xfrm>
            <a:off x="179388" y="981075"/>
            <a:ext cx="1863725" cy="1265238"/>
          </a:xfrm>
          <a:prstGeom prst="rect">
            <a:avLst/>
          </a:prstGeom>
          <a:noFill/>
          <a:ln w="9525">
            <a:noFill/>
            <a:miter lim="800000"/>
            <a:headEnd/>
            <a:tailEnd/>
          </a:ln>
        </p:spPr>
      </p:pic>
      <p:pic>
        <p:nvPicPr>
          <p:cNvPr id="22535" name="Picture 31" descr="tombol menu">
            <a:hlinkClick r:id="rId9" action="ppaction://hlinksldjump" tooltip="Halaman Kompetensi"/>
          </p:cNvPr>
          <p:cNvPicPr>
            <a:picLocks noChangeAspect="1" noChangeArrowheads="1"/>
          </p:cNvPicPr>
          <p:nvPr/>
        </p:nvPicPr>
        <p:blipFill>
          <a:blip r:embed="rId8">
            <a:lum bright="-20000"/>
          </a:blip>
          <a:srcRect/>
          <a:stretch>
            <a:fillRect/>
          </a:stretch>
        </p:blipFill>
        <p:spPr bwMode="auto">
          <a:xfrm>
            <a:off x="187325" y="1916113"/>
            <a:ext cx="1863725" cy="1265237"/>
          </a:xfrm>
          <a:prstGeom prst="rect">
            <a:avLst/>
          </a:prstGeom>
          <a:noFill/>
          <a:ln w="9525">
            <a:noFill/>
            <a:miter lim="800000"/>
            <a:headEnd/>
            <a:tailEnd/>
          </a:ln>
        </p:spPr>
      </p:pic>
      <p:pic>
        <p:nvPicPr>
          <p:cNvPr id="22536" name="Picture 32" descr="tombol menu">
            <a:hlinkClick r:id="rId10" action="ppaction://hlinksldjump" tooltip="Halaman Materi"/>
          </p:cNvPr>
          <p:cNvPicPr>
            <a:picLocks noChangeAspect="1" noChangeArrowheads="1"/>
          </p:cNvPicPr>
          <p:nvPr/>
        </p:nvPicPr>
        <p:blipFill>
          <a:blip r:embed="rId8">
            <a:lum bright="-20000"/>
          </a:blip>
          <a:srcRect/>
          <a:stretch>
            <a:fillRect/>
          </a:stretch>
        </p:blipFill>
        <p:spPr bwMode="auto">
          <a:xfrm>
            <a:off x="187325" y="2811463"/>
            <a:ext cx="1863725" cy="1265237"/>
          </a:xfrm>
          <a:prstGeom prst="rect">
            <a:avLst/>
          </a:prstGeom>
          <a:noFill/>
          <a:ln w="9525">
            <a:noFill/>
            <a:miter lim="800000"/>
            <a:headEnd/>
            <a:tailEnd/>
          </a:ln>
        </p:spPr>
      </p:pic>
      <p:pic>
        <p:nvPicPr>
          <p:cNvPr id="22537" name="Picture 33" descr="tombol menu">
            <a:hlinkClick r:id="rId11" action="ppaction://hlinksldjump" tooltip="Halaman Evaluasi"/>
          </p:cNvPr>
          <p:cNvPicPr>
            <a:picLocks noChangeAspect="1" noChangeArrowheads="1"/>
          </p:cNvPicPr>
          <p:nvPr/>
        </p:nvPicPr>
        <p:blipFill>
          <a:blip r:embed="rId8">
            <a:lum bright="-20000"/>
          </a:blip>
          <a:srcRect/>
          <a:stretch>
            <a:fillRect/>
          </a:stretch>
        </p:blipFill>
        <p:spPr bwMode="auto">
          <a:xfrm>
            <a:off x="187325" y="3748088"/>
            <a:ext cx="1863725" cy="1265237"/>
          </a:xfrm>
          <a:prstGeom prst="rect">
            <a:avLst/>
          </a:prstGeom>
          <a:noFill/>
          <a:ln w="9525">
            <a:noFill/>
            <a:miter lim="800000"/>
            <a:headEnd/>
            <a:tailEnd/>
          </a:ln>
        </p:spPr>
      </p:pic>
      <p:pic>
        <p:nvPicPr>
          <p:cNvPr id="22538" name="Picture 34" descr="tombol menu">
            <a:hlinkClick r:id="rId12" action="ppaction://hlinksldjump" tooltip="Halaman Pustaka"/>
          </p:cNvPr>
          <p:cNvPicPr>
            <a:picLocks noChangeAspect="1" noChangeArrowheads="1"/>
          </p:cNvPicPr>
          <p:nvPr/>
        </p:nvPicPr>
        <p:blipFill>
          <a:blip r:embed="rId8">
            <a:lum bright="-20000"/>
          </a:blip>
          <a:srcRect/>
          <a:stretch>
            <a:fillRect/>
          </a:stretch>
        </p:blipFill>
        <p:spPr bwMode="auto">
          <a:xfrm>
            <a:off x="187325" y="4684713"/>
            <a:ext cx="1863725" cy="1265237"/>
          </a:xfrm>
          <a:prstGeom prst="rect">
            <a:avLst/>
          </a:prstGeom>
          <a:noFill/>
          <a:ln w="9525">
            <a:noFill/>
            <a:miter lim="800000"/>
            <a:headEnd/>
            <a:tailEnd/>
          </a:ln>
        </p:spPr>
      </p:pic>
      <p:sp>
        <p:nvSpPr>
          <p:cNvPr id="33803" name="Text Box 35">
            <a:hlinkClick r:id="rId7" action="ppaction://hlinksldjump" tooltip="Halaman Indeks"/>
          </p:cNvPr>
          <p:cNvSpPr txBox="1">
            <a:spLocks noChangeArrowheads="1"/>
          </p:cNvSpPr>
          <p:nvPr/>
        </p:nvSpPr>
        <p:spPr bwMode="auto">
          <a:xfrm>
            <a:off x="611188" y="1412875"/>
            <a:ext cx="915635" cy="313932"/>
          </a:xfrm>
          <a:prstGeom prst="rect">
            <a:avLst/>
          </a:prstGeom>
          <a:noFill/>
          <a:ln w="9525" algn="ctr">
            <a:noFill/>
            <a:miter lim="800000"/>
            <a:headEnd/>
            <a:tailEnd/>
          </a:ln>
        </p:spPr>
        <p:txBody>
          <a:bodyPr wrap="none">
            <a:spAutoFit/>
          </a:bodyPr>
          <a:lstStyle/>
          <a:p>
            <a:pPr marL="342900" indent="-342900">
              <a:buFontTx/>
              <a:buNone/>
              <a:defRPr/>
            </a:pPr>
            <a:r>
              <a:rPr lang="en-US" sz="1800" b="1"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hlinkClick r:id="rId7" action="ppaction://hlinksldjump"/>
              </a:rPr>
              <a:t>Indeks</a:t>
            </a:r>
            <a:endParaRPr lang="en-US" sz="1800" b="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33804" name="Text Box 36">
            <a:hlinkClick r:id="rId9" action="ppaction://hlinksldjump" tooltip="Halaman Kompetensi"/>
          </p:cNvPr>
          <p:cNvSpPr txBox="1">
            <a:spLocks noChangeArrowheads="1"/>
          </p:cNvSpPr>
          <p:nvPr/>
        </p:nvSpPr>
        <p:spPr bwMode="auto">
          <a:xfrm>
            <a:off x="396875" y="2392363"/>
            <a:ext cx="1402948" cy="313932"/>
          </a:xfrm>
          <a:prstGeom prst="rect">
            <a:avLst/>
          </a:prstGeom>
          <a:noFill/>
          <a:ln w="9525" algn="ctr">
            <a:noFill/>
            <a:miter lim="800000"/>
            <a:headEnd/>
            <a:tailEnd/>
          </a:ln>
        </p:spPr>
        <p:txBody>
          <a:bodyPr wrap="none">
            <a:spAutoFit/>
          </a:bodyPr>
          <a:lstStyle/>
          <a:p>
            <a:pPr marL="342900" indent="-342900" algn="ctr">
              <a:buFontTx/>
              <a:buNone/>
              <a:defRPr/>
            </a:pPr>
            <a:r>
              <a:rPr lang="en-US" sz="1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hlinkClick r:id="rId9" action="ppaction://hlinksldjump"/>
              </a:rPr>
              <a:t>Kompetensi</a:t>
            </a:r>
            <a:endParaRPr lang="en-US"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33805" name="Text Box 37">
            <a:hlinkClick r:id="rId11" action="ppaction://hlinksldjump" tooltip="Halaman Evaluasi"/>
          </p:cNvPr>
          <p:cNvSpPr txBox="1">
            <a:spLocks noChangeArrowheads="1"/>
          </p:cNvSpPr>
          <p:nvPr/>
        </p:nvSpPr>
        <p:spPr bwMode="auto">
          <a:xfrm>
            <a:off x="590550" y="4192588"/>
            <a:ext cx="1056700" cy="313932"/>
          </a:xfrm>
          <a:prstGeom prst="rect">
            <a:avLst/>
          </a:prstGeom>
          <a:noFill/>
          <a:ln w="9525" algn="ctr">
            <a:noFill/>
            <a:miter lim="800000"/>
            <a:headEnd/>
            <a:tailEnd/>
          </a:ln>
        </p:spPr>
        <p:txBody>
          <a:bodyPr wrap="none">
            <a:spAutoFit/>
          </a:bodyPr>
          <a:lstStyle/>
          <a:p>
            <a:pPr marL="342900" indent="-342900" algn="ctr">
              <a:buFontTx/>
              <a:buNone/>
              <a:defRPr/>
            </a:pPr>
            <a:r>
              <a:rPr lang="en-US" sz="1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hlinkClick r:id="rId11" action="ppaction://hlinksldjump"/>
              </a:rPr>
              <a:t>Evaluasi</a:t>
            </a:r>
            <a:endParaRPr lang="en-US"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33806" name="Text Box 38">
            <a:hlinkClick r:id="rId10" action="ppaction://hlinksldjump" tooltip="Halaman Materi"/>
          </p:cNvPr>
          <p:cNvSpPr txBox="1">
            <a:spLocks noChangeArrowheads="1"/>
          </p:cNvSpPr>
          <p:nvPr/>
        </p:nvSpPr>
        <p:spPr bwMode="auto">
          <a:xfrm>
            <a:off x="647700" y="3257550"/>
            <a:ext cx="857250" cy="311150"/>
          </a:xfrm>
          <a:prstGeom prst="rect">
            <a:avLst/>
          </a:prstGeom>
          <a:noFill/>
          <a:ln w="9525" algn="ctr">
            <a:noFill/>
            <a:miter lim="800000"/>
            <a:headEnd/>
            <a:tailEnd/>
          </a:ln>
        </p:spPr>
        <p:txBody>
          <a:bodyPr wrap="none">
            <a:spAutoFit/>
          </a:bodyPr>
          <a:lstStyle/>
          <a:p>
            <a:pPr marL="342900" indent="-342900" algn="ctr">
              <a:buFontTx/>
              <a:buNone/>
              <a:defRPr/>
            </a:pPr>
            <a:r>
              <a:rPr lang="en-US" sz="1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hlinkClick r:id="rId10" action="ppaction://hlinksldjump"/>
              </a:rPr>
              <a:t>Materi</a:t>
            </a:r>
            <a:endParaRPr lang="en-US"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33807" name="Text Box 39">
            <a:hlinkClick r:id="rId12" action="ppaction://hlinksldjump" tooltip="Halaman Pustaka"/>
          </p:cNvPr>
          <p:cNvSpPr txBox="1">
            <a:spLocks noChangeArrowheads="1"/>
          </p:cNvSpPr>
          <p:nvPr/>
        </p:nvSpPr>
        <p:spPr bwMode="auto">
          <a:xfrm>
            <a:off x="585788" y="5129213"/>
            <a:ext cx="1018227" cy="313932"/>
          </a:xfrm>
          <a:prstGeom prst="rect">
            <a:avLst/>
          </a:prstGeom>
          <a:noFill/>
          <a:ln w="9525" algn="ctr">
            <a:noFill/>
            <a:miter lim="800000"/>
            <a:headEnd/>
            <a:tailEnd/>
          </a:ln>
        </p:spPr>
        <p:txBody>
          <a:bodyPr wrap="none">
            <a:spAutoFit/>
          </a:bodyPr>
          <a:lstStyle/>
          <a:p>
            <a:pPr marL="342900" indent="-342900" algn="ctr">
              <a:buFontTx/>
              <a:buNone/>
              <a:defRPr/>
            </a:pPr>
            <a:r>
              <a:rPr lang="en-US" sz="18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hlinkClick r:id="rId12" action="ppaction://hlinksldjump"/>
              </a:rPr>
              <a:t>Pustaka</a:t>
            </a:r>
            <a:endParaRPr lang="en-US"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2" descr="butt HubloMedDa5 line"/>
          <p:cNvPicPr>
            <a:picLocks noChangeArrowheads="1"/>
          </p:cNvPicPr>
          <p:nvPr/>
        </p:nvPicPr>
        <p:blipFill>
          <a:blip r:embed="rId2"/>
          <a:srcRect/>
          <a:stretch>
            <a:fillRect/>
          </a:stretch>
        </p:blipFill>
        <p:spPr bwMode="auto">
          <a:xfrm>
            <a:off x="2339975" y="22225"/>
            <a:ext cx="57150" cy="6791325"/>
          </a:xfrm>
          <a:prstGeom prst="rect">
            <a:avLst/>
          </a:prstGeom>
          <a:noFill/>
          <a:ln w="9525">
            <a:noFill/>
            <a:miter lim="800000"/>
            <a:headEnd/>
            <a:tailEnd/>
          </a:ln>
        </p:spPr>
      </p:pic>
      <p:sp>
        <p:nvSpPr>
          <p:cNvPr id="56333" name="Text Box 13"/>
          <p:cNvSpPr txBox="1">
            <a:spLocks noChangeArrowheads="1"/>
          </p:cNvSpPr>
          <p:nvPr/>
        </p:nvSpPr>
        <p:spPr bwMode="auto">
          <a:xfrm>
            <a:off x="334963" y="476250"/>
            <a:ext cx="2093912" cy="360363"/>
          </a:xfrm>
          <a:prstGeom prst="rect">
            <a:avLst/>
          </a:prstGeom>
          <a:noFill/>
          <a:ln w="9525" algn="ctr">
            <a:noFill/>
            <a:miter lim="800000"/>
            <a:headEnd/>
            <a:tailEnd/>
          </a:ln>
          <a:effectLst>
            <a:outerShdw dist="35921" dir="2700000" algn="ctr" rotWithShape="0">
              <a:schemeClr val="bg2"/>
            </a:outerShdw>
          </a:effectLst>
        </p:spPr>
        <p:txBody>
          <a:bodyPr wrap="none">
            <a:spAutoFit/>
          </a:bodyPr>
          <a:lstStyle/>
          <a:p>
            <a:pPr marL="342900" indent="-342900" algn="ctr">
              <a:buFontTx/>
              <a:buNone/>
              <a:defRPr/>
            </a:pPr>
            <a:r>
              <a:rPr lang="en-US" sz="2200" b="1" dirty="0">
                <a:solidFill>
                  <a:srgbClr val="003300"/>
                </a:solidFill>
                <a:latin typeface="Arial" charset="0"/>
              </a:rPr>
              <a:t>MENU UTAMA</a:t>
            </a:r>
          </a:p>
        </p:txBody>
      </p:sp>
      <p:sp>
        <p:nvSpPr>
          <p:cNvPr id="56351" name="Rectangle 31"/>
          <p:cNvSpPr>
            <a:spLocks noChangeArrowheads="1"/>
          </p:cNvSpPr>
          <p:nvPr/>
        </p:nvSpPr>
        <p:spPr bwMode="auto">
          <a:xfrm>
            <a:off x="2916238" y="2636838"/>
            <a:ext cx="5759450" cy="3600450"/>
          </a:xfrm>
          <a:prstGeom prst="rect">
            <a:avLst/>
          </a:prstGeom>
          <a:noFill/>
          <a:ln w="9525">
            <a:noFill/>
            <a:miter lim="800000"/>
            <a:headEnd/>
            <a:tailEnd/>
          </a:ln>
        </p:spPr>
        <p:txBody>
          <a:bodyPr/>
          <a:lstStyle/>
          <a:p>
            <a:pPr>
              <a:lnSpc>
                <a:spcPct val="110000"/>
              </a:lnSpc>
              <a:spcBef>
                <a:spcPct val="0"/>
              </a:spcBef>
              <a:buClr>
                <a:srgbClr val="003300"/>
              </a:buClr>
              <a:buFontTx/>
              <a:buNone/>
            </a:pPr>
            <a:r>
              <a:rPr lang="en-US" sz="2200">
                <a:solidFill>
                  <a:srgbClr val="003300"/>
                </a:solidFill>
              </a:rPr>
              <a:t>Setelah mempelajari topik Jaringan Komputer ini, diharapkan siswa mampu :</a:t>
            </a:r>
          </a:p>
          <a:p>
            <a:pPr>
              <a:lnSpc>
                <a:spcPct val="110000"/>
              </a:lnSpc>
              <a:spcBef>
                <a:spcPct val="0"/>
              </a:spcBef>
              <a:buClr>
                <a:srgbClr val="003300"/>
              </a:buClr>
              <a:buFontTx/>
              <a:buNone/>
            </a:pPr>
            <a:r>
              <a:rPr lang="en-US" sz="2200">
                <a:solidFill>
                  <a:srgbClr val="003300"/>
                </a:solidFill>
              </a:rPr>
              <a:t>Mendeskripsikan  jaringan komputer</a:t>
            </a:r>
          </a:p>
          <a:p>
            <a:pPr>
              <a:lnSpc>
                <a:spcPct val="110000"/>
              </a:lnSpc>
              <a:spcBef>
                <a:spcPct val="0"/>
              </a:spcBef>
              <a:buClr>
                <a:srgbClr val="003300"/>
              </a:buClr>
              <a:buSzPct val="150000"/>
            </a:pPr>
            <a:r>
              <a:rPr lang="en-US" sz="2200">
                <a:solidFill>
                  <a:srgbClr val="003300"/>
                </a:solidFill>
              </a:rPr>
              <a:t> Menjelaskan prinsip komunikasi data</a:t>
            </a:r>
          </a:p>
          <a:p>
            <a:pPr>
              <a:lnSpc>
                <a:spcPct val="110000"/>
              </a:lnSpc>
              <a:spcBef>
                <a:spcPct val="0"/>
              </a:spcBef>
              <a:buClr>
                <a:srgbClr val="003300"/>
              </a:buClr>
              <a:buSzPct val="150000"/>
            </a:pPr>
            <a:r>
              <a:rPr lang="en-US" sz="2200">
                <a:solidFill>
                  <a:srgbClr val="003300"/>
                </a:solidFill>
              </a:rPr>
              <a:t> Membedakan tipe jaringan komputer</a:t>
            </a:r>
          </a:p>
          <a:p>
            <a:pPr>
              <a:lnSpc>
                <a:spcPct val="110000"/>
              </a:lnSpc>
              <a:spcBef>
                <a:spcPct val="0"/>
              </a:spcBef>
              <a:buClr>
                <a:srgbClr val="003300"/>
              </a:buClr>
              <a:buSzPct val="150000"/>
            </a:pPr>
            <a:r>
              <a:rPr lang="en-US" sz="2200">
                <a:solidFill>
                  <a:srgbClr val="003300"/>
                </a:solidFill>
              </a:rPr>
              <a:t> Mendeskripsikan komponen-komponen dalam</a:t>
            </a:r>
          </a:p>
          <a:p>
            <a:pPr marL="400050" lvl="1" indent="-285750">
              <a:lnSpc>
                <a:spcPct val="110000"/>
              </a:lnSpc>
              <a:spcBef>
                <a:spcPct val="0"/>
              </a:spcBef>
              <a:buClr>
                <a:srgbClr val="003300"/>
              </a:buClr>
              <a:buSzPct val="150000"/>
              <a:buFontTx/>
              <a:buNone/>
            </a:pPr>
            <a:r>
              <a:rPr lang="en-US" sz="2200">
                <a:solidFill>
                  <a:srgbClr val="003300"/>
                </a:solidFill>
              </a:rPr>
              <a:t> jaringan komputer</a:t>
            </a:r>
          </a:p>
          <a:p>
            <a:pPr>
              <a:lnSpc>
                <a:spcPct val="110000"/>
              </a:lnSpc>
              <a:spcBef>
                <a:spcPct val="0"/>
              </a:spcBef>
              <a:buClr>
                <a:srgbClr val="003300"/>
              </a:buClr>
              <a:buSzPct val="150000"/>
            </a:pPr>
            <a:r>
              <a:rPr lang="en-US" sz="2200">
                <a:solidFill>
                  <a:srgbClr val="003300"/>
                </a:solidFill>
              </a:rPr>
              <a:t> Menggambarkan antarmuka komputer dengan</a:t>
            </a:r>
          </a:p>
          <a:p>
            <a:pPr>
              <a:lnSpc>
                <a:spcPct val="110000"/>
              </a:lnSpc>
              <a:spcBef>
                <a:spcPct val="0"/>
              </a:spcBef>
              <a:buClr>
                <a:srgbClr val="003300"/>
              </a:buClr>
              <a:buFontTx/>
              <a:buNone/>
            </a:pPr>
            <a:r>
              <a:rPr lang="en-US" sz="2200">
                <a:solidFill>
                  <a:srgbClr val="003300"/>
                </a:solidFill>
              </a:rPr>
              <a:t> saluran telekomunikasi</a:t>
            </a:r>
          </a:p>
        </p:txBody>
      </p:sp>
      <p:sp>
        <p:nvSpPr>
          <p:cNvPr id="8197" name="Text Box 33"/>
          <p:cNvSpPr txBox="1">
            <a:spLocks noChangeArrowheads="1"/>
          </p:cNvSpPr>
          <p:nvPr/>
        </p:nvSpPr>
        <p:spPr bwMode="auto">
          <a:xfrm>
            <a:off x="2759075" y="404813"/>
            <a:ext cx="3313113" cy="457200"/>
          </a:xfrm>
          <a:prstGeom prst="rect">
            <a:avLst/>
          </a:prstGeom>
          <a:noFill/>
          <a:ln w="9525" algn="ctr">
            <a:noFill/>
            <a:miter lim="800000"/>
            <a:headEnd/>
            <a:tailEnd/>
          </a:ln>
        </p:spPr>
        <p:txBody>
          <a:bodyPr wrap="none">
            <a:spAutoFit/>
          </a:bodyPr>
          <a:lstStyle/>
          <a:p>
            <a:pPr marL="342900" indent="-342900">
              <a:buFontTx/>
              <a:buNone/>
            </a:pPr>
            <a:r>
              <a:rPr lang="en-US" sz="3000">
                <a:solidFill>
                  <a:srgbClr val="003300"/>
                </a:solidFill>
                <a:latin typeface="Arial" charset="0"/>
              </a:rPr>
              <a:t>Kompetensi Dasar</a:t>
            </a:r>
          </a:p>
        </p:txBody>
      </p:sp>
      <p:grpSp>
        <p:nvGrpSpPr>
          <p:cNvPr id="8198" name="Group 55"/>
          <p:cNvGrpSpPr>
            <a:grpSpLocks/>
          </p:cNvGrpSpPr>
          <p:nvPr/>
        </p:nvGrpSpPr>
        <p:grpSpPr bwMode="auto">
          <a:xfrm>
            <a:off x="2843213" y="1557338"/>
            <a:ext cx="5905500" cy="863600"/>
            <a:chOff x="1791" y="981"/>
            <a:chExt cx="3720" cy="544"/>
          </a:xfrm>
        </p:grpSpPr>
        <p:sp>
          <p:nvSpPr>
            <p:cNvPr id="8209" name="Rectangle 32"/>
            <p:cNvSpPr>
              <a:spLocks noChangeArrowheads="1"/>
            </p:cNvSpPr>
            <p:nvPr/>
          </p:nvSpPr>
          <p:spPr bwMode="auto">
            <a:xfrm>
              <a:off x="1791" y="981"/>
              <a:ext cx="3720" cy="544"/>
            </a:xfrm>
            <a:prstGeom prst="rect">
              <a:avLst/>
            </a:prstGeom>
            <a:solidFill>
              <a:srgbClr val="007657">
                <a:alpha val="79999"/>
              </a:srgbClr>
            </a:solidFill>
            <a:ln w="76200" algn="ctr">
              <a:solidFill>
                <a:srgbClr val="006047"/>
              </a:solidFill>
              <a:miter lim="800000"/>
              <a:headEnd/>
              <a:tailEnd/>
            </a:ln>
          </p:spPr>
          <p:txBody>
            <a:bodyPr wrap="none" anchor="ctr"/>
            <a:lstStyle/>
            <a:p>
              <a:endParaRPr lang="en-US"/>
            </a:p>
          </p:txBody>
        </p:sp>
        <p:pic>
          <p:nvPicPr>
            <p:cNvPr id="8210" name="Picture 34" descr="banner"/>
            <p:cNvPicPr>
              <a:picLocks noChangeAspect="1" noChangeArrowheads="1"/>
            </p:cNvPicPr>
            <p:nvPr/>
          </p:nvPicPr>
          <p:blipFill>
            <a:blip r:embed="rId3"/>
            <a:srcRect/>
            <a:stretch>
              <a:fillRect/>
            </a:stretch>
          </p:blipFill>
          <p:spPr bwMode="auto">
            <a:xfrm>
              <a:off x="2109" y="1026"/>
              <a:ext cx="3130" cy="454"/>
            </a:xfrm>
            <a:prstGeom prst="rect">
              <a:avLst/>
            </a:prstGeom>
            <a:noFill/>
            <a:ln w="9525">
              <a:noFill/>
              <a:miter lim="800000"/>
              <a:headEnd/>
              <a:tailEnd/>
            </a:ln>
          </p:spPr>
        </p:pic>
      </p:grpSp>
      <p:pic>
        <p:nvPicPr>
          <p:cNvPr id="8199" name="Picture 45" descr="tombol menu">
            <a:hlinkClick r:id="rId4" action="ppaction://hlinksldjump" tooltip="Halaman Indeks"/>
          </p:cNvPr>
          <p:cNvPicPr>
            <a:picLocks noChangeAspect="1" noChangeArrowheads="1"/>
          </p:cNvPicPr>
          <p:nvPr/>
        </p:nvPicPr>
        <p:blipFill>
          <a:blip r:embed="rId5">
            <a:lum bright="10000" contrast="40000"/>
          </a:blip>
          <a:srcRect/>
          <a:stretch>
            <a:fillRect/>
          </a:stretch>
        </p:blipFill>
        <p:spPr bwMode="auto">
          <a:xfrm>
            <a:off x="214313" y="1196975"/>
            <a:ext cx="1828800" cy="1241425"/>
          </a:xfrm>
          <a:prstGeom prst="rect">
            <a:avLst/>
          </a:prstGeom>
          <a:noFill/>
          <a:ln w="9525">
            <a:noFill/>
            <a:miter lim="800000"/>
            <a:headEnd/>
            <a:tailEnd/>
          </a:ln>
        </p:spPr>
      </p:pic>
      <p:pic>
        <p:nvPicPr>
          <p:cNvPr id="8200" name="Picture 46" descr="tombol menu">
            <a:hlinkClick r:id="rId6" action="ppaction://hlinksldjump" tooltip="Halaman Kompetensi"/>
          </p:cNvPr>
          <p:cNvPicPr>
            <a:picLocks noChangeAspect="1" noChangeArrowheads="1"/>
          </p:cNvPicPr>
          <p:nvPr/>
        </p:nvPicPr>
        <p:blipFill>
          <a:blip r:embed="rId5">
            <a:lum bright="10000" contrast="40000"/>
          </a:blip>
          <a:srcRect/>
          <a:stretch>
            <a:fillRect/>
          </a:stretch>
        </p:blipFill>
        <p:spPr bwMode="auto">
          <a:xfrm>
            <a:off x="222250" y="2132013"/>
            <a:ext cx="1828800" cy="1241425"/>
          </a:xfrm>
          <a:prstGeom prst="rect">
            <a:avLst/>
          </a:prstGeom>
          <a:noFill/>
          <a:ln w="9525">
            <a:noFill/>
            <a:miter lim="800000"/>
            <a:headEnd/>
            <a:tailEnd/>
          </a:ln>
        </p:spPr>
      </p:pic>
      <p:pic>
        <p:nvPicPr>
          <p:cNvPr id="8201" name="Picture 47" descr="tombol menu">
            <a:hlinkClick r:id="rId7" action="ppaction://hlinksldjump" tooltip="Halaman Materi"/>
          </p:cNvPr>
          <p:cNvPicPr>
            <a:picLocks noChangeAspect="1" noChangeArrowheads="1"/>
          </p:cNvPicPr>
          <p:nvPr/>
        </p:nvPicPr>
        <p:blipFill>
          <a:blip r:embed="rId5">
            <a:lum bright="10000"/>
          </a:blip>
          <a:srcRect/>
          <a:stretch>
            <a:fillRect/>
          </a:stretch>
        </p:blipFill>
        <p:spPr bwMode="auto">
          <a:xfrm>
            <a:off x="222250" y="3027363"/>
            <a:ext cx="1828800" cy="1241425"/>
          </a:xfrm>
          <a:prstGeom prst="rect">
            <a:avLst/>
          </a:prstGeom>
          <a:noFill/>
          <a:ln w="9525">
            <a:noFill/>
            <a:miter lim="800000"/>
            <a:headEnd/>
            <a:tailEnd/>
          </a:ln>
        </p:spPr>
      </p:pic>
      <p:pic>
        <p:nvPicPr>
          <p:cNvPr id="8202" name="Picture 48" descr="tombol menu">
            <a:hlinkClick r:id="rId8" action="ppaction://hlinksldjump" tooltip="Halaman Evaluasi"/>
          </p:cNvPr>
          <p:cNvPicPr>
            <a:picLocks noChangeAspect="1" noChangeArrowheads="1"/>
          </p:cNvPicPr>
          <p:nvPr/>
        </p:nvPicPr>
        <p:blipFill>
          <a:blip r:embed="rId5">
            <a:lum bright="10000"/>
          </a:blip>
          <a:srcRect/>
          <a:stretch>
            <a:fillRect/>
          </a:stretch>
        </p:blipFill>
        <p:spPr bwMode="auto">
          <a:xfrm>
            <a:off x="222250" y="3963988"/>
            <a:ext cx="1828800" cy="1241425"/>
          </a:xfrm>
          <a:prstGeom prst="rect">
            <a:avLst/>
          </a:prstGeom>
          <a:noFill/>
          <a:ln w="9525">
            <a:noFill/>
            <a:miter lim="800000"/>
            <a:headEnd/>
            <a:tailEnd/>
          </a:ln>
        </p:spPr>
      </p:pic>
      <p:pic>
        <p:nvPicPr>
          <p:cNvPr id="8203" name="Picture 49" descr="tombol menu">
            <a:hlinkClick r:id="rId9" action="ppaction://hlinksldjump" tooltip="Halaman Pustaka"/>
          </p:cNvPr>
          <p:cNvPicPr>
            <a:picLocks noChangeAspect="1" noChangeArrowheads="1"/>
          </p:cNvPicPr>
          <p:nvPr/>
        </p:nvPicPr>
        <p:blipFill>
          <a:blip r:embed="rId5">
            <a:lum bright="10000"/>
          </a:blip>
          <a:srcRect/>
          <a:stretch>
            <a:fillRect/>
          </a:stretch>
        </p:blipFill>
        <p:spPr bwMode="auto">
          <a:xfrm>
            <a:off x="222250" y="4900613"/>
            <a:ext cx="1828800" cy="1241425"/>
          </a:xfrm>
          <a:prstGeom prst="rect">
            <a:avLst/>
          </a:prstGeom>
          <a:noFill/>
          <a:ln w="9525">
            <a:noFill/>
            <a:miter lim="800000"/>
            <a:headEnd/>
            <a:tailEnd/>
          </a:ln>
        </p:spPr>
      </p:pic>
      <p:sp>
        <p:nvSpPr>
          <p:cNvPr id="19468" name="Text Box 50">
            <a:hlinkClick r:id="rId4" action="ppaction://hlinksldjump" tooltip="Halaman Indeks"/>
          </p:cNvPr>
          <p:cNvSpPr txBox="1">
            <a:spLocks noChangeArrowheads="1"/>
          </p:cNvSpPr>
          <p:nvPr/>
        </p:nvSpPr>
        <p:spPr bwMode="auto">
          <a:xfrm>
            <a:off x="684213" y="1628775"/>
            <a:ext cx="864339" cy="313932"/>
          </a:xfrm>
          <a:prstGeom prst="rect">
            <a:avLst/>
          </a:prstGeom>
          <a:noFill/>
          <a:ln w="9525" algn="ctr">
            <a:noFill/>
            <a:miter lim="800000"/>
            <a:headEnd/>
            <a:tailEnd/>
          </a:ln>
        </p:spPr>
        <p:txBody>
          <a:bodyPr wrap="none">
            <a:spAutoFit/>
          </a:bodyPr>
          <a:lstStyle/>
          <a:p>
            <a:pPr marL="342900" indent="-342900">
              <a:buFontTx/>
              <a:buNone/>
              <a:defRPr/>
            </a:pPr>
            <a:r>
              <a:rPr lang="en-US" sz="1800" dirty="0" err="1">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hlinkClick r:id="rId4" action="ppaction://hlinksldjump"/>
              </a:rPr>
              <a:t>Indeks</a:t>
            </a:r>
            <a:endParaRPr lang="en-US" sz="1800" dirty="0">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9469" name="Text Box 51">
            <a:hlinkClick r:id="rId6" action="ppaction://hlinksldjump" tooltip="Halaman Kompetensi"/>
          </p:cNvPr>
          <p:cNvSpPr txBox="1">
            <a:spLocks noChangeArrowheads="1"/>
          </p:cNvSpPr>
          <p:nvPr/>
        </p:nvSpPr>
        <p:spPr bwMode="auto">
          <a:xfrm>
            <a:off x="415925" y="2565400"/>
            <a:ext cx="1402948" cy="313932"/>
          </a:xfrm>
          <a:prstGeom prst="rect">
            <a:avLst/>
          </a:prstGeom>
          <a:noFill/>
          <a:ln w="9525" algn="ctr">
            <a:noFill/>
            <a:miter lim="800000"/>
            <a:headEnd/>
            <a:tailEnd/>
          </a:ln>
        </p:spPr>
        <p:txBody>
          <a:bodyPr wrap="none">
            <a:spAutoFit/>
          </a:bodyPr>
          <a:lstStyle/>
          <a:p>
            <a:pPr marL="342900" indent="-342900" algn="ctr">
              <a:buFontTx/>
              <a:buNone/>
              <a:defRPr/>
            </a:pPr>
            <a:r>
              <a:rPr lang="en-US" sz="1800" dirty="0" err="1">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hlinkClick r:id="rId6" action="ppaction://hlinksldjump"/>
              </a:rPr>
              <a:t>Kompetensi</a:t>
            </a:r>
            <a:endParaRPr lang="en-US" sz="1800" dirty="0">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9470" name="Text Box 52">
            <a:hlinkClick r:id="rId8" action="ppaction://hlinksldjump" tooltip="Halaman Evaluasi"/>
          </p:cNvPr>
          <p:cNvSpPr txBox="1">
            <a:spLocks noChangeArrowheads="1"/>
          </p:cNvSpPr>
          <p:nvPr/>
        </p:nvSpPr>
        <p:spPr bwMode="auto">
          <a:xfrm>
            <a:off x="611188" y="4365625"/>
            <a:ext cx="1056700" cy="313932"/>
          </a:xfrm>
          <a:prstGeom prst="rect">
            <a:avLst/>
          </a:prstGeom>
          <a:noFill/>
          <a:ln w="9525" algn="ctr">
            <a:noFill/>
            <a:miter lim="800000"/>
            <a:headEnd/>
            <a:tailEnd/>
          </a:ln>
        </p:spPr>
        <p:txBody>
          <a:bodyPr wrap="none">
            <a:spAutoFit/>
          </a:bodyPr>
          <a:lstStyle/>
          <a:p>
            <a:pPr marL="342900" indent="-342900" algn="ctr">
              <a:buFontTx/>
              <a:buNone/>
              <a:defRPr/>
            </a:pPr>
            <a:r>
              <a:rPr lang="en-US" sz="1800" dirty="0" err="1">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hlinkClick r:id="rId8" action="ppaction://hlinksldjump"/>
              </a:rPr>
              <a:t>Evaluasi</a:t>
            </a:r>
            <a:endParaRPr lang="en-US" sz="1800" dirty="0">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9471" name="Text Box 53">
            <a:hlinkClick r:id="rId7" action="ppaction://hlinksldjump" tooltip="Halaman Materi"/>
          </p:cNvPr>
          <p:cNvSpPr txBox="1">
            <a:spLocks noChangeArrowheads="1"/>
          </p:cNvSpPr>
          <p:nvPr/>
        </p:nvSpPr>
        <p:spPr bwMode="auto">
          <a:xfrm>
            <a:off x="690563" y="3429000"/>
            <a:ext cx="857250" cy="311150"/>
          </a:xfrm>
          <a:prstGeom prst="rect">
            <a:avLst/>
          </a:prstGeom>
          <a:noFill/>
          <a:ln w="9525" algn="ctr">
            <a:noFill/>
            <a:miter lim="800000"/>
            <a:headEnd/>
            <a:tailEnd/>
          </a:ln>
        </p:spPr>
        <p:txBody>
          <a:bodyPr wrap="none">
            <a:spAutoFit/>
          </a:bodyPr>
          <a:lstStyle/>
          <a:p>
            <a:pPr marL="342900" indent="-342900" algn="ctr">
              <a:buFontTx/>
              <a:buNone/>
              <a:defRPr/>
            </a:pPr>
            <a:r>
              <a:rPr lang="en-US" sz="1800" dirty="0" err="1">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hlinkClick r:id="rId7" action="ppaction://hlinksldjump"/>
              </a:rPr>
              <a:t>Materi</a:t>
            </a:r>
            <a:endParaRPr lang="en-US" sz="1800" dirty="0">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19472" name="Text Box 54">
            <a:hlinkClick r:id="rId9" action="ppaction://hlinksldjump" tooltip="Halaman Pustaka"/>
          </p:cNvPr>
          <p:cNvSpPr txBox="1">
            <a:spLocks noChangeArrowheads="1"/>
          </p:cNvSpPr>
          <p:nvPr/>
        </p:nvSpPr>
        <p:spPr bwMode="auto">
          <a:xfrm>
            <a:off x="585788" y="5300663"/>
            <a:ext cx="1018227" cy="313932"/>
          </a:xfrm>
          <a:prstGeom prst="rect">
            <a:avLst/>
          </a:prstGeom>
          <a:noFill/>
          <a:ln w="9525" algn="ctr">
            <a:noFill/>
            <a:miter lim="800000"/>
            <a:headEnd/>
            <a:tailEnd/>
          </a:ln>
        </p:spPr>
        <p:txBody>
          <a:bodyPr wrap="none">
            <a:spAutoFit/>
          </a:bodyPr>
          <a:lstStyle/>
          <a:p>
            <a:pPr marL="342900" indent="-342900" algn="ctr">
              <a:buFontTx/>
              <a:buNone/>
              <a:defRPr/>
            </a:pPr>
            <a:r>
              <a:rPr lang="en-US" sz="1800" dirty="0" err="1">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hlinkClick r:id="rId9" action="ppaction://hlinksldjump"/>
              </a:rPr>
              <a:t>Pustaka</a:t>
            </a:r>
            <a:endParaRPr lang="en-US" sz="1800" dirty="0">
              <a:ln w="18415" cmpd="sng">
                <a:solidFill>
                  <a:srgbClr val="003300"/>
                </a:solidFill>
                <a:prstDash val="solid"/>
              </a:ln>
              <a:solidFill>
                <a:srgbClr val="FFFFFF"/>
              </a:solidFill>
              <a:effectLst>
                <a:outerShdw blurRad="63500" dir="3600000" algn="tl" rotWithShape="0">
                  <a:srgbClr val="000000">
                    <a:alpha val="70000"/>
                  </a:srgbClr>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351"/>
                                        </p:tgtEl>
                                        <p:attrNameLst>
                                          <p:attrName>style.visibility</p:attrName>
                                        </p:attrNameLst>
                                      </p:cBhvr>
                                      <p:to>
                                        <p:strVal val="visible"/>
                                      </p:to>
                                    </p:set>
                                    <p:animEffect transition="in" filter="fade">
                                      <p:cBhvr>
                                        <p:cTn id="7" dur="500"/>
                                        <p:tgtEl>
                                          <p:spTgt spid="56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51"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7" name="Picture 27" descr="butt HubloMedDa5 line"/>
          <p:cNvPicPr>
            <a:picLocks noChangeArrowheads="1"/>
          </p:cNvPicPr>
          <p:nvPr/>
        </p:nvPicPr>
        <p:blipFill>
          <a:blip r:embed="rId4"/>
          <a:srcRect/>
          <a:stretch>
            <a:fillRect/>
          </a:stretch>
        </p:blipFill>
        <p:spPr bwMode="auto">
          <a:xfrm>
            <a:off x="101600" y="923925"/>
            <a:ext cx="8070850" cy="57150"/>
          </a:xfrm>
          <a:prstGeom prst="rect">
            <a:avLst/>
          </a:prstGeom>
          <a:noFill/>
          <a:ln w="9525">
            <a:noFill/>
            <a:miter lim="800000"/>
            <a:headEnd/>
            <a:tailEnd/>
          </a:ln>
        </p:spPr>
      </p:pic>
      <p:pic>
        <p:nvPicPr>
          <p:cNvPr id="1028" name="Picture 3" descr="tombol menu">
            <a:hlinkClick r:id="rId5" action="ppaction://hlinksldjump" tooltip="Prinsip Dasar Jaringan Komputer"/>
          </p:cNvPr>
          <p:cNvPicPr>
            <a:picLocks noChangeAspect="1" noChangeArrowheads="1"/>
          </p:cNvPicPr>
          <p:nvPr/>
        </p:nvPicPr>
        <p:blipFill>
          <a:blip r:embed="rId6">
            <a:lum bright="10000"/>
          </a:blip>
          <a:srcRect/>
          <a:stretch>
            <a:fillRect/>
          </a:stretch>
        </p:blipFill>
        <p:spPr bwMode="auto">
          <a:xfrm>
            <a:off x="277813" y="-79375"/>
            <a:ext cx="1773237" cy="1204913"/>
          </a:xfrm>
          <a:prstGeom prst="rect">
            <a:avLst/>
          </a:prstGeom>
          <a:noFill/>
          <a:ln w="9525">
            <a:noFill/>
            <a:miter lim="800000"/>
            <a:headEnd/>
            <a:tailEnd/>
          </a:ln>
        </p:spPr>
      </p:pic>
      <p:pic>
        <p:nvPicPr>
          <p:cNvPr id="1029" name="Picture 4" descr="tombol menu">
            <a:hlinkClick r:id="rId7" action="ppaction://hlinksldjump" tooltip="Komunikasi Data"/>
          </p:cNvPr>
          <p:cNvPicPr>
            <a:picLocks noChangeAspect="1" noChangeArrowheads="1"/>
          </p:cNvPicPr>
          <p:nvPr/>
        </p:nvPicPr>
        <p:blipFill>
          <a:blip r:embed="rId6">
            <a:lum bright="10000"/>
          </a:blip>
          <a:srcRect/>
          <a:stretch>
            <a:fillRect/>
          </a:stretch>
        </p:blipFill>
        <p:spPr bwMode="auto">
          <a:xfrm>
            <a:off x="2203450" y="-79375"/>
            <a:ext cx="1773238" cy="1204913"/>
          </a:xfrm>
          <a:prstGeom prst="rect">
            <a:avLst/>
          </a:prstGeom>
          <a:noFill/>
          <a:ln w="9525">
            <a:noFill/>
            <a:miter lim="800000"/>
            <a:headEnd/>
            <a:tailEnd/>
          </a:ln>
        </p:spPr>
      </p:pic>
      <p:pic>
        <p:nvPicPr>
          <p:cNvPr id="1030" name="Picture 5" descr="tombol menu">
            <a:hlinkClick r:id="rId8" action="ppaction://hlinksldjump" tooltip="Tipe Jaringan Komputer"/>
          </p:cNvPr>
          <p:cNvPicPr>
            <a:picLocks noChangeAspect="1" noChangeArrowheads="1"/>
          </p:cNvPicPr>
          <p:nvPr/>
        </p:nvPicPr>
        <p:blipFill>
          <a:blip r:embed="rId6">
            <a:lum bright="10000"/>
          </a:blip>
          <a:srcRect/>
          <a:stretch>
            <a:fillRect/>
          </a:stretch>
        </p:blipFill>
        <p:spPr bwMode="auto">
          <a:xfrm>
            <a:off x="4148138" y="-79375"/>
            <a:ext cx="1773237" cy="1204913"/>
          </a:xfrm>
          <a:prstGeom prst="rect">
            <a:avLst/>
          </a:prstGeom>
          <a:noFill/>
          <a:ln w="9525">
            <a:noFill/>
            <a:miter lim="800000"/>
            <a:headEnd/>
            <a:tailEnd/>
          </a:ln>
        </p:spPr>
      </p:pic>
      <p:pic>
        <p:nvPicPr>
          <p:cNvPr id="1031" name="Picture 6" descr="tombol menu">
            <a:hlinkClick r:id="rId9" action="ppaction://hlinksldjump" tooltip="Komponen Jaringan Komputer"/>
          </p:cNvPr>
          <p:cNvPicPr>
            <a:picLocks noChangeAspect="1" noChangeArrowheads="1"/>
          </p:cNvPicPr>
          <p:nvPr/>
        </p:nvPicPr>
        <p:blipFill>
          <a:blip r:embed="rId6">
            <a:lum bright="10000"/>
          </a:blip>
          <a:srcRect/>
          <a:stretch>
            <a:fillRect/>
          </a:stretch>
        </p:blipFill>
        <p:spPr bwMode="auto">
          <a:xfrm>
            <a:off x="6092825" y="-79375"/>
            <a:ext cx="1773238" cy="1204913"/>
          </a:xfrm>
          <a:prstGeom prst="rect">
            <a:avLst/>
          </a:prstGeom>
          <a:noFill/>
          <a:ln w="9525">
            <a:noFill/>
            <a:miter lim="800000"/>
            <a:headEnd/>
            <a:tailEnd/>
          </a:ln>
        </p:spPr>
      </p:pic>
      <p:sp>
        <p:nvSpPr>
          <p:cNvPr id="1032" name="Text Box 8">
            <a:hlinkClick r:id="rId5" action="ppaction://hlinksldjump" tooltip="Prinsip Dasar Jaringan Komputer"/>
          </p:cNvPr>
          <p:cNvSpPr txBox="1">
            <a:spLocks noChangeArrowheads="1"/>
          </p:cNvSpPr>
          <p:nvPr/>
        </p:nvSpPr>
        <p:spPr bwMode="auto">
          <a:xfrm>
            <a:off x="395288" y="331788"/>
            <a:ext cx="1493837" cy="287337"/>
          </a:xfrm>
          <a:prstGeom prst="rect">
            <a:avLst/>
          </a:prstGeom>
          <a:noFill/>
          <a:ln w="9525" algn="ctr">
            <a:noFill/>
            <a:miter lim="800000"/>
            <a:headEnd/>
            <a:tailEnd/>
          </a:ln>
        </p:spPr>
        <p:txBody>
          <a:bodyPr wrap="none">
            <a:spAutoFit/>
          </a:bodyPr>
          <a:lstStyle/>
          <a:p>
            <a:pPr marL="342900" indent="-342900">
              <a:buFontTx/>
              <a:buNone/>
              <a:defRPr/>
            </a:pPr>
            <a:r>
              <a:rPr lang="en-US" sz="1600" b="1" dirty="0" err="1">
                <a:ln>
                  <a:solidFill>
                    <a:srgbClr val="003300"/>
                  </a:solidFill>
                </a:ln>
                <a:solidFill>
                  <a:srgbClr val="003300"/>
                </a:solidFill>
                <a:latin typeface="Arial" charset="0"/>
              </a:rPr>
              <a:t>Prinsip</a:t>
            </a:r>
            <a:r>
              <a:rPr lang="en-US" sz="1600" b="1" dirty="0">
                <a:ln>
                  <a:solidFill>
                    <a:srgbClr val="003300"/>
                  </a:solidFill>
                </a:ln>
                <a:solidFill>
                  <a:srgbClr val="003300"/>
                </a:solidFill>
                <a:latin typeface="Arial" charset="0"/>
              </a:rPr>
              <a:t> </a:t>
            </a:r>
            <a:r>
              <a:rPr lang="en-US" sz="1600" b="1" dirty="0" err="1">
                <a:ln>
                  <a:solidFill>
                    <a:srgbClr val="003300"/>
                  </a:solidFill>
                </a:ln>
                <a:solidFill>
                  <a:srgbClr val="003300"/>
                </a:solidFill>
                <a:latin typeface="Arial" charset="0"/>
              </a:rPr>
              <a:t>Dasar</a:t>
            </a:r>
            <a:endParaRPr lang="en-US" sz="1600" b="1" dirty="0">
              <a:ln>
                <a:solidFill>
                  <a:srgbClr val="003300"/>
                </a:solidFill>
              </a:ln>
              <a:solidFill>
                <a:srgbClr val="003300"/>
              </a:solidFill>
              <a:latin typeface="Arial" charset="0"/>
            </a:endParaRPr>
          </a:p>
        </p:txBody>
      </p:sp>
      <p:sp>
        <p:nvSpPr>
          <p:cNvPr id="1033" name="Text Box 9">
            <a:hlinkClick r:id="rId8" action="ppaction://hlinksldjump" tooltip="Tipe Jaringan Komputer"/>
          </p:cNvPr>
          <p:cNvSpPr txBox="1">
            <a:spLocks noChangeArrowheads="1"/>
          </p:cNvSpPr>
          <p:nvPr/>
        </p:nvSpPr>
        <p:spPr bwMode="auto">
          <a:xfrm>
            <a:off x="4284663" y="301625"/>
            <a:ext cx="1504950" cy="287338"/>
          </a:xfrm>
          <a:prstGeom prst="rect">
            <a:avLst/>
          </a:prstGeom>
          <a:noFill/>
          <a:ln w="9525" algn="ctr">
            <a:noFill/>
            <a:miter lim="800000"/>
            <a:headEnd/>
            <a:tailEnd/>
          </a:ln>
        </p:spPr>
        <p:txBody>
          <a:bodyPr wrap="none">
            <a:spAutoFit/>
          </a:bodyPr>
          <a:lstStyle/>
          <a:p>
            <a:pPr marL="342900" indent="-342900" algn="ctr">
              <a:buFontTx/>
              <a:buNone/>
              <a:defRPr/>
            </a:pPr>
            <a:r>
              <a:rPr lang="en-US" sz="1600" b="1" dirty="0" err="1">
                <a:ln>
                  <a:solidFill>
                    <a:srgbClr val="003300"/>
                  </a:solidFill>
                </a:ln>
                <a:solidFill>
                  <a:srgbClr val="003300"/>
                </a:solidFill>
                <a:latin typeface="Arial" charset="0"/>
              </a:rPr>
              <a:t>Tipe</a:t>
            </a:r>
            <a:r>
              <a:rPr lang="en-US" sz="1600" b="1" dirty="0">
                <a:ln>
                  <a:solidFill>
                    <a:srgbClr val="003300"/>
                  </a:solidFill>
                </a:ln>
                <a:solidFill>
                  <a:srgbClr val="003300"/>
                </a:solidFill>
                <a:latin typeface="Arial" charset="0"/>
              </a:rPr>
              <a:t> </a:t>
            </a:r>
            <a:r>
              <a:rPr lang="en-US" sz="1600" b="1" dirty="0" err="1">
                <a:ln>
                  <a:solidFill>
                    <a:srgbClr val="003300"/>
                  </a:solidFill>
                </a:ln>
                <a:solidFill>
                  <a:srgbClr val="003300"/>
                </a:solidFill>
                <a:latin typeface="Arial" charset="0"/>
              </a:rPr>
              <a:t>Jaringan</a:t>
            </a:r>
            <a:endParaRPr lang="en-US" sz="1600" b="1" dirty="0">
              <a:ln>
                <a:solidFill>
                  <a:srgbClr val="003300"/>
                </a:solidFill>
              </a:ln>
              <a:solidFill>
                <a:srgbClr val="003300"/>
              </a:solidFill>
              <a:latin typeface="Arial" charset="0"/>
            </a:endParaRPr>
          </a:p>
        </p:txBody>
      </p:sp>
      <p:sp>
        <p:nvSpPr>
          <p:cNvPr id="1034" name="Text Box 10">
            <a:hlinkClick r:id="rId7" action="ppaction://hlinksldjump" tooltip="Komunikasi Data"/>
          </p:cNvPr>
          <p:cNvSpPr txBox="1">
            <a:spLocks noChangeArrowheads="1"/>
          </p:cNvSpPr>
          <p:nvPr/>
        </p:nvSpPr>
        <p:spPr bwMode="auto">
          <a:xfrm>
            <a:off x="2444750" y="188913"/>
            <a:ext cx="1335088" cy="531812"/>
          </a:xfrm>
          <a:prstGeom prst="rect">
            <a:avLst/>
          </a:prstGeom>
          <a:noFill/>
          <a:ln w="9525" algn="ctr">
            <a:noFill/>
            <a:miter lim="800000"/>
            <a:headEnd/>
            <a:tailEnd/>
          </a:ln>
        </p:spPr>
        <p:txBody>
          <a:bodyPr wrap="none">
            <a:spAutoFit/>
          </a:bodyPr>
          <a:lstStyle/>
          <a:p>
            <a:pPr marL="342900" indent="-342900" algn="ctr">
              <a:buFontTx/>
              <a:buNone/>
              <a:defRPr/>
            </a:pPr>
            <a:r>
              <a:rPr lang="en-US" sz="1600" b="1" dirty="0" err="1">
                <a:ln>
                  <a:solidFill>
                    <a:srgbClr val="003300"/>
                  </a:solidFill>
                </a:ln>
                <a:solidFill>
                  <a:srgbClr val="003300"/>
                </a:solidFill>
                <a:latin typeface="Arial" charset="0"/>
              </a:rPr>
              <a:t>Komunikasi</a:t>
            </a:r>
            <a:endParaRPr lang="en-US" sz="1600" b="1" dirty="0">
              <a:ln>
                <a:solidFill>
                  <a:srgbClr val="003300"/>
                </a:solidFill>
              </a:ln>
              <a:solidFill>
                <a:srgbClr val="003300"/>
              </a:solidFill>
              <a:latin typeface="Arial" charset="0"/>
            </a:endParaRPr>
          </a:p>
          <a:p>
            <a:pPr marL="342900" indent="-342900" algn="ctr">
              <a:buFontTx/>
              <a:buNone/>
              <a:defRPr/>
            </a:pPr>
            <a:r>
              <a:rPr lang="en-US" sz="1600" b="1" dirty="0">
                <a:ln>
                  <a:solidFill>
                    <a:srgbClr val="003300"/>
                  </a:solidFill>
                </a:ln>
                <a:solidFill>
                  <a:srgbClr val="003300"/>
                </a:solidFill>
                <a:latin typeface="Arial" charset="0"/>
              </a:rPr>
              <a:t> Data</a:t>
            </a:r>
          </a:p>
        </p:txBody>
      </p:sp>
      <p:sp>
        <p:nvSpPr>
          <p:cNvPr id="1035" name="Text Box 12">
            <a:hlinkClick r:id="rId9" action="ppaction://hlinksldjump" tooltip="Komponen Jaringan Komputer"/>
          </p:cNvPr>
          <p:cNvSpPr txBox="1">
            <a:spLocks noChangeArrowheads="1"/>
          </p:cNvSpPr>
          <p:nvPr/>
        </p:nvSpPr>
        <p:spPr bwMode="auto">
          <a:xfrm>
            <a:off x="6353175" y="201613"/>
            <a:ext cx="1243013" cy="531812"/>
          </a:xfrm>
          <a:prstGeom prst="rect">
            <a:avLst/>
          </a:prstGeom>
          <a:noFill/>
          <a:ln w="9525" algn="ctr">
            <a:noFill/>
            <a:miter lim="800000"/>
            <a:headEnd/>
            <a:tailEnd/>
          </a:ln>
        </p:spPr>
        <p:txBody>
          <a:bodyPr wrap="none">
            <a:spAutoFit/>
          </a:bodyPr>
          <a:lstStyle/>
          <a:p>
            <a:pPr marL="342900" indent="-342900" algn="ctr">
              <a:buFontTx/>
              <a:buNone/>
              <a:defRPr/>
            </a:pPr>
            <a:r>
              <a:rPr lang="en-US" sz="1600" b="1" dirty="0" err="1">
                <a:ln>
                  <a:solidFill>
                    <a:srgbClr val="003300"/>
                  </a:solidFill>
                </a:ln>
                <a:solidFill>
                  <a:srgbClr val="003300"/>
                </a:solidFill>
                <a:latin typeface="Arial" charset="0"/>
              </a:rPr>
              <a:t>Komponen</a:t>
            </a:r>
            <a:endParaRPr lang="en-US" sz="1600" b="1" dirty="0">
              <a:ln>
                <a:solidFill>
                  <a:srgbClr val="003300"/>
                </a:solidFill>
              </a:ln>
              <a:solidFill>
                <a:srgbClr val="003300"/>
              </a:solidFill>
              <a:latin typeface="Arial" charset="0"/>
            </a:endParaRPr>
          </a:p>
          <a:p>
            <a:pPr marL="342900" indent="-342900" algn="ctr">
              <a:buFontTx/>
              <a:buNone/>
              <a:defRPr/>
            </a:pPr>
            <a:r>
              <a:rPr lang="en-US" sz="1600" b="1" dirty="0" err="1">
                <a:ln>
                  <a:solidFill>
                    <a:srgbClr val="003300"/>
                  </a:solidFill>
                </a:ln>
                <a:solidFill>
                  <a:srgbClr val="003300"/>
                </a:solidFill>
                <a:latin typeface="Arial" charset="0"/>
              </a:rPr>
              <a:t>Jaringan</a:t>
            </a:r>
            <a:endParaRPr lang="en-US" sz="1600" b="1" dirty="0">
              <a:ln>
                <a:solidFill>
                  <a:srgbClr val="003300"/>
                </a:solidFill>
              </a:ln>
              <a:solidFill>
                <a:srgbClr val="003300"/>
              </a:solidFill>
              <a:latin typeface="Arial" charset="0"/>
            </a:endParaRPr>
          </a:p>
        </p:txBody>
      </p:sp>
      <p:sp>
        <p:nvSpPr>
          <p:cNvPr id="1036" name="Text Box 17"/>
          <p:cNvSpPr txBox="1">
            <a:spLocks noChangeArrowheads="1"/>
          </p:cNvSpPr>
          <p:nvPr/>
        </p:nvSpPr>
        <p:spPr bwMode="auto">
          <a:xfrm>
            <a:off x="1665288" y="1171575"/>
            <a:ext cx="5786437" cy="457200"/>
          </a:xfrm>
          <a:prstGeom prst="rect">
            <a:avLst/>
          </a:prstGeom>
          <a:noFill/>
          <a:ln w="9525" algn="ctr">
            <a:noFill/>
            <a:miter lim="800000"/>
            <a:headEnd/>
            <a:tailEnd/>
          </a:ln>
        </p:spPr>
        <p:txBody>
          <a:bodyPr wrap="none">
            <a:spAutoFit/>
          </a:bodyPr>
          <a:lstStyle/>
          <a:p>
            <a:pPr marL="342900" indent="-342900" algn="ctr">
              <a:buFontTx/>
              <a:buNone/>
            </a:pPr>
            <a:r>
              <a:rPr lang="en-US" sz="3000">
                <a:solidFill>
                  <a:srgbClr val="003300"/>
                </a:solidFill>
                <a:latin typeface="Arial" charset="0"/>
              </a:rPr>
              <a:t>Prinsip Dasar Jaringan Komputer</a:t>
            </a:r>
          </a:p>
        </p:txBody>
      </p:sp>
      <p:sp>
        <p:nvSpPr>
          <p:cNvPr id="1037" name="Rectangle 21"/>
          <p:cNvSpPr>
            <a:spLocks noChangeArrowheads="1"/>
          </p:cNvSpPr>
          <p:nvPr/>
        </p:nvSpPr>
        <p:spPr bwMode="auto">
          <a:xfrm>
            <a:off x="-142875" y="5445125"/>
            <a:ext cx="9394825" cy="1081088"/>
          </a:xfrm>
          <a:prstGeom prst="rect">
            <a:avLst/>
          </a:prstGeom>
          <a:noFill/>
          <a:ln w="9525">
            <a:noFill/>
            <a:miter lim="800000"/>
            <a:headEnd/>
            <a:tailEnd/>
          </a:ln>
        </p:spPr>
        <p:txBody>
          <a:bodyPr/>
          <a:lstStyle/>
          <a:p>
            <a:pPr algn="ctr">
              <a:lnSpc>
                <a:spcPct val="90000"/>
              </a:lnSpc>
              <a:buFontTx/>
              <a:buNone/>
            </a:pPr>
            <a:r>
              <a:rPr lang="en-US" sz="2200">
                <a:solidFill>
                  <a:srgbClr val="003300"/>
                </a:solidFill>
              </a:rPr>
              <a:t>Jaringan komputer adalah sekelompok komputer otonom yang saling dihubungkan menggunakan protokol komunikasi melalui media transmisi  sehingga dapat saling berbagi data / informasi dan piranti. </a:t>
            </a:r>
            <a:endParaRPr lang="id-ID" sz="2200">
              <a:solidFill>
                <a:srgbClr val="003300"/>
              </a:solidFill>
            </a:endParaRPr>
          </a:p>
        </p:txBody>
      </p:sp>
      <p:sp>
        <p:nvSpPr>
          <p:cNvPr id="1038" name="WordArt 28"/>
          <p:cNvSpPr>
            <a:spLocks noChangeArrowheads="1" noChangeShapeType="1" noTextEdit="1"/>
          </p:cNvSpPr>
          <p:nvPr/>
        </p:nvSpPr>
        <p:spPr bwMode="auto">
          <a:xfrm>
            <a:off x="250825" y="835025"/>
            <a:ext cx="936625" cy="217488"/>
          </a:xfrm>
          <a:prstGeom prst="rect">
            <a:avLst/>
          </a:prstGeom>
        </p:spPr>
        <p:txBody>
          <a:bodyPr wrap="none" fromWordArt="1">
            <a:prstTxWarp prst="textPlain">
              <a:avLst>
                <a:gd name="adj" fmla="val 50000"/>
              </a:avLst>
            </a:prstTxWarp>
          </a:bodyPr>
          <a:lstStyle/>
          <a:p>
            <a:pPr algn="ctr"/>
            <a:r>
              <a:rPr lang="en-US" sz="3600" b="1" kern="10">
                <a:ln w="19050">
                  <a:solidFill>
                    <a:srgbClr val="FEFEFE"/>
                  </a:solidFill>
                  <a:round/>
                  <a:headEnd/>
                  <a:tailEnd/>
                </a:ln>
                <a:solidFill>
                  <a:srgbClr val="303C18"/>
                </a:solidFill>
                <a:effectLst>
                  <a:outerShdw dist="50800" dir="7500015" algn="tl" rotWithShape="0">
                    <a:srgbClr val="000000">
                      <a:alpha val="34998"/>
                    </a:srgbClr>
                  </a:outerShdw>
                </a:effectLst>
                <a:latin typeface="Arial Black"/>
              </a:rPr>
              <a:t>Materi</a:t>
            </a:r>
          </a:p>
        </p:txBody>
      </p:sp>
      <p:pic>
        <p:nvPicPr>
          <p:cNvPr id="1039" name="Picture 31" descr="Tombol menu Dalam">
            <a:hlinkClick r:id="rId10" action="ppaction://hlinksldjump" tooltip="Kembali ke halaman Indeks"/>
          </p:cNvPr>
          <p:cNvPicPr>
            <a:picLocks noChangeAspect="1" noChangeArrowheads="1"/>
          </p:cNvPicPr>
          <p:nvPr/>
        </p:nvPicPr>
        <p:blipFill>
          <a:blip r:embed="rId11"/>
          <a:srcRect/>
          <a:stretch>
            <a:fillRect/>
          </a:stretch>
        </p:blipFill>
        <p:spPr bwMode="auto">
          <a:xfrm>
            <a:off x="7019925" y="620713"/>
            <a:ext cx="1008063" cy="762000"/>
          </a:xfrm>
          <a:prstGeom prst="rect">
            <a:avLst/>
          </a:prstGeom>
          <a:noFill/>
          <a:ln w="9525">
            <a:noFill/>
            <a:miter lim="800000"/>
            <a:headEnd/>
            <a:tailEnd/>
          </a:ln>
        </p:spPr>
      </p:pic>
      <p:sp>
        <p:nvSpPr>
          <p:cNvPr id="1040" name="Text Box 32">
            <a:hlinkClick r:id="rId10" action="ppaction://hlinksldjump" tooltip="Kembali ke Halaman Indeks"/>
          </p:cNvPr>
          <p:cNvSpPr txBox="1">
            <a:spLocks noChangeArrowheads="1"/>
          </p:cNvSpPr>
          <p:nvPr/>
        </p:nvSpPr>
        <p:spPr bwMode="auto">
          <a:xfrm>
            <a:off x="7123113" y="814388"/>
            <a:ext cx="827087" cy="287337"/>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004835"/>
                </a:solidFill>
                <a:latin typeface="Arial" charset="0"/>
              </a:rPr>
              <a:t>Indeks</a:t>
            </a:r>
          </a:p>
        </p:txBody>
      </p:sp>
    </p:spTree>
    <p:controls>
      <p:control spid="1026" r:id="rId2" imgW="5679195" imgH="2943636"/>
    </p:controls>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77"/>
          <p:cNvGrpSpPr>
            <a:grpSpLocks/>
          </p:cNvGrpSpPr>
          <p:nvPr/>
        </p:nvGrpSpPr>
        <p:grpSpPr bwMode="auto">
          <a:xfrm>
            <a:off x="1476375" y="2781300"/>
            <a:ext cx="6191250" cy="3600450"/>
            <a:chOff x="930" y="1752"/>
            <a:chExt cx="3900" cy="2268"/>
          </a:xfrm>
          <a:solidFill>
            <a:srgbClr val="CCECFF"/>
          </a:solidFill>
        </p:grpSpPr>
        <p:sp>
          <p:nvSpPr>
            <p:cNvPr id="20501" name="Rectangle 72"/>
            <p:cNvSpPr>
              <a:spLocks noChangeArrowheads="1"/>
            </p:cNvSpPr>
            <p:nvPr/>
          </p:nvSpPr>
          <p:spPr bwMode="auto">
            <a:xfrm>
              <a:off x="930" y="1752"/>
              <a:ext cx="3900" cy="2268"/>
            </a:xfrm>
            <a:prstGeom prst="rect">
              <a:avLst/>
            </a:prstGeom>
            <a:grpFill/>
            <a:ln w="28575" algn="ctr">
              <a:solidFill>
                <a:srgbClr val="006047"/>
              </a:solidFill>
              <a:miter lim="800000"/>
              <a:headEnd/>
              <a:tailEnd/>
            </a:ln>
          </p:spPr>
          <p:txBody>
            <a:bodyPr wrap="none" anchor="ctr"/>
            <a:lstStyle/>
            <a:p>
              <a:pPr>
                <a:defRPr/>
              </a:pPr>
              <a:endParaRPr lang="en-US"/>
            </a:p>
          </p:txBody>
        </p:sp>
        <p:sp>
          <p:nvSpPr>
            <p:cNvPr id="20502" name="Oval 73"/>
            <p:cNvSpPr>
              <a:spLocks noChangeArrowheads="1"/>
            </p:cNvSpPr>
            <p:nvPr/>
          </p:nvSpPr>
          <p:spPr bwMode="auto">
            <a:xfrm>
              <a:off x="975" y="1797"/>
              <a:ext cx="45" cy="46"/>
            </a:xfrm>
            <a:prstGeom prst="ellipse">
              <a:avLst/>
            </a:prstGeom>
            <a:grpFill/>
            <a:ln w="9525" algn="ctr">
              <a:solidFill>
                <a:srgbClr val="004835"/>
              </a:solidFill>
              <a:round/>
              <a:headEnd/>
              <a:tailEnd/>
            </a:ln>
          </p:spPr>
          <p:txBody>
            <a:bodyPr wrap="none" anchor="ctr"/>
            <a:lstStyle/>
            <a:p>
              <a:pPr>
                <a:defRPr/>
              </a:pPr>
              <a:endParaRPr lang="en-US"/>
            </a:p>
          </p:txBody>
        </p:sp>
        <p:sp>
          <p:nvSpPr>
            <p:cNvPr id="20503" name="Oval 74"/>
            <p:cNvSpPr>
              <a:spLocks noChangeArrowheads="1"/>
            </p:cNvSpPr>
            <p:nvPr/>
          </p:nvSpPr>
          <p:spPr bwMode="auto">
            <a:xfrm>
              <a:off x="4740" y="1797"/>
              <a:ext cx="45" cy="46"/>
            </a:xfrm>
            <a:prstGeom prst="ellipse">
              <a:avLst/>
            </a:prstGeom>
            <a:grpFill/>
            <a:ln w="9525" algn="ctr">
              <a:solidFill>
                <a:srgbClr val="004835"/>
              </a:solidFill>
              <a:round/>
              <a:headEnd/>
              <a:tailEnd/>
            </a:ln>
          </p:spPr>
          <p:txBody>
            <a:bodyPr wrap="none" anchor="ctr"/>
            <a:lstStyle/>
            <a:p>
              <a:pPr>
                <a:defRPr/>
              </a:pPr>
              <a:endParaRPr lang="en-US"/>
            </a:p>
          </p:txBody>
        </p:sp>
        <p:sp>
          <p:nvSpPr>
            <p:cNvPr id="20504" name="Oval 75"/>
            <p:cNvSpPr>
              <a:spLocks noChangeArrowheads="1"/>
            </p:cNvSpPr>
            <p:nvPr/>
          </p:nvSpPr>
          <p:spPr bwMode="auto">
            <a:xfrm>
              <a:off x="4740" y="3928"/>
              <a:ext cx="45" cy="46"/>
            </a:xfrm>
            <a:prstGeom prst="ellipse">
              <a:avLst/>
            </a:prstGeom>
            <a:grpFill/>
            <a:ln w="9525" algn="ctr">
              <a:solidFill>
                <a:srgbClr val="004835"/>
              </a:solidFill>
              <a:round/>
              <a:headEnd/>
              <a:tailEnd/>
            </a:ln>
          </p:spPr>
          <p:txBody>
            <a:bodyPr wrap="none" anchor="ctr"/>
            <a:lstStyle/>
            <a:p>
              <a:pPr>
                <a:defRPr/>
              </a:pPr>
              <a:endParaRPr lang="en-US"/>
            </a:p>
          </p:txBody>
        </p:sp>
        <p:sp>
          <p:nvSpPr>
            <p:cNvPr id="20505" name="Oval 76"/>
            <p:cNvSpPr>
              <a:spLocks noChangeArrowheads="1"/>
            </p:cNvSpPr>
            <p:nvPr/>
          </p:nvSpPr>
          <p:spPr bwMode="auto">
            <a:xfrm>
              <a:off x="975" y="3928"/>
              <a:ext cx="45" cy="46"/>
            </a:xfrm>
            <a:prstGeom prst="ellipse">
              <a:avLst/>
            </a:prstGeom>
            <a:grpFill/>
            <a:ln w="9525" algn="ctr">
              <a:solidFill>
                <a:srgbClr val="004835"/>
              </a:solidFill>
              <a:round/>
              <a:headEnd/>
              <a:tailEnd/>
            </a:ln>
          </p:spPr>
          <p:txBody>
            <a:bodyPr wrap="none" anchor="ctr"/>
            <a:lstStyle/>
            <a:p>
              <a:pPr>
                <a:defRPr/>
              </a:pPr>
              <a:endParaRPr lang="en-US"/>
            </a:p>
          </p:txBody>
        </p:sp>
      </p:grpSp>
      <p:sp>
        <p:nvSpPr>
          <p:cNvPr id="20483" name="Rectangle 30">
            <a:hlinkClick r:id="rId2" action="ppaction://hlinksldjump" tooltip="Komunikasi Simplex"/>
          </p:cNvPr>
          <p:cNvSpPr>
            <a:spLocks noChangeArrowheads="1"/>
          </p:cNvSpPr>
          <p:nvPr/>
        </p:nvSpPr>
        <p:spPr bwMode="auto">
          <a:xfrm>
            <a:off x="2914650" y="3021013"/>
            <a:ext cx="3313113" cy="695325"/>
          </a:xfrm>
          <a:prstGeom prst="rect">
            <a:avLst/>
          </a:prstGeom>
          <a:noFill/>
          <a:ln w="9525" algn="ctr">
            <a:noFill/>
            <a:miter lim="800000"/>
            <a:headEnd/>
            <a:tailEnd/>
          </a:ln>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FontTx/>
              <a:buNone/>
              <a:defRPr/>
            </a:pPr>
            <a:r>
              <a:rPr lang="en-US" sz="22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2" action="ppaction://hlinksldjump"/>
              </a:rPr>
              <a:t>Komunikasi</a:t>
            </a:r>
            <a:r>
              <a:rPr lang="en-US" sz="2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2" action="ppaction://hlinksldjump"/>
              </a:rPr>
              <a:t> </a:t>
            </a:r>
            <a:r>
              <a:rPr lang="en-US" sz="22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2" action="ppaction://hlinksldjump"/>
              </a:rPr>
              <a:t>Satu</a:t>
            </a:r>
            <a:r>
              <a:rPr lang="en-US" sz="2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2" action="ppaction://hlinksldjump"/>
              </a:rPr>
              <a:t> </a:t>
            </a:r>
            <a:r>
              <a:rPr lang="en-US" sz="22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2" action="ppaction://hlinksldjump"/>
              </a:rPr>
              <a:t>Arah</a:t>
            </a:r>
            <a:endParaRPr lang="en-US" sz="2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2" action="ppaction://hlinksldjump"/>
            </a:endParaRPr>
          </a:p>
          <a:p>
            <a:pPr algn="ctr">
              <a:buFontTx/>
              <a:buNone/>
              <a:defRPr/>
            </a:pPr>
            <a:r>
              <a:rPr lang="en-US" sz="2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2" action="ppaction://hlinksldjump"/>
              </a:rPr>
              <a:t>(Simplex)</a:t>
            </a:r>
            <a:endParaRPr lang="en-US" sz="2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220" name="Text Box 17"/>
          <p:cNvSpPr txBox="1">
            <a:spLocks noChangeArrowheads="1"/>
          </p:cNvSpPr>
          <p:nvPr/>
        </p:nvSpPr>
        <p:spPr bwMode="auto">
          <a:xfrm>
            <a:off x="3025775" y="1171575"/>
            <a:ext cx="3303588" cy="461963"/>
          </a:xfrm>
          <a:prstGeom prst="rect">
            <a:avLst/>
          </a:prstGeom>
          <a:noFill/>
          <a:ln w="9525" algn="ctr">
            <a:noFill/>
            <a:miter lim="800000"/>
            <a:headEnd/>
            <a:tailEnd/>
          </a:ln>
        </p:spPr>
        <p:txBody>
          <a:bodyPr wrap="none">
            <a:spAutoFit/>
          </a:bodyPr>
          <a:lstStyle/>
          <a:p>
            <a:pPr marL="342900" indent="-342900" algn="ctr">
              <a:buFontTx/>
              <a:buNone/>
            </a:pPr>
            <a:r>
              <a:rPr lang="en-US" sz="3000" b="1">
                <a:solidFill>
                  <a:srgbClr val="303C18"/>
                </a:solidFill>
                <a:latin typeface="Arial" charset="0"/>
              </a:rPr>
              <a:t>Komunikasi Data</a:t>
            </a:r>
          </a:p>
        </p:txBody>
      </p:sp>
      <p:sp>
        <p:nvSpPr>
          <p:cNvPr id="9221" name="Rectangle 29"/>
          <p:cNvSpPr>
            <a:spLocks noChangeArrowheads="1"/>
          </p:cNvSpPr>
          <p:nvPr/>
        </p:nvSpPr>
        <p:spPr bwMode="auto">
          <a:xfrm>
            <a:off x="0" y="1628775"/>
            <a:ext cx="9144000" cy="1152525"/>
          </a:xfrm>
          <a:prstGeom prst="rect">
            <a:avLst/>
          </a:prstGeom>
          <a:noFill/>
          <a:ln w="9525">
            <a:noFill/>
            <a:miter lim="800000"/>
            <a:headEnd/>
            <a:tailEnd/>
          </a:ln>
        </p:spPr>
        <p:txBody>
          <a:bodyPr/>
          <a:lstStyle/>
          <a:p>
            <a:pPr algn="ctr">
              <a:lnSpc>
                <a:spcPct val="100000"/>
              </a:lnSpc>
              <a:spcBef>
                <a:spcPct val="0"/>
              </a:spcBef>
              <a:buFontTx/>
              <a:buNone/>
            </a:pPr>
            <a:r>
              <a:rPr lang="en-US" sz="2200" b="1">
                <a:solidFill>
                  <a:srgbClr val="303C18"/>
                </a:solidFill>
              </a:rPr>
              <a:t>Komunikasi data adalah suatu cara bertukar data atau informasi melalui media komunikasi. Berdasarkan arah pertukaran data, komunikasi data dapat dibagi menjadi 3 macam, yaitu :</a:t>
            </a:r>
            <a:endParaRPr lang="id-ID" sz="2200" b="1">
              <a:solidFill>
                <a:srgbClr val="303C18"/>
              </a:solidFill>
            </a:endParaRPr>
          </a:p>
        </p:txBody>
      </p:sp>
      <p:sp>
        <p:nvSpPr>
          <p:cNvPr id="20486" name="Rectangle 31">
            <a:hlinkClick r:id="rId3" action="ppaction://hlinksldjump" tooltip="Komunikasi Half Duplex"/>
          </p:cNvPr>
          <p:cNvSpPr>
            <a:spLocks noChangeArrowheads="1"/>
          </p:cNvSpPr>
          <p:nvPr/>
        </p:nvSpPr>
        <p:spPr bwMode="auto">
          <a:xfrm>
            <a:off x="2411413" y="3933825"/>
            <a:ext cx="4249737" cy="695325"/>
          </a:xfrm>
          <a:prstGeom prst="rect">
            <a:avLst/>
          </a:prstGeom>
          <a:noFill/>
          <a:ln w="9525" algn="ctr">
            <a:noFill/>
            <a:miter lim="800000"/>
            <a:headEnd/>
            <a:tailEnd/>
          </a:ln>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FontTx/>
              <a:buNone/>
              <a:defRPr/>
            </a:pPr>
            <a:r>
              <a:rPr lang="en-US" sz="22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3" action="ppaction://hlinksldjump"/>
              </a:rPr>
              <a:t>Komunikasi</a:t>
            </a:r>
            <a:r>
              <a:rPr lang="en-US" sz="2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3" action="ppaction://hlinksldjump"/>
              </a:rPr>
              <a:t> 2 </a:t>
            </a:r>
            <a:r>
              <a:rPr lang="en-US" sz="22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3" action="ppaction://hlinksldjump"/>
              </a:rPr>
              <a:t>Arah</a:t>
            </a:r>
            <a:r>
              <a:rPr lang="en-US" sz="2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3" action="ppaction://hlinksldjump"/>
              </a:rPr>
              <a:t> </a:t>
            </a:r>
            <a:r>
              <a:rPr lang="en-US" sz="22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3" action="ppaction://hlinksldjump"/>
              </a:rPr>
              <a:t>Bergantian</a:t>
            </a:r>
            <a:endParaRPr lang="en-US" sz="2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3" action="ppaction://hlinksldjump"/>
            </a:endParaRPr>
          </a:p>
          <a:p>
            <a:pPr algn="ctr">
              <a:buFontTx/>
              <a:buNone/>
              <a:defRPr/>
            </a:pPr>
            <a:r>
              <a:rPr lang="en-US" sz="2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3" action="ppaction://hlinksldjump"/>
              </a:rPr>
              <a:t>(Half Duplex)</a:t>
            </a:r>
            <a:endParaRPr lang="en-US" sz="2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0487" name="Rectangle 32">
            <a:hlinkClick r:id="rId4" action="ppaction://hlinksldjump" tooltip="Komunikasi Full Duplex"/>
          </p:cNvPr>
          <p:cNvSpPr>
            <a:spLocks noChangeArrowheads="1"/>
          </p:cNvSpPr>
          <p:nvPr/>
        </p:nvSpPr>
        <p:spPr bwMode="auto">
          <a:xfrm>
            <a:off x="2411413" y="4894263"/>
            <a:ext cx="4249737" cy="695325"/>
          </a:xfrm>
          <a:prstGeom prst="rect">
            <a:avLst/>
          </a:prstGeom>
          <a:noFill/>
          <a:ln w="9525" algn="ctr">
            <a:noFill/>
            <a:miter lim="800000"/>
            <a:headEnd/>
            <a:tailEnd/>
          </a:ln>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FontTx/>
              <a:buNone/>
              <a:defRPr/>
            </a:pPr>
            <a:r>
              <a:rPr lang="en-US" sz="22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4" action="ppaction://hlinksldjump"/>
              </a:rPr>
              <a:t>Komunikasi</a:t>
            </a:r>
            <a:r>
              <a:rPr lang="en-US" sz="2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4" action="ppaction://hlinksldjump"/>
              </a:rPr>
              <a:t> 2 </a:t>
            </a:r>
            <a:r>
              <a:rPr lang="en-US" sz="22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4" action="ppaction://hlinksldjump"/>
              </a:rPr>
              <a:t>Arah</a:t>
            </a:r>
            <a:r>
              <a:rPr lang="en-US" sz="2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4" action="ppaction://hlinksldjump"/>
              </a:rPr>
              <a:t> </a:t>
            </a:r>
            <a:r>
              <a:rPr lang="en-US" sz="22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4" action="ppaction://hlinksldjump"/>
              </a:rPr>
              <a:t>Bersamaan</a:t>
            </a:r>
            <a:endParaRPr lang="en-US" sz="2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4" action="ppaction://hlinksldjump"/>
            </a:endParaRPr>
          </a:p>
          <a:p>
            <a:pPr algn="ctr">
              <a:buFontTx/>
              <a:buNone/>
              <a:defRPr/>
            </a:pPr>
            <a:r>
              <a:rPr lang="en-US" sz="2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4" action="ppaction://hlinksldjump"/>
              </a:rPr>
              <a:t>(Full Duplex)</a:t>
            </a:r>
            <a:endParaRPr lang="en-US" sz="2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0488" name="Rectangle 33">
            <a:hlinkClick r:id="rId5" action="ppaction://hlinksldjump" tooltip="Komunikasi Data dalam Jaringan"/>
          </p:cNvPr>
          <p:cNvSpPr>
            <a:spLocks noChangeArrowheads="1"/>
          </p:cNvSpPr>
          <p:nvPr/>
        </p:nvSpPr>
        <p:spPr bwMode="auto">
          <a:xfrm>
            <a:off x="1692275" y="5805488"/>
            <a:ext cx="5689600" cy="360362"/>
          </a:xfrm>
          <a:prstGeom prst="rect">
            <a:avLst/>
          </a:prstGeom>
          <a:noFill/>
          <a:ln w="9525" algn="ctr">
            <a:noFill/>
            <a:miter lim="800000"/>
            <a:headEnd/>
            <a:tailEnd/>
          </a:ln>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FontTx/>
              <a:buNone/>
              <a:defRPr/>
            </a:pPr>
            <a:r>
              <a:rPr lang="en-US" sz="22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5" action="ppaction://hlinksldjump"/>
              </a:rPr>
              <a:t>Komunikasi</a:t>
            </a:r>
            <a:r>
              <a:rPr lang="en-US" sz="2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5" action="ppaction://hlinksldjump"/>
              </a:rPr>
              <a:t> Data </a:t>
            </a:r>
            <a:r>
              <a:rPr lang="en-US" sz="22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5" action="ppaction://hlinksldjump"/>
              </a:rPr>
              <a:t>dalam</a:t>
            </a:r>
            <a:r>
              <a:rPr lang="en-US" sz="2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5" action="ppaction://hlinksldjump"/>
              </a:rPr>
              <a:t> </a:t>
            </a:r>
            <a:r>
              <a:rPr lang="en-US" sz="22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5" action="ppaction://hlinksldjump"/>
              </a:rPr>
              <a:t>Jaringan</a:t>
            </a:r>
            <a:r>
              <a:rPr lang="en-US" sz="2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5" action="ppaction://hlinksldjump"/>
              </a:rPr>
              <a:t> </a:t>
            </a:r>
            <a:r>
              <a:rPr lang="en-US" sz="2200" b="1" i="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hlinkClick r:id="rId5" action="ppaction://hlinksldjump"/>
              </a:rPr>
              <a:t>Komputer</a:t>
            </a:r>
            <a:endParaRPr lang="en-US" sz="2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9225" name="Picture 60" descr="butt HubloMedDa5 line"/>
          <p:cNvPicPr>
            <a:picLocks noChangeArrowheads="1"/>
          </p:cNvPicPr>
          <p:nvPr/>
        </p:nvPicPr>
        <p:blipFill>
          <a:blip r:embed="rId6"/>
          <a:srcRect/>
          <a:stretch>
            <a:fillRect/>
          </a:stretch>
        </p:blipFill>
        <p:spPr bwMode="auto">
          <a:xfrm>
            <a:off x="101600" y="923925"/>
            <a:ext cx="8070850" cy="57150"/>
          </a:xfrm>
          <a:prstGeom prst="rect">
            <a:avLst/>
          </a:prstGeom>
          <a:noFill/>
          <a:ln w="9525">
            <a:noFill/>
            <a:miter lim="800000"/>
            <a:headEnd/>
            <a:tailEnd/>
          </a:ln>
        </p:spPr>
      </p:pic>
      <p:pic>
        <p:nvPicPr>
          <p:cNvPr id="9226" name="Picture 61" descr="tombol menu">
            <a:hlinkClick r:id="rId7" action="ppaction://hlinksldjump" tooltip="Prinsip Dasar Jaringan Komputer"/>
          </p:cNvPr>
          <p:cNvPicPr>
            <a:picLocks noChangeAspect="1" noChangeArrowheads="1"/>
          </p:cNvPicPr>
          <p:nvPr/>
        </p:nvPicPr>
        <p:blipFill>
          <a:blip r:embed="rId8">
            <a:lum bright="10000"/>
          </a:blip>
          <a:srcRect/>
          <a:stretch>
            <a:fillRect/>
          </a:stretch>
        </p:blipFill>
        <p:spPr bwMode="auto">
          <a:xfrm>
            <a:off x="277813" y="-79375"/>
            <a:ext cx="1773237" cy="1204913"/>
          </a:xfrm>
          <a:prstGeom prst="rect">
            <a:avLst/>
          </a:prstGeom>
          <a:noFill/>
          <a:ln w="9525">
            <a:noFill/>
            <a:miter lim="800000"/>
            <a:headEnd/>
            <a:tailEnd/>
          </a:ln>
        </p:spPr>
      </p:pic>
      <p:pic>
        <p:nvPicPr>
          <p:cNvPr id="9227" name="Picture 62" descr="tombol menu">
            <a:hlinkClick r:id="rId9" action="ppaction://hlinksldjump" tooltip="Komunikasi Data"/>
          </p:cNvPr>
          <p:cNvPicPr>
            <a:picLocks noChangeAspect="1" noChangeArrowheads="1"/>
          </p:cNvPicPr>
          <p:nvPr/>
        </p:nvPicPr>
        <p:blipFill>
          <a:blip r:embed="rId8">
            <a:lum bright="10000"/>
          </a:blip>
          <a:srcRect/>
          <a:stretch>
            <a:fillRect/>
          </a:stretch>
        </p:blipFill>
        <p:spPr bwMode="auto">
          <a:xfrm>
            <a:off x="2203450" y="-79375"/>
            <a:ext cx="1773238" cy="1204913"/>
          </a:xfrm>
          <a:prstGeom prst="rect">
            <a:avLst/>
          </a:prstGeom>
          <a:noFill/>
          <a:ln w="9525">
            <a:noFill/>
            <a:miter lim="800000"/>
            <a:headEnd/>
            <a:tailEnd/>
          </a:ln>
        </p:spPr>
      </p:pic>
      <p:pic>
        <p:nvPicPr>
          <p:cNvPr id="9228" name="Picture 63" descr="tombol menu">
            <a:hlinkClick r:id="rId10" action="ppaction://hlinksldjump" tooltip="Tipe Jaringan Komputer"/>
          </p:cNvPr>
          <p:cNvPicPr>
            <a:picLocks noChangeAspect="1" noChangeArrowheads="1"/>
          </p:cNvPicPr>
          <p:nvPr/>
        </p:nvPicPr>
        <p:blipFill>
          <a:blip r:embed="rId8">
            <a:lum bright="10000"/>
          </a:blip>
          <a:srcRect/>
          <a:stretch>
            <a:fillRect/>
          </a:stretch>
        </p:blipFill>
        <p:spPr bwMode="auto">
          <a:xfrm>
            <a:off x="4148138" y="-79375"/>
            <a:ext cx="1773237" cy="1204913"/>
          </a:xfrm>
          <a:prstGeom prst="rect">
            <a:avLst/>
          </a:prstGeom>
          <a:noFill/>
          <a:ln w="9525">
            <a:noFill/>
            <a:miter lim="800000"/>
            <a:headEnd/>
            <a:tailEnd/>
          </a:ln>
        </p:spPr>
      </p:pic>
      <p:pic>
        <p:nvPicPr>
          <p:cNvPr id="9229" name="Picture 64" descr="tombol menu">
            <a:hlinkClick r:id="rId11" action="ppaction://hlinksldjump" tooltip="Komponen Jaringan Komputer"/>
          </p:cNvPr>
          <p:cNvPicPr>
            <a:picLocks noChangeAspect="1" noChangeArrowheads="1"/>
          </p:cNvPicPr>
          <p:nvPr/>
        </p:nvPicPr>
        <p:blipFill>
          <a:blip r:embed="rId8">
            <a:lum bright="10000"/>
          </a:blip>
          <a:srcRect/>
          <a:stretch>
            <a:fillRect/>
          </a:stretch>
        </p:blipFill>
        <p:spPr bwMode="auto">
          <a:xfrm>
            <a:off x="6092825" y="-79375"/>
            <a:ext cx="1773238" cy="1204913"/>
          </a:xfrm>
          <a:prstGeom prst="rect">
            <a:avLst/>
          </a:prstGeom>
          <a:noFill/>
          <a:ln w="9525">
            <a:noFill/>
            <a:miter lim="800000"/>
            <a:headEnd/>
            <a:tailEnd/>
          </a:ln>
        </p:spPr>
      </p:pic>
      <p:sp>
        <p:nvSpPr>
          <p:cNvPr id="9230" name="Text Box 65">
            <a:hlinkClick r:id="rId7" action="ppaction://hlinksldjump" tooltip="Prinsip Dasar Jaringan Komputer"/>
          </p:cNvPr>
          <p:cNvSpPr txBox="1">
            <a:spLocks noChangeArrowheads="1"/>
          </p:cNvSpPr>
          <p:nvPr/>
        </p:nvSpPr>
        <p:spPr bwMode="auto">
          <a:xfrm>
            <a:off x="395288" y="331788"/>
            <a:ext cx="1493837" cy="287337"/>
          </a:xfrm>
          <a:prstGeom prst="rect">
            <a:avLst/>
          </a:prstGeom>
          <a:noFill/>
          <a:ln w="9525" algn="ctr">
            <a:noFill/>
            <a:miter lim="800000"/>
            <a:headEnd/>
            <a:tailEnd/>
          </a:ln>
        </p:spPr>
        <p:txBody>
          <a:bodyPr wrap="none">
            <a:spAutoFit/>
          </a:bodyPr>
          <a:lstStyle/>
          <a:p>
            <a:pPr marL="342900" indent="-342900">
              <a:buFontTx/>
              <a:buNone/>
              <a:defRPr/>
            </a:pPr>
            <a:r>
              <a:rPr lang="en-US" sz="1600" b="1" dirty="0" err="1">
                <a:ln>
                  <a:solidFill>
                    <a:srgbClr val="003300"/>
                  </a:solidFill>
                </a:ln>
                <a:solidFill>
                  <a:srgbClr val="003300"/>
                </a:solidFill>
                <a:latin typeface="Arial" charset="0"/>
              </a:rPr>
              <a:t>Prinsip</a:t>
            </a:r>
            <a:r>
              <a:rPr lang="en-US" sz="1600" b="1" dirty="0">
                <a:ln>
                  <a:solidFill>
                    <a:srgbClr val="003300"/>
                  </a:solidFill>
                </a:ln>
                <a:solidFill>
                  <a:srgbClr val="003300"/>
                </a:solidFill>
                <a:latin typeface="Arial" charset="0"/>
              </a:rPr>
              <a:t> </a:t>
            </a:r>
            <a:r>
              <a:rPr lang="en-US" sz="1600" b="1" dirty="0" err="1">
                <a:ln>
                  <a:solidFill>
                    <a:srgbClr val="003300"/>
                  </a:solidFill>
                </a:ln>
                <a:solidFill>
                  <a:srgbClr val="003300"/>
                </a:solidFill>
                <a:latin typeface="Arial" charset="0"/>
              </a:rPr>
              <a:t>Dasar</a:t>
            </a:r>
            <a:endParaRPr lang="en-US" sz="1600" b="1" dirty="0">
              <a:ln>
                <a:solidFill>
                  <a:srgbClr val="003300"/>
                </a:solidFill>
              </a:ln>
              <a:solidFill>
                <a:srgbClr val="003300"/>
              </a:solidFill>
              <a:latin typeface="Arial" charset="0"/>
            </a:endParaRPr>
          </a:p>
        </p:txBody>
      </p:sp>
      <p:sp>
        <p:nvSpPr>
          <p:cNvPr id="9231" name="Text Box 66">
            <a:hlinkClick r:id="rId10" action="ppaction://hlinksldjump" tooltip="Tipe Jaringan Komputer"/>
          </p:cNvPr>
          <p:cNvSpPr txBox="1">
            <a:spLocks noChangeArrowheads="1"/>
          </p:cNvSpPr>
          <p:nvPr/>
        </p:nvSpPr>
        <p:spPr bwMode="auto">
          <a:xfrm>
            <a:off x="4284663" y="301625"/>
            <a:ext cx="1504950" cy="287338"/>
          </a:xfrm>
          <a:prstGeom prst="rect">
            <a:avLst/>
          </a:prstGeom>
          <a:noFill/>
          <a:ln w="9525" algn="ctr">
            <a:noFill/>
            <a:miter lim="800000"/>
            <a:headEnd/>
            <a:tailEnd/>
          </a:ln>
        </p:spPr>
        <p:txBody>
          <a:bodyPr wrap="none">
            <a:spAutoFit/>
          </a:bodyPr>
          <a:lstStyle/>
          <a:p>
            <a:pPr marL="342900" indent="-342900" algn="ctr">
              <a:buFontTx/>
              <a:buNone/>
              <a:defRPr/>
            </a:pPr>
            <a:r>
              <a:rPr lang="en-US" sz="1600" b="1" dirty="0" err="1">
                <a:ln>
                  <a:solidFill>
                    <a:srgbClr val="003300"/>
                  </a:solidFill>
                </a:ln>
                <a:solidFill>
                  <a:srgbClr val="003300"/>
                </a:solidFill>
                <a:latin typeface="Arial" charset="0"/>
              </a:rPr>
              <a:t>Tipe</a:t>
            </a:r>
            <a:r>
              <a:rPr lang="en-US" sz="1600" b="1" dirty="0">
                <a:ln>
                  <a:solidFill>
                    <a:srgbClr val="003300"/>
                  </a:solidFill>
                </a:ln>
                <a:solidFill>
                  <a:srgbClr val="003300"/>
                </a:solidFill>
                <a:latin typeface="Arial" charset="0"/>
              </a:rPr>
              <a:t> </a:t>
            </a:r>
            <a:r>
              <a:rPr lang="en-US" sz="1600" b="1" dirty="0" err="1">
                <a:ln>
                  <a:solidFill>
                    <a:srgbClr val="003300"/>
                  </a:solidFill>
                </a:ln>
                <a:solidFill>
                  <a:srgbClr val="003300"/>
                </a:solidFill>
                <a:latin typeface="Arial" charset="0"/>
              </a:rPr>
              <a:t>Jaringan</a:t>
            </a:r>
            <a:endParaRPr lang="en-US" sz="1600" b="1" dirty="0">
              <a:ln>
                <a:solidFill>
                  <a:srgbClr val="003300"/>
                </a:solidFill>
              </a:ln>
              <a:solidFill>
                <a:srgbClr val="003300"/>
              </a:solidFill>
              <a:latin typeface="Arial" charset="0"/>
            </a:endParaRPr>
          </a:p>
        </p:txBody>
      </p:sp>
      <p:sp>
        <p:nvSpPr>
          <p:cNvPr id="9232" name="Text Box 67">
            <a:hlinkClick r:id="rId9" action="ppaction://hlinksldjump" tooltip="Komunikasi Data"/>
          </p:cNvPr>
          <p:cNvSpPr txBox="1">
            <a:spLocks noChangeArrowheads="1"/>
          </p:cNvSpPr>
          <p:nvPr/>
        </p:nvSpPr>
        <p:spPr bwMode="auto">
          <a:xfrm>
            <a:off x="2444750" y="188913"/>
            <a:ext cx="1335088" cy="531812"/>
          </a:xfrm>
          <a:prstGeom prst="rect">
            <a:avLst/>
          </a:prstGeom>
          <a:noFill/>
          <a:ln w="9525" algn="ctr">
            <a:noFill/>
            <a:miter lim="800000"/>
            <a:headEnd/>
            <a:tailEnd/>
          </a:ln>
        </p:spPr>
        <p:txBody>
          <a:bodyPr wrap="none">
            <a:spAutoFit/>
          </a:bodyPr>
          <a:lstStyle/>
          <a:p>
            <a:pPr marL="342900" indent="-342900" algn="ctr">
              <a:buFontTx/>
              <a:buNone/>
              <a:defRPr/>
            </a:pPr>
            <a:r>
              <a:rPr lang="en-US" sz="1600" b="1" dirty="0" err="1">
                <a:ln>
                  <a:solidFill>
                    <a:srgbClr val="003300"/>
                  </a:solidFill>
                </a:ln>
                <a:solidFill>
                  <a:srgbClr val="003300"/>
                </a:solidFill>
                <a:latin typeface="Arial" charset="0"/>
              </a:rPr>
              <a:t>Komunikasi</a:t>
            </a:r>
            <a:endParaRPr lang="en-US" sz="1600" b="1" dirty="0">
              <a:ln>
                <a:solidFill>
                  <a:srgbClr val="003300"/>
                </a:solidFill>
              </a:ln>
              <a:solidFill>
                <a:srgbClr val="003300"/>
              </a:solidFill>
              <a:latin typeface="Arial" charset="0"/>
            </a:endParaRPr>
          </a:p>
          <a:p>
            <a:pPr marL="342900" indent="-342900" algn="ctr">
              <a:buFontTx/>
              <a:buNone/>
              <a:defRPr/>
            </a:pPr>
            <a:r>
              <a:rPr lang="en-US" sz="1600" b="1" dirty="0">
                <a:ln>
                  <a:solidFill>
                    <a:srgbClr val="003300"/>
                  </a:solidFill>
                </a:ln>
                <a:solidFill>
                  <a:srgbClr val="003300"/>
                </a:solidFill>
                <a:latin typeface="Arial" charset="0"/>
              </a:rPr>
              <a:t> Data</a:t>
            </a:r>
          </a:p>
        </p:txBody>
      </p:sp>
      <p:sp>
        <p:nvSpPr>
          <p:cNvPr id="9233" name="Text Box 68">
            <a:hlinkClick r:id="rId11" action="ppaction://hlinksldjump" tooltip="Komponen Jaringan Komputer"/>
          </p:cNvPr>
          <p:cNvSpPr txBox="1">
            <a:spLocks noChangeArrowheads="1"/>
          </p:cNvSpPr>
          <p:nvPr/>
        </p:nvSpPr>
        <p:spPr bwMode="auto">
          <a:xfrm>
            <a:off x="6353175" y="201613"/>
            <a:ext cx="1243013" cy="531812"/>
          </a:xfrm>
          <a:prstGeom prst="rect">
            <a:avLst/>
          </a:prstGeom>
          <a:noFill/>
          <a:ln w="9525" algn="ctr">
            <a:noFill/>
            <a:miter lim="800000"/>
            <a:headEnd/>
            <a:tailEnd/>
          </a:ln>
        </p:spPr>
        <p:txBody>
          <a:bodyPr wrap="none">
            <a:spAutoFit/>
          </a:bodyPr>
          <a:lstStyle/>
          <a:p>
            <a:pPr marL="342900" indent="-342900" algn="ctr">
              <a:buFontTx/>
              <a:buNone/>
              <a:defRPr/>
            </a:pPr>
            <a:r>
              <a:rPr lang="en-US" sz="1600" b="1" dirty="0" err="1">
                <a:ln>
                  <a:solidFill>
                    <a:srgbClr val="003300"/>
                  </a:solidFill>
                </a:ln>
                <a:solidFill>
                  <a:srgbClr val="003300"/>
                </a:solidFill>
                <a:latin typeface="Arial" charset="0"/>
              </a:rPr>
              <a:t>Komponen</a:t>
            </a:r>
            <a:endParaRPr lang="en-US" sz="1600" b="1" dirty="0">
              <a:ln>
                <a:solidFill>
                  <a:srgbClr val="003300"/>
                </a:solidFill>
              </a:ln>
              <a:solidFill>
                <a:srgbClr val="003300"/>
              </a:solidFill>
              <a:latin typeface="Arial" charset="0"/>
            </a:endParaRPr>
          </a:p>
          <a:p>
            <a:pPr marL="342900" indent="-342900" algn="ctr">
              <a:buFontTx/>
              <a:buNone/>
              <a:defRPr/>
            </a:pPr>
            <a:r>
              <a:rPr lang="en-US" sz="1600" b="1" dirty="0" err="1">
                <a:ln>
                  <a:solidFill>
                    <a:srgbClr val="003300"/>
                  </a:solidFill>
                </a:ln>
                <a:solidFill>
                  <a:srgbClr val="003300"/>
                </a:solidFill>
                <a:latin typeface="Arial" charset="0"/>
              </a:rPr>
              <a:t>Jaringan</a:t>
            </a:r>
            <a:endParaRPr lang="en-US" sz="1600" b="1" dirty="0">
              <a:ln>
                <a:solidFill>
                  <a:srgbClr val="003300"/>
                </a:solidFill>
              </a:ln>
              <a:solidFill>
                <a:srgbClr val="003300"/>
              </a:solidFill>
              <a:latin typeface="Arial" charset="0"/>
            </a:endParaRPr>
          </a:p>
        </p:txBody>
      </p:sp>
      <p:sp>
        <p:nvSpPr>
          <p:cNvPr id="9234" name="WordArt 69"/>
          <p:cNvSpPr>
            <a:spLocks noChangeArrowheads="1" noChangeShapeType="1" noTextEdit="1"/>
          </p:cNvSpPr>
          <p:nvPr/>
        </p:nvSpPr>
        <p:spPr bwMode="auto">
          <a:xfrm>
            <a:off x="250825" y="835025"/>
            <a:ext cx="936625" cy="217488"/>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0000"/>
                </a:solidFill>
                <a:latin typeface="Arial Black"/>
              </a:rPr>
              <a:t>Materi</a:t>
            </a:r>
          </a:p>
        </p:txBody>
      </p:sp>
      <p:pic>
        <p:nvPicPr>
          <p:cNvPr id="9235" name="Picture 78" descr="Tombol menu Dalam">
            <a:hlinkClick r:id="rId12" action="ppaction://hlinksldjump" tooltip="Kembali ke halaman Indeks"/>
          </p:cNvPr>
          <p:cNvPicPr>
            <a:picLocks noChangeAspect="1" noChangeArrowheads="1"/>
          </p:cNvPicPr>
          <p:nvPr/>
        </p:nvPicPr>
        <p:blipFill>
          <a:blip r:embed="rId13"/>
          <a:srcRect/>
          <a:stretch>
            <a:fillRect/>
          </a:stretch>
        </p:blipFill>
        <p:spPr bwMode="auto">
          <a:xfrm>
            <a:off x="7019925" y="620713"/>
            <a:ext cx="1008063" cy="762000"/>
          </a:xfrm>
          <a:prstGeom prst="rect">
            <a:avLst/>
          </a:prstGeom>
          <a:noFill/>
          <a:ln w="9525">
            <a:noFill/>
            <a:miter lim="800000"/>
            <a:headEnd/>
            <a:tailEnd/>
          </a:ln>
        </p:spPr>
      </p:pic>
      <p:sp>
        <p:nvSpPr>
          <p:cNvPr id="9236" name="Text Box 79">
            <a:hlinkClick r:id="rId12" action="ppaction://hlinksldjump" tooltip="Kembali ke Halaman Indeks"/>
          </p:cNvPr>
          <p:cNvSpPr txBox="1">
            <a:spLocks noChangeArrowheads="1"/>
          </p:cNvSpPr>
          <p:nvPr/>
        </p:nvSpPr>
        <p:spPr bwMode="auto">
          <a:xfrm>
            <a:off x="7123113" y="814388"/>
            <a:ext cx="827087" cy="287337"/>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004835"/>
                </a:solidFill>
                <a:latin typeface="Arial" charset="0"/>
              </a:rPr>
              <a:t>Indeks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 Box 7"/>
          <p:cNvSpPr txBox="1">
            <a:spLocks noChangeArrowheads="1"/>
          </p:cNvSpPr>
          <p:nvPr/>
        </p:nvSpPr>
        <p:spPr bwMode="auto">
          <a:xfrm>
            <a:off x="2568575" y="1100138"/>
            <a:ext cx="3948113" cy="457200"/>
          </a:xfrm>
          <a:prstGeom prst="rect">
            <a:avLst/>
          </a:prstGeom>
          <a:noFill/>
          <a:ln w="9525" algn="ctr">
            <a:noFill/>
            <a:miter lim="800000"/>
            <a:headEnd/>
            <a:tailEnd/>
          </a:ln>
        </p:spPr>
        <p:txBody>
          <a:bodyPr wrap="none">
            <a:spAutoFit/>
          </a:bodyPr>
          <a:lstStyle/>
          <a:p>
            <a:pPr marL="342900" indent="-342900" algn="ctr">
              <a:buFontTx/>
              <a:buNone/>
            </a:pPr>
            <a:r>
              <a:rPr lang="en-US" sz="3000">
                <a:solidFill>
                  <a:srgbClr val="003300"/>
                </a:solidFill>
                <a:latin typeface="Arial" charset="0"/>
              </a:rPr>
              <a:t>Komunikasi Satu Arah</a:t>
            </a:r>
          </a:p>
        </p:txBody>
      </p:sp>
      <p:pic>
        <p:nvPicPr>
          <p:cNvPr id="10243" name="Picture 28" descr="remote_tv"/>
          <p:cNvPicPr>
            <a:picLocks noChangeAspect="1" noChangeArrowheads="1"/>
          </p:cNvPicPr>
          <p:nvPr>
            <p:ph sz="half" idx="4294967295"/>
          </p:nvPr>
        </p:nvPicPr>
        <p:blipFill>
          <a:blip r:embed="rId2"/>
          <a:srcRect/>
          <a:stretch>
            <a:fillRect/>
          </a:stretch>
        </p:blipFill>
        <p:spPr>
          <a:xfrm>
            <a:off x="0" y="2060575"/>
            <a:ext cx="3276600" cy="3960813"/>
          </a:xfrm>
          <a:noFill/>
        </p:spPr>
      </p:pic>
      <p:sp>
        <p:nvSpPr>
          <p:cNvPr id="21508" name="Rectangle 34"/>
          <p:cNvSpPr>
            <a:spLocks noChangeArrowheads="1"/>
          </p:cNvSpPr>
          <p:nvPr/>
        </p:nvSpPr>
        <p:spPr bwMode="auto">
          <a:xfrm>
            <a:off x="3643313" y="2133600"/>
            <a:ext cx="4929187" cy="1438275"/>
          </a:xfrm>
          <a:prstGeom prst="rect">
            <a:avLst/>
          </a:prstGeom>
          <a:noFill/>
          <a:ln w="9525">
            <a:noFill/>
            <a:miter lim="800000"/>
            <a:headEnd/>
            <a:tailEnd/>
          </a:ln>
        </p:spPr>
        <p:txBody>
          <a:bodyPr/>
          <a:lstStyle/>
          <a:p>
            <a:pPr>
              <a:lnSpc>
                <a:spcPct val="90000"/>
              </a:lnSpc>
              <a:buFontTx/>
              <a:buNone/>
              <a:defRPr/>
            </a:pPr>
            <a:r>
              <a:rPr lang="en-US" sz="2200" b="1" dirty="0" err="1">
                <a:solidFill>
                  <a:srgbClr val="003300"/>
                </a:solidFill>
              </a:rPr>
              <a:t>Komunikasi</a:t>
            </a:r>
            <a:r>
              <a:rPr lang="en-US" sz="2200" b="1" dirty="0">
                <a:solidFill>
                  <a:srgbClr val="003300"/>
                </a:solidFill>
              </a:rPr>
              <a:t> </a:t>
            </a:r>
            <a:r>
              <a:rPr lang="en-US" sz="2200" b="1" dirty="0">
                <a:solidFill>
                  <a:schemeClr val="accent6">
                    <a:lumMod val="50000"/>
                  </a:schemeClr>
                </a:solidFill>
              </a:rPr>
              <a:t>Simplex</a:t>
            </a:r>
            <a:r>
              <a:rPr lang="en-US" sz="2200" b="1" dirty="0">
                <a:solidFill>
                  <a:srgbClr val="003300"/>
                </a:solidFill>
              </a:rPr>
              <a:t>, </a:t>
            </a:r>
            <a:r>
              <a:rPr lang="en-US" sz="2200" b="1" dirty="0" err="1">
                <a:solidFill>
                  <a:srgbClr val="003300"/>
                </a:solidFill>
              </a:rPr>
              <a:t>tidak</a:t>
            </a:r>
            <a:r>
              <a:rPr lang="en-US" sz="2200" b="1" dirty="0">
                <a:solidFill>
                  <a:srgbClr val="003300"/>
                </a:solidFill>
              </a:rPr>
              <a:t> </a:t>
            </a:r>
            <a:r>
              <a:rPr lang="en-US" sz="2200" b="1" dirty="0" err="1">
                <a:solidFill>
                  <a:srgbClr val="003300"/>
                </a:solidFill>
              </a:rPr>
              <a:t>memungkinkan</a:t>
            </a:r>
            <a:r>
              <a:rPr lang="en-US" sz="2200" b="1" dirty="0">
                <a:solidFill>
                  <a:srgbClr val="003300"/>
                </a:solidFill>
              </a:rPr>
              <a:t> </a:t>
            </a:r>
            <a:r>
              <a:rPr lang="en-US" sz="2200" b="1" dirty="0" err="1">
                <a:solidFill>
                  <a:srgbClr val="003300"/>
                </a:solidFill>
              </a:rPr>
              <a:t>si</a:t>
            </a:r>
            <a:r>
              <a:rPr lang="en-US" sz="2200" b="1" dirty="0">
                <a:solidFill>
                  <a:srgbClr val="003300"/>
                </a:solidFill>
              </a:rPr>
              <a:t> </a:t>
            </a:r>
            <a:r>
              <a:rPr lang="en-US" sz="2200" b="1" dirty="0" err="1">
                <a:solidFill>
                  <a:srgbClr val="003300"/>
                </a:solidFill>
              </a:rPr>
              <a:t>penerima</a:t>
            </a:r>
            <a:r>
              <a:rPr lang="en-US" sz="2200" b="1" dirty="0">
                <a:solidFill>
                  <a:srgbClr val="003300"/>
                </a:solidFill>
              </a:rPr>
              <a:t> </a:t>
            </a:r>
            <a:r>
              <a:rPr lang="en-US" sz="2200" b="1" dirty="0" err="1">
                <a:solidFill>
                  <a:srgbClr val="003300"/>
                </a:solidFill>
              </a:rPr>
              <a:t>dan</a:t>
            </a:r>
            <a:r>
              <a:rPr lang="en-US" sz="2200" b="1" dirty="0">
                <a:solidFill>
                  <a:srgbClr val="003300"/>
                </a:solidFill>
              </a:rPr>
              <a:t> </a:t>
            </a:r>
            <a:r>
              <a:rPr lang="en-US" sz="2200" b="1" dirty="0" err="1">
                <a:solidFill>
                  <a:srgbClr val="003300"/>
                </a:solidFill>
              </a:rPr>
              <a:t>pengirim</a:t>
            </a:r>
            <a:r>
              <a:rPr lang="en-US" sz="2200" b="1" dirty="0">
                <a:solidFill>
                  <a:srgbClr val="003300"/>
                </a:solidFill>
              </a:rPr>
              <a:t> </a:t>
            </a:r>
            <a:r>
              <a:rPr lang="en-US" sz="2200" b="1" dirty="0" err="1">
                <a:solidFill>
                  <a:srgbClr val="003300"/>
                </a:solidFill>
              </a:rPr>
              <a:t>saling</a:t>
            </a:r>
            <a:r>
              <a:rPr lang="en-US" sz="2200" b="1" dirty="0">
                <a:solidFill>
                  <a:srgbClr val="003300"/>
                </a:solidFill>
              </a:rPr>
              <a:t> </a:t>
            </a:r>
            <a:r>
              <a:rPr lang="en-US" sz="2200" b="1" dirty="0" err="1">
                <a:solidFill>
                  <a:srgbClr val="003300"/>
                </a:solidFill>
              </a:rPr>
              <a:t>bertukar</a:t>
            </a:r>
            <a:r>
              <a:rPr lang="en-US" sz="2200" b="1" dirty="0">
                <a:solidFill>
                  <a:srgbClr val="003300"/>
                </a:solidFill>
              </a:rPr>
              <a:t>  </a:t>
            </a:r>
            <a:r>
              <a:rPr lang="en-US" sz="2200" b="1" dirty="0" err="1">
                <a:solidFill>
                  <a:srgbClr val="003300"/>
                </a:solidFill>
              </a:rPr>
              <a:t>informasi</a:t>
            </a:r>
            <a:r>
              <a:rPr lang="en-US" sz="2200" b="1" dirty="0">
                <a:solidFill>
                  <a:srgbClr val="003300"/>
                </a:solidFill>
              </a:rPr>
              <a:t>, </a:t>
            </a:r>
            <a:r>
              <a:rPr lang="en-US" sz="2200" b="1" dirty="0" err="1">
                <a:solidFill>
                  <a:srgbClr val="003300"/>
                </a:solidFill>
              </a:rPr>
              <a:t>contoh</a:t>
            </a:r>
            <a:r>
              <a:rPr lang="en-US" sz="2200" b="1" dirty="0">
                <a:solidFill>
                  <a:srgbClr val="003300"/>
                </a:solidFill>
              </a:rPr>
              <a:t> : radio, </a:t>
            </a:r>
            <a:r>
              <a:rPr lang="en-US" sz="2200" b="1" dirty="0" err="1">
                <a:solidFill>
                  <a:srgbClr val="003300"/>
                </a:solidFill>
              </a:rPr>
              <a:t>televisi</a:t>
            </a:r>
            <a:r>
              <a:rPr lang="en-US" sz="2200" b="1" dirty="0">
                <a:solidFill>
                  <a:srgbClr val="003300"/>
                </a:solidFill>
              </a:rPr>
              <a:t>.</a:t>
            </a:r>
          </a:p>
        </p:txBody>
      </p:sp>
      <p:pic>
        <p:nvPicPr>
          <p:cNvPr id="10245" name="Picture 42" descr="butt HubloMedDa5 line"/>
          <p:cNvPicPr>
            <a:picLocks noChangeArrowheads="1"/>
          </p:cNvPicPr>
          <p:nvPr/>
        </p:nvPicPr>
        <p:blipFill>
          <a:blip r:embed="rId3"/>
          <a:srcRect/>
          <a:stretch>
            <a:fillRect/>
          </a:stretch>
        </p:blipFill>
        <p:spPr bwMode="auto">
          <a:xfrm>
            <a:off x="101600" y="549275"/>
            <a:ext cx="8070850" cy="57150"/>
          </a:xfrm>
          <a:prstGeom prst="rect">
            <a:avLst/>
          </a:prstGeom>
          <a:noFill/>
          <a:ln w="9525">
            <a:noFill/>
            <a:miter lim="800000"/>
            <a:headEnd/>
            <a:tailEnd/>
          </a:ln>
        </p:spPr>
      </p:pic>
      <p:pic>
        <p:nvPicPr>
          <p:cNvPr id="10246" name="Picture 43" descr="Tombol menu Dalam"/>
          <p:cNvPicPr>
            <a:picLocks noChangeAspect="1" noChangeArrowheads="1"/>
          </p:cNvPicPr>
          <p:nvPr/>
        </p:nvPicPr>
        <p:blipFill>
          <a:blip r:embed="rId4"/>
          <a:srcRect/>
          <a:stretch>
            <a:fillRect/>
          </a:stretch>
        </p:blipFill>
        <p:spPr bwMode="auto">
          <a:xfrm>
            <a:off x="323850" y="74613"/>
            <a:ext cx="2243138" cy="1122362"/>
          </a:xfrm>
          <a:prstGeom prst="rect">
            <a:avLst/>
          </a:prstGeom>
          <a:noFill/>
          <a:ln w="9525">
            <a:noFill/>
            <a:miter lim="800000"/>
            <a:headEnd/>
            <a:tailEnd/>
          </a:ln>
        </p:spPr>
      </p:pic>
      <p:sp>
        <p:nvSpPr>
          <p:cNvPr id="10247" name="Text Box 40"/>
          <p:cNvSpPr txBox="1">
            <a:spLocks noChangeArrowheads="1"/>
          </p:cNvSpPr>
          <p:nvPr/>
        </p:nvSpPr>
        <p:spPr bwMode="auto">
          <a:xfrm>
            <a:off x="404813" y="476250"/>
            <a:ext cx="2079625" cy="287338"/>
          </a:xfrm>
          <a:prstGeom prst="rect">
            <a:avLst/>
          </a:prstGeom>
          <a:noFill/>
          <a:ln w="9525" algn="ctr">
            <a:noFill/>
            <a:miter lim="800000"/>
            <a:headEnd/>
            <a:tailEnd/>
          </a:ln>
        </p:spPr>
        <p:txBody>
          <a:bodyPr wrap="none">
            <a:spAutoFit/>
          </a:bodyPr>
          <a:lstStyle/>
          <a:p>
            <a:pPr marL="342900" indent="-342900">
              <a:buFontTx/>
              <a:buNone/>
            </a:pPr>
            <a:r>
              <a:rPr lang="en-US" sz="1600">
                <a:solidFill>
                  <a:srgbClr val="004835"/>
                </a:solidFill>
                <a:latin typeface="Arial Black" pitchFamily="34" charset="0"/>
              </a:rPr>
              <a:t>Komunikasi Data</a:t>
            </a:r>
          </a:p>
        </p:txBody>
      </p:sp>
      <p:pic>
        <p:nvPicPr>
          <p:cNvPr id="10248" name="Picture 44" descr="Tombol menu Dalam">
            <a:hlinkClick r:id="rId5" action="ppaction://hlinksldjump" tooltip="Kembal ke Halaman Komunikasi Data"/>
          </p:cNvPr>
          <p:cNvPicPr>
            <a:picLocks noChangeAspect="1" noChangeArrowheads="1"/>
          </p:cNvPicPr>
          <p:nvPr/>
        </p:nvPicPr>
        <p:blipFill>
          <a:blip r:embed="rId6"/>
          <a:srcRect/>
          <a:stretch>
            <a:fillRect/>
          </a:stretch>
        </p:blipFill>
        <p:spPr bwMode="auto">
          <a:xfrm>
            <a:off x="2700338" y="260350"/>
            <a:ext cx="1079500" cy="720725"/>
          </a:xfrm>
          <a:prstGeom prst="rect">
            <a:avLst/>
          </a:prstGeom>
          <a:noFill/>
          <a:ln w="9525">
            <a:noFill/>
            <a:miter lim="800000"/>
            <a:headEnd/>
            <a:tailEnd/>
          </a:ln>
        </p:spPr>
      </p:pic>
      <p:sp>
        <p:nvSpPr>
          <p:cNvPr id="10249" name="Text Box 6">
            <a:hlinkClick r:id="rId5" action="ppaction://hlinksldjump" tooltip="Kembal ke Halaman Komunikasi Data"/>
          </p:cNvPr>
          <p:cNvSpPr txBox="1">
            <a:spLocks noChangeArrowheads="1"/>
          </p:cNvSpPr>
          <p:nvPr/>
        </p:nvSpPr>
        <p:spPr bwMode="auto">
          <a:xfrm>
            <a:off x="2733675" y="476250"/>
            <a:ext cx="974725" cy="287338"/>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004835"/>
                </a:solidFill>
                <a:latin typeface="Arial" charset="0"/>
              </a:rPr>
              <a:t>Kembali</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7" descr="talky433"/>
          <p:cNvPicPr>
            <a:picLocks noChangeArrowheads="1"/>
          </p:cNvPicPr>
          <p:nvPr/>
        </p:nvPicPr>
        <p:blipFill>
          <a:blip r:embed="rId2"/>
          <a:srcRect/>
          <a:stretch>
            <a:fillRect/>
          </a:stretch>
        </p:blipFill>
        <p:spPr bwMode="auto">
          <a:xfrm>
            <a:off x="357188" y="1857375"/>
            <a:ext cx="3271837" cy="3957638"/>
          </a:xfrm>
          <a:prstGeom prst="rect">
            <a:avLst/>
          </a:prstGeom>
          <a:noFill/>
          <a:ln w="9525">
            <a:noFill/>
            <a:miter lim="800000"/>
            <a:headEnd/>
            <a:tailEnd/>
          </a:ln>
        </p:spPr>
      </p:pic>
      <p:sp>
        <p:nvSpPr>
          <p:cNvPr id="11267" name="Rectangle 9"/>
          <p:cNvSpPr>
            <a:spLocks noChangeArrowheads="1"/>
          </p:cNvSpPr>
          <p:nvPr/>
        </p:nvSpPr>
        <p:spPr bwMode="auto">
          <a:xfrm>
            <a:off x="4000500" y="2133600"/>
            <a:ext cx="4929188" cy="2303463"/>
          </a:xfrm>
          <a:prstGeom prst="rect">
            <a:avLst/>
          </a:prstGeom>
          <a:noFill/>
          <a:ln w="9525">
            <a:noFill/>
            <a:miter lim="800000"/>
            <a:headEnd/>
            <a:tailEnd/>
          </a:ln>
        </p:spPr>
        <p:txBody>
          <a:bodyPr/>
          <a:lstStyle/>
          <a:p>
            <a:pPr>
              <a:lnSpc>
                <a:spcPct val="90000"/>
              </a:lnSpc>
              <a:buFontTx/>
              <a:buNone/>
            </a:pPr>
            <a:r>
              <a:rPr lang="en-US" sz="2200" b="1">
                <a:solidFill>
                  <a:srgbClr val="003300"/>
                </a:solidFill>
              </a:rPr>
              <a:t>Komunikasi </a:t>
            </a:r>
            <a:r>
              <a:rPr lang="en-US" sz="2200" b="1">
                <a:solidFill>
                  <a:srgbClr val="303C18"/>
                </a:solidFill>
              </a:rPr>
              <a:t>Half Duplex, </a:t>
            </a:r>
            <a:r>
              <a:rPr lang="en-US" sz="2200" b="1">
                <a:solidFill>
                  <a:srgbClr val="003300"/>
                </a:solidFill>
              </a:rPr>
              <a:t>lebih memungkinkan si penerima dan pengirim bertukar informasi, namun harus dilakukan secara bergantian, contoh handy talky. </a:t>
            </a:r>
          </a:p>
        </p:txBody>
      </p:sp>
      <p:sp>
        <p:nvSpPr>
          <p:cNvPr id="11268" name="Text Box 16"/>
          <p:cNvSpPr txBox="1">
            <a:spLocks noChangeArrowheads="1"/>
          </p:cNvSpPr>
          <p:nvPr/>
        </p:nvSpPr>
        <p:spPr bwMode="auto">
          <a:xfrm>
            <a:off x="1914525" y="1100138"/>
            <a:ext cx="5321300" cy="457200"/>
          </a:xfrm>
          <a:prstGeom prst="rect">
            <a:avLst/>
          </a:prstGeom>
          <a:noFill/>
          <a:ln w="9525" algn="ctr">
            <a:noFill/>
            <a:miter lim="800000"/>
            <a:headEnd/>
            <a:tailEnd/>
          </a:ln>
        </p:spPr>
        <p:txBody>
          <a:bodyPr wrap="none">
            <a:spAutoFit/>
          </a:bodyPr>
          <a:lstStyle/>
          <a:p>
            <a:pPr marL="342900" indent="-342900" algn="ctr">
              <a:buFontTx/>
              <a:buNone/>
            </a:pPr>
            <a:r>
              <a:rPr lang="en-US" sz="3000">
                <a:solidFill>
                  <a:srgbClr val="303C18"/>
                </a:solidFill>
                <a:latin typeface="Arial" charset="0"/>
              </a:rPr>
              <a:t>Komunikasi 2 Arah Bergantian</a:t>
            </a:r>
          </a:p>
        </p:txBody>
      </p:sp>
      <p:pic>
        <p:nvPicPr>
          <p:cNvPr id="11269" name="Picture 23" descr="butt HubloMedDa5 line"/>
          <p:cNvPicPr>
            <a:picLocks noChangeArrowheads="1"/>
          </p:cNvPicPr>
          <p:nvPr/>
        </p:nvPicPr>
        <p:blipFill>
          <a:blip r:embed="rId3"/>
          <a:srcRect/>
          <a:stretch>
            <a:fillRect/>
          </a:stretch>
        </p:blipFill>
        <p:spPr bwMode="auto">
          <a:xfrm>
            <a:off x="101600" y="549275"/>
            <a:ext cx="8070850" cy="57150"/>
          </a:xfrm>
          <a:prstGeom prst="rect">
            <a:avLst/>
          </a:prstGeom>
          <a:noFill/>
          <a:ln w="9525">
            <a:noFill/>
            <a:miter lim="800000"/>
            <a:headEnd/>
            <a:tailEnd/>
          </a:ln>
        </p:spPr>
      </p:pic>
      <p:pic>
        <p:nvPicPr>
          <p:cNvPr id="11270" name="Picture 24" descr="Tombol menu Dalam"/>
          <p:cNvPicPr>
            <a:picLocks noChangeAspect="1" noChangeArrowheads="1"/>
          </p:cNvPicPr>
          <p:nvPr/>
        </p:nvPicPr>
        <p:blipFill>
          <a:blip r:embed="rId4"/>
          <a:srcRect/>
          <a:stretch>
            <a:fillRect/>
          </a:stretch>
        </p:blipFill>
        <p:spPr bwMode="auto">
          <a:xfrm>
            <a:off x="323850" y="74613"/>
            <a:ext cx="2243138" cy="1122362"/>
          </a:xfrm>
          <a:prstGeom prst="rect">
            <a:avLst/>
          </a:prstGeom>
          <a:noFill/>
          <a:ln w="9525">
            <a:noFill/>
            <a:miter lim="800000"/>
            <a:headEnd/>
            <a:tailEnd/>
          </a:ln>
        </p:spPr>
      </p:pic>
      <p:sp>
        <p:nvSpPr>
          <p:cNvPr id="11271" name="Text Box 25"/>
          <p:cNvSpPr txBox="1">
            <a:spLocks noChangeArrowheads="1"/>
          </p:cNvSpPr>
          <p:nvPr/>
        </p:nvSpPr>
        <p:spPr bwMode="auto">
          <a:xfrm>
            <a:off x="404813" y="476250"/>
            <a:ext cx="2079625" cy="287338"/>
          </a:xfrm>
          <a:prstGeom prst="rect">
            <a:avLst/>
          </a:prstGeom>
          <a:noFill/>
          <a:ln w="9525" algn="ctr">
            <a:noFill/>
            <a:miter lim="800000"/>
            <a:headEnd/>
            <a:tailEnd/>
          </a:ln>
        </p:spPr>
        <p:txBody>
          <a:bodyPr wrap="none">
            <a:spAutoFit/>
          </a:bodyPr>
          <a:lstStyle/>
          <a:p>
            <a:pPr marL="342900" indent="-342900">
              <a:buFontTx/>
              <a:buNone/>
            </a:pPr>
            <a:r>
              <a:rPr lang="en-US" sz="1600">
                <a:solidFill>
                  <a:srgbClr val="004835"/>
                </a:solidFill>
                <a:latin typeface="Arial Black" pitchFamily="34" charset="0"/>
              </a:rPr>
              <a:t>Komunikasi Data</a:t>
            </a:r>
          </a:p>
        </p:txBody>
      </p:sp>
      <p:pic>
        <p:nvPicPr>
          <p:cNvPr id="11272" name="Picture 26" descr="Tombol menu Dalam">
            <a:hlinkClick r:id="rId5" action="ppaction://hlinksldjump" tooltip="Kembal ke Halaman Komunikasi Data"/>
          </p:cNvPr>
          <p:cNvPicPr>
            <a:picLocks noChangeAspect="1" noChangeArrowheads="1"/>
          </p:cNvPicPr>
          <p:nvPr/>
        </p:nvPicPr>
        <p:blipFill>
          <a:blip r:embed="rId6"/>
          <a:srcRect/>
          <a:stretch>
            <a:fillRect/>
          </a:stretch>
        </p:blipFill>
        <p:spPr bwMode="auto">
          <a:xfrm>
            <a:off x="2700338" y="260350"/>
            <a:ext cx="1079500" cy="720725"/>
          </a:xfrm>
          <a:prstGeom prst="rect">
            <a:avLst/>
          </a:prstGeom>
          <a:noFill/>
          <a:ln w="9525">
            <a:noFill/>
            <a:miter lim="800000"/>
            <a:headEnd/>
            <a:tailEnd/>
          </a:ln>
        </p:spPr>
      </p:pic>
      <p:sp>
        <p:nvSpPr>
          <p:cNvPr id="11273" name="Text Box 27">
            <a:hlinkClick r:id="rId5" action="ppaction://hlinksldjump" tooltip="Kembal ke Halaman Komunikasi Data"/>
          </p:cNvPr>
          <p:cNvSpPr txBox="1">
            <a:spLocks noChangeArrowheads="1"/>
          </p:cNvSpPr>
          <p:nvPr/>
        </p:nvSpPr>
        <p:spPr bwMode="auto">
          <a:xfrm>
            <a:off x="2733675" y="476250"/>
            <a:ext cx="974725" cy="287338"/>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004835"/>
                </a:solidFill>
                <a:latin typeface="Arial" charset="0"/>
              </a:rPr>
              <a:t>Kembali</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8" descr="pix_full_duplex"/>
          <p:cNvPicPr>
            <a:picLocks noChangeArrowheads="1"/>
          </p:cNvPicPr>
          <p:nvPr/>
        </p:nvPicPr>
        <p:blipFill>
          <a:blip r:embed="rId2"/>
          <a:srcRect/>
          <a:stretch>
            <a:fillRect/>
          </a:stretch>
        </p:blipFill>
        <p:spPr bwMode="auto">
          <a:xfrm>
            <a:off x="642938" y="1928813"/>
            <a:ext cx="3271837" cy="3957637"/>
          </a:xfrm>
          <a:prstGeom prst="rect">
            <a:avLst/>
          </a:prstGeom>
          <a:noFill/>
          <a:ln w="9525">
            <a:noFill/>
            <a:miter lim="800000"/>
            <a:headEnd/>
            <a:tailEnd/>
          </a:ln>
        </p:spPr>
      </p:pic>
      <p:sp>
        <p:nvSpPr>
          <p:cNvPr id="12291" name="Rectangle 9"/>
          <p:cNvSpPr>
            <a:spLocks noChangeArrowheads="1"/>
          </p:cNvSpPr>
          <p:nvPr/>
        </p:nvSpPr>
        <p:spPr bwMode="auto">
          <a:xfrm>
            <a:off x="4071938" y="2133600"/>
            <a:ext cx="5072062" cy="2016125"/>
          </a:xfrm>
          <a:prstGeom prst="rect">
            <a:avLst/>
          </a:prstGeom>
          <a:noFill/>
          <a:ln w="9525">
            <a:noFill/>
            <a:miter lim="800000"/>
            <a:headEnd/>
            <a:tailEnd/>
          </a:ln>
        </p:spPr>
        <p:txBody>
          <a:bodyPr/>
          <a:lstStyle/>
          <a:p>
            <a:pPr>
              <a:lnSpc>
                <a:spcPct val="90000"/>
              </a:lnSpc>
              <a:buFontTx/>
              <a:buNone/>
            </a:pPr>
            <a:r>
              <a:rPr lang="en-US" sz="2200" b="1">
                <a:solidFill>
                  <a:srgbClr val="303C18"/>
                </a:solidFill>
              </a:rPr>
              <a:t>Komunikasi Full Duplex, memungkinkan kedua pengguna saling bertukar informasi secara langsung, contoh telephone, handphone.</a:t>
            </a:r>
            <a:endParaRPr lang="id-ID" sz="2200" b="1">
              <a:solidFill>
                <a:srgbClr val="303C18"/>
              </a:solidFill>
            </a:endParaRPr>
          </a:p>
        </p:txBody>
      </p:sp>
      <p:sp>
        <p:nvSpPr>
          <p:cNvPr id="12292" name="Text Box 16"/>
          <p:cNvSpPr txBox="1">
            <a:spLocks noChangeArrowheads="1"/>
          </p:cNvSpPr>
          <p:nvPr/>
        </p:nvSpPr>
        <p:spPr bwMode="auto">
          <a:xfrm>
            <a:off x="1835150" y="1100138"/>
            <a:ext cx="5427663" cy="457200"/>
          </a:xfrm>
          <a:prstGeom prst="rect">
            <a:avLst/>
          </a:prstGeom>
          <a:noFill/>
          <a:ln w="9525" algn="ctr">
            <a:noFill/>
            <a:miter lim="800000"/>
            <a:headEnd/>
            <a:tailEnd/>
          </a:ln>
        </p:spPr>
        <p:txBody>
          <a:bodyPr wrap="none">
            <a:spAutoFit/>
          </a:bodyPr>
          <a:lstStyle/>
          <a:p>
            <a:pPr marL="342900" indent="-342900">
              <a:buFontTx/>
              <a:buNone/>
            </a:pPr>
            <a:r>
              <a:rPr lang="en-US" sz="3000">
                <a:solidFill>
                  <a:srgbClr val="303C18"/>
                </a:solidFill>
                <a:latin typeface="Arial" charset="0"/>
              </a:rPr>
              <a:t>Komunikasi 2 Arah Bersamaan</a:t>
            </a:r>
          </a:p>
        </p:txBody>
      </p:sp>
      <p:pic>
        <p:nvPicPr>
          <p:cNvPr id="12293" name="Picture 20" descr="Tombol menu Dalam"/>
          <p:cNvPicPr>
            <a:picLocks noChangeAspect="1" noChangeArrowheads="1"/>
          </p:cNvPicPr>
          <p:nvPr/>
        </p:nvPicPr>
        <p:blipFill>
          <a:blip r:embed="rId3"/>
          <a:srcRect/>
          <a:stretch>
            <a:fillRect/>
          </a:stretch>
        </p:blipFill>
        <p:spPr bwMode="auto">
          <a:xfrm>
            <a:off x="323850" y="74613"/>
            <a:ext cx="2243138" cy="1122362"/>
          </a:xfrm>
          <a:prstGeom prst="rect">
            <a:avLst/>
          </a:prstGeom>
          <a:noFill/>
          <a:ln w="9525">
            <a:noFill/>
            <a:miter lim="800000"/>
            <a:headEnd/>
            <a:tailEnd/>
          </a:ln>
        </p:spPr>
      </p:pic>
      <p:pic>
        <p:nvPicPr>
          <p:cNvPr id="12294" name="Picture 22" descr="butt HubloMedDa5 line"/>
          <p:cNvPicPr>
            <a:picLocks noChangeArrowheads="1"/>
          </p:cNvPicPr>
          <p:nvPr/>
        </p:nvPicPr>
        <p:blipFill>
          <a:blip r:embed="rId4"/>
          <a:srcRect/>
          <a:stretch>
            <a:fillRect/>
          </a:stretch>
        </p:blipFill>
        <p:spPr bwMode="auto">
          <a:xfrm>
            <a:off x="101600" y="549275"/>
            <a:ext cx="8070850" cy="57150"/>
          </a:xfrm>
          <a:prstGeom prst="rect">
            <a:avLst/>
          </a:prstGeom>
          <a:noFill/>
          <a:ln w="9525">
            <a:noFill/>
            <a:miter lim="800000"/>
            <a:headEnd/>
            <a:tailEnd/>
          </a:ln>
        </p:spPr>
      </p:pic>
      <p:pic>
        <p:nvPicPr>
          <p:cNvPr id="12295" name="Picture 23" descr="Tombol menu Dalam"/>
          <p:cNvPicPr>
            <a:picLocks noChangeAspect="1" noChangeArrowheads="1"/>
          </p:cNvPicPr>
          <p:nvPr/>
        </p:nvPicPr>
        <p:blipFill>
          <a:blip r:embed="rId3"/>
          <a:srcRect/>
          <a:stretch>
            <a:fillRect/>
          </a:stretch>
        </p:blipFill>
        <p:spPr bwMode="auto">
          <a:xfrm>
            <a:off x="323850" y="74613"/>
            <a:ext cx="2243138" cy="1122362"/>
          </a:xfrm>
          <a:prstGeom prst="rect">
            <a:avLst/>
          </a:prstGeom>
          <a:noFill/>
          <a:ln w="9525">
            <a:noFill/>
            <a:miter lim="800000"/>
            <a:headEnd/>
            <a:tailEnd/>
          </a:ln>
        </p:spPr>
      </p:pic>
      <p:sp>
        <p:nvSpPr>
          <p:cNvPr id="12296" name="Text Box 24"/>
          <p:cNvSpPr txBox="1">
            <a:spLocks noChangeArrowheads="1"/>
          </p:cNvSpPr>
          <p:nvPr/>
        </p:nvSpPr>
        <p:spPr bwMode="auto">
          <a:xfrm>
            <a:off x="404813" y="476250"/>
            <a:ext cx="2079625" cy="287338"/>
          </a:xfrm>
          <a:prstGeom prst="rect">
            <a:avLst/>
          </a:prstGeom>
          <a:noFill/>
          <a:ln w="9525" algn="ctr">
            <a:noFill/>
            <a:miter lim="800000"/>
            <a:headEnd/>
            <a:tailEnd/>
          </a:ln>
        </p:spPr>
        <p:txBody>
          <a:bodyPr wrap="none">
            <a:spAutoFit/>
          </a:bodyPr>
          <a:lstStyle/>
          <a:p>
            <a:pPr marL="342900" indent="-342900">
              <a:buFontTx/>
              <a:buNone/>
            </a:pPr>
            <a:r>
              <a:rPr lang="en-US" sz="1600">
                <a:solidFill>
                  <a:srgbClr val="004835"/>
                </a:solidFill>
                <a:latin typeface="Arial Black" pitchFamily="34" charset="0"/>
              </a:rPr>
              <a:t>Komunikasi Data</a:t>
            </a:r>
          </a:p>
        </p:txBody>
      </p:sp>
      <p:pic>
        <p:nvPicPr>
          <p:cNvPr id="12297" name="Picture 25" descr="Tombol menu Dalam">
            <a:hlinkClick r:id="rId5" action="ppaction://hlinksldjump" tooltip="Kembal ke Halaman Komunikasi Data"/>
          </p:cNvPr>
          <p:cNvPicPr>
            <a:picLocks noChangeAspect="1" noChangeArrowheads="1"/>
          </p:cNvPicPr>
          <p:nvPr/>
        </p:nvPicPr>
        <p:blipFill>
          <a:blip r:embed="rId6"/>
          <a:srcRect/>
          <a:stretch>
            <a:fillRect/>
          </a:stretch>
        </p:blipFill>
        <p:spPr bwMode="auto">
          <a:xfrm>
            <a:off x="2700338" y="260350"/>
            <a:ext cx="1079500" cy="720725"/>
          </a:xfrm>
          <a:prstGeom prst="rect">
            <a:avLst/>
          </a:prstGeom>
          <a:noFill/>
          <a:ln w="9525">
            <a:noFill/>
            <a:miter lim="800000"/>
            <a:headEnd/>
            <a:tailEnd/>
          </a:ln>
        </p:spPr>
      </p:pic>
      <p:sp>
        <p:nvSpPr>
          <p:cNvPr id="12298" name="Text Box 26">
            <a:hlinkClick r:id="rId5" action="ppaction://hlinksldjump" tooltip="Kembal ke Halaman Komunikasi Data"/>
          </p:cNvPr>
          <p:cNvSpPr txBox="1">
            <a:spLocks noChangeArrowheads="1"/>
          </p:cNvSpPr>
          <p:nvPr/>
        </p:nvSpPr>
        <p:spPr bwMode="auto">
          <a:xfrm>
            <a:off x="2733675" y="476250"/>
            <a:ext cx="974725" cy="287338"/>
          </a:xfrm>
          <a:prstGeom prst="rect">
            <a:avLst/>
          </a:prstGeom>
          <a:noFill/>
          <a:ln w="9525" algn="ctr">
            <a:noFill/>
            <a:miter lim="800000"/>
            <a:headEnd/>
            <a:tailEnd/>
          </a:ln>
        </p:spPr>
        <p:txBody>
          <a:bodyPr wrap="none">
            <a:spAutoFit/>
          </a:bodyPr>
          <a:lstStyle/>
          <a:p>
            <a:pPr marL="342900" indent="-342900" algn="ctr">
              <a:buFontTx/>
              <a:buNone/>
            </a:pPr>
            <a:r>
              <a:rPr lang="en-US" sz="1600" b="1">
                <a:solidFill>
                  <a:srgbClr val="004835"/>
                </a:solidFill>
                <a:latin typeface="Arial" charset="0"/>
              </a:rPr>
              <a:t>Kembali</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ransition spd="slow" advClick="0" advTm="0">
    <p:fade/>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2212</TotalTime>
  <Words>1051</Words>
  <Application>Microsoft PowerPoint</Application>
  <PresentationFormat>On-screen Show (4:3)</PresentationFormat>
  <Paragraphs>215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Times New Roman</vt:lpstr>
      <vt:lpstr>Arial</vt:lpstr>
      <vt:lpstr>Calibri</vt:lpstr>
      <vt:lpstr>Copperplate Gothic Light</vt:lpstr>
      <vt:lpstr>Wingdings 2</vt:lpstr>
      <vt:lpstr>Arial Black</vt:lpstr>
      <vt:lpstr>Custom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GURUSMA2</dc:creator>
  <cp:lastModifiedBy>EASYMEDIA</cp:lastModifiedBy>
  <cp:revision>166</cp:revision>
  <dcterms:created xsi:type="dcterms:W3CDTF">2004-09-28T04:08:35Z</dcterms:created>
  <dcterms:modified xsi:type="dcterms:W3CDTF">2022-07-23T17:11:16Z</dcterms:modified>
</cp:coreProperties>
</file>