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82" r:id="rId11"/>
    <p:sldId id="265" r:id="rId12"/>
    <p:sldId id="269" r:id="rId13"/>
    <p:sldId id="277" r:id="rId14"/>
    <p:sldId id="287" r:id="rId15"/>
    <p:sldId id="288" r:id="rId16"/>
    <p:sldId id="289" r:id="rId17"/>
    <p:sldId id="278" r:id="rId18"/>
    <p:sldId id="279" r:id="rId19"/>
    <p:sldId id="271" r:id="rId20"/>
    <p:sldId id="281" r:id="rId21"/>
    <p:sldId id="286" r:id="rId22"/>
    <p:sldId id="267" r:id="rId23"/>
    <p:sldId id="291" r:id="rId24"/>
    <p:sldId id="268" r:id="rId25"/>
    <p:sldId id="272" r:id="rId26"/>
    <p:sldId id="273" r:id="rId27"/>
    <p:sldId id="283" r:id="rId28"/>
    <p:sldId id="292" r:id="rId29"/>
    <p:sldId id="297" r:id="rId30"/>
    <p:sldId id="299" r:id="rId31"/>
    <p:sldId id="298" r:id="rId32"/>
    <p:sldId id="293" r:id="rId33"/>
    <p:sldId id="295" r:id="rId34"/>
    <p:sldId id="300" r:id="rId35"/>
    <p:sldId id="294" r:id="rId36"/>
    <p:sldId id="301" r:id="rId37"/>
    <p:sldId id="302" r:id="rId38"/>
    <p:sldId id="303" r:id="rId39"/>
    <p:sldId id="30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5C07"/>
    <a:srgbClr val="517D21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2"/>
    <p:restoredTop sz="94635"/>
  </p:normalViewPr>
  <p:slideViewPr>
    <p:cSldViewPr snapToGrid="0">
      <p:cViewPr>
        <p:scale>
          <a:sx n="118" d="100"/>
          <a:sy n="118" d="100"/>
        </p:scale>
        <p:origin x="72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3827" y="2090462"/>
            <a:ext cx="6596346" cy="1321114"/>
          </a:xfrm>
          <a:prstGeom prst="rect">
            <a:avLst/>
          </a:prstGeom>
          <a:solidFill>
            <a:srgbClr val="8A8A8A"/>
          </a:solidFill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>
            <a:lvl1pPr defTabSz="914367">
              <a:defRPr sz="4430" b="1">
                <a:solidFill>
                  <a:srgbClr val="FFD81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2321719" y="3679787"/>
            <a:ext cx="4500563" cy="1232298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algn="ctr" defTabSz="914367">
              <a:spcBef>
                <a:spcPts val="703"/>
              </a:spcBef>
              <a:buSzTx/>
              <a:buNone/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321457" algn="ctr" defTabSz="914367">
              <a:spcBef>
                <a:spcPts val="703"/>
              </a:spcBef>
              <a:buSzTx/>
              <a:buNone/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642915" algn="ctr" defTabSz="914367">
              <a:spcBef>
                <a:spcPts val="703"/>
              </a:spcBef>
              <a:buSzTx/>
              <a:buNone/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964372" algn="ctr" defTabSz="914367">
              <a:spcBef>
                <a:spcPts val="703"/>
              </a:spcBef>
              <a:buSzTx/>
              <a:buNone/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285829" algn="ctr" defTabSz="914367">
              <a:spcBef>
                <a:spcPts val="703"/>
              </a:spcBef>
              <a:buSzTx/>
              <a:buNone/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6455420"/>
            <a:ext cx="9144001" cy="405416"/>
          </a:xfrm>
          <a:prstGeom prst="rect">
            <a:avLst/>
          </a:prstGeom>
          <a:solidFill>
            <a:srgbClr val="8E8F9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lIns="45719" tIns="45719" rIns="45719" bIns="45719" anchor="ctr"/>
          <a:lstStyle/>
          <a:p>
            <a:pPr defTabSz="914367">
              <a:defRPr sz="2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687"/>
          </a:p>
        </p:txBody>
      </p:sp>
      <p:grpSp>
        <p:nvGrpSpPr>
          <p:cNvPr id="16" name="Group 16"/>
          <p:cNvGrpSpPr/>
          <p:nvPr/>
        </p:nvGrpSpPr>
        <p:grpSpPr>
          <a:xfrm>
            <a:off x="2056458" y="48914"/>
            <a:ext cx="5031084" cy="753069"/>
            <a:chOff x="0" y="0"/>
            <a:chExt cx="7155318" cy="1071030"/>
          </a:xfrm>
        </p:grpSpPr>
        <p:pic>
          <p:nvPicPr>
            <p:cNvPr id="14" name="WIT-shield-and-typ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6200"/>
              <a:ext cx="5321582" cy="9186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227464" y="0"/>
              <a:ext cx="1927855" cy="10710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4308087" y="4317089"/>
            <a:ext cx="299632" cy="304440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5667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3157"/>
          </a:xfrm>
          <a:prstGeom prst="rect">
            <a:avLst/>
          </a:prstGeom>
          <a:solidFill>
            <a:srgbClr val="8E8F90"/>
          </a:solidFill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lIns="65023" tIns="65023" rIns="65023" bIns="65023"/>
          <a:lstStyle>
            <a:lvl1pPr defTabSz="914367">
              <a:defRPr sz="4359" b="1">
                <a:solidFill>
                  <a:srgbClr val="FFD81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361870" y="982615"/>
            <a:ext cx="8420260" cy="5443618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31503" indent="-331503" defTabSz="914367">
              <a:spcBef>
                <a:spcPts val="703"/>
              </a:spcBef>
              <a:buSzPct val="35000"/>
              <a:buBlip>
                <a:blip r:embed="rId2"/>
              </a:buBlip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37174" indent="-315717" defTabSz="914367">
              <a:spcBef>
                <a:spcPts val="703"/>
              </a:spcBef>
              <a:buSzPct val="35000"/>
              <a:buBlip>
                <a:blip r:embed="rId3"/>
              </a:buBlip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4669" defTabSz="914367">
              <a:spcBef>
                <a:spcPts val="703"/>
              </a:spcBef>
              <a:buSzPct val="35000"/>
              <a:buBlip>
                <a:blip r:embed="rId3"/>
              </a:buBlip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17975" indent="-353603" defTabSz="914367">
              <a:spcBef>
                <a:spcPts val="703"/>
              </a:spcBef>
              <a:buSzPct val="35000"/>
              <a:buBlip>
                <a:blip r:embed="rId3"/>
              </a:buBlip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639432" indent="-353603" defTabSz="914367">
              <a:spcBef>
                <a:spcPts val="703"/>
              </a:spcBef>
              <a:buSzPct val="35000"/>
              <a:buBlip>
                <a:blip r:embed="rId3"/>
              </a:buBlip>
              <a:defRPr sz="3094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" y="6504690"/>
            <a:ext cx="9149894" cy="354137"/>
          </a:xfrm>
          <a:prstGeom prst="rect">
            <a:avLst/>
          </a:prstGeom>
          <a:solidFill>
            <a:srgbClr val="8E8F90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lIns="45719" tIns="45719" rIns="45719" bIns="45719" anchor="ctr"/>
          <a:lstStyle/>
          <a:p>
            <a:pPr defTabSz="914367">
              <a:defRPr sz="2400">
                <a:solidFill>
                  <a:srgbClr val="FFD81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687"/>
          </a:p>
        </p:txBody>
      </p:sp>
      <p:sp>
        <p:nvSpPr>
          <p:cNvPr id="27" name="Shape 27"/>
          <p:cNvSpPr/>
          <p:nvPr/>
        </p:nvSpPr>
        <p:spPr>
          <a:xfrm>
            <a:off x="3554016" y="6538195"/>
            <a:ext cx="2035969" cy="287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ctr">
            <a:spAutoFit/>
          </a:bodyPr>
          <a:lstStyle>
            <a:lvl1pPr defTabSz="1300480">
              <a:defRPr sz="1800" b="1">
                <a:solidFill>
                  <a:srgbClr val="FFD81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266"/>
              <a:t>A. Carpenter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748567" y="6518703"/>
            <a:ext cx="322074" cy="326113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b="1">
                <a:solidFill>
                  <a:srgbClr val="FFD81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C7EC2553-D95D-48B0-8D89-12AB5B576A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5933" y="94592"/>
            <a:ext cx="1213152" cy="6739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71432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69727" y="312539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4437983" y="6505277"/>
            <a:ext cx="317395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fld id="{C7EC2553-D95D-48B0-8D89-12AB5B576A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ransition spd="med"/>
  <p:txStyles>
    <p:title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eaLnBrk="1" latinLnBrk="0" hangingPunct="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eoatmeal.com/comics/tesl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10" y="2200040"/>
            <a:ext cx="7772400" cy="1470025"/>
          </a:xfrm>
        </p:spPr>
        <p:txBody>
          <a:bodyPr/>
          <a:lstStyle/>
          <a:p>
            <a:r>
              <a:rPr lang="en-US" dirty="0" smtClean="0"/>
              <a:t>Circuits!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7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t2.gstatic.com/images?q=tbn:ANd9GcSDm02BAfhpEScmYDBBt0CyNnYkuqkGT1Q-Fnuj83XAVsPasOvSBw&amp;t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74" y="1665028"/>
            <a:ext cx="2553695" cy="255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61870" y="1665027"/>
            <a:ext cx="8420260" cy="4761205"/>
          </a:xfrm>
        </p:spPr>
        <p:txBody>
          <a:bodyPr/>
          <a:lstStyle/>
          <a:p>
            <a:r>
              <a:rPr lang="en-US" dirty="0" smtClean="0"/>
              <a:t>The last stripe is tolerance</a:t>
            </a:r>
          </a:p>
          <a:p>
            <a:pPr>
              <a:buNone/>
            </a:pPr>
            <a:r>
              <a:rPr lang="en-US" dirty="0" smtClean="0"/>
              <a:t>    or variation</a:t>
            </a:r>
          </a:p>
          <a:p>
            <a:r>
              <a:rPr lang="en-US" dirty="0" smtClean="0"/>
              <a:t>Electrical components come </a:t>
            </a:r>
          </a:p>
          <a:p>
            <a:pPr>
              <a:buNone/>
            </a:pPr>
            <a:r>
              <a:rPr lang="en-US" dirty="0" smtClean="0"/>
              <a:t>    with some variability</a:t>
            </a:r>
          </a:p>
          <a:p>
            <a:r>
              <a:rPr lang="en-US" dirty="0" smtClean="0"/>
              <a:t>Resistors, capacitors, motors, transistors, etc…</a:t>
            </a:r>
          </a:p>
          <a:p>
            <a:r>
              <a:rPr lang="en-US" dirty="0" smtClean="0"/>
              <a:t>5.6kOhm transistor with 10% variability</a:t>
            </a:r>
          </a:p>
          <a:p>
            <a:pPr lvl="1"/>
            <a:r>
              <a:rPr lang="en-US" dirty="0" smtClean="0"/>
              <a:t>Possible range from 5.04kOhms to 6.16kOhm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613893">
            <a:off x="7519915" y="2538486"/>
            <a:ext cx="464023" cy="1228298"/>
          </a:xfrm>
          <a:prstGeom prst="ellipse">
            <a:avLst/>
          </a:prstGeom>
          <a:ln w="571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Series/Parallel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44163"/>
            <a:ext cx="8229600" cy="3256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series, resistors see the same water flow (current), but different individual pressures (voltage)</a:t>
            </a:r>
          </a:p>
          <a:p>
            <a:endParaRPr lang="en-US" dirty="0" smtClean="0"/>
          </a:p>
          <a:p>
            <a:r>
              <a:rPr lang="en-US" dirty="0" smtClean="0"/>
              <a:t>In parallel, the resistors see the same pressures (voltage) at either end, but different current flow (current)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2838401" y="2762855"/>
            <a:ext cx="5735115" cy="491158"/>
            <a:chOff x="966004" y="4549196"/>
            <a:chExt cx="2842546" cy="243437"/>
          </a:xfrm>
        </p:grpSpPr>
        <p:grpSp>
          <p:nvGrpSpPr>
            <p:cNvPr id="25" name="Group 24"/>
            <p:cNvGrpSpPr/>
            <p:nvPr/>
          </p:nvGrpSpPr>
          <p:grpSpPr>
            <a:xfrm>
              <a:off x="966004" y="4555101"/>
              <a:ext cx="1555828" cy="237532"/>
              <a:chOff x="1732495" y="4575785"/>
              <a:chExt cx="5931048" cy="528625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721612" y="4699783"/>
                <a:ext cx="2039899" cy="2760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09111" y="4575785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43267" y="4587833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734475" y="4595578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732495" y="5092362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611769" y="4577765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09789" y="5074549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780989" y="4699783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780989" y="4975795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774374" y="4595579"/>
                <a:ext cx="0" cy="11574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613072" y="4575785"/>
                <a:ext cx="5937" cy="14076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780989" y="4963405"/>
                <a:ext cx="9218" cy="12913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5609110" y="4973421"/>
                <a:ext cx="9899" cy="10112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2252722" y="4549196"/>
              <a:ext cx="1555828" cy="237532"/>
              <a:chOff x="1732495" y="4575785"/>
              <a:chExt cx="5931048" cy="52862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721612" y="4699783"/>
                <a:ext cx="2039899" cy="2760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609111" y="4575785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743267" y="4587833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1734475" y="4595578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732495" y="5092362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5611769" y="4577765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609789" y="5074549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3780989" y="4699783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780989" y="4975795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774374" y="4595579"/>
                <a:ext cx="0" cy="11574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5613072" y="4575785"/>
                <a:ext cx="5937" cy="14076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3780989" y="4963405"/>
                <a:ext cx="9218" cy="12913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5609110" y="4973421"/>
                <a:ext cx="9899" cy="10112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2889072" y="4663685"/>
            <a:ext cx="5375760" cy="1611850"/>
            <a:chOff x="4921969" y="4560353"/>
            <a:chExt cx="3023888" cy="906672"/>
          </a:xfrm>
        </p:grpSpPr>
        <p:grpSp>
          <p:nvGrpSpPr>
            <p:cNvPr id="95" name="Group 94"/>
            <p:cNvGrpSpPr/>
            <p:nvPr/>
          </p:nvGrpSpPr>
          <p:grpSpPr>
            <a:xfrm rot="10800000">
              <a:off x="7202346" y="4567971"/>
              <a:ext cx="739581" cy="879393"/>
              <a:chOff x="6949036" y="4576837"/>
              <a:chExt cx="739581" cy="879393"/>
            </a:xfrm>
          </p:grpSpPr>
          <p:sp>
            <p:nvSpPr>
              <p:cNvPr id="94" name="Rectangle 93"/>
              <p:cNvSpPr/>
              <p:nvPr/>
            </p:nvSpPr>
            <p:spPr>
              <a:xfrm rot="16200000">
                <a:off x="7132861" y="4900475"/>
                <a:ext cx="879393" cy="2321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949036" y="4913299"/>
                <a:ext cx="535105" cy="23211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4924447" y="4917912"/>
              <a:ext cx="535105" cy="232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 rot="16200000">
              <a:off x="5109018" y="4904335"/>
              <a:ext cx="877902" cy="23211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5431909" y="4568724"/>
              <a:ext cx="2002556" cy="237532"/>
              <a:chOff x="860077" y="4575785"/>
              <a:chExt cx="7634042" cy="52862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3721612" y="4699783"/>
                <a:ext cx="2039899" cy="2760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609111" y="4575785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43267" y="4587833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>
                <a:off x="860077" y="4595579"/>
                <a:ext cx="292617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1732495" y="5092362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611768" y="4577766"/>
                <a:ext cx="28823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609789" y="5074549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3780989" y="4699783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780989" y="4975795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774374" y="4595579"/>
                <a:ext cx="0" cy="11574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5613072" y="4575785"/>
                <a:ext cx="5937" cy="14076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3780989" y="4963405"/>
                <a:ext cx="9218" cy="12913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5609110" y="4973421"/>
                <a:ext cx="9899" cy="10112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5431909" y="5229493"/>
              <a:ext cx="2002556" cy="237532"/>
              <a:chOff x="866337" y="4575785"/>
              <a:chExt cx="7634041" cy="52862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721612" y="4699783"/>
                <a:ext cx="2039899" cy="27601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609111" y="4575785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43267" y="4587833"/>
                <a:ext cx="2039899" cy="51657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1734475" y="4595578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866337" y="5092361"/>
                <a:ext cx="29179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611769" y="4577765"/>
                <a:ext cx="205177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609790" y="5074548"/>
                <a:ext cx="289058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3780989" y="4699783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3780989" y="4975795"/>
                <a:ext cx="18281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774374" y="4595579"/>
                <a:ext cx="0" cy="11574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5613072" y="4575785"/>
                <a:ext cx="5937" cy="14076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780989" y="4963405"/>
                <a:ext cx="9218" cy="12913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H="1">
                <a:off x="5609110" y="4973421"/>
                <a:ext cx="9899" cy="10112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>
              <a:off x="5431909" y="4577618"/>
              <a:ext cx="0" cy="340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7431137" y="4560353"/>
              <a:ext cx="0" cy="340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431847" y="5126731"/>
              <a:ext cx="0" cy="340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7427871" y="5110903"/>
              <a:ext cx="0" cy="34029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924447" y="4912863"/>
              <a:ext cx="507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21969" y="5133263"/>
              <a:ext cx="507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7427871" y="4884457"/>
              <a:ext cx="507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7438457" y="5114655"/>
              <a:ext cx="507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5664028" y="4792633"/>
              <a:ext cx="0" cy="4368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211135" y="4798047"/>
              <a:ext cx="0" cy="4368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93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Voltage/Current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3975572"/>
          </a:xfrm>
        </p:spPr>
        <p:txBody>
          <a:bodyPr/>
          <a:lstStyle/>
          <a:p>
            <a:r>
              <a:rPr lang="en-US" dirty="0" smtClean="0"/>
              <a:t>Provide the energy to move the water</a:t>
            </a:r>
          </a:p>
          <a:p>
            <a:pPr lvl="1"/>
            <a:r>
              <a:rPr lang="en-US" dirty="0" smtClean="0"/>
              <a:t>Motor/pump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Gravity (water tower)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626374" y="2253152"/>
            <a:ext cx="3055845" cy="1580217"/>
            <a:chOff x="3635369" y="2155236"/>
            <a:chExt cx="4385703" cy="2267904"/>
          </a:xfrm>
        </p:grpSpPr>
        <p:sp>
          <p:nvSpPr>
            <p:cNvPr id="6" name="Rectangle 5"/>
            <p:cNvSpPr/>
            <p:nvPr/>
          </p:nvSpPr>
          <p:spPr>
            <a:xfrm>
              <a:off x="6526283" y="3285474"/>
              <a:ext cx="675412" cy="100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175744" y="2155236"/>
              <a:ext cx="1147481" cy="1071283"/>
              <a:chOff x="5988425" y="3115234"/>
              <a:chExt cx="1147481" cy="107128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104965" y="3115234"/>
                <a:ext cx="1030941" cy="10309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88425" y="3155576"/>
                <a:ext cx="1030941" cy="10309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" name="Can 11"/>
            <p:cNvSpPr/>
            <p:nvPr/>
          </p:nvSpPr>
          <p:spPr>
            <a:xfrm rot="13710299">
              <a:off x="6325784" y="2588562"/>
              <a:ext cx="146668" cy="89647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817589" y="2432975"/>
              <a:ext cx="1990165" cy="199016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986194" y="2569876"/>
              <a:ext cx="1671143" cy="1698172"/>
              <a:chOff x="3499338" y="3832515"/>
              <a:chExt cx="1671143" cy="1698172"/>
            </a:xfrm>
            <a:solidFill>
              <a:schemeClr val="tx2">
                <a:lumMod val="60000"/>
                <a:lumOff val="40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918466" y="3971387"/>
                <a:ext cx="826477" cy="14419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325816" y="3832515"/>
                <a:ext cx="0" cy="169817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918466" y="3971387"/>
                <a:ext cx="826477" cy="144193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3601943" y="4279117"/>
                <a:ext cx="1441939" cy="82647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499338" y="4690697"/>
                <a:ext cx="1671143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3601943" y="4279117"/>
                <a:ext cx="1441939" cy="82647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3635369" y="3920426"/>
              <a:ext cx="1628775" cy="3121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92297" y="3910902"/>
              <a:ext cx="1628775" cy="32165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895429" y="4062176"/>
              <a:ext cx="914400" cy="47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35369" y="3910902"/>
              <a:ext cx="135082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657337" y="3910902"/>
              <a:ext cx="135082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92297" y="4232554"/>
              <a:ext cx="161586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35369" y="4232553"/>
              <a:ext cx="161586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10800000">
              <a:off x="6989231" y="3016477"/>
              <a:ext cx="421995" cy="271845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 rot="10800000">
              <a:off x="7141631" y="2934918"/>
              <a:ext cx="421995" cy="271845"/>
            </a:xfrm>
            <a:prstGeom prst="arc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 rot="5400000" flipV="1">
              <a:off x="7188194" y="3221424"/>
              <a:ext cx="176469" cy="152400"/>
            </a:xfrm>
            <a:prstGeom prst="parallelogram">
              <a:avLst>
                <a:gd name="adj" fmla="val 414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97036" y="4205502"/>
            <a:ext cx="3711811" cy="2029830"/>
            <a:chOff x="4897036" y="4205502"/>
            <a:chExt cx="3711811" cy="2029830"/>
          </a:xfrm>
        </p:grpSpPr>
        <p:grpSp>
          <p:nvGrpSpPr>
            <p:cNvPr id="32" name="Group 31"/>
            <p:cNvGrpSpPr/>
            <p:nvPr/>
          </p:nvGrpSpPr>
          <p:grpSpPr>
            <a:xfrm>
              <a:off x="4897036" y="4205502"/>
              <a:ext cx="1360258" cy="712177"/>
              <a:chOff x="4310780" y="5697415"/>
              <a:chExt cx="1360258" cy="712177"/>
            </a:xfrm>
          </p:grpSpPr>
          <p:sp>
            <p:nvSpPr>
              <p:cNvPr id="31" name="Chord 30"/>
              <p:cNvSpPr/>
              <p:nvPr/>
            </p:nvSpPr>
            <p:spPr>
              <a:xfrm>
                <a:off x="4310781" y="5697415"/>
                <a:ext cx="1360257" cy="712177"/>
              </a:xfrm>
              <a:prstGeom prst="chord">
                <a:avLst>
                  <a:gd name="adj1" fmla="val 2478"/>
                  <a:gd name="adj2" fmla="val 108242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Chord 32"/>
              <p:cNvSpPr/>
              <p:nvPr/>
            </p:nvSpPr>
            <p:spPr>
              <a:xfrm>
                <a:off x="4310780" y="5697415"/>
                <a:ext cx="1360257" cy="712177"/>
              </a:xfrm>
              <a:prstGeom prst="chord">
                <a:avLst>
                  <a:gd name="adj1" fmla="val 2478"/>
                  <a:gd name="adj2" fmla="val 2152741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" name="Chord 35"/>
            <p:cNvSpPr/>
            <p:nvPr/>
          </p:nvSpPr>
          <p:spPr>
            <a:xfrm>
              <a:off x="6959158" y="5523155"/>
              <a:ext cx="1360257" cy="712177"/>
            </a:xfrm>
            <a:prstGeom prst="chord">
              <a:avLst>
                <a:gd name="adj1" fmla="val 2478"/>
                <a:gd name="adj2" fmla="val 108242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Elbow Connector 36"/>
            <p:cNvCxnSpPr/>
            <p:nvPr/>
          </p:nvCxnSpPr>
          <p:spPr>
            <a:xfrm>
              <a:off x="5577165" y="4205502"/>
              <a:ext cx="1940336" cy="1673741"/>
            </a:xfrm>
            <a:prstGeom prst="bentConnector3">
              <a:avLst/>
            </a:prstGeom>
            <a:ln w="79375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/>
            <p:nvPr/>
          </p:nvCxnSpPr>
          <p:spPr>
            <a:xfrm>
              <a:off x="5545528" y="4917679"/>
              <a:ext cx="2773887" cy="605476"/>
            </a:xfrm>
            <a:prstGeom prst="bentConnector3">
              <a:avLst>
                <a:gd name="adj1" fmla="val 699"/>
              </a:avLst>
            </a:prstGeom>
            <a:ln w="79375" cmpd="dbl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49798" y="4847129"/>
              <a:ext cx="0" cy="114906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020895" y="4847128"/>
              <a:ext cx="0" cy="114906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294337" y="5220417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19415" y="56945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364764" y="340384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82219" y="34071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17176" y="5256662"/>
            <a:ext cx="2113740" cy="625523"/>
            <a:chOff x="1517176" y="5256662"/>
            <a:chExt cx="2113740" cy="625523"/>
          </a:xfrm>
        </p:grpSpPr>
        <p:grpSp>
          <p:nvGrpSpPr>
            <p:cNvPr id="61" name="Group 60"/>
            <p:cNvGrpSpPr/>
            <p:nvPr/>
          </p:nvGrpSpPr>
          <p:grpSpPr>
            <a:xfrm rot="10800000">
              <a:off x="1569494" y="5363570"/>
              <a:ext cx="1951630" cy="518615"/>
              <a:chOff x="1187355" y="5281684"/>
              <a:chExt cx="2295097" cy="431042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1187355" y="5513696"/>
                <a:ext cx="887105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606720" y="5529618"/>
                <a:ext cx="875732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2105168" y="5281684"/>
                <a:ext cx="0" cy="42876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407694" y="5283959"/>
                <a:ext cx="0" cy="428767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2257568" y="5420435"/>
                <a:ext cx="321859" cy="202441"/>
                <a:chOff x="2257568" y="5434084"/>
                <a:chExt cx="302526" cy="431042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2257568" y="5434084"/>
                  <a:ext cx="0" cy="428767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2560094" y="5436359"/>
                  <a:ext cx="0" cy="428767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3316406" y="529533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7176" y="525666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841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Flow Potential</a:t>
            </a:r>
            <a:endParaRPr lang="en-US" dirty="0"/>
          </a:p>
        </p:txBody>
      </p:sp>
      <p:grpSp>
        <p:nvGrpSpPr>
          <p:cNvPr id="253" name="Group 252"/>
          <p:cNvGrpSpPr/>
          <p:nvPr/>
        </p:nvGrpSpPr>
        <p:grpSpPr>
          <a:xfrm>
            <a:off x="4782767" y="1141357"/>
            <a:ext cx="2040253" cy="2563089"/>
            <a:chOff x="5083024" y="1560123"/>
            <a:chExt cx="1722796" cy="2164280"/>
          </a:xfrm>
        </p:grpSpPr>
        <p:grpSp>
          <p:nvGrpSpPr>
            <p:cNvPr id="45" name="Group 44"/>
            <p:cNvGrpSpPr/>
            <p:nvPr/>
          </p:nvGrpSpPr>
          <p:grpSpPr>
            <a:xfrm>
              <a:off x="5083024" y="2306265"/>
              <a:ext cx="1622438" cy="1418138"/>
              <a:chOff x="1108643" y="3988699"/>
              <a:chExt cx="1622438" cy="1418138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Parallelogram 47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Parallelogram 50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202101" y="1619506"/>
              <a:ext cx="1603719" cy="559508"/>
              <a:chOff x="1136520" y="1575251"/>
              <a:chExt cx="1603719" cy="559508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786070" y="3089809"/>
                  <a:ext cx="7636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314539" y="3720988"/>
                  <a:ext cx="6554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 flipV="1">
              <a:off x="6139378" y="1560123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256878" y="1560123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6220111" y="1592849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6326822" y="1592848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344271" y="1625573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Group 209"/>
            <p:cNvGrpSpPr/>
            <p:nvPr/>
          </p:nvGrpSpPr>
          <p:grpSpPr>
            <a:xfrm>
              <a:off x="5093221" y="2302160"/>
              <a:ext cx="1609666" cy="1422243"/>
              <a:chOff x="5093221" y="2302160"/>
              <a:chExt cx="1609666" cy="14222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6438586" y="3252367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5638542" y="2784370"/>
                <a:ext cx="261352" cy="91836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5907008" y="3716899"/>
                <a:ext cx="534220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5105581" y="2774196"/>
                <a:ext cx="523898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Arrow Connector 212"/>
            <p:cNvCxnSpPr/>
            <p:nvPr/>
          </p:nvCxnSpPr>
          <p:spPr>
            <a:xfrm>
              <a:off x="5838711" y="2953954"/>
              <a:ext cx="114076" cy="4181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1414248" y="1193237"/>
            <a:ext cx="3152455" cy="2492763"/>
            <a:chOff x="1714504" y="1612002"/>
            <a:chExt cx="2661943" cy="2104897"/>
          </a:xfrm>
        </p:grpSpPr>
        <p:grpSp>
          <p:nvGrpSpPr>
            <p:cNvPr id="30" name="Group 29"/>
            <p:cNvGrpSpPr/>
            <p:nvPr/>
          </p:nvGrpSpPr>
          <p:grpSpPr>
            <a:xfrm>
              <a:off x="2652378" y="2298761"/>
              <a:ext cx="1622438" cy="1418138"/>
              <a:chOff x="1108643" y="3988699"/>
              <a:chExt cx="1622438" cy="1418138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Parallelogram 21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Parallelogram 28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Parallelogram 22"/>
              <p:cNvSpPr/>
              <p:nvPr/>
            </p:nvSpPr>
            <p:spPr>
              <a:xfrm>
                <a:off x="1116735" y="4934797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771455" y="1612002"/>
              <a:ext cx="1604992" cy="559508"/>
              <a:chOff x="1136520" y="1575251"/>
              <a:chExt cx="1604992" cy="55950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139997" y="1575251"/>
                <a:ext cx="1601515" cy="472035"/>
                <a:chOff x="1522650" y="3089809"/>
                <a:chExt cx="1697979" cy="631179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786070" y="3089809"/>
                  <a:ext cx="14345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2314539" y="3720988"/>
                  <a:ext cx="6554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TextBox 213"/>
            <p:cNvSpPr txBox="1"/>
            <p:nvPr/>
          </p:nvSpPr>
          <p:spPr>
            <a:xfrm>
              <a:off x="1714504" y="294516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Potential</a:t>
              </a: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352121" y="3750422"/>
            <a:ext cx="2040253" cy="2570272"/>
            <a:chOff x="2652378" y="4169187"/>
            <a:chExt cx="1722796" cy="2170346"/>
          </a:xfrm>
        </p:grpSpPr>
        <p:grpSp>
          <p:nvGrpSpPr>
            <p:cNvPr id="66" name="Group 65"/>
            <p:cNvGrpSpPr/>
            <p:nvPr/>
          </p:nvGrpSpPr>
          <p:grpSpPr>
            <a:xfrm>
              <a:off x="2652378" y="4921395"/>
              <a:ext cx="1622438" cy="1418138"/>
              <a:chOff x="1108643" y="3988699"/>
              <a:chExt cx="1622438" cy="141813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Parallelogram 68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Parallelogram 71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771455" y="4234636"/>
              <a:ext cx="1603719" cy="559508"/>
              <a:chOff x="1136520" y="1575251"/>
              <a:chExt cx="1603719" cy="55950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786070" y="3089809"/>
                  <a:ext cx="754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2577353" y="3720988"/>
                  <a:ext cx="39268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1388393" y="1924109"/>
                <a:ext cx="263229" cy="210650"/>
                <a:chOff x="1371008" y="1917155"/>
                <a:chExt cx="263229" cy="21065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1371008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445178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557748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1597731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1483130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/>
              <p:nvPr/>
            </p:nvCxnSpPr>
            <p:spPr>
              <a:xfrm>
                <a:off x="1136520" y="2054240"/>
                <a:ext cx="2519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/>
            <p:cNvCxnSpPr/>
            <p:nvPr/>
          </p:nvCxnSpPr>
          <p:spPr>
            <a:xfrm flipV="1">
              <a:off x="3699917" y="4169187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3817417" y="4169187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780650" y="4201913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887361" y="4201912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904810" y="4234637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3497495" y="4587839"/>
              <a:ext cx="73013" cy="128089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71665" y="4585797"/>
              <a:ext cx="36506" cy="19674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84235" y="4599705"/>
              <a:ext cx="36506" cy="196742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724218" y="4712451"/>
              <a:ext cx="36506" cy="80520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609617" y="4599705"/>
              <a:ext cx="74618" cy="175881"/>
            </a:xfrm>
            <a:prstGeom prst="line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282069" y="4712451"/>
              <a:ext cx="215426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214"/>
            <p:cNvGrpSpPr/>
            <p:nvPr/>
          </p:nvGrpSpPr>
          <p:grpSpPr>
            <a:xfrm>
              <a:off x="2660470" y="4908317"/>
              <a:ext cx="1609666" cy="1422243"/>
              <a:chOff x="5093221" y="2302160"/>
              <a:chExt cx="1609666" cy="1422243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6438586" y="3252367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5638542" y="2784370"/>
                <a:ext cx="104809" cy="426168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161645" y="3716899"/>
                <a:ext cx="27958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5105581" y="2774196"/>
                <a:ext cx="523898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5" name="Straight Connector 224"/>
            <p:cNvCxnSpPr/>
            <p:nvPr/>
          </p:nvCxnSpPr>
          <p:spPr>
            <a:xfrm>
              <a:off x="3590183" y="5816695"/>
              <a:ext cx="138711" cy="506361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310600" y="5816695"/>
              <a:ext cx="279583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3082652" y="5447357"/>
              <a:ext cx="114076" cy="4181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4633496" y="3735678"/>
            <a:ext cx="2040253" cy="2672539"/>
            <a:chOff x="4933753" y="4154444"/>
            <a:chExt cx="1722796" cy="2256700"/>
          </a:xfrm>
        </p:grpSpPr>
        <p:grpSp>
          <p:nvGrpSpPr>
            <p:cNvPr id="112" name="Group 111"/>
            <p:cNvGrpSpPr/>
            <p:nvPr/>
          </p:nvGrpSpPr>
          <p:grpSpPr>
            <a:xfrm>
              <a:off x="4933753" y="4906652"/>
              <a:ext cx="1622438" cy="1418138"/>
              <a:chOff x="1108643" y="3988699"/>
              <a:chExt cx="1622438" cy="1418138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Parallelogram 114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Parallelogram 117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056307" y="4219893"/>
              <a:ext cx="1600242" cy="472035"/>
              <a:chOff x="1522650" y="3089809"/>
              <a:chExt cx="1696629" cy="631179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V="1">
                <a:off x="1522650" y="3097924"/>
                <a:ext cx="263420" cy="62306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786070" y="3089809"/>
                <a:ext cx="7542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2970036" y="3089810"/>
                <a:ext cx="249243" cy="62306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572936" y="3720988"/>
                <a:ext cx="3971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5592973" y="4658561"/>
              <a:ext cx="263229" cy="210650"/>
              <a:chOff x="1371008" y="1917155"/>
              <a:chExt cx="263229" cy="21065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1371008" y="1919197"/>
                <a:ext cx="73013" cy="128089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445178" y="1917155"/>
                <a:ext cx="36506" cy="196742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557748" y="1931063"/>
                <a:ext cx="36506" cy="196742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1597731" y="2043809"/>
                <a:ext cx="36506" cy="8052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1483130" y="1931063"/>
                <a:ext cx="74618" cy="175881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5052830" y="4698882"/>
              <a:ext cx="47798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5981292" y="415444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098792" y="415444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062025" y="4187170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168736" y="4187169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186185" y="4219894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5720268" y="4426490"/>
              <a:ext cx="263229" cy="210650"/>
              <a:chOff x="4573448" y="4579154"/>
              <a:chExt cx="263229" cy="21065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V="1">
                <a:off x="4573448" y="4581196"/>
                <a:ext cx="73013" cy="128089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4647618" y="4579154"/>
                <a:ext cx="36506" cy="196742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4760188" y="4593062"/>
                <a:ext cx="36506" cy="196742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4800171" y="4705808"/>
                <a:ext cx="36506" cy="8052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 flipV="1">
                <a:off x="4685570" y="4593062"/>
                <a:ext cx="74618" cy="175881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0" name="Straight Connector 179"/>
            <p:cNvCxnSpPr/>
            <p:nvPr/>
          </p:nvCxnSpPr>
          <p:spPr>
            <a:xfrm flipV="1">
              <a:off x="5469998" y="4559168"/>
              <a:ext cx="126518" cy="23727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5596516" y="4559444"/>
              <a:ext cx="13023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5465693" y="4791634"/>
              <a:ext cx="13023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983666" y="4550947"/>
              <a:ext cx="126518" cy="23727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5981876" y="4551702"/>
              <a:ext cx="13023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851053" y="4783892"/>
              <a:ext cx="13023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Group 231"/>
            <p:cNvGrpSpPr/>
            <p:nvPr/>
          </p:nvGrpSpPr>
          <p:grpSpPr>
            <a:xfrm>
              <a:off x="4941110" y="4900813"/>
              <a:ext cx="1609666" cy="1422243"/>
              <a:chOff x="5093221" y="2302160"/>
              <a:chExt cx="1609666" cy="1422243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6438586" y="3252367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6161645" y="3716899"/>
                <a:ext cx="27958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5105581" y="2774196"/>
                <a:ext cx="523898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1" name="Straight Connector 240"/>
            <p:cNvCxnSpPr/>
            <p:nvPr/>
          </p:nvCxnSpPr>
          <p:spPr>
            <a:xfrm>
              <a:off x="5540040" y="5489800"/>
              <a:ext cx="261352" cy="91836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5682015" y="5256765"/>
              <a:ext cx="261352" cy="91836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V="1">
              <a:off x="5423971" y="5256765"/>
              <a:ext cx="132151" cy="236019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556122" y="5256765"/>
              <a:ext cx="114594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432749" y="5492784"/>
              <a:ext cx="114594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5819696" y="6408160"/>
              <a:ext cx="114594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5943367" y="6175125"/>
              <a:ext cx="114594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5929874" y="6175125"/>
              <a:ext cx="132151" cy="236019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5465693" y="5715945"/>
              <a:ext cx="114076" cy="4181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784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Water/electricity pushes the piston and pushes out water (no extra water passes the piston)</a:t>
            </a:r>
          </a:p>
          <a:p>
            <a:r>
              <a:rPr lang="en-US" dirty="0" smtClean="0"/>
              <a:t>When the source disconnects, capacity is pushed out/unloaded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2200" dirty="0" smtClean="0"/>
          </a:p>
          <a:p>
            <a:r>
              <a:rPr lang="en-US" dirty="0" smtClean="0"/>
              <a:t>As springs coil, more energy needed to push them closed</a:t>
            </a:r>
            <a:endParaRPr lang="en-US" dirty="0"/>
          </a:p>
          <a:p>
            <a:pPr lvl="1"/>
            <a:r>
              <a:rPr lang="en-US" dirty="0" smtClean="0"/>
              <a:t>When released, quick at first, then slows down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7833946" y="6356350"/>
            <a:ext cx="852854" cy="365125"/>
          </a:xfrm>
        </p:spPr>
        <p:txBody>
          <a:bodyPr/>
          <a:lstStyle/>
          <a:p>
            <a:fld id="{461B7452-B9C5-4AEA-8DD2-0D566F81177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8318" y="2233095"/>
            <a:ext cx="1747924" cy="13137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659" y="2713682"/>
            <a:ext cx="1716379" cy="3766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27501" y="2726670"/>
            <a:ext cx="1716379" cy="3636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219660" y="2711826"/>
            <a:ext cx="156979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21515" y="3092212"/>
            <a:ext cx="1569791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28098" y="2724814"/>
            <a:ext cx="14120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29954" y="3094067"/>
            <a:ext cx="141207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82029" y="2247939"/>
            <a:ext cx="174421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72752" y="3541255"/>
            <a:ext cx="174421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78318" y="3090356"/>
            <a:ext cx="0" cy="44533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28098" y="3090355"/>
            <a:ext cx="0" cy="44533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791307" y="2266291"/>
            <a:ext cx="0" cy="44533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20318" y="2248921"/>
            <a:ext cx="0" cy="47860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824680" y="2244627"/>
            <a:ext cx="692285" cy="1296538"/>
            <a:chOff x="5566711" y="5169068"/>
            <a:chExt cx="692285" cy="1296538"/>
          </a:xfrm>
        </p:grpSpPr>
        <p:grpSp>
          <p:nvGrpSpPr>
            <p:cNvPr id="28" name="Group 27"/>
            <p:cNvGrpSpPr/>
            <p:nvPr/>
          </p:nvGrpSpPr>
          <p:grpSpPr>
            <a:xfrm>
              <a:off x="5626722" y="5198544"/>
              <a:ext cx="632274" cy="1231710"/>
              <a:chOff x="4536476" y="3360951"/>
              <a:chExt cx="632274" cy="1231710"/>
            </a:xfrm>
          </p:grpSpPr>
          <p:sp>
            <p:nvSpPr>
              <p:cNvPr id="11" name="Freeform 10"/>
              <p:cNvSpPr/>
              <p:nvPr/>
            </p:nvSpPr>
            <p:spPr>
              <a:xfrm rot="3052458">
                <a:off x="4591599" y="3317201"/>
                <a:ext cx="533401" cy="620901"/>
              </a:xfrm>
              <a:custGeom>
                <a:avLst/>
                <a:gdLst>
                  <a:gd name="connsiteX0" fmla="*/ 64103 w 491162"/>
                  <a:gd name="connsiteY0" fmla="*/ 655092 h 655092"/>
                  <a:gd name="connsiteX1" fmla="*/ 23160 w 491162"/>
                  <a:gd name="connsiteY1" fmla="*/ 600501 h 655092"/>
                  <a:gd name="connsiteX2" fmla="*/ 23160 w 491162"/>
                  <a:gd name="connsiteY2" fmla="*/ 491319 h 655092"/>
                  <a:gd name="connsiteX3" fmla="*/ 36808 w 491162"/>
                  <a:gd name="connsiteY3" fmla="*/ 450376 h 655092"/>
                  <a:gd name="connsiteX4" fmla="*/ 64103 w 491162"/>
                  <a:gd name="connsiteY4" fmla="*/ 409433 h 655092"/>
                  <a:gd name="connsiteX5" fmla="*/ 105047 w 491162"/>
                  <a:gd name="connsiteY5" fmla="*/ 395785 h 655092"/>
                  <a:gd name="connsiteX6" fmla="*/ 173285 w 491162"/>
                  <a:gd name="connsiteY6" fmla="*/ 409433 h 655092"/>
                  <a:gd name="connsiteX7" fmla="*/ 241524 w 491162"/>
                  <a:gd name="connsiteY7" fmla="*/ 477671 h 655092"/>
                  <a:gd name="connsiteX8" fmla="*/ 255172 w 491162"/>
                  <a:gd name="connsiteY8" fmla="*/ 518615 h 655092"/>
                  <a:gd name="connsiteX9" fmla="*/ 241524 w 491162"/>
                  <a:gd name="connsiteY9" fmla="*/ 559558 h 655092"/>
                  <a:gd name="connsiteX10" fmla="*/ 159638 w 491162"/>
                  <a:gd name="connsiteY10" fmla="*/ 504967 h 655092"/>
                  <a:gd name="connsiteX11" fmla="*/ 118694 w 491162"/>
                  <a:gd name="connsiteY11" fmla="*/ 477671 h 655092"/>
                  <a:gd name="connsiteX12" fmla="*/ 105047 w 491162"/>
                  <a:gd name="connsiteY12" fmla="*/ 341194 h 655092"/>
                  <a:gd name="connsiteX13" fmla="*/ 132342 w 491162"/>
                  <a:gd name="connsiteY13" fmla="*/ 300251 h 655092"/>
                  <a:gd name="connsiteX14" fmla="*/ 173285 w 491162"/>
                  <a:gd name="connsiteY14" fmla="*/ 286603 h 655092"/>
                  <a:gd name="connsiteX15" fmla="*/ 309763 w 491162"/>
                  <a:gd name="connsiteY15" fmla="*/ 313898 h 655092"/>
                  <a:gd name="connsiteX16" fmla="*/ 350706 w 491162"/>
                  <a:gd name="connsiteY16" fmla="*/ 354842 h 655092"/>
                  <a:gd name="connsiteX17" fmla="*/ 378002 w 491162"/>
                  <a:gd name="connsiteY17" fmla="*/ 395785 h 655092"/>
                  <a:gd name="connsiteX18" fmla="*/ 337058 w 491162"/>
                  <a:gd name="connsiteY18" fmla="*/ 423080 h 655092"/>
                  <a:gd name="connsiteX19" fmla="*/ 268820 w 491162"/>
                  <a:gd name="connsiteY19" fmla="*/ 354842 h 655092"/>
                  <a:gd name="connsiteX20" fmla="*/ 227876 w 491162"/>
                  <a:gd name="connsiteY20" fmla="*/ 327546 h 655092"/>
                  <a:gd name="connsiteX21" fmla="*/ 214229 w 491162"/>
                  <a:gd name="connsiteY21" fmla="*/ 204716 h 655092"/>
                  <a:gd name="connsiteX22" fmla="*/ 255172 w 491162"/>
                  <a:gd name="connsiteY22" fmla="*/ 191068 h 655092"/>
                  <a:gd name="connsiteX23" fmla="*/ 391650 w 491162"/>
                  <a:gd name="connsiteY23" fmla="*/ 218364 h 655092"/>
                  <a:gd name="connsiteX24" fmla="*/ 432593 w 491162"/>
                  <a:gd name="connsiteY24" fmla="*/ 245659 h 655092"/>
                  <a:gd name="connsiteX25" fmla="*/ 459888 w 491162"/>
                  <a:gd name="connsiteY25" fmla="*/ 286603 h 655092"/>
                  <a:gd name="connsiteX26" fmla="*/ 378002 w 491162"/>
                  <a:gd name="connsiteY26" fmla="*/ 272955 h 655092"/>
                  <a:gd name="connsiteX27" fmla="*/ 309763 w 491162"/>
                  <a:gd name="connsiteY27" fmla="*/ 191068 h 655092"/>
                  <a:gd name="connsiteX28" fmla="*/ 296115 w 491162"/>
                  <a:gd name="connsiteY28" fmla="*/ 150125 h 655092"/>
                  <a:gd name="connsiteX29" fmla="*/ 309763 w 491162"/>
                  <a:gd name="connsiteY29" fmla="*/ 109182 h 655092"/>
                  <a:gd name="connsiteX30" fmla="*/ 350706 w 491162"/>
                  <a:gd name="connsiteY30" fmla="*/ 95534 h 655092"/>
                  <a:gd name="connsiteX31" fmla="*/ 459888 w 491162"/>
                  <a:gd name="connsiteY31" fmla="*/ 122830 h 655092"/>
                  <a:gd name="connsiteX32" fmla="*/ 487184 w 491162"/>
                  <a:gd name="connsiteY32" fmla="*/ 163773 h 655092"/>
                  <a:gd name="connsiteX33" fmla="*/ 446241 w 491162"/>
                  <a:gd name="connsiteY33" fmla="*/ 177421 h 655092"/>
                  <a:gd name="connsiteX34" fmla="*/ 405297 w 491162"/>
                  <a:gd name="connsiteY34" fmla="*/ 136477 h 655092"/>
                  <a:gd name="connsiteX35" fmla="*/ 364354 w 491162"/>
                  <a:gd name="connsiteY35" fmla="*/ 54591 h 655092"/>
                  <a:gd name="connsiteX36" fmla="*/ 364354 w 491162"/>
                  <a:gd name="connsiteY36" fmla="*/ 0 h 65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91162" h="655092">
                    <a:moveTo>
                      <a:pt x="64103" y="655092"/>
                    </a:moveTo>
                    <a:cubicBezTo>
                      <a:pt x="50455" y="636895"/>
                      <a:pt x="33332" y="620846"/>
                      <a:pt x="23160" y="600501"/>
                    </a:cubicBezTo>
                    <a:cubicBezTo>
                      <a:pt x="0" y="554181"/>
                      <a:pt x="9925" y="537639"/>
                      <a:pt x="23160" y="491319"/>
                    </a:cubicBezTo>
                    <a:cubicBezTo>
                      <a:pt x="27112" y="477487"/>
                      <a:pt x="30374" y="463243"/>
                      <a:pt x="36808" y="450376"/>
                    </a:cubicBezTo>
                    <a:cubicBezTo>
                      <a:pt x="44143" y="435705"/>
                      <a:pt x="51295" y="419679"/>
                      <a:pt x="64103" y="409433"/>
                    </a:cubicBezTo>
                    <a:cubicBezTo>
                      <a:pt x="75337" y="400446"/>
                      <a:pt x="91399" y="400334"/>
                      <a:pt x="105047" y="395785"/>
                    </a:cubicBezTo>
                    <a:cubicBezTo>
                      <a:pt x="127793" y="400334"/>
                      <a:pt x="151565" y="401288"/>
                      <a:pt x="173285" y="409433"/>
                    </a:cubicBezTo>
                    <a:cubicBezTo>
                      <a:pt x="206881" y="422031"/>
                      <a:pt x="226126" y="446874"/>
                      <a:pt x="241524" y="477671"/>
                    </a:cubicBezTo>
                    <a:cubicBezTo>
                      <a:pt x="247958" y="490538"/>
                      <a:pt x="250623" y="504967"/>
                      <a:pt x="255172" y="518615"/>
                    </a:cubicBezTo>
                    <a:cubicBezTo>
                      <a:pt x="250623" y="532263"/>
                      <a:pt x="255765" y="561593"/>
                      <a:pt x="241524" y="559558"/>
                    </a:cubicBezTo>
                    <a:cubicBezTo>
                      <a:pt x="209049" y="554919"/>
                      <a:pt x="186933" y="523164"/>
                      <a:pt x="159638" y="504967"/>
                    </a:cubicBezTo>
                    <a:lnTo>
                      <a:pt x="118694" y="477671"/>
                    </a:lnTo>
                    <a:cubicBezTo>
                      <a:pt x="95354" y="407651"/>
                      <a:pt x="77975" y="404361"/>
                      <a:pt x="105047" y="341194"/>
                    </a:cubicBezTo>
                    <a:cubicBezTo>
                      <a:pt x="111508" y="326118"/>
                      <a:pt x="119534" y="310498"/>
                      <a:pt x="132342" y="300251"/>
                    </a:cubicBezTo>
                    <a:cubicBezTo>
                      <a:pt x="143575" y="291264"/>
                      <a:pt x="159637" y="291152"/>
                      <a:pt x="173285" y="286603"/>
                    </a:cubicBezTo>
                    <a:cubicBezTo>
                      <a:pt x="181368" y="287758"/>
                      <a:pt x="283780" y="296576"/>
                      <a:pt x="309763" y="313898"/>
                    </a:cubicBezTo>
                    <a:cubicBezTo>
                      <a:pt x="325822" y="324604"/>
                      <a:pt x="338350" y="340015"/>
                      <a:pt x="350706" y="354842"/>
                    </a:cubicBezTo>
                    <a:cubicBezTo>
                      <a:pt x="361207" y="367443"/>
                      <a:pt x="368903" y="382137"/>
                      <a:pt x="378002" y="395785"/>
                    </a:cubicBezTo>
                    <a:cubicBezTo>
                      <a:pt x="364354" y="404883"/>
                      <a:pt x="353461" y="423080"/>
                      <a:pt x="337058" y="423080"/>
                    </a:cubicBezTo>
                    <a:cubicBezTo>
                      <a:pt x="300663" y="423080"/>
                      <a:pt x="287017" y="373039"/>
                      <a:pt x="268820" y="354842"/>
                    </a:cubicBezTo>
                    <a:cubicBezTo>
                      <a:pt x="257221" y="343243"/>
                      <a:pt x="241524" y="336645"/>
                      <a:pt x="227876" y="327546"/>
                    </a:cubicBezTo>
                    <a:cubicBezTo>
                      <a:pt x="218778" y="300250"/>
                      <a:pt x="180110" y="238835"/>
                      <a:pt x="214229" y="204716"/>
                    </a:cubicBezTo>
                    <a:cubicBezTo>
                      <a:pt x="224401" y="194544"/>
                      <a:pt x="241524" y="195617"/>
                      <a:pt x="255172" y="191068"/>
                    </a:cubicBezTo>
                    <a:cubicBezTo>
                      <a:pt x="273645" y="194147"/>
                      <a:pt x="365738" y="207259"/>
                      <a:pt x="391650" y="218364"/>
                    </a:cubicBezTo>
                    <a:cubicBezTo>
                      <a:pt x="406726" y="224825"/>
                      <a:pt x="418945" y="236561"/>
                      <a:pt x="432593" y="245659"/>
                    </a:cubicBezTo>
                    <a:cubicBezTo>
                      <a:pt x="441691" y="259307"/>
                      <a:pt x="463866" y="270690"/>
                      <a:pt x="459888" y="286603"/>
                    </a:cubicBezTo>
                    <a:cubicBezTo>
                      <a:pt x="447849" y="334758"/>
                      <a:pt x="380217" y="274801"/>
                      <a:pt x="378002" y="272955"/>
                    </a:cubicBezTo>
                    <a:cubicBezTo>
                      <a:pt x="352127" y="251392"/>
                      <a:pt x="325101" y="221745"/>
                      <a:pt x="309763" y="191068"/>
                    </a:cubicBezTo>
                    <a:cubicBezTo>
                      <a:pt x="303329" y="178201"/>
                      <a:pt x="300664" y="163773"/>
                      <a:pt x="296115" y="150125"/>
                    </a:cubicBezTo>
                    <a:cubicBezTo>
                      <a:pt x="300664" y="136477"/>
                      <a:pt x="299591" y="119354"/>
                      <a:pt x="309763" y="109182"/>
                    </a:cubicBezTo>
                    <a:cubicBezTo>
                      <a:pt x="319935" y="99010"/>
                      <a:pt x="336320" y="95534"/>
                      <a:pt x="350706" y="95534"/>
                    </a:cubicBezTo>
                    <a:cubicBezTo>
                      <a:pt x="383645" y="95534"/>
                      <a:pt x="427579" y="112060"/>
                      <a:pt x="459888" y="122830"/>
                    </a:cubicBezTo>
                    <a:cubicBezTo>
                      <a:pt x="468987" y="136478"/>
                      <a:pt x="491162" y="147860"/>
                      <a:pt x="487184" y="163773"/>
                    </a:cubicBezTo>
                    <a:cubicBezTo>
                      <a:pt x="483695" y="177729"/>
                      <a:pt x="459889" y="181970"/>
                      <a:pt x="446241" y="177421"/>
                    </a:cubicBezTo>
                    <a:cubicBezTo>
                      <a:pt x="427930" y="171317"/>
                      <a:pt x="417653" y="151305"/>
                      <a:pt x="405297" y="136477"/>
                    </a:cubicBezTo>
                    <a:cubicBezTo>
                      <a:pt x="386657" y="114109"/>
                      <a:pt x="368599" y="84304"/>
                      <a:pt x="364354" y="54591"/>
                    </a:cubicBezTo>
                    <a:cubicBezTo>
                      <a:pt x="361781" y="36577"/>
                      <a:pt x="364354" y="18197"/>
                      <a:pt x="364354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3052458">
                <a:off x="4580226" y="4015510"/>
                <a:ext cx="533401" cy="620901"/>
              </a:xfrm>
              <a:custGeom>
                <a:avLst/>
                <a:gdLst>
                  <a:gd name="connsiteX0" fmla="*/ 64103 w 491162"/>
                  <a:gd name="connsiteY0" fmla="*/ 655092 h 655092"/>
                  <a:gd name="connsiteX1" fmla="*/ 23160 w 491162"/>
                  <a:gd name="connsiteY1" fmla="*/ 600501 h 655092"/>
                  <a:gd name="connsiteX2" fmla="*/ 23160 w 491162"/>
                  <a:gd name="connsiteY2" fmla="*/ 491319 h 655092"/>
                  <a:gd name="connsiteX3" fmla="*/ 36808 w 491162"/>
                  <a:gd name="connsiteY3" fmla="*/ 450376 h 655092"/>
                  <a:gd name="connsiteX4" fmla="*/ 64103 w 491162"/>
                  <a:gd name="connsiteY4" fmla="*/ 409433 h 655092"/>
                  <a:gd name="connsiteX5" fmla="*/ 105047 w 491162"/>
                  <a:gd name="connsiteY5" fmla="*/ 395785 h 655092"/>
                  <a:gd name="connsiteX6" fmla="*/ 173285 w 491162"/>
                  <a:gd name="connsiteY6" fmla="*/ 409433 h 655092"/>
                  <a:gd name="connsiteX7" fmla="*/ 241524 w 491162"/>
                  <a:gd name="connsiteY7" fmla="*/ 477671 h 655092"/>
                  <a:gd name="connsiteX8" fmla="*/ 255172 w 491162"/>
                  <a:gd name="connsiteY8" fmla="*/ 518615 h 655092"/>
                  <a:gd name="connsiteX9" fmla="*/ 241524 w 491162"/>
                  <a:gd name="connsiteY9" fmla="*/ 559558 h 655092"/>
                  <a:gd name="connsiteX10" fmla="*/ 159638 w 491162"/>
                  <a:gd name="connsiteY10" fmla="*/ 504967 h 655092"/>
                  <a:gd name="connsiteX11" fmla="*/ 118694 w 491162"/>
                  <a:gd name="connsiteY11" fmla="*/ 477671 h 655092"/>
                  <a:gd name="connsiteX12" fmla="*/ 105047 w 491162"/>
                  <a:gd name="connsiteY12" fmla="*/ 341194 h 655092"/>
                  <a:gd name="connsiteX13" fmla="*/ 132342 w 491162"/>
                  <a:gd name="connsiteY13" fmla="*/ 300251 h 655092"/>
                  <a:gd name="connsiteX14" fmla="*/ 173285 w 491162"/>
                  <a:gd name="connsiteY14" fmla="*/ 286603 h 655092"/>
                  <a:gd name="connsiteX15" fmla="*/ 309763 w 491162"/>
                  <a:gd name="connsiteY15" fmla="*/ 313898 h 655092"/>
                  <a:gd name="connsiteX16" fmla="*/ 350706 w 491162"/>
                  <a:gd name="connsiteY16" fmla="*/ 354842 h 655092"/>
                  <a:gd name="connsiteX17" fmla="*/ 378002 w 491162"/>
                  <a:gd name="connsiteY17" fmla="*/ 395785 h 655092"/>
                  <a:gd name="connsiteX18" fmla="*/ 337058 w 491162"/>
                  <a:gd name="connsiteY18" fmla="*/ 423080 h 655092"/>
                  <a:gd name="connsiteX19" fmla="*/ 268820 w 491162"/>
                  <a:gd name="connsiteY19" fmla="*/ 354842 h 655092"/>
                  <a:gd name="connsiteX20" fmla="*/ 227876 w 491162"/>
                  <a:gd name="connsiteY20" fmla="*/ 327546 h 655092"/>
                  <a:gd name="connsiteX21" fmla="*/ 214229 w 491162"/>
                  <a:gd name="connsiteY21" fmla="*/ 204716 h 655092"/>
                  <a:gd name="connsiteX22" fmla="*/ 255172 w 491162"/>
                  <a:gd name="connsiteY22" fmla="*/ 191068 h 655092"/>
                  <a:gd name="connsiteX23" fmla="*/ 391650 w 491162"/>
                  <a:gd name="connsiteY23" fmla="*/ 218364 h 655092"/>
                  <a:gd name="connsiteX24" fmla="*/ 432593 w 491162"/>
                  <a:gd name="connsiteY24" fmla="*/ 245659 h 655092"/>
                  <a:gd name="connsiteX25" fmla="*/ 459888 w 491162"/>
                  <a:gd name="connsiteY25" fmla="*/ 286603 h 655092"/>
                  <a:gd name="connsiteX26" fmla="*/ 378002 w 491162"/>
                  <a:gd name="connsiteY26" fmla="*/ 272955 h 655092"/>
                  <a:gd name="connsiteX27" fmla="*/ 309763 w 491162"/>
                  <a:gd name="connsiteY27" fmla="*/ 191068 h 655092"/>
                  <a:gd name="connsiteX28" fmla="*/ 296115 w 491162"/>
                  <a:gd name="connsiteY28" fmla="*/ 150125 h 655092"/>
                  <a:gd name="connsiteX29" fmla="*/ 309763 w 491162"/>
                  <a:gd name="connsiteY29" fmla="*/ 109182 h 655092"/>
                  <a:gd name="connsiteX30" fmla="*/ 350706 w 491162"/>
                  <a:gd name="connsiteY30" fmla="*/ 95534 h 655092"/>
                  <a:gd name="connsiteX31" fmla="*/ 459888 w 491162"/>
                  <a:gd name="connsiteY31" fmla="*/ 122830 h 655092"/>
                  <a:gd name="connsiteX32" fmla="*/ 487184 w 491162"/>
                  <a:gd name="connsiteY32" fmla="*/ 163773 h 655092"/>
                  <a:gd name="connsiteX33" fmla="*/ 446241 w 491162"/>
                  <a:gd name="connsiteY33" fmla="*/ 177421 h 655092"/>
                  <a:gd name="connsiteX34" fmla="*/ 405297 w 491162"/>
                  <a:gd name="connsiteY34" fmla="*/ 136477 h 655092"/>
                  <a:gd name="connsiteX35" fmla="*/ 364354 w 491162"/>
                  <a:gd name="connsiteY35" fmla="*/ 54591 h 655092"/>
                  <a:gd name="connsiteX36" fmla="*/ 364354 w 491162"/>
                  <a:gd name="connsiteY36" fmla="*/ 0 h 65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91162" h="655092">
                    <a:moveTo>
                      <a:pt x="64103" y="655092"/>
                    </a:moveTo>
                    <a:cubicBezTo>
                      <a:pt x="50455" y="636895"/>
                      <a:pt x="33332" y="620846"/>
                      <a:pt x="23160" y="600501"/>
                    </a:cubicBezTo>
                    <a:cubicBezTo>
                      <a:pt x="0" y="554181"/>
                      <a:pt x="9925" y="537639"/>
                      <a:pt x="23160" y="491319"/>
                    </a:cubicBezTo>
                    <a:cubicBezTo>
                      <a:pt x="27112" y="477487"/>
                      <a:pt x="30374" y="463243"/>
                      <a:pt x="36808" y="450376"/>
                    </a:cubicBezTo>
                    <a:cubicBezTo>
                      <a:pt x="44143" y="435705"/>
                      <a:pt x="51295" y="419679"/>
                      <a:pt x="64103" y="409433"/>
                    </a:cubicBezTo>
                    <a:cubicBezTo>
                      <a:pt x="75337" y="400446"/>
                      <a:pt x="91399" y="400334"/>
                      <a:pt x="105047" y="395785"/>
                    </a:cubicBezTo>
                    <a:cubicBezTo>
                      <a:pt x="127793" y="400334"/>
                      <a:pt x="151565" y="401288"/>
                      <a:pt x="173285" y="409433"/>
                    </a:cubicBezTo>
                    <a:cubicBezTo>
                      <a:pt x="206881" y="422031"/>
                      <a:pt x="226126" y="446874"/>
                      <a:pt x="241524" y="477671"/>
                    </a:cubicBezTo>
                    <a:cubicBezTo>
                      <a:pt x="247958" y="490538"/>
                      <a:pt x="250623" y="504967"/>
                      <a:pt x="255172" y="518615"/>
                    </a:cubicBezTo>
                    <a:cubicBezTo>
                      <a:pt x="250623" y="532263"/>
                      <a:pt x="255765" y="561593"/>
                      <a:pt x="241524" y="559558"/>
                    </a:cubicBezTo>
                    <a:cubicBezTo>
                      <a:pt x="209049" y="554919"/>
                      <a:pt x="186933" y="523164"/>
                      <a:pt x="159638" y="504967"/>
                    </a:cubicBezTo>
                    <a:lnTo>
                      <a:pt x="118694" y="477671"/>
                    </a:lnTo>
                    <a:cubicBezTo>
                      <a:pt x="95354" y="407651"/>
                      <a:pt x="77975" y="404361"/>
                      <a:pt x="105047" y="341194"/>
                    </a:cubicBezTo>
                    <a:cubicBezTo>
                      <a:pt x="111508" y="326118"/>
                      <a:pt x="119534" y="310498"/>
                      <a:pt x="132342" y="300251"/>
                    </a:cubicBezTo>
                    <a:cubicBezTo>
                      <a:pt x="143575" y="291264"/>
                      <a:pt x="159637" y="291152"/>
                      <a:pt x="173285" y="286603"/>
                    </a:cubicBezTo>
                    <a:cubicBezTo>
                      <a:pt x="181368" y="287758"/>
                      <a:pt x="283780" y="296576"/>
                      <a:pt x="309763" y="313898"/>
                    </a:cubicBezTo>
                    <a:cubicBezTo>
                      <a:pt x="325822" y="324604"/>
                      <a:pt x="338350" y="340015"/>
                      <a:pt x="350706" y="354842"/>
                    </a:cubicBezTo>
                    <a:cubicBezTo>
                      <a:pt x="361207" y="367443"/>
                      <a:pt x="368903" y="382137"/>
                      <a:pt x="378002" y="395785"/>
                    </a:cubicBezTo>
                    <a:cubicBezTo>
                      <a:pt x="364354" y="404883"/>
                      <a:pt x="353461" y="423080"/>
                      <a:pt x="337058" y="423080"/>
                    </a:cubicBezTo>
                    <a:cubicBezTo>
                      <a:pt x="300663" y="423080"/>
                      <a:pt x="287017" y="373039"/>
                      <a:pt x="268820" y="354842"/>
                    </a:cubicBezTo>
                    <a:cubicBezTo>
                      <a:pt x="257221" y="343243"/>
                      <a:pt x="241524" y="336645"/>
                      <a:pt x="227876" y="327546"/>
                    </a:cubicBezTo>
                    <a:cubicBezTo>
                      <a:pt x="218778" y="300250"/>
                      <a:pt x="180110" y="238835"/>
                      <a:pt x="214229" y="204716"/>
                    </a:cubicBezTo>
                    <a:cubicBezTo>
                      <a:pt x="224401" y="194544"/>
                      <a:pt x="241524" y="195617"/>
                      <a:pt x="255172" y="191068"/>
                    </a:cubicBezTo>
                    <a:cubicBezTo>
                      <a:pt x="273645" y="194147"/>
                      <a:pt x="365738" y="207259"/>
                      <a:pt x="391650" y="218364"/>
                    </a:cubicBezTo>
                    <a:cubicBezTo>
                      <a:pt x="406726" y="224825"/>
                      <a:pt x="418945" y="236561"/>
                      <a:pt x="432593" y="245659"/>
                    </a:cubicBezTo>
                    <a:cubicBezTo>
                      <a:pt x="441691" y="259307"/>
                      <a:pt x="463866" y="270690"/>
                      <a:pt x="459888" y="286603"/>
                    </a:cubicBezTo>
                    <a:cubicBezTo>
                      <a:pt x="447849" y="334758"/>
                      <a:pt x="380217" y="274801"/>
                      <a:pt x="378002" y="272955"/>
                    </a:cubicBezTo>
                    <a:cubicBezTo>
                      <a:pt x="352127" y="251392"/>
                      <a:pt x="325101" y="221745"/>
                      <a:pt x="309763" y="191068"/>
                    </a:cubicBezTo>
                    <a:cubicBezTo>
                      <a:pt x="303329" y="178201"/>
                      <a:pt x="300664" y="163773"/>
                      <a:pt x="296115" y="150125"/>
                    </a:cubicBezTo>
                    <a:cubicBezTo>
                      <a:pt x="300664" y="136477"/>
                      <a:pt x="299591" y="119354"/>
                      <a:pt x="309763" y="109182"/>
                    </a:cubicBezTo>
                    <a:cubicBezTo>
                      <a:pt x="319935" y="99010"/>
                      <a:pt x="336320" y="95534"/>
                      <a:pt x="350706" y="95534"/>
                    </a:cubicBezTo>
                    <a:cubicBezTo>
                      <a:pt x="383645" y="95534"/>
                      <a:pt x="427579" y="112060"/>
                      <a:pt x="459888" y="122830"/>
                    </a:cubicBezTo>
                    <a:cubicBezTo>
                      <a:pt x="468987" y="136478"/>
                      <a:pt x="491162" y="147860"/>
                      <a:pt x="487184" y="163773"/>
                    </a:cubicBezTo>
                    <a:cubicBezTo>
                      <a:pt x="483695" y="177729"/>
                      <a:pt x="459889" y="181970"/>
                      <a:pt x="446241" y="177421"/>
                    </a:cubicBezTo>
                    <a:cubicBezTo>
                      <a:pt x="427930" y="171317"/>
                      <a:pt x="417653" y="151305"/>
                      <a:pt x="405297" y="136477"/>
                    </a:cubicBezTo>
                    <a:cubicBezTo>
                      <a:pt x="386657" y="114109"/>
                      <a:pt x="368599" y="84304"/>
                      <a:pt x="364354" y="54591"/>
                    </a:cubicBezTo>
                    <a:cubicBezTo>
                      <a:pt x="361781" y="36577"/>
                      <a:pt x="364354" y="18197"/>
                      <a:pt x="364354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5566711" y="5169068"/>
              <a:ext cx="0" cy="12965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767665" y="2874541"/>
            <a:ext cx="9553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5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66" y="4977298"/>
            <a:ext cx="3550686" cy="178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6279021" y="102647"/>
            <a:ext cx="2503109" cy="654518"/>
            <a:chOff x="3109517" y="2873975"/>
            <a:chExt cx="936508" cy="244880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3109517" y="2996415"/>
              <a:ext cx="424390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621635" y="3000332"/>
              <a:ext cx="424390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621635" y="2873975"/>
              <a:ext cx="0" cy="24488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/>
            <p:cNvSpPr/>
            <p:nvPr/>
          </p:nvSpPr>
          <p:spPr>
            <a:xfrm>
              <a:off x="3433806" y="2873975"/>
              <a:ext cx="100101" cy="244880"/>
            </a:xfrm>
            <a:prstGeom prst="arc">
              <a:avLst>
                <a:gd name="adj1" fmla="val 16143208"/>
                <a:gd name="adj2" fmla="val 5475053"/>
              </a:avLst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699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01753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3 7.40741E-7 L 0.00069 -0.000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rallelogram 21"/>
          <p:cNvSpPr/>
          <p:nvPr/>
        </p:nvSpPr>
        <p:spPr>
          <a:xfrm>
            <a:off x="3865919" y="3976072"/>
            <a:ext cx="1494692" cy="677008"/>
          </a:xfrm>
          <a:prstGeom prst="parallelogram">
            <a:avLst>
              <a:gd name="adj" fmla="val 69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+  + + + 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Capacitor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2660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 parallel plates separated by a dielectric material</a:t>
            </a:r>
          </a:p>
          <a:p>
            <a:r>
              <a:rPr lang="en-US" dirty="0" smtClean="0"/>
              <a:t>Capacitance is a result of the dielectric material, the area of the plates, and the distance between the plates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Parallelogram 9"/>
          <p:cNvSpPr/>
          <p:nvPr/>
        </p:nvSpPr>
        <p:spPr>
          <a:xfrm>
            <a:off x="3859823" y="3846532"/>
            <a:ext cx="1494692" cy="677008"/>
          </a:xfrm>
          <a:prstGeom prst="parallelogram">
            <a:avLst>
              <a:gd name="adj" fmla="val 69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+  + + + + 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3859823" y="5027632"/>
            <a:ext cx="1494692" cy="677008"/>
          </a:xfrm>
          <a:prstGeom prst="parallelogram">
            <a:avLst>
              <a:gd name="adj" fmla="val 691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 </a:t>
            </a:r>
          </a:p>
          <a:p>
            <a:pPr marL="285750" indent="-285750" algn="ctr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- -   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607169" y="3393728"/>
            <a:ext cx="0" cy="791308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1" idx="4"/>
          </p:cNvCxnSpPr>
          <p:nvPr/>
        </p:nvCxnSpPr>
        <p:spPr>
          <a:xfrm flipV="1">
            <a:off x="4607169" y="5704640"/>
            <a:ext cx="0" cy="452804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5424854" y="3846532"/>
            <a:ext cx="342900" cy="1181100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50177" y="424658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filled with dielectric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63340" y="4517737"/>
            <a:ext cx="1033272" cy="13716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rot="16200000" flipH="1">
            <a:off x="4725162" y="4021675"/>
            <a:ext cx="804672" cy="461772"/>
          </a:xfrm>
          <a:prstGeom prst="parallelogram">
            <a:avLst>
              <a:gd name="adj" fmla="val 142787"/>
            </a:avLst>
          </a:prstGeom>
          <a:solidFill>
            <a:schemeClr val="bg1"/>
          </a:solidFill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60292" y="5707981"/>
            <a:ext cx="1033272" cy="13716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 rot="16200000" flipH="1">
            <a:off x="4722114" y="5211919"/>
            <a:ext cx="804672" cy="461772"/>
          </a:xfrm>
          <a:prstGeom prst="parallelogram">
            <a:avLst>
              <a:gd name="adj" fmla="val 142787"/>
            </a:avLst>
          </a:prstGeom>
          <a:solidFill>
            <a:schemeClr val="bg1"/>
          </a:solidFill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860292" y="4654413"/>
            <a:ext cx="3048" cy="1044324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888181" y="4641443"/>
            <a:ext cx="3048" cy="1044324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355109" y="3979962"/>
            <a:ext cx="3048" cy="1044324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317298" y="4651171"/>
            <a:ext cx="0" cy="399253"/>
          </a:xfrm>
          <a:prstGeom prst="line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31028" y="278710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A/d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47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Capacitance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Measured in Farads</a:t>
            </a:r>
          </a:p>
          <a:p>
            <a:r>
              <a:rPr lang="en-US" dirty="0" smtClean="0"/>
              <a:t>Capacitance = Charge/Voltage</a:t>
            </a:r>
          </a:p>
          <a:p>
            <a:pPr lvl="1"/>
            <a:r>
              <a:rPr lang="en-US" dirty="0" smtClean="0"/>
              <a:t>C = Q/V </a:t>
            </a:r>
            <a:r>
              <a:rPr lang="en-US" dirty="0" smtClean="0">
                <a:sym typeface="Wingdings" pitchFamily="2" charset="2"/>
              </a:rPr>
              <a:t> Q = C*V  </a:t>
            </a:r>
            <a:r>
              <a:rPr lang="en-US" dirty="0" err="1" smtClean="0">
                <a:sym typeface="Wingdings" pitchFamily="2" charset="2"/>
              </a:rPr>
              <a:t>dQ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dt</a:t>
            </a:r>
            <a:r>
              <a:rPr lang="en-US" dirty="0" smtClean="0">
                <a:sym typeface="Wingdings" pitchFamily="2" charset="2"/>
              </a:rPr>
              <a:t> = C*</a:t>
            </a:r>
            <a:r>
              <a:rPr lang="en-US" dirty="0" err="1" smtClean="0">
                <a:sym typeface="Wingdings" pitchFamily="2" charset="2"/>
              </a:rPr>
              <a:t>dV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dt</a:t>
            </a:r>
            <a:endParaRPr lang="en-US" dirty="0" smtClean="0"/>
          </a:p>
          <a:p>
            <a:r>
              <a:rPr lang="en-US" dirty="0" smtClean="0"/>
              <a:t>Current through a capacitor = Capacitance * Change in voltage</a:t>
            </a:r>
          </a:p>
          <a:p>
            <a:pPr lvl="1"/>
            <a:r>
              <a:rPr lang="en-US" dirty="0" err="1" smtClean="0"/>
              <a:t>i</a:t>
            </a:r>
            <a:r>
              <a:rPr lang="en-US" dirty="0" smtClean="0"/>
              <a:t> = C*</a:t>
            </a:r>
            <a:r>
              <a:rPr lang="en-US" dirty="0" err="1" smtClean="0"/>
              <a:t>dv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  <a:p>
            <a:pPr lvl="1"/>
            <a:r>
              <a:rPr lang="en-US" dirty="0" smtClean="0"/>
              <a:t>Voltage across a capacitor cannot change </a:t>
            </a:r>
            <a:r>
              <a:rPr lang="en-US" dirty="0" err="1" smtClean="0"/>
              <a:t>instaneously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4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Flow (Capacitor)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86655" y="2603751"/>
            <a:ext cx="2270336" cy="2852133"/>
            <a:chOff x="5083024" y="1560123"/>
            <a:chExt cx="1722796" cy="2164280"/>
          </a:xfrm>
        </p:grpSpPr>
        <p:grpSp>
          <p:nvGrpSpPr>
            <p:cNvPr id="5" name="Group 4"/>
            <p:cNvGrpSpPr/>
            <p:nvPr/>
          </p:nvGrpSpPr>
          <p:grpSpPr>
            <a:xfrm>
              <a:off x="5083024" y="2306265"/>
              <a:ext cx="1622438" cy="1418138"/>
              <a:chOff x="1108643" y="3988699"/>
              <a:chExt cx="1622438" cy="14181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arallelogram 35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Parallelogram 38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202101" y="1619506"/>
              <a:ext cx="1603719" cy="559508"/>
              <a:chOff x="1136520" y="1575251"/>
              <a:chExt cx="1603719" cy="559508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786070" y="3089809"/>
                  <a:ext cx="7636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314539" y="3720988"/>
                  <a:ext cx="6554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V="1">
              <a:off x="6139378" y="1560123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256878" y="1560123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220111" y="1592849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326822" y="1592848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4271" y="1625573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093221" y="2302160"/>
              <a:ext cx="1609666" cy="1422243"/>
              <a:chOff x="5093221" y="2302160"/>
              <a:chExt cx="1609666" cy="1422243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438586" y="3252367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638542" y="2784370"/>
                <a:ext cx="261352" cy="91836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907008" y="3716899"/>
                <a:ext cx="534220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05581" y="2774196"/>
                <a:ext cx="523898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5838711" y="2953954"/>
              <a:ext cx="114076" cy="4181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1353" y="2650281"/>
            <a:ext cx="3507963" cy="2773876"/>
            <a:chOff x="1714504" y="1612002"/>
            <a:chExt cx="2661943" cy="2104897"/>
          </a:xfrm>
        </p:grpSpPr>
        <p:grpSp>
          <p:nvGrpSpPr>
            <p:cNvPr id="41" name="Group 40"/>
            <p:cNvGrpSpPr/>
            <p:nvPr/>
          </p:nvGrpSpPr>
          <p:grpSpPr>
            <a:xfrm>
              <a:off x="2652378" y="2298761"/>
              <a:ext cx="1622438" cy="1418138"/>
              <a:chOff x="1108643" y="3988699"/>
              <a:chExt cx="1622438" cy="1418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Parallelogram 57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Parallelogram 59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Parallelogram 60"/>
              <p:cNvSpPr/>
              <p:nvPr/>
            </p:nvSpPr>
            <p:spPr>
              <a:xfrm>
                <a:off x="1116735" y="4934797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2771455" y="1612002"/>
              <a:ext cx="1604992" cy="559508"/>
              <a:chOff x="1136520" y="1575251"/>
              <a:chExt cx="1604992" cy="559508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1139997" y="1575251"/>
                <a:ext cx="1601515" cy="472035"/>
                <a:chOff x="1522650" y="3089809"/>
                <a:chExt cx="1697979" cy="631179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786070" y="3089809"/>
                  <a:ext cx="14345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14539" y="3720988"/>
                  <a:ext cx="65549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1714504" y="294516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Potential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436941" y="2612834"/>
            <a:ext cx="2270336" cy="2955535"/>
            <a:chOff x="6433840" y="2603752"/>
            <a:chExt cx="1722796" cy="2242745"/>
          </a:xfrm>
        </p:grpSpPr>
        <p:grpSp>
          <p:nvGrpSpPr>
            <p:cNvPr id="161" name="Group 160"/>
            <p:cNvGrpSpPr/>
            <p:nvPr/>
          </p:nvGrpSpPr>
          <p:grpSpPr>
            <a:xfrm>
              <a:off x="6433840" y="2603752"/>
              <a:ext cx="1722796" cy="2164280"/>
              <a:chOff x="5083024" y="1560123"/>
              <a:chExt cx="1722796" cy="216428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83024" y="2306265"/>
                <a:ext cx="1622438" cy="1418138"/>
                <a:chOff x="1108643" y="3988699"/>
                <a:chExt cx="1622438" cy="1418138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1108643" y="4460735"/>
                  <a:ext cx="15508" cy="931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2715573" y="4000838"/>
                  <a:ext cx="15508" cy="931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Parallelogram 192"/>
                <p:cNvSpPr/>
                <p:nvPr/>
              </p:nvSpPr>
              <p:spPr>
                <a:xfrm>
                  <a:off x="1116734" y="3988699"/>
                  <a:ext cx="1609269" cy="472036"/>
                </a:xfrm>
                <a:prstGeom prst="parallelogram">
                  <a:avLst>
                    <a:gd name="adj" fmla="val 5448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1357436" y="4002861"/>
                  <a:ext cx="15508" cy="931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2459093" y="4466804"/>
                  <a:ext cx="15508" cy="9319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Parallelogram 195"/>
                <p:cNvSpPr/>
                <p:nvPr/>
              </p:nvSpPr>
              <p:spPr>
                <a:xfrm>
                  <a:off x="1116397" y="4934801"/>
                  <a:ext cx="1609269" cy="472036"/>
                </a:xfrm>
                <a:prstGeom prst="parallelogram">
                  <a:avLst>
                    <a:gd name="adj" fmla="val 5448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202101" y="1619506"/>
                <a:ext cx="1603719" cy="478989"/>
                <a:chOff x="1136520" y="1575251"/>
                <a:chExt cx="1603719" cy="478989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1139997" y="1575251"/>
                  <a:ext cx="1600242" cy="472035"/>
                  <a:chOff x="1522650" y="3089809"/>
                  <a:chExt cx="1696629" cy="631179"/>
                </a:xfrm>
              </p:grpSpPr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1522650" y="3097924"/>
                    <a:ext cx="263420" cy="62306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>
                    <a:off x="1786070" y="3089809"/>
                    <a:ext cx="76362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2970036" y="3089810"/>
                    <a:ext cx="249243" cy="62306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2193918" y="3720988"/>
                    <a:ext cx="7761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136520" y="2054240"/>
                  <a:ext cx="5614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Connector 163"/>
              <p:cNvCxnSpPr/>
              <p:nvPr/>
            </p:nvCxnSpPr>
            <p:spPr>
              <a:xfrm flipV="1">
                <a:off x="6139378" y="1560123"/>
                <a:ext cx="69799" cy="13090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V="1">
                <a:off x="6256878" y="1560123"/>
                <a:ext cx="69799" cy="13090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6220111" y="1592849"/>
                <a:ext cx="34899" cy="6545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6326822" y="1592848"/>
                <a:ext cx="34899" cy="6545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344271" y="1625573"/>
                <a:ext cx="4615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9" name="Group 168"/>
              <p:cNvGrpSpPr/>
              <p:nvPr/>
            </p:nvGrpSpPr>
            <p:grpSpPr>
              <a:xfrm>
                <a:off x="5093221" y="2302160"/>
                <a:ext cx="1609666" cy="1422243"/>
                <a:chOff x="5093221" y="2302160"/>
                <a:chExt cx="1609666" cy="1422243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5093221" y="2302160"/>
                  <a:ext cx="264301" cy="472036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6438586" y="3252367"/>
                  <a:ext cx="264301" cy="472036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5347325" y="2306265"/>
                  <a:ext cx="792053" cy="0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6409793" y="3252367"/>
                  <a:ext cx="280161" cy="0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6139378" y="2302160"/>
                  <a:ext cx="270415" cy="950207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907008" y="3716899"/>
                  <a:ext cx="534220" cy="0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105581" y="2774196"/>
                  <a:ext cx="523898" cy="0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7" name="Straight Connector 196"/>
            <p:cNvCxnSpPr/>
            <p:nvPr/>
          </p:nvCxnSpPr>
          <p:spPr>
            <a:xfrm flipV="1">
              <a:off x="7078051" y="3080347"/>
              <a:ext cx="72539" cy="136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7137816" y="3070925"/>
              <a:ext cx="79199" cy="1485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V="1">
              <a:off x="6936300" y="3734207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V="1">
              <a:off x="7189527" y="4674559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7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Flow </a:t>
            </a:r>
            <a:r>
              <a:rPr lang="en-US" dirty="0"/>
              <a:t>Time Lapse</a:t>
            </a:r>
          </a:p>
        </p:txBody>
      </p:sp>
      <p:grpSp>
        <p:nvGrpSpPr>
          <p:cNvPr id="210" name="Group 209"/>
          <p:cNvGrpSpPr/>
          <p:nvPr/>
        </p:nvGrpSpPr>
        <p:grpSpPr>
          <a:xfrm>
            <a:off x="1215392" y="1305011"/>
            <a:ext cx="1853056" cy="2412319"/>
            <a:chOff x="2305318" y="3392594"/>
            <a:chExt cx="1722796" cy="22427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05318" y="4138736"/>
              <a:ext cx="1622438" cy="1418138"/>
              <a:chOff x="1108643" y="3988699"/>
              <a:chExt cx="1622438" cy="1418138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Parallelogram 133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Parallelogram 136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24395" y="3451977"/>
              <a:ext cx="1603719" cy="559508"/>
              <a:chOff x="1136520" y="1575251"/>
              <a:chExt cx="1603719" cy="559508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786070" y="3089809"/>
                  <a:ext cx="7636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2314539" y="3720988"/>
                  <a:ext cx="1981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Straight Connector 121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flipV="1">
              <a:off x="3361672" y="339259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479172" y="339259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442405" y="3425320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549116" y="3425319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566565" y="3458044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2315515" y="4134631"/>
              <a:ext cx="1609666" cy="1414739"/>
              <a:chOff x="5093221" y="2302160"/>
              <a:chExt cx="1609666" cy="1414739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6438586" y="3243575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5638542" y="2784370"/>
                <a:ext cx="261352" cy="91836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907008" y="3716899"/>
                <a:ext cx="138920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5105581" y="2774196"/>
                <a:ext cx="523898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Arrow Connector 110"/>
            <p:cNvCxnSpPr/>
            <p:nvPr/>
          </p:nvCxnSpPr>
          <p:spPr>
            <a:xfrm>
              <a:off x="3061005" y="4786425"/>
              <a:ext cx="114076" cy="4181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312233" y="3868898"/>
              <a:ext cx="72539" cy="136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3371998" y="3859476"/>
              <a:ext cx="79199" cy="1485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3414636" y="3927473"/>
              <a:ext cx="3827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3229065" y="5456736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3349362" y="5463401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407844" y="5548082"/>
              <a:ext cx="263432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/>
        </p:nvGrpSpPr>
        <p:grpSpPr>
          <a:xfrm>
            <a:off x="3513115" y="1298346"/>
            <a:ext cx="1853056" cy="2412319"/>
            <a:chOff x="2305318" y="3392594"/>
            <a:chExt cx="1722796" cy="2242745"/>
          </a:xfrm>
        </p:grpSpPr>
        <p:grpSp>
          <p:nvGrpSpPr>
            <p:cNvPr id="212" name="Group 211"/>
            <p:cNvGrpSpPr/>
            <p:nvPr/>
          </p:nvGrpSpPr>
          <p:grpSpPr>
            <a:xfrm>
              <a:off x="2305318" y="4138736"/>
              <a:ext cx="1622438" cy="1418138"/>
              <a:chOff x="1108643" y="3988699"/>
              <a:chExt cx="1622438" cy="1418138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Parallelogram 248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0" name="Straight Connector 249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Parallelogram 251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2424395" y="3451977"/>
              <a:ext cx="1603719" cy="559508"/>
              <a:chOff x="1136520" y="1575251"/>
              <a:chExt cx="1603719" cy="559508"/>
            </a:xfrm>
          </p:grpSpPr>
          <p:grpSp>
            <p:nvGrpSpPr>
              <p:cNvPr id="235" name="Group 234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786070" y="3089809"/>
                  <a:ext cx="7636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314539" y="3720988"/>
                  <a:ext cx="1981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238" name="Straight Connector 237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7" name="Straight Connector 236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" name="Straight Connector 213"/>
            <p:cNvCxnSpPr/>
            <p:nvPr/>
          </p:nvCxnSpPr>
          <p:spPr>
            <a:xfrm flipV="1">
              <a:off x="3361672" y="339259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3479172" y="339259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3442405" y="3425320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3549116" y="3425319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566565" y="3458044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2315515" y="4134631"/>
              <a:ext cx="1609666" cy="1413451"/>
              <a:chOff x="5093221" y="2302160"/>
              <a:chExt cx="1609666" cy="1413451"/>
            </a:xfrm>
          </p:grpSpPr>
          <p:cxnSp>
            <p:nvCxnSpPr>
              <p:cNvPr id="227" name="Straight Connector 226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6438586" y="3243575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5638542" y="2784370"/>
                <a:ext cx="305881" cy="30646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5933192" y="3090548"/>
                <a:ext cx="138920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5105581" y="2774196"/>
                <a:ext cx="523898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/>
            <p:cNvCxnSpPr/>
            <p:nvPr/>
          </p:nvCxnSpPr>
          <p:spPr>
            <a:xfrm flipV="1">
              <a:off x="3312233" y="3868898"/>
              <a:ext cx="72539" cy="136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3371998" y="3859476"/>
              <a:ext cx="79199" cy="1485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3414636" y="3927473"/>
              <a:ext cx="3827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3255249" y="4830385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349362" y="5463401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407844" y="5548082"/>
              <a:ext cx="263432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/>
          <p:cNvGrpSpPr/>
          <p:nvPr/>
        </p:nvGrpSpPr>
        <p:grpSpPr>
          <a:xfrm>
            <a:off x="5992546" y="1291681"/>
            <a:ext cx="1853056" cy="2412319"/>
            <a:chOff x="2305318" y="3392594"/>
            <a:chExt cx="1722796" cy="2242745"/>
          </a:xfrm>
        </p:grpSpPr>
        <p:grpSp>
          <p:nvGrpSpPr>
            <p:cNvPr id="254" name="Group 253"/>
            <p:cNvGrpSpPr/>
            <p:nvPr/>
          </p:nvGrpSpPr>
          <p:grpSpPr>
            <a:xfrm>
              <a:off x="2305318" y="4138736"/>
              <a:ext cx="1622438" cy="1418138"/>
              <a:chOff x="1108643" y="3988699"/>
              <a:chExt cx="1622438" cy="1418138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Parallelogram 290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Parallelogram 293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2424395" y="3451977"/>
              <a:ext cx="1603719" cy="559508"/>
              <a:chOff x="1136520" y="1575251"/>
              <a:chExt cx="1603719" cy="559508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786070" y="3089809"/>
                  <a:ext cx="7636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2314539" y="3720988"/>
                  <a:ext cx="1981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Straight Connector 278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6" name="Straight Connector 255"/>
            <p:cNvCxnSpPr/>
            <p:nvPr/>
          </p:nvCxnSpPr>
          <p:spPr>
            <a:xfrm flipV="1">
              <a:off x="3361672" y="339259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flipV="1">
              <a:off x="3479172" y="3392594"/>
              <a:ext cx="69799" cy="13090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flipV="1">
              <a:off x="3442405" y="3425320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flipV="1">
              <a:off x="3549116" y="3425319"/>
              <a:ext cx="34899" cy="65451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566565" y="3458044"/>
              <a:ext cx="46154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1" name="Group 260"/>
            <p:cNvGrpSpPr/>
            <p:nvPr/>
          </p:nvGrpSpPr>
          <p:grpSpPr>
            <a:xfrm>
              <a:off x="2315515" y="4134631"/>
              <a:ext cx="1609666" cy="1413451"/>
              <a:chOff x="5093221" y="2302160"/>
              <a:chExt cx="1609666" cy="1413451"/>
            </a:xfrm>
          </p:grpSpPr>
          <p:cxnSp>
            <p:nvCxnSpPr>
              <p:cNvPr id="269" name="Straight Connector 268"/>
              <p:cNvCxnSpPr/>
              <p:nvPr/>
            </p:nvCxnSpPr>
            <p:spPr>
              <a:xfrm flipV="1">
                <a:off x="5093221" y="2302160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6438586" y="3243575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5347325" y="2306265"/>
                <a:ext cx="792053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6409793" y="3252367"/>
                <a:ext cx="280161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6139378" y="2302160"/>
                <a:ext cx="270415" cy="950207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5105581" y="2774196"/>
                <a:ext cx="940346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Straight Connector 262"/>
            <p:cNvCxnSpPr/>
            <p:nvPr/>
          </p:nvCxnSpPr>
          <p:spPr>
            <a:xfrm flipV="1">
              <a:off x="3312233" y="3868898"/>
              <a:ext cx="72539" cy="136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3371998" y="3859476"/>
              <a:ext cx="79199" cy="1485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3414636" y="3927473"/>
              <a:ext cx="3827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3220086" y="4534028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3349362" y="5463401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407844" y="5548082"/>
              <a:ext cx="263432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/>
        </p:nvGrpSpPr>
        <p:grpSpPr>
          <a:xfrm>
            <a:off x="1215392" y="3931060"/>
            <a:ext cx="1853056" cy="2348445"/>
            <a:chOff x="2305318" y="3451977"/>
            <a:chExt cx="1722796" cy="2183362"/>
          </a:xfrm>
        </p:grpSpPr>
        <p:grpSp>
          <p:nvGrpSpPr>
            <p:cNvPr id="429" name="Group 428"/>
            <p:cNvGrpSpPr/>
            <p:nvPr/>
          </p:nvGrpSpPr>
          <p:grpSpPr>
            <a:xfrm>
              <a:off x="2305318" y="4138736"/>
              <a:ext cx="1622438" cy="1418138"/>
              <a:chOff x="1108643" y="3988699"/>
              <a:chExt cx="1622438" cy="1418138"/>
            </a:xfrm>
          </p:grpSpPr>
          <p:cxnSp>
            <p:nvCxnSpPr>
              <p:cNvPr id="461" name="Straight Connector 460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3" name="Parallelogram 462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Parallelogram 465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>
              <a:off x="2424395" y="3451977"/>
              <a:ext cx="1603719" cy="559508"/>
              <a:chOff x="1136520" y="1575251"/>
              <a:chExt cx="1603719" cy="559508"/>
            </a:xfrm>
          </p:grpSpPr>
          <p:grpSp>
            <p:nvGrpSpPr>
              <p:cNvPr id="449" name="Group 448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>
                  <a:off x="1786070" y="3089809"/>
                  <a:ext cx="14332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>
                  <a:off x="2314539" y="3720988"/>
                  <a:ext cx="1981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0" name="Group 449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452" name="Straight Connector 451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1" name="Straight Connector 450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oup 435"/>
            <p:cNvGrpSpPr/>
            <p:nvPr/>
          </p:nvGrpSpPr>
          <p:grpSpPr>
            <a:xfrm>
              <a:off x="2306231" y="4610772"/>
              <a:ext cx="1618950" cy="946103"/>
              <a:chOff x="5083937" y="2778301"/>
              <a:chExt cx="1618950" cy="946103"/>
            </a:xfrm>
          </p:grpSpPr>
          <p:cxnSp>
            <p:nvCxnSpPr>
              <p:cNvPr id="443" name="Straight Connector 442"/>
              <p:cNvCxnSpPr/>
              <p:nvPr/>
            </p:nvCxnSpPr>
            <p:spPr>
              <a:xfrm flipV="1">
                <a:off x="5093221" y="3252368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6438586" y="3243575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5083937" y="3724403"/>
                <a:ext cx="273585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>
                <a:off x="5357522" y="3252367"/>
                <a:ext cx="1332432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stCxn id="463" idx="3"/>
              </p:cNvCxnSpPr>
              <p:nvPr/>
            </p:nvCxnSpPr>
            <p:spPr>
              <a:xfrm flipH="1">
                <a:off x="5354352" y="2778301"/>
                <a:ext cx="412798" cy="931933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stCxn id="463" idx="3"/>
              </p:cNvCxnSpPr>
              <p:nvPr/>
            </p:nvCxnSpPr>
            <p:spPr>
              <a:xfrm>
                <a:off x="5767150" y="2778301"/>
                <a:ext cx="256588" cy="1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7" name="Straight Connector 436"/>
            <p:cNvCxnSpPr/>
            <p:nvPr/>
          </p:nvCxnSpPr>
          <p:spPr>
            <a:xfrm flipV="1">
              <a:off x="3312233" y="3868898"/>
              <a:ext cx="72539" cy="136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 flipV="1">
              <a:off x="3371998" y="3859476"/>
              <a:ext cx="79199" cy="1485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3414636" y="3927473"/>
              <a:ext cx="3827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 flipV="1">
              <a:off x="3220086" y="4534028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 flipV="1">
              <a:off x="3349362" y="5463401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3407844" y="5548082"/>
              <a:ext cx="263432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Group 501"/>
          <p:cNvGrpSpPr/>
          <p:nvPr/>
        </p:nvGrpSpPr>
        <p:grpSpPr>
          <a:xfrm>
            <a:off x="5953462" y="3920836"/>
            <a:ext cx="1853056" cy="2370725"/>
            <a:chOff x="2305318" y="3451977"/>
            <a:chExt cx="1722796" cy="2204076"/>
          </a:xfrm>
        </p:grpSpPr>
        <p:grpSp>
          <p:nvGrpSpPr>
            <p:cNvPr id="503" name="Group 502"/>
            <p:cNvGrpSpPr/>
            <p:nvPr/>
          </p:nvGrpSpPr>
          <p:grpSpPr>
            <a:xfrm>
              <a:off x="2305318" y="4138736"/>
              <a:ext cx="1622438" cy="1418138"/>
              <a:chOff x="1108643" y="3988699"/>
              <a:chExt cx="1622438" cy="1418138"/>
            </a:xfrm>
          </p:grpSpPr>
          <p:cxnSp>
            <p:nvCxnSpPr>
              <p:cNvPr id="530" name="Straight Connector 529"/>
              <p:cNvCxnSpPr/>
              <p:nvPr/>
            </p:nvCxnSpPr>
            <p:spPr>
              <a:xfrm flipV="1">
                <a:off x="1108643" y="4460735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 flipV="1">
                <a:off x="2715573" y="4000838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2" name="Parallelogram 531"/>
              <p:cNvSpPr/>
              <p:nvPr/>
            </p:nvSpPr>
            <p:spPr>
              <a:xfrm>
                <a:off x="1116734" y="3988699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3" name="Straight Connector 532"/>
              <p:cNvCxnSpPr/>
              <p:nvPr/>
            </p:nvCxnSpPr>
            <p:spPr>
              <a:xfrm flipV="1">
                <a:off x="1357436" y="4002861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 flipV="1">
                <a:off x="2459093" y="4466804"/>
                <a:ext cx="15508" cy="931933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5" name="Parallelogram 534"/>
              <p:cNvSpPr/>
              <p:nvPr/>
            </p:nvSpPr>
            <p:spPr>
              <a:xfrm>
                <a:off x="1116397" y="4934801"/>
                <a:ext cx="1609269" cy="472036"/>
              </a:xfrm>
              <a:prstGeom prst="parallelogram">
                <a:avLst>
                  <a:gd name="adj" fmla="val 5448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4" name="Group 503"/>
            <p:cNvGrpSpPr/>
            <p:nvPr/>
          </p:nvGrpSpPr>
          <p:grpSpPr>
            <a:xfrm>
              <a:off x="2424395" y="3451977"/>
              <a:ext cx="1603719" cy="559508"/>
              <a:chOff x="1136520" y="1575251"/>
              <a:chExt cx="1603719" cy="559508"/>
            </a:xfrm>
          </p:grpSpPr>
          <p:grpSp>
            <p:nvGrpSpPr>
              <p:cNvPr id="518" name="Group 517"/>
              <p:cNvGrpSpPr/>
              <p:nvPr/>
            </p:nvGrpSpPr>
            <p:grpSpPr>
              <a:xfrm>
                <a:off x="1139997" y="1575251"/>
                <a:ext cx="1600242" cy="472035"/>
                <a:chOff x="1522650" y="3089809"/>
                <a:chExt cx="1696629" cy="631179"/>
              </a:xfrm>
            </p:grpSpPr>
            <p:cxnSp>
              <p:nvCxnSpPr>
                <p:cNvPr id="526" name="Straight Connector 525"/>
                <p:cNvCxnSpPr/>
                <p:nvPr/>
              </p:nvCxnSpPr>
              <p:spPr>
                <a:xfrm flipV="1">
                  <a:off x="1522650" y="3097924"/>
                  <a:ext cx="263420" cy="6230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1786070" y="3089809"/>
                  <a:ext cx="143320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 flipV="1">
                  <a:off x="2970036" y="3089810"/>
                  <a:ext cx="249243" cy="6230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2314539" y="3720988"/>
                  <a:ext cx="1981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Group 518"/>
              <p:cNvGrpSpPr/>
              <p:nvPr/>
            </p:nvGrpSpPr>
            <p:grpSpPr>
              <a:xfrm>
                <a:off x="1623669" y="1924109"/>
                <a:ext cx="263229" cy="210650"/>
                <a:chOff x="1606284" y="1917155"/>
                <a:chExt cx="263229" cy="210650"/>
              </a:xfrm>
            </p:grpSpPr>
            <p:cxnSp>
              <p:nvCxnSpPr>
                <p:cNvPr id="521" name="Straight Connector 520"/>
                <p:cNvCxnSpPr/>
                <p:nvPr/>
              </p:nvCxnSpPr>
              <p:spPr>
                <a:xfrm flipV="1">
                  <a:off x="1606284" y="1919197"/>
                  <a:ext cx="73013" cy="128089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1680454" y="1917155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1793024" y="1931063"/>
                  <a:ext cx="36506" cy="196742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V="1">
                  <a:off x="1833007" y="2043809"/>
                  <a:ext cx="36506" cy="8052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 flipV="1">
                  <a:off x="1718406" y="1931063"/>
                  <a:ext cx="74618" cy="175881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0" name="Straight Connector 519"/>
              <p:cNvCxnSpPr/>
              <p:nvPr/>
            </p:nvCxnSpPr>
            <p:spPr>
              <a:xfrm>
                <a:off x="1136520" y="2054240"/>
                <a:ext cx="4871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5" name="Group 504"/>
            <p:cNvGrpSpPr/>
            <p:nvPr/>
          </p:nvGrpSpPr>
          <p:grpSpPr>
            <a:xfrm>
              <a:off x="2322937" y="5076046"/>
              <a:ext cx="1602244" cy="480708"/>
              <a:chOff x="5100643" y="3243575"/>
              <a:chExt cx="1602244" cy="480708"/>
            </a:xfrm>
          </p:grpSpPr>
          <p:cxnSp>
            <p:nvCxnSpPr>
              <p:cNvPr id="512" name="Straight Connector 511"/>
              <p:cNvCxnSpPr/>
              <p:nvPr/>
            </p:nvCxnSpPr>
            <p:spPr>
              <a:xfrm flipV="1">
                <a:off x="5100643" y="3252247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 flipV="1">
                <a:off x="6438586" y="3243575"/>
                <a:ext cx="264301" cy="472036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5364944" y="3252367"/>
                <a:ext cx="1325010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5113003" y="3724283"/>
                <a:ext cx="940346" cy="0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6" name="Straight Connector 505"/>
            <p:cNvCxnSpPr/>
            <p:nvPr/>
          </p:nvCxnSpPr>
          <p:spPr>
            <a:xfrm flipV="1">
              <a:off x="3312233" y="3868898"/>
              <a:ext cx="72539" cy="13604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V="1">
              <a:off x="3371998" y="3859476"/>
              <a:ext cx="79199" cy="14853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3414636" y="3927473"/>
              <a:ext cx="38270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 flipV="1">
              <a:off x="3227508" y="5484115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/>
            <p:cNvCxnSpPr/>
            <p:nvPr/>
          </p:nvCxnSpPr>
          <p:spPr>
            <a:xfrm flipV="1">
              <a:off x="3349362" y="5463401"/>
              <a:ext cx="96271" cy="171938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/>
            <p:cNvCxnSpPr/>
            <p:nvPr/>
          </p:nvCxnSpPr>
          <p:spPr>
            <a:xfrm>
              <a:off x="3407844" y="5548082"/>
              <a:ext cx="263432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/>
          <p:cNvGrpSpPr/>
          <p:nvPr/>
        </p:nvGrpSpPr>
        <p:grpSpPr>
          <a:xfrm>
            <a:off x="3505106" y="3931060"/>
            <a:ext cx="1871382" cy="2348445"/>
            <a:chOff x="3505106" y="4150980"/>
            <a:chExt cx="1739834" cy="2183362"/>
          </a:xfrm>
        </p:grpSpPr>
        <p:cxnSp>
          <p:nvCxnSpPr>
            <p:cNvPr id="541" name="Straight Connector 540"/>
            <p:cNvCxnSpPr/>
            <p:nvPr/>
          </p:nvCxnSpPr>
          <p:spPr>
            <a:xfrm flipV="1">
              <a:off x="3514390" y="5776338"/>
              <a:ext cx="264301" cy="472036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>
              <a:off x="3505106" y="6248373"/>
              <a:ext cx="273585" cy="0"/>
            </a:xfrm>
            <a:prstGeom prst="line">
              <a:avLst/>
            </a:prstGeom>
            <a:ln w="38100" cap="rnd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9" name="Group 548"/>
            <p:cNvGrpSpPr/>
            <p:nvPr/>
          </p:nvGrpSpPr>
          <p:grpSpPr>
            <a:xfrm>
              <a:off x="3522144" y="4150980"/>
              <a:ext cx="1722796" cy="2183362"/>
              <a:chOff x="3522144" y="4150980"/>
              <a:chExt cx="1722796" cy="218336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522144" y="4150980"/>
                <a:ext cx="1722796" cy="2183362"/>
                <a:chOff x="2305318" y="3451977"/>
                <a:chExt cx="1722796" cy="2183362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2305318" y="4138736"/>
                  <a:ext cx="1622438" cy="1418138"/>
                  <a:chOff x="1108643" y="3988699"/>
                  <a:chExt cx="1622438" cy="1418138"/>
                </a:xfrm>
              </p:grpSpPr>
              <p:cxnSp>
                <p:nvCxnSpPr>
                  <p:cNvPr id="496" name="Straight Connector 495"/>
                  <p:cNvCxnSpPr/>
                  <p:nvPr/>
                </p:nvCxnSpPr>
                <p:spPr>
                  <a:xfrm flipV="1">
                    <a:off x="1108643" y="4460735"/>
                    <a:ext cx="15508" cy="93193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Straight Connector 496"/>
                  <p:cNvCxnSpPr/>
                  <p:nvPr/>
                </p:nvCxnSpPr>
                <p:spPr>
                  <a:xfrm flipV="1">
                    <a:off x="2715573" y="4000838"/>
                    <a:ext cx="15508" cy="93193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8" name="Parallelogram 497"/>
                  <p:cNvSpPr/>
                  <p:nvPr/>
                </p:nvSpPr>
                <p:spPr>
                  <a:xfrm>
                    <a:off x="1116734" y="3988699"/>
                    <a:ext cx="1609269" cy="472036"/>
                  </a:xfrm>
                  <a:prstGeom prst="parallelogram">
                    <a:avLst>
                      <a:gd name="adj" fmla="val 5448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99" name="Straight Connector 498"/>
                  <p:cNvCxnSpPr/>
                  <p:nvPr/>
                </p:nvCxnSpPr>
                <p:spPr>
                  <a:xfrm flipV="1">
                    <a:off x="1357436" y="4002861"/>
                    <a:ext cx="15508" cy="93193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Straight Connector 499"/>
                  <p:cNvCxnSpPr/>
                  <p:nvPr/>
                </p:nvCxnSpPr>
                <p:spPr>
                  <a:xfrm flipV="1">
                    <a:off x="2459093" y="4466804"/>
                    <a:ext cx="15508" cy="93193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Parallelogram 500"/>
                  <p:cNvSpPr/>
                  <p:nvPr/>
                </p:nvSpPr>
                <p:spPr>
                  <a:xfrm>
                    <a:off x="1116397" y="4934801"/>
                    <a:ext cx="1609269" cy="472036"/>
                  </a:xfrm>
                  <a:prstGeom prst="parallelogram">
                    <a:avLst>
                      <a:gd name="adj" fmla="val 5448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grpSp>
              <p:nvGrpSpPr>
                <p:cNvPr id="470" name="Group 469"/>
                <p:cNvGrpSpPr/>
                <p:nvPr/>
              </p:nvGrpSpPr>
              <p:grpSpPr>
                <a:xfrm>
                  <a:off x="2424395" y="3451977"/>
                  <a:ext cx="1603719" cy="559508"/>
                  <a:chOff x="1136520" y="1575251"/>
                  <a:chExt cx="1603719" cy="559508"/>
                </a:xfrm>
              </p:grpSpPr>
              <p:grpSp>
                <p:nvGrpSpPr>
                  <p:cNvPr id="484" name="Group 483"/>
                  <p:cNvGrpSpPr/>
                  <p:nvPr/>
                </p:nvGrpSpPr>
                <p:grpSpPr>
                  <a:xfrm>
                    <a:off x="1139997" y="1575251"/>
                    <a:ext cx="1600242" cy="472035"/>
                    <a:chOff x="1522650" y="3089809"/>
                    <a:chExt cx="1696629" cy="631179"/>
                  </a:xfrm>
                </p:grpSpPr>
                <p:cxnSp>
                  <p:nvCxnSpPr>
                    <p:cNvPr id="492" name="Straight Connector 491"/>
                    <p:cNvCxnSpPr/>
                    <p:nvPr/>
                  </p:nvCxnSpPr>
                  <p:spPr>
                    <a:xfrm flipV="1">
                      <a:off x="1522650" y="3097924"/>
                      <a:ext cx="263420" cy="62306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3" name="Straight Connector 492"/>
                    <p:cNvCxnSpPr/>
                    <p:nvPr/>
                  </p:nvCxnSpPr>
                  <p:spPr>
                    <a:xfrm>
                      <a:off x="1786070" y="3089809"/>
                      <a:ext cx="1433209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4" name="Straight Connector 493"/>
                    <p:cNvCxnSpPr/>
                    <p:nvPr/>
                  </p:nvCxnSpPr>
                  <p:spPr>
                    <a:xfrm flipV="1">
                      <a:off x="2970036" y="3089810"/>
                      <a:ext cx="249243" cy="62306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Straight Connector 494"/>
                    <p:cNvCxnSpPr/>
                    <p:nvPr/>
                  </p:nvCxnSpPr>
                  <p:spPr>
                    <a:xfrm>
                      <a:off x="2314539" y="3720988"/>
                      <a:ext cx="19815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5" name="Group 484"/>
                  <p:cNvGrpSpPr/>
                  <p:nvPr/>
                </p:nvGrpSpPr>
                <p:grpSpPr>
                  <a:xfrm>
                    <a:off x="1623669" y="1924109"/>
                    <a:ext cx="263229" cy="210650"/>
                    <a:chOff x="1606284" y="1917155"/>
                    <a:chExt cx="263229" cy="210650"/>
                  </a:xfrm>
                </p:grpSpPr>
                <p:cxnSp>
                  <p:nvCxnSpPr>
                    <p:cNvPr id="487" name="Straight Connector 486"/>
                    <p:cNvCxnSpPr/>
                    <p:nvPr/>
                  </p:nvCxnSpPr>
                  <p:spPr>
                    <a:xfrm flipV="1">
                      <a:off x="1606284" y="1919197"/>
                      <a:ext cx="73013" cy="128089"/>
                    </a:xfrm>
                    <a:prstGeom prst="line">
                      <a:avLst/>
                    </a:prstGeom>
                    <a:ln w="19050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487"/>
                    <p:cNvCxnSpPr/>
                    <p:nvPr/>
                  </p:nvCxnSpPr>
                  <p:spPr>
                    <a:xfrm>
                      <a:off x="1680454" y="1917155"/>
                      <a:ext cx="36506" cy="196742"/>
                    </a:xfrm>
                    <a:prstGeom prst="line">
                      <a:avLst/>
                    </a:prstGeom>
                    <a:ln w="19050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Straight Connector 488"/>
                    <p:cNvCxnSpPr/>
                    <p:nvPr/>
                  </p:nvCxnSpPr>
                  <p:spPr>
                    <a:xfrm>
                      <a:off x="1793024" y="1931063"/>
                      <a:ext cx="36506" cy="196742"/>
                    </a:xfrm>
                    <a:prstGeom prst="line">
                      <a:avLst/>
                    </a:prstGeom>
                    <a:ln w="19050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0" name="Straight Connector 489"/>
                    <p:cNvCxnSpPr/>
                    <p:nvPr/>
                  </p:nvCxnSpPr>
                  <p:spPr>
                    <a:xfrm flipV="1">
                      <a:off x="1833007" y="2043809"/>
                      <a:ext cx="36506" cy="80520"/>
                    </a:xfrm>
                    <a:prstGeom prst="line">
                      <a:avLst/>
                    </a:prstGeom>
                    <a:ln w="19050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1" name="Straight Connector 490"/>
                    <p:cNvCxnSpPr/>
                    <p:nvPr/>
                  </p:nvCxnSpPr>
                  <p:spPr>
                    <a:xfrm flipV="1">
                      <a:off x="1718406" y="1931063"/>
                      <a:ext cx="74618" cy="175881"/>
                    </a:xfrm>
                    <a:prstGeom prst="line">
                      <a:avLst/>
                    </a:prstGeom>
                    <a:ln w="19050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1136520" y="2054240"/>
                    <a:ext cx="4871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1" name="Group 470"/>
                <p:cNvGrpSpPr/>
                <p:nvPr/>
              </p:nvGrpSpPr>
              <p:grpSpPr>
                <a:xfrm>
                  <a:off x="2580795" y="5076046"/>
                  <a:ext cx="1344386" cy="472036"/>
                  <a:chOff x="5358501" y="3243575"/>
                  <a:chExt cx="1344386" cy="472036"/>
                </a:xfrm>
              </p:grpSpPr>
              <p:cxnSp>
                <p:nvCxnSpPr>
                  <p:cNvPr id="479" name="Straight Connector 478"/>
                  <p:cNvCxnSpPr/>
                  <p:nvPr/>
                </p:nvCxnSpPr>
                <p:spPr>
                  <a:xfrm flipV="1">
                    <a:off x="6438586" y="3243575"/>
                    <a:ext cx="264301" cy="472036"/>
                  </a:xfrm>
                  <a:prstGeom prst="line">
                    <a:avLst/>
                  </a:prstGeom>
                  <a:ln w="38100" cap="rnd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/>
                  <p:cNvCxnSpPr/>
                  <p:nvPr/>
                </p:nvCxnSpPr>
                <p:spPr>
                  <a:xfrm>
                    <a:off x="5358501" y="3252367"/>
                    <a:ext cx="1331453" cy="0"/>
                  </a:xfrm>
                  <a:prstGeom prst="line">
                    <a:avLst/>
                  </a:prstGeom>
                  <a:ln w="38100" cap="rnd">
                    <a:solidFill>
                      <a:srgbClr val="0070C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2" name="Straight Connector 471"/>
                <p:cNvCxnSpPr/>
                <p:nvPr/>
              </p:nvCxnSpPr>
              <p:spPr>
                <a:xfrm flipV="1">
                  <a:off x="3312233" y="3868898"/>
                  <a:ext cx="72539" cy="1360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3371998" y="3859476"/>
                  <a:ext cx="79199" cy="1485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3414636" y="3927473"/>
                  <a:ext cx="38270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/>
                <p:cNvCxnSpPr/>
                <p:nvPr/>
              </p:nvCxnSpPr>
              <p:spPr>
                <a:xfrm flipV="1">
                  <a:off x="3349362" y="5463401"/>
                  <a:ext cx="96271" cy="171938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3407844" y="5548082"/>
                  <a:ext cx="263432" cy="0"/>
                </a:xfrm>
                <a:prstGeom prst="line">
                  <a:avLst/>
                </a:prstGeom>
                <a:ln w="38100" cap="rnd">
                  <a:solidFill>
                    <a:srgbClr val="0070C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4" name="Straight Connector 543"/>
              <p:cNvCxnSpPr/>
              <p:nvPr/>
            </p:nvCxnSpPr>
            <p:spPr>
              <a:xfrm>
                <a:off x="4206238" y="5926815"/>
                <a:ext cx="256588" cy="1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flipV="1">
                <a:off x="4436880" y="5850071"/>
                <a:ext cx="96271" cy="171938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 flipH="1">
                <a:off x="3793440" y="5926815"/>
                <a:ext cx="418324" cy="318078"/>
              </a:xfrm>
              <a:prstGeom prst="line">
                <a:avLst/>
              </a:prstGeom>
              <a:ln w="38100" cap="rnd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73033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2647950"/>
          </a:xfrm>
        </p:spPr>
        <p:txBody>
          <a:bodyPr/>
          <a:lstStyle/>
          <a:p>
            <a:r>
              <a:rPr lang="en-US" dirty="0" smtClean="0"/>
              <a:t>Current pumps in, gradually increasing, and once it gets going, takes time to stop</a:t>
            </a:r>
          </a:p>
          <a:p>
            <a:pPr lvl="1"/>
            <a:r>
              <a:rPr lang="en-US" dirty="0" smtClean="0"/>
              <a:t>Releases its energy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853451" y="3569483"/>
            <a:ext cx="1147481" cy="1205757"/>
            <a:chOff x="5988425" y="3115234"/>
            <a:chExt cx="1147481" cy="1205757"/>
          </a:xfrm>
        </p:grpSpPr>
        <p:grpSp>
          <p:nvGrpSpPr>
            <p:cNvPr id="12" name="Group 11"/>
            <p:cNvGrpSpPr/>
            <p:nvPr/>
          </p:nvGrpSpPr>
          <p:grpSpPr>
            <a:xfrm>
              <a:off x="5988425" y="3115234"/>
              <a:ext cx="1147481" cy="1071283"/>
              <a:chOff x="5988425" y="3115234"/>
              <a:chExt cx="1147481" cy="107128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104965" y="3115234"/>
                <a:ext cx="1030941" cy="10309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88425" y="3155576"/>
                <a:ext cx="1030941" cy="10309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" name="Arc 17"/>
            <p:cNvSpPr/>
            <p:nvPr/>
          </p:nvSpPr>
          <p:spPr>
            <a:xfrm>
              <a:off x="6015316" y="3254191"/>
              <a:ext cx="932330" cy="1066800"/>
            </a:xfrm>
            <a:prstGeom prst="arc">
              <a:avLst>
                <a:gd name="adj1" fmla="val 16200000"/>
                <a:gd name="adj2" fmla="val 20035483"/>
              </a:avLst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n 23"/>
          <p:cNvSpPr/>
          <p:nvPr/>
        </p:nvSpPr>
        <p:spPr>
          <a:xfrm rot="13710299">
            <a:off x="5003491" y="4002809"/>
            <a:ext cx="146668" cy="896471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5296" y="3847222"/>
            <a:ext cx="1990165" cy="199016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63901" y="3984123"/>
            <a:ext cx="1671143" cy="1698172"/>
            <a:chOff x="3499338" y="3832515"/>
            <a:chExt cx="1671143" cy="1698172"/>
          </a:xfrm>
          <a:solidFill>
            <a:schemeClr val="tx2">
              <a:lumMod val="60000"/>
              <a:lumOff val="40000"/>
            </a:schemeClr>
          </a:solidFill>
        </p:grpSpPr>
        <p:cxnSp>
          <p:nvCxnSpPr>
            <p:cNvPr id="7" name="Straight Connector 6"/>
            <p:cNvCxnSpPr/>
            <p:nvPr/>
          </p:nvCxnSpPr>
          <p:spPr>
            <a:xfrm>
              <a:off x="3918466" y="3971387"/>
              <a:ext cx="826477" cy="14419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25816" y="3832515"/>
              <a:ext cx="0" cy="1698172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918466" y="3971387"/>
              <a:ext cx="826477" cy="144193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601943" y="4279117"/>
              <a:ext cx="1441939" cy="8264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499338" y="4690697"/>
              <a:ext cx="167114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3601943" y="4279117"/>
              <a:ext cx="1441939" cy="826477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2313076" y="5334673"/>
            <a:ext cx="1628775" cy="3121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70004" y="5325149"/>
            <a:ext cx="1628775" cy="3216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94051" y="5485975"/>
            <a:ext cx="914400" cy="4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313076" y="5325149"/>
            <a:ext cx="13508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35044" y="5325149"/>
            <a:ext cx="13508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70004" y="5646801"/>
            <a:ext cx="161586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13076" y="5646800"/>
            <a:ext cx="161586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931991" y="497214"/>
            <a:ext cx="2861397" cy="774951"/>
            <a:chOff x="4474649" y="3001221"/>
            <a:chExt cx="1474166" cy="399248"/>
          </a:xfrm>
        </p:grpSpPr>
        <p:cxnSp>
          <p:nvCxnSpPr>
            <p:cNvPr id="65" name="Straight Connector 64"/>
            <p:cNvCxnSpPr/>
            <p:nvPr/>
          </p:nvCxnSpPr>
          <p:spPr>
            <a:xfrm flipH="1">
              <a:off x="4474649" y="3195653"/>
              <a:ext cx="334703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624609" y="3197576"/>
              <a:ext cx="324206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4809351" y="3001221"/>
              <a:ext cx="815258" cy="399248"/>
              <a:chOff x="3840598" y="3446899"/>
              <a:chExt cx="2405021" cy="399248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3840598" y="3446899"/>
                <a:ext cx="1276427" cy="399246"/>
                <a:chOff x="3840598" y="3446899"/>
                <a:chExt cx="1276427" cy="399246"/>
              </a:xfrm>
            </p:grpSpPr>
            <p:sp>
              <p:nvSpPr>
                <p:cNvPr id="77" name="Arc 76"/>
                <p:cNvSpPr/>
                <p:nvPr/>
              </p:nvSpPr>
              <p:spPr>
                <a:xfrm>
                  <a:off x="3840598" y="3446900"/>
                  <a:ext cx="695602" cy="399245"/>
                </a:xfrm>
                <a:prstGeom prst="arc">
                  <a:avLst>
                    <a:gd name="adj1" fmla="val 10841678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Arc 77"/>
                <p:cNvSpPr/>
                <p:nvPr/>
              </p:nvSpPr>
              <p:spPr>
                <a:xfrm>
                  <a:off x="4421423" y="3488012"/>
                  <a:ext cx="114777" cy="284685"/>
                </a:xfrm>
                <a:prstGeom prst="arc">
                  <a:avLst>
                    <a:gd name="adj1" fmla="val 21533897"/>
                    <a:gd name="adj2" fmla="val 10865624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Arc 78"/>
                <p:cNvSpPr/>
                <p:nvPr/>
              </p:nvSpPr>
              <p:spPr>
                <a:xfrm flipH="1">
                  <a:off x="4421423" y="3446899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4394761" y="3446900"/>
                <a:ext cx="1276427" cy="399246"/>
                <a:chOff x="3840598" y="3446899"/>
                <a:chExt cx="1276427" cy="399246"/>
              </a:xfrm>
            </p:grpSpPr>
            <p:sp>
              <p:nvSpPr>
                <p:cNvPr id="74" name="Arc 73"/>
                <p:cNvSpPr/>
                <p:nvPr/>
              </p:nvSpPr>
              <p:spPr>
                <a:xfrm>
                  <a:off x="3840598" y="3446900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Arc 74"/>
                <p:cNvSpPr/>
                <p:nvPr/>
              </p:nvSpPr>
              <p:spPr>
                <a:xfrm>
                  <a:off x="4421423" y="3488012"/>
                  <a:ext cx="114777" cy="284685"/>
                </a:xfrm>
                <a:prstGeom prst="arc">
                  <a:avLst>
                    <a:gd name="adj1" fmla="val 21533897"/>
                    <a:gd name="adj2" fmla="val 10865624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Arc 75"/>
                <p:cNvSpPr/>
                <p:nvPr/>
              </p:nvSpPr>
              <p:spPr>
                <a:xfrm flipH="1">
                  <a:off x="4421423" y="3446899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969192" y="3446901"/>
                <a:ext cx="1276427" cy="399246"/>
                <a:chOff x="3840598" y="3446899"/>
                <a:chExt cx="1276427" cy="399246"/>
              </a:xfrm>
            </p:grpSpPr>
            <p:sp>
              <p:nvSpPr>
                <p:cNvPr id="71" name="Arc 70"/>
                <p:cNvSpPr/>
                <p:nvPr/>
              </p:nvSpPr>
              <p:spPr>
                <a:xfrm>
                  <a:off x="3840598" y="3446900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/>
                <p:cNvSpPr/>
                <p:nvPr/>
              </p:nvSpPr>
              <p:spPr>
                <a:xfrm>
                  <a:off x="4421423" y="3488012"/>
                  <a:ext cx="114777" cy="284685"/>
                </a:xfrm>
                <a:prstGeom prst="arc">
                  <a:avLst>
                    <a:gd name="adj1" fmla="val 21533897"/>
                    <a:gd name="adj2" fmla="val 10865624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Arc 72"/>
                <p:cNvSpPr/>
                <p:nvPr/>
              </p:nvSpPr>
              <p:spPr>
                <a:xfrm flipH="1">
                  <a:off x="4421423" y="3446899"/>
                  <a:ext cx="695602" cy="399245"/>
                </a:xfrm>
                <a:prstGeom prst="arc">
                  <a:avLst>
                    <a:gd name="adj1" fmla="val 1064449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3521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6" dur="1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ELECTRical</a:t>
            </a:r>
            <a:r>
              <a:rPr lang="en-US" dirty="0" smtClean="0"/>
              <a:t> &amp; Computer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the electron</a:t>
            </a:r>
          </a:p>
          <a:p>
            <a:r>
              <a:rPr lang="en-US" dirty="0" smtClean="0"/>
              <a:t>Electrical current, charge, fields, magnetics, power, …</a:t>
            </a:r>
          </a:p>
          <a:p>
            <a:r>
              <a:rPr lang="en-US" dirty="0" smtClean="0"/>
              <a:t>Electron?</a:t>
            </a:r>
          </a:p>
          <a:p>
            <a:pPr lvl="1"/>
            <a:r>
              <a:rPr lang="en-US" dirty="0" smtClean="0"/>
              <a:t>Elementary particle, carries a negative charge</a:t>
            </a:r>
          </a:p>
          <a:p>
            <a:r>
              <a:rPr lang="en-US" dirty="0" smtClean="0"/>
              <a:t>Holes?</a:t>
            </a:r>
          </a:p>
          <a:p>
            <a:pPr lvl="1"/>
            <a:r>
              <a:rPr lang="en-US" dirty="0" smtClean="0"/>
              <a:t>The absence of an electron where one could exist</a:t>
            </a:r>
          </a:p>
          <a:p>
            <a:r>
              <a:rPr lang="en-US" dirty="0" smtClean="0"/>
              <a:t>Will move from point A to B given a voltage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7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170218"/>
          </a:xfrm>
        </p:spPr>
        <p:txBody>
          <a:bodyPr/>
          <a:lstStyle/>
          <a:p>
            <a:r>
              <a:rPr lang="en-US" dirty="0" smtClean="0"/>
              <a:t>Wires wrapped/coiled around a core</a:t>
            </a:r>
          </a:p>
          <a:p>
            <a:r>
              <a:rPr lang="en-US" dirty="0" smtClean="0"/>
              <a:t>As current passes through, magnetic charge is stored</a:t>
            </a:r>
          </a:p>
          <a:p>
            <a:pPr lvl="1"/>
            <a:r>
              <a:rPr lang="en-US" dirty="0" smtClean="0"/>
              <a:t>When disconnected, it will push current and lose energy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 rot="5400000">
            <a:off x="4369776" y="3982917"/>
            <a:ext cx="360485" cy="1661746"/>
          </a:xfrm>
          <a:prstGeom prst="can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10800000">
            <a:off x="3873011" y="4536832"/>
            <a:ext cx="408841" cy="553914"/>
          </a:xfrm>
          <a:prstGeom prst="arc">
            <a:avLst>
              <a:gd name="adj1" fmla="val 4134951"/>
              <a:gd name="adj2" fmla="val 7507679"/>
            </a:avLst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>
            <a:off x="4025411" y="4536833"/>
            <a:ext cx="408841" cy="553914"/>
          </a:xfrm>
          <a:prstGeom prst="arc">
            <a:avLst>
              <a:gd name="adj1" fmla="val 13781841"/>
              <a:gd name="adj2" fmla="val 7507679"/>
            </a:avLst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>
            <a:off x="4229831" y="4536832"/>
            <a:ext cx="408841" cy="553914"/>
          </a:xfrm>
          <a:prstGeom prst="arc">
            <a:avLst>
              <a:gd name="adj1" fmla="val 13781841"/>
              <a:gd name="adj2" fmla="val 7507679"/>
            </a:avLst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0800000">
            <a:off x="4434251" y="4536834"/>
            <a:ext cx="408841" cy="553914"/>
          </a:xfrm>
          <a:prstGeom prst="arc">
            <a:avLst>
              <a:gd name="adj1" fmla="val 13781841"/>
              <a:gd name="adj2" fmla="val 7507679"/>
            </a:avLst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0800000">
            <a:off x="4653326" y="4536832"/>
            <a:ext cx="408841" cy="553914"/>
          </a:xfrm>
          <a:prstGeom prst="arc">
            <a:avLst>
              <a:gd name="adj1" fmla="val 13781841"/>
              <a:gd name="adj2" fmla="val 7507679"/>
            </a:avLst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0800000">
            <a:off x="4857746" y="4536832"/>
            <a:ext cx="408841" cy="553914"/>
          </a:xfrm>
          <a:prstGeom prst="arc">
            <a:avLst>
              <a:gd name="adj1" fmla="val 16038266"/>
              <a:gd name="adj2" fmla="val 7574116"/>
            </a:avLst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3" idx="0"/>
          </p:cNvCxnSpPr>
          <p:nvPr/>
        </p:nvCxnSpPr>
        <p:spPr>
          <a:xfrm>
            <a:off x="5075180" y="5090184"/>
            <a:ext cx="560689" cy="565"/>
          </a:xfrm>
          <a:prstGeom prst="line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15907" y="4556785"/>
            <a:ext cx="560689" cy="565"/>
          </a:xfrm>
          <a:prstGeom prst="line">
            <a:avLst/>
          </a:prstGeom>
          <a:ln w="381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11606" y="4413738"/>
            <a:ext cx="413237" cy="8792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632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Measured in Henrys</a:t>
            </a:r>
          </a:p>
          <a:p>
            <a:r>
              <a:rPr lang="en-US" dirty="0" smtClean="0"/>
              <a:t>Voltage across an inductor = Inductance * Change in current</a:t>
            </a:r>
          </a:p>
          <a:p>
            <a:pPr lvl="1"/>
            <a:r>
              <a:rPr lang="en-US" dirty="0" smtClean="0"/>
              <a:t>v = L*</a:t>
            </a:r>
            <a:r>
              <a:rPr lang="en-US" dirty="0" err="1" smtClean="0"/>
              <a:t>di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endParaRPr lang="en-US" dirty="0" smtClean="0"/>
          </a:p>
          <a:p>
            <a:pPr lvl="1"/>
            <a:r>
              <a:rPr lang="en-US" dirty="0" smtClean="0"/>
              <a:t>Current through and inductor cannot change </a:t>
            </a:r>
            <a:r>
              <a:rPr lang="en-US" dirty="0" err="1" smtClean="0"/>
              <a:t>instaneously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 Oscillator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115179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Once charged, will send the energy back and forth</a:t>
            </a:r>
          </a:p>
          <a:p>
            <a:pPr lvl="1"/>
            <a:r>
              <a:rPr lang="en-US" dirty="0" smtClean="0"/>
              <a:t>If you monitor the movement at the top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6352112" y="3645174"/>
            <a:ext cx="1478423" cy="1474170"/>
            <a:chOff x="6161044" y="3863538"/>
            <a:chExt cx="1478423" cy="1474170"/>
          </a:xfrm>
        </p:grpSpPr>
        <p:grpSp>
          <p:nvGrpSpPr>
            <p:cNvPr id="7" name="Group 6"/>
            <p:cNvGrpSpPr/>
            <p:nvPr/>
          </p:nvGrpSpPr>
          <p:grpSpPr>
            <a:xfrm rot="16200000">
              <a:off x="6797668" y="4495910"/>
              <a:ext cx="1361919" cy="321678"/>
              <a:chOff x="3009253" y="2873975"/>
              <a:chExt cx="1036772" cy="244880"/>
            </a:xfrm>
          </p:grpSpPr>
          <p:cxnSp>
            <p:nvCxnSpPr>
              <p:cNvPr id="8" name="Straight Connector 7"/>
              <p:cNvCxnSpPr/>
              <p:nvPr/>
            </p:nvCxnSpPr>
            <p:spPr>
              <a:xfrm rot="5400000">
                <a:off x="3271580" y="2734089"/>
                <a:ext cx="0" cy="52465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3621635" y="3000332"/>
                <a:ext cx="424390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621635" y="2873975"/>
                <a:ext cx="0" cy="24488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>
                <a:off x="3433806" y="2873975"/>
                <a:ext cx="100101" cy="244880"/>
              </a:xfrm>
              <a:prstGeom prst="arc">
                <a:avLst>
                  <a:gd name="adj1" fmla="val 16143208"/>
                  <a:gd name="adj2" fmla="val 5475053"/>
                </a:avLst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5623585" y="4400998"/>
              <a:ext cx="1474166" cy="399248"/>
              <a:chOff x="4474649" y="3001221"/>
              <a:chExt cx="1474166" cy="399248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474649" y="3195653"/>
                <a:ext cx="334703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5624609" y="3197576"/>
                <a:ext cx="324206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4809351" y="3001221"/>
                <a:ext cx="815258" cy="399248"/>
                <a:chOff x="3840598" y="3446899"/>
                <a:chExt cx="2405021" cy="39924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3840598" y="3446899"/>
                  <a:ext cx="1276427" cy="399246"/>
                  <a:chOff x="3840598" y="3446899"/>
                  <a:chExt cx="1276427" cy="399246"/>
                </a:xfrm>
              </p:grpSpPr>
              <p:sp>
                <p:nvSpPr>
                  <p:cNvPr id="25" name="Arc 24"/>
                  <p:cNvSpPr/>
                  <p:nvPr/>
                </p:nvSpPr>
                <p:spPr>
                  <a:xfrm>
                    <a:off x="3840598" y="3446900"/>
                    <a:ext cx="695602" cy="399245"/>
                  </a:xfrm>
                  <a:prstGeom prst="arc">
                    <a:avLst>
                      <a:gd name="adj1" fmla="val 10841678"/>
                      <a:gd name="adj2" fmla="val 21534577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Arc 25"/>
                  <p:cNvSpPr/>
                  <p:nvPr/>
                </p:nvSpPr>
                <p:spPr>
                  <a:xfrm>
                    <a:off x="4421423" y="3488012"/>
                    <a:ext cx="114777" cy="284685"/>
                  </a:xfrm>
                  <a:prstGeom prst="arc">
                    <a:avLst>
                      <a:gd name="adj1" fmla="val 21533897"/>
                      <a:gd name="adj2" fmla="val 10865624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Arc 26"/>
                  <p:cNvSpPr/>
                  <p:nvPr/>
                </p:nvSpPr>
                <p:spPr>
                  <a:xfrm flipH="1">
                    <a:off x="4421423" y="3446899"/>
                    <a:ext cx="695602" cy="399245"/>
                  </a:xfrm>
                  <a:prstGeom prst="arc">
                    <a:avLst>
                      <a:gd name="adj1" fmla="val 16200000"/>
                      <a:gd name="adj2" fmla="val 21534577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394761" y="3446900"/>
                  <a:ext cx="1276427" cy="399246"/>
                  <a:chOff x="3840598" y="3446899"/>
                  <a:chExt cx="1276427" cy="399246"/>
                </a:xfrm>
              </p:grpSpPr>
              <p:sp>
                <p:nvSpPr>
                  <p:cNvPr id="22" name="Arc 21"/>
                  <p:cNvSpPr/>
                  <p:nvPr/>
                </p:nvSpPr>
                <p:spPr>
                  <a:xfrm>
                    <a:off x="3840598" y="3446900"/>
                    <a:ext cx="695602" cy="399245"/>
                  </a:xfrm>
                  <a:prstGeom prst="arc">
                    <a:avLst>
                      <a:gd name="adj1" fmla="val 16200000"/>
                      <a:gd name="adj2" fmla="val 21534577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Arc 22"/>
                  <p:cNvSpPr/>
                  <p:nvPr/>
                </p:nvSpPr>
                <p:spPr>
                  <a:xfrm>
                    <a:off x="4421423" y="3488012"/>
                    <a:ext cx="114777" cy="284685"/>
                  </a:xfrm>
                  <a:prstGeom prst="arc">
                    <a:avLst>
                      <a:gd name="adj1" fmla="val 21533897"/>
                      <a:gd name="adj2" fmla="val 10865624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Arc 23"/>
                  <p:cNvSpPr/>
                  <p:nvPr/>
                </p:nvSpPr>
                <p:spPr>
                  <a:xfrm flipH="1">
                    <a:off x="4421423" y="3446899"/>
                    <a:ext cx="695602" cy="399245"/>
                  </a:xfrm>
                  <a:prstGeom prst="arc">
                    <a:avLst>
                      <a:gd name="adj1" fmla="val 16200000"/>
                      <a:gd name="adj2" fmla="val 21534577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4969192" y="3446901"/>
                  <a:ext cx="1276427" cy="399246"/>
                  <a:chOff x="3840598" y="3446899"/>
                  <a:chExt cx="1276427" cy="399246"/>
                </a:xfrm>
              </p:grpSpPr>
              <p:sp>
                <p:nvSpPr>
                  <p:cNvPr id="19" name="Arc 18"/>
                  <p:cNvSpPr/>
                  <p:nvPr/>
                </p:nvSpPr>
                <p:spPr>
                  <a:xfrm>
                    <a:off x="3840598" y="3446900"/>
                    <a:ext cx="695602" cy="399245"/>
                  </a:xfrm>
                  <a:prstGeom prst="arc">
                    <a:avLst>
                      <a:gd name="adj1" fmla="val 16200000"/>
                      <a:gd name="adj2" fmla="val 21534577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>
                    <a:off x="4421423" y="3488012"/>
                    <a:ext cx="114777" cy="284685"/>
                  </a:xfrm>
                  <a:prstGeom prst="arc">
                    <a:avLst>
                      <a:gd name="adj1" fmla="val 21533897"/>
                      <a:gd name="adj2" fmla="val 10865624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Arc 20"/>
                  <p:cNvSpPr/>
                  <p:nvPr/>
                </p:nvSpPr>
                <p:spPr>
                  <a:xfrm flipH="1">
                    <a:off x="4421423" y="3446899"/>
                    <a:ext cx="695602" cy="399245"/>
                  </a:xfrm>
                  <a:prstGeom prst="arc">
                    <a:avLst>
                      <a:gd name="adj1" fmla="val 10644490"/>
                      <a:gd name="adj2" fmla="val 21534577"/>
                    </a:avLst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28" name="Elbow Connector 27"/>
            <p:cNvCxnSpPr/>
            <p:nvPr/>
          </p:nvCxnSpPr>
          <p:spPr>
            <a:xfrm>
              <a:off x="6357399" y="3863538"/>
              <a:ext cx="1126373" cy="112250"/>
            </a:xfrm>
            <a:prstGeom prst="bentConnector3">
              <a:avLst>
                <a:gd name="adj1" fmla="val 99958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57399" y="5337705"/>
              <a:ext cx="112637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2920276" y="2672862"/>
            <a:ext cx="3640016" cy="422033"/>
          </a:xfrm>
          <a:custGeom>
            <a:avLst/>
            <a:gdLst>
              <a:gd name="connsiteX0" fmla="*/ 0 w 3640016"/>
              <a:gd name="connsiteY0" fmla="*/ 404446 h 422033"/>
              <a:gd name="connsiteX1" fmla="*/ 413239 w 3640016"/>
              <a:gd name="connsiteY1" fmla="*/ 17584 h 422033"/>
              <a:gd name="connsiteX2" fmla="*/ 835270 w 3640016"/>
              <a:gd name="connsiteY2" fmla="*/ 404446 h 422033"/>
              <a:gd name="connsiteX3" fmla="*/ 1230923 w 3640016"/>
              <a:gd name="connsiteY3" fmla="*/ 17584 h 422033"/>
              <a:gd name="connsiteX4" fmla="*/ 1652954 w 3640016"/>
              <a:gd name="connsiteY4" fmla="*/ 422030 h 422033"/>
              <a:gd name="connsiteX5" fmla="*/ 2039816 w 3640016"/>
              <a:gd name="connsiteY5" fmla="*/ 8792 h 422033"/>
              <a:gd name="connsiteX6" fmla="*/ 2444262 w 3640016"/>
              <a:gd name="connsiteY6" fmla="*/ 422030 h 422033"/>
              <a:gd name="connsiteX7" fmla="*/ 2839916 w 3640016"/>
              <a:gd name="connsiteY7" fmla="*/ 8792 h 422033"/>
              <a:gd name="connsiteX8" fmla="*/ 3253154 w 3640016"/>
              <a:gd name="connsiteY8" fmla="*/ 404446 h 422033"/>
              <a:gd name="connsiteX9" fmla="*/ 3640016 w 3640016"/>
              <a:gd name="connsiteY9" fmla="*/ 0 h 422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40016" h="422033">
                <a:moveTo>
                  <a:pt x="0" y="404446"/>
                </a:moveTo>
                <a:cubicBezTo>
                  <a:pt x="137013" y="211015"/>
                  <a:pt x="274027" y="17584"/>
                  <a:pt x="413239" y="17584"/>
                </a:cubicBezTo>
                <a:cubicBezTo>
                  <a:pt x="552451" y="17584"/>
                  <a:pt x="698989" y="404446"/>
                  <a:pt x="835270" y="404446"/>
                </a:cubicBezTo>
                <a:cubicBezTo>
                  <a:pt x="971551" y="404446"/>
                  <a:pt x="1094642" y="14653"/>
                  <a:pt x="1230923" y="17584"/>
                </a:cubicBezTo>
                <a:cubicBezTo>
                  <a:pt x="1367204" y="20515"/>
                  <a:pt x="1518139" y="423495"/>
                  <a:pt x="1652954" y="422030"/>
                </a:cubicBezTo>
                <a:cubicBezTo>
                  <a:pt x="1787770" y="420565"/>
                  <a:pt x="1907931" y="8792"/>
                  <a:pt x="2039816" y="8792"/>
                </a:cubicBezTo>
                <a:cubicBezTo>
                  <a:pt x="2171701" y="8792"/>
                  <a:pt x="2310912" y="422030"/>
                  <a:pt x="2444262" y="422030"/>
                </a:cubicBezTo>
                <a:cubicBezTo>
                  <a:pt x="2577612" y="422030"/>
                  <a:pt x="2705101" y="11723"/>
                  <a:pt x="2839916" y="8792"/>
                </a:cubicBezTo>
                <a:cubicBezTo>
                  <a:pt x="2974731" y="5861"/>
                  <a:pt x="3119804" y="405911"/>
                  <a:pt x="3253154" y="404446"/>
                </a:cubicBezTo>
                <a:cubicBezTo>
                  <a:pt x="3386504" y="402981"/>
                  <a:pt x="3513260" y="201490"/>
                  <a:pt x="364001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42119" y="3204470"/>
            <a:ext cx="2948509" cy="2753503"/>
            <a:chOff x="1279349" y="3477425"/>
            <a:chExt cx="2948509" cy="2753503"/>
          </a:xfrm>
        </p:grpSpPr>
        <p:sp>
          <p:nvSpPr>
            <p:cNvPr id="87" name="Rectangle 86"/>
            <p:cNvSpPr/>
            <p:nvPr/>
          </p:nvSpPr>
          <p:spPr>
            <a:xfrm>
              <a:off x="2249903" y="3480018"/>
              <a:ext cx="1721988" cy="1697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44667" y="6061171"/>
              <a:ext cx="1721988" cy="1697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 rot="16200000">
              <a:off x="526081" y="4230693"/>
              <a:ext cx="2753500" cy="1246964"/>
              <a:chOff x="2004335" y="3569483"/>
              <a:chExt cx="5007902" cy="226790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853451" y="3569483"/>
                <a:ext cx="1147481" cy="1205757"/>
                <a:chOff x="5988425" y="3115234"/>
                <a:chExt cx="1147481" cy="120575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5988425" y="3115234"/>
                  <a:ext cx="1147481" cy="1071283"/>
                  <a:chOff x="5988425" y="3115234"/>
                  <a:chExt cx="1147481" cy="1071283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6104965" y="3115234"/>
                    <a:ext cx="1030941" cy="10309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5988425" y="3155576"/>
                    <a:ext cx="1030941" cy="103094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34" name="Arc 33"/>
                <p:cNvSpPr/>
                <p:nvPr/>
              </p:nvSpPr>
              <p:spPr>
                <a:xfrm>
                  <a:off x="6015316" y="3254191"/>
                  <a:ext cx="932330" cy="1066800"/>
                </a:xfrm>
                <a:prstGeom prst="arc">
                  <a:avLst>
                    <a:gd name="adj1" fmla="val 16200000"/>
                    <a:gd name="adj2" fmla="val 20035483"/>
                  </a:avLst>
                </a:prstGeom>
                <a:ln w="28575">
                  <a:solidFill>
                    <a:schemeClr val="tx1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Can 37"/>
              <p:cNvSpPr/>
              <p:nvPr/>
            </p:nvSpPr>
            <p:spPr>
              <a:xfrm rot="13710299">
                <a:off x="5003491" y="4002809"/>
                <a:ext cx="146668" cy="896471"/>
              </a:xfrm>
              <a:prstGeom prst="ca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95296" y="3847222"/>
                <a:ext cx="1990165" cy="199016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3663901" y="3984123"/>
                <a:ext cx="1671143" cy="1698172"/>
                <a:chOff x="3499338" y="3832515"/>
                <a:chExt cx="1671143" cy="1698172"/>
              </a:xfrm>
              <a:solidFill>
                <a:schemeClr val="tx2">
                  <a:lumMod val="60000"/>
                  <a:lumOff val="40000"/>
                </a:schemeClr>
              </a:solidFill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918466" y="3971387"/>
                  <a:ext cx="826477" cy="144193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25816" y="3832515"/>
                  <a:ext cx="0" cy="1698172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3918466" y="3971387"/>
                  <a:ext cx="826477" cy="1441938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3601943" y="4279117"/>
                  <a:ext cx="1441939" cy="826477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3499338" y="4690697"/>
                  <a:ext cx="1671143" cy="0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3601943" y="4279117"/>
                  <a:ext cx="1441939" cy="826477"/>
                </a:xfrm>
                <a:prstGeom prst="line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2313076" y="5334673"/>
                <a:ext cx="1628775" cy="3121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070004" y="5325149"/>
                <a:ext cx="1628775" cy="32165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2494051" y="5485975"/>
                <a:ext cx="914400" cy="47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V="1">
                <a:off x="2834117" y="4495365"/>
                <a:ext cx="2" cy="165956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V="1">
                <a:off x="6173640" y="4486551"/>
                <a:ext cx="0" cy="167719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070004" y="5646801"/>
                <a:ext cx="16158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313076" y="5646800"/>
                <a:ext cx="16158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 flipH="1">
              <a:off x="3491173" y="3477427"/>
              <a:ext cx="736685" cy="2753501"/>
              <a:chOff x="4761082" y="1841818"/>
              <a:chExt cx="1313726" cy="5394445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2720722" y="3882178"/>
                <a:ext cx="5394445" cy="1313726"/>
                <a:chOff x="2858863" y="2486008"/>
                <a:chExt cx="5394445" cy="1313726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4755169" y="2486008"/>
                  <a:ext cx="1747924" cy="131372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3196510" y="2966595"/>
                  <a:ext cx="1716379" cy="376675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6204352" y="2979583"/>
                  <a:ext cx="1716379" cy="363685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196511" y="2964739"/>
                  <a:ext cx="15697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 flipH="1">
                  <a:off x="3813510" y="2390479"/>
                  <a:ext cx="0" cy="19092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504949" y="2977727"/>
                  <a:ext cx="141207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16200000" flipH="1">
                  <a:off x="7380054" y="2473730"/>
                  <a:ext cx="4" cy="174650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758880" y="2500852"/>
                  <a:ext cx="174421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749603" y="3794168"/>
                  <a:ext cx="174421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755169" y="3343269"/>
                  <a:ext cx="0" cy="4453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504949" y="3343268"/>
                  <a:ext cx="0" cy="4453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768158" y="2519204"/>
                  <a:ext cx="0" cy="44533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497169" y="2501834"/>
                  <a:ext cx="0" cy="4786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854283" y="2609236"/>
                  <a:ext cx="0" cy="109182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3744516" y="3127454"/>
                  <a:ext cx="95534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Freeform 82"/>
              <p:cNvSpPr/>
              <p:nvPr/>
            </p:nvSpPr>
            <p:spPr>
              <a:xfrm rot="16200000">
                <a:off x="4705745" y="5072395"/>
                <a:ext cx="638638" cy="215414"/>
              </a:xfrm>
              <a:custGeom>
                <a:avLst/>
                <a:gdLst>
                  <a:gd name="connsiteX0" fmla="*/ 0 w 2039816"/>
                  <a:gd name="connsiteY0" fmla="*/ 430823 h 430823"/>
                  <a:gd name="connsiteX1" fmla="*/ 404446 w 2039816"/>
                  <a:gd name="connsiteY1" fmla="*/ 26376 h 430823"/>
                  <a:gd name="connsiteX2" fmla="*/ 826477 w 2039816"/>
                  <a:gd name="connsiteY2" fmla="*/ 413238 h 430823"/>
                  <a:gd name="connsiteX3" fmla="*/ 1239716 w 2039816"/>
                  <a:gd name="connsiteY3" fmla="*/ 17584 h 430823"/>
                  <a:gd name="connsiteX4" fmla="*/ 1652954 w 2039816"/>
                  <a:gd name="connsiteY4" fmla="*/ 422030 h 430823"/>
                  <a:gd name="connsiteX5" fmla="*/ 2039816 w 2039816"/>
                  <a:gd name="connsiteY5" fmla="*/ 0 h 430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9816" h="430823">
                    <a:moveTo>
                      <a:pt x="0" y="430823"/>
                    </a:moveTo>
                    <a:cubicBezTo>
                      <a:pt x="133350" y="230065"/>
                      <a:pt x="266700" y="29307"/>
                      <a:pt x="404446" y="26376"/>
                    </a:cubicBezTo>
                    <a:cubicBezTo>
                      <a:pt x="542192" y="23445"/>
                      <a:pt x="687265" y="414703"/>
                      <a:pt x="826477" y="413238"/>
                    </a:cubicBezTo>
                    <a:cubicBezTo>
                      <a:pt x="965689" y="411773"/>
                      <a:pt x="1101970" y="16119"/>
                      <a:pt x="1239716" y="17584"/>
                    </a:cubicBezTo>
                    <a:cubicBezTo>
                      <a:pt x="1377462" y="19049"/>
                      <a:pt x="1519604" y="424961"/>
                      <a:pt x="1652954" y="422030"/>
                    </a:cubicBezTo>
                    <a:cubicBezTo>
                      <a:pt x="1786304" y="419099"/>
                      <a:pt x="1913060" y="209549"/>
                      <a:pt x="203981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>
              <a:xfrm rot="16200000">
                <a:off x="5392652" y="5057912"/>
                <a:ext cx="638638" cy="215414"/>
              </a:xfrm>
              <a:custGeom>
                <a:avLst/>
                <a:gdLst>
                  <a:gd name="connsiteX0" fmla="*/ 0 w 2039816"/>
                  <a:gd name="connsiteY0" fmla="*/ 430823 h 430823"/>
                  <a:gd name="connsiteX1" fmla="*/ 404446 w 2039816"/>
                  <a:gd name="connsiteY1" fmla="*/ 26376 h 430823"/>
                  <a:gd name="connsiteX2" fmla="*/ 826477 w 2039816"/>
                  <a:gd name="connsiteY2" fmla="*/ 413238 h 430823"/>
                  <a:gd name="connsiteX3" fmla="*/ 1239716 w 2039816"/>
                  <a:gd name="connsiteY3" fmla="*/ 17584 h 430823"/>
                  <a:gd name="connsiteX4" fmla="*/ 1652954 w 2039816"/>
                  <a:gd name="connsiteY4" fmla="*/ 422030 h 430823"/>
                  <a:gd name="connsiteX5" fmla="*/ 2039816 w 2039816"/>
                  <a:gd name="connsiteY5" fmla="*/ 0 h 430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39816" h="430823">
                    <a:moveTo>
                      <a:pt x="0" y="430823"/>
                    </a:moveTo>
                    <a:cubicBezTo>
                      <a:pt x="133350" y="230065"/>
                      <a:pt x="266700" y="29307"/>
                      <a:pt x="404446" y="26376"/>
                    </a:cubicBezTo>
                    <a:cubicBezTo>
                      <a:pt x="542192" y="23445"/>
                      <a:pt x="687265" y="414703"/>
                      <a:pt x="826477" y="413238"/>
                    </a:cubicBezTo>
                    <a:cubicBezTo>
                      <a:pt x="965689" y="411773"/>
                      <a:pt x="1101970" y="16119"/>
                      <a:pt x="1239716" y="17584"/>
                    </a:cubicBezTo>
                    <a:cubicBezTo>
                      <a:pt x="1377462" y="19049"/>
                      <a:pt x="1519604" y="424961"/>
                      <a:pt x="1652954" y="422030"/>
                    </a:cubicBezTo>
                    <a:cubicBezTo>
                      <a:pt x="1786304" y="419099"/>
                      <a:pt x="1913060" y="209549"/>
                      <a:pt x="203981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Connector 91"/>
            <p:cNvCxnSpPr/>
            <p:nvPr/>
          </p:nvCxnSpPr>
          <p:spPr>
            <a:xfrm>
              <a:off x="2421523" y="6059276"/>
              <a:ext cx="1339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44667" y="6230926"/>
              <a:ext cx="172930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249904" y="3477425"/>
              <a:ext cx="172930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410918" y="3653409"/>
              <a:ext cx="134411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330054" y="5595581"/>
            <a:ext cx="5170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Frequency (in radians) = 1/√(L*C)</a:t>
            </a:r>
          </a:p>
        </p:txBody>
      </p:sp>
    </p:spTree>
    <p:extLst>
      <p:ext uri="{BB962C8B-B14F-4D97-AF65-F5344CB8AC3E}">
        <p14:creationId xmlns:p14="http://schemas.microsoft.com/office/powerpoint/2010/main" val="3157668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vs. 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Capacitor stores energy in an </a:t>
            </a:r>
            <a:r>
              <a:rPr lang="en-US" i="1" dirty="0" smtClean="0"/>
              <a:t>electric </a:t>
            </a:r>
            <a:r>
              <a:rPr lang="en-US" dirty="0" smtClean="0"/>
              <a:t>field</a:t>
            </a:r>
          </a:p>
          <a:p>
            <a:r>
              <a:rPr lang="en-US" dirty="0" smtClean="0"/>
              <a:t>Inductor stores energy in </a:t>
            </a:r>
            <a:r>
              <a:rPr lang="en-US" i="1" dirty="0" smtClean="0"/>
              <a:t>magnetic </a:t>
            </a:r>
            <a:r>
              <a:rPr lang="en-US" dirty="0" smtClean="0"/>
              <a:t>field</a:t>
            </a:r>
          </a:p>
          <a:p>
            <a:endParaRPr lang="en-US" dirty="0"/>
          </a:p>
          <a:p>
            <a:r>
              <a:rPr lang="en-US" dirty="0" smtClean="0"/>
              <a:t>Capacitor’s </a:t>
            </a:r>
            <a:r>
              <a:rPr lang="en-US" i="1" dirty="0" smtClean="0"/>
              <a:t>voltage </a:t>
            </a:r>
            <a:r>
              <a:rPr lang="en-US" dirty="0" smtClean="0"/>
              <a:t>cannot change instantaneously</a:t>
            </a:r>
          </a:p>
          <a:p>
            <a:r>
              <a:rPr lang="en-US" dirty="0" smtClean="0"/>
              <a:t>Inductor’s </a:t>
            </a:r>
            <a:r>
              <a:rPr lang="en-US" i="1" dirty="0" smtClean="0"/>
              <a:t>current</a:t>
            </a:r>
            <a:r>
              <a:rPr lang="en-US" dirty="0" smtClean="0"/>
              <a:t> cannot change instantaneously</a:t>
            </a:r>
          </a:p>
          <a:p>
            <a:endParaRPr lang="en-US" dirty="0"/>
          </a:p>
          <a:p>
            <a:r>
              <a:rPr lang="en-US" dirty="0" smtClean="0"/>
              <a:t>Capacitors become an open circuit at DC and short circuit at high frequency</a:t>
            </a:r>
          </a:p>
          <a:p>
            <a:r>
              <a:rPr lang="en-US" dirty="0" smtClean="0"/>
              <a:t>Inductors become a short circuit at DC and an open circuit at high frequency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319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331760"/>
          </a:xfrm>
        </p:spPr>
        <p:txBody>
          <a:bodyPr/>
          <a:lstStyle/>
          <a:p>
            <a:r>
              <a:rPr lang="en-US" dirty="0" smtClean="0"/>
              <a:t>Diode allows current flow in 1 direction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113307" y="2142699"/>
            <a:ext cx="4724221" cy="1313726"/>
            <a:chOff x="1555844" y="3098042"/>
            <a:chExt cx="5791202" cy="1610436"/>
          </a:xfrm>
        </p:grpSpPr>
        <p:sp>
          <p:nvSpPr>
            <p:cNvPr id="6" name="Rectangle 5"/>
            <p:cNvSpPr/>
            <p:nvPr/>
          </p:nvSpPr>
          <p:spPr>
            <a:xfrm>
              <a:off x="3466531" y="3098042"/>
              <a:ext cx="2142698" cy="161043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55844" y="3687171"/>
              <a:ext cx="2104029" cy="4617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43017" y="3703093"/>
              <a:ext cx="2104029" cy="44582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480179" y="3575714"/>
              <a:ext cx="395785" cy="39578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3579849" y="3098042"/>
              <a:ext cx="491162" cy="655092"/>
            </a:xfrm>
            <a:custGeom>
              <a:avLst/>
              <a:gdLst>
                <a:gd name="connsiteX0" fmla="*/ 64103 w 491162"/>
                <a:gd name="connsiteY0" fmla="*/ 655092 h 655092"/>
                <a:gd name="connsiteX1" fmla="*/ 23160 w 491162"/>
                <a:gd name="connsiteY1" fmla="*/ 600501 h 655092"/>
                <a:gd name="connsiteX2" fmla="*/ 23160 w 491162"/>
                <a:gd name="connsiteY2" fmla="*/ 491319 h 655092"/>
                <a:gd name="connsiteX3" fmla="*/ 36808 w 491162"/>
                <a:gd name="connsiteY3" fmla="*/ 450376 h 655092"/>
                <a:gd name="connsiteX4" fmla="*/ 64103 w 491162"/>
                <a:gd name="connsiteY4" fmla="*/ 409433 h 655092"/>
                <a:gd name="connsiteX5" fmla="*/ 105047 w 491162"/>
                <a:gd name="connsiteY5" fmla="*/ 395785 h 655092"/>
                <a:gd name="connsiteX6" fmla="*/ 173285 w 491162"/>
                <a:gd name="connsiteY6" fmla="*/ 409433 h 655092"/>
                <a:gd name="connsiteX7" fmla="*/ 241524 w 491162"/>
                <a:gd name="connsiteY7" fmla="*/ 477671 h 655092"/>
                <a:gd name="connsiteX8" fmla="*/ 255172 w 491162"/>
                <a:gd name="connsiteY8" fmla="*/ 518615 h 655092"/>
                <a:gd name="connsiteX9" fmla="*/ 241524 w 491162"/>
                <a:gd name="connsiteY9" fmla="*/ 559558 h 655092"/>
                <a:gd name="connsiteX10" fmla="*/ 159638 w 491162"/>
                <a:gd name="connsiteY10" fmla="*/ 504967 h 655092"/>
                <a:gd name="connsiteX11" fmla="*/ 118694 w 491162"/>
                <a:gd name="connsiteY11" fmla="*/ 477671 h 655092"/>
                <a:gd name="connsiteX12" fmla="*/ 105047 w 491162"/>
                <a:gd name="connsiteY12" fmla="*/ 341194 h 655092"/>
                <a:gd name="connsiteX13" fmla="*/ 132342 w 491162"/>
                <a:gd name="connsiteY13" fmla="*/ 300251 h 655092"/>
                <a:gd name="connsiteX14" fmla="*/ 173285 w 491162"/>
                <a:gd name="connsiteY14" fmla="*/ 286603 h 655092"/>
                <a:gd name="connsiteX15" fmla="*/ 309763 w 491162"/>
                <a:gd name="connsiteY15" fmla="*/ 313898 h 655092"/>
                <a:gd name="connsiteX16" fmla="*/ 350706 w 491162"/>
                <a:gd name="connsiteY16" fmla="*/ 354842 h 655092"/>
                <a:gd name="connsiteX17" fmla="*/ 378002 w 491162"/>
                <a:gd name="connsiteY17" fmla="*/ 395785 h 655092"/>
                <a:gd name="connsiteX18" fmla="*/ 337058 w 491162"/>
                <a:gd name="connsiteY18" fmla="*/ 423080 h 655092"/>
                <a:gd name="connsiteX19" fmla="*/ 268820 w 491162"/>
                <a:gd name="connsiteY19" fmla="*/ 354842 h 655092"/>
                <a:gd name="connsiteX20" fmla="*/ 227876 w 491162"/>
                <a:gd name="connsiteY20" fmla="*/ 327546 h 655092"/>
                <a:gd name="connsiteX21" fmla="*/ 214229 w 491162"/>
                <a:gd name="connsiteY21" fmla="*/ 204716 h 655092"/>
                <a:gd name="connsiteX22" fmla="*/ 255172 w 491162"/>
                <a:gd name="connsiteY22" fmla="*/ 191068 h 655092"/>
                <a:gd name="connsiteX23" fmla="*/ 391650 w 491162"/>
                <a:gd name="connsiteY23" fmla="*/ 218364 h 655092"/>
                <a:gd name="connsiteX24" fmla="*/ 432593 w 491162"/>
                <a:gd name="connsiteY24" fmla="*/ 245659 h 655092"/>
                <a:gd name="connsiteX25" fmla="*/ 459888 w 491162"/>
                <a:gd name="connsiteY25" fmla="*/ 286603 h 655092"/>
                <a:gd name="connsiteX26" fmla="*/ 378002 w 491162"/>
                <a:gd name="connsiteY26" fmla="*/ 272955 h 655092"/>
                <a:gd name="connsiteX27" fmla="*/ 309763 w 491162"/>
                <a:gd name="connsiteY27" fmla="*/ 191068 h 655092"/>
                <a:gd name="connsiteX28" fmla="*/ 296115 w 491162"/>
                <a:gd name="connsiteY28" fmla="*/ 150125 h 655092"/>
                <a:gd name="connsiteX29" fmla="*/ 309763 w 491162"/>
                <a:gd name="connsiteY29" fmla="*/ 109182 h 655092"/>
                <a:gd name="connsiteX30" fmla="*/ 350706 w 491162"/>
                <a:gd name="connsiteY30" fmla="*/ 95534 h 655092"/>
                <a:gd name="connsiteX31" fmla="*/ 459888 w 491162"/>
                <a:gd name="connsiteY31" fmla="*/ 122830 h 655092"/>
                <a:gd name="connsiteX32" fmla="*/ 487184 w 491162"/>
                <a:gd name="connsiteY32" fmla="*/ 163773 h 655092"/>
                <a:gd name="connsiteX33" fmla="*/ 446241 w 491162"/>
                <a:gd name="connsiteY33" fmla="*/ 177421 h 655092"/>
                <a:gd name="connsiteX34" fmla="*/ 405297 w 491162"/>
                <a:gd name="connsiteY34" fmla="*/ 136477 h 655092"/>
                <a:gd name="connsiteX35" fmla="*/ 364354 w 491162"/>
                <a:gd name="connsiteY35" fmla="*/ 54591 h 655092"/>
                <a:gd name="connsiteX36" fmla="*/ 364354 w 491162"/>
                <a:gd name="connsiteY36" fmla="*/ 0 h 65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1162" h="655092">
                  <a:moveTo>
                    <a:pt x="64103" y="655092"/>
                  </a:moveTo>
                  <a:cubicBezTo>
                    <a:pt x="50455" y="636895"/>
                    <a:pt x="33332" y="620846"/>
                    <a:pt x="23160" y="600501"/>
                  </a:cubicBezTo>
                  <a:cubicBezTo>
                    <a:pt x="0" y="554181"/>
                    <a:pt x="9925" y="537639"/>
                    <a:pt x="23160" y="491319"/>
                  </a:cubicBezTo>
                  <a:cubicBezTo>
                    <a:pt x="27112" y="477487"/>
                    <a:pt x="30374" y="463243"/>
                    <a:pt x="36808" y="450376"/>
                  </a:cubicBezTo>
                  <a:cubicBezTo>
                    <a:pt x="44143" y="435705"/>
                    <a:pt x="51295" y="419679"/>
                    <a:pt x="64103" y="409433"/>
                  </a:cubicBezTo>
                  <a:cubicBezTo>
                    <a:pt x="75337" y="400446"/>
                    <a:pt x="91399" y="400334"/>
                    <a:pt x="105047" y="395785"/>
                  </a:cubicBezTo>
                  <a:cubicBezTo>
                    <a:pt x="127793" y="400334"/>
                    <a:pt x="151565" y="401288"/>
                    <a:pt x="173285" y="409433"/>
                  </a:cubicBezTo>
                  <a:cubicBezTo>
                    <a:pt x="206881" y="422031"/>
                    <a:pt x="226126" y="446874"/>
                    <a:pt x="241524" y="477671"/>
                  </a:cubicBezTo>
                  <a:cubicBezTo>
                    <a:pt x="247958" y="490538"/>
                    <a:pt x="250623" y="504967"/>
                    <a:pt x="255172" y="518615"/>
                  </a:cubicBezTo>
                  <a:cubicBezTo>
                    <a:pt x="250623" y="532263"/>
                    <a:pt x="255765" y="561593"/>
                    <a:pt x="241524" y="559558"/>
                  </a:cubicBezTo>
                  <a:cubicBezTo>
                    <a:pt x="209049" y="554919"/>
                    <a:pt x="186933" y="523164"/>
                    <a:pt x="159638" y="504967"/>
                  </a:cubicBezTo>
                  <a:lnTo>
                    <a:pt x="118694" y="477671"/>
                  </a:lnTo>
                  <a:cubicBezTo>
                    <a:pt x="95354" y="407651"/>
                    <a:pt x="77975" y="404361"/>
                    <a:pt x="105047" y="341194"/>
                  </a:cubicBezTo>
                  <a:cubicBezTo>
                    <a:pt x="111508" y="326118"/>
                    <a:pt x="119534" y="310498"/>
                    <a:pt x="132342" y="300251"/>
                  </a:cubicBezTo>
                  <a:cubicBezTo>
                    <a:pt x="143575" y="291264"/>
                    <a:pt x="159637" y="291152"/>
                    <a:pt x="173285" y="286603"/>
                  </a:cubicBezTo>
                  <a:cubicBezTo>
                    <a:pt x="181368" y="287758"/>
                    <a:pt x="283780" y="296576"/>
                    <a:pt x="309763" y="313898"/>
                  </a:cubicBezTo>
                  <a:cubicBezTo>
                    <a:pt x="325822" y="324604"/>
                    <a:pt x="338350" y="340015"/>
                    <a:pt x="350706" y="354842"/>
                  </a:cubicBezTo>
                  <a:cubicBezTo>
                    <a:pt x="361207" y="367443"/>
                    <a:pt x="368903" y="382137"/>
                    <a:pt x="378002" y="395785"/>
                  </a:cubicBezTo>
                  <a:cubicBezTo>
                    <a:pt x="364354" y="404883"/>
                    <a:pt x="353461" y="423080"/>
                    <a:pt x="337058" y="423080"/>
                  </a:cubicBezTo>
                  <a:cubicBezTo>
                    <a:pt x="300663" y="423080"/>
                    <a:pt x="287017" y="373039"/>
                    <a:pt x="268820" y="354842"/>
                  </a:cubicBezTo>
                  <a:cubicBezTo>
                    <a:pt x="257221" y="343243"/>
                    <a:pt x="241524" y="336645"/>
                    <a:pt x="227876" y="327546"/>
                  </a:cubicBezTo>
                  <a:cubicBezTo>
                    <a:pt x="218778" y="300250"/>
                    <a:pt x="180110" y="238835"/>
                    <a:pt x="214229" y="204716"/>
                  </a:cubicBezTo>
                  <a:cubicBezTo>
                    <a:pt x="224401" y="194544"/>
                    <a:pt x="241524" y="195617"/>
                    <a:pt x="255172" y="191068"/>
                  </a:cubicBezTo>
                  <a:cubicBezTo>
                    <a:pt x="273645" y="194147"/>
                    <a:pt x="365738" y="207259"/>
                    <a:pt x="391650" y="218364"/>
                  </a:cubicBezTo>
                  <a:cubicBezTo>
                    <a:pt x="406726" y="224825"/>
                    <a:pt x="418945" y="236561"/>
                    <a:pt x="432593" y="245659"/>
                  </a:cubicBezTo>
                  <a:cubicBezTo>
                    <a:pt x="441691" y="259307"/>
                    <a:pt x="463866" y="270690"/>
                    <a:pt x="459888" y="286603"/>
                  </a:cubicBezTo>
                  <a:cubicBezTo>
                    <a:pt x="447849" y="334758"/>
                    <a:pt x="380217" y="274801"/>
                    <a:pt x="378002" y="272955"/>
                  </a:cubicBezTo>
                  <a:cubicBezTo>
                    <a:pt x="352127" y="251392"/>
                    <a:pt x="325101" y="221745"/>
                    <a:pt x="309763" y="191068"/>
                  </a:cubicBezTo>
                  <a:cubicBezTo>
                    <a:pt x="303329" y="178201"/>
                    <a:pt x="300664" y="163773"/>
                    <a:pt x="296115" y="150125"/>
                  </a:cubicBezTo>
                  <a:cubicBezTo>
                    <a:pt x="300664" y="136477"/>
                    <a:pt x="299591" y="119354"/>
                    <a:pt x="309763" y="109182"/>
                  </a:cubicBezTo>
                  <a:cubicBezTo>
                    <a:pt x="319935" y="99010"/>
                    <a:pt x="336320" y="95534"/>
                    <a:pt x="350706" y="95534"/>
                  </a:cubicBezTo>
                  <a:cubicBezTo>
                    <a:pt x="383645" y="95534"/>
                    <a:pt x="427579" y="112060"/>
                    <a:pt x="459888" y="122830"/>
                  </a:cubicBezTo>
                  <a:cubicBezTo>
                    <a:pt x="468987" y="136478"/>
                    <a:pt x="491162" y="147860"/>
                    <a:pt x="487184" y="163773"/>
                  </a:cubicBezTo>
                  <a:cubicBezTo>
                    <a:pt x="483695" y="177729"/>
                    <a:pt x="459889" y="181970"/>
                    <a:pt x="446241" y="177421"/>
                  </a:cubicBezTo>
                  <a:cubicBezTo>
                    <a:pt x="427930" y="171317"/>
                    <a:pt x="417653" y="151305"/>
                    <a:pt x="405297" y="136477"/>
                  </a:cubicBezTo>
                  <a:cubicBezTo>
                    <a:pt x="386657" y="114109"/>
                    <a:pt x="368599" y="84304"/>
                    <a:pt x="364354" y="54591"/>
                  </a:cubicBezTo>
                  <a:cubicBezTo>
                    <a:pt x="361781" y="36577"/>
                    <a:pt x="364354" y="18197"/>
                    <a:pt x="364354" y="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555845" y="3684896"/>
              <a:ext cx="192433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58119" y="4151194"/>
              <a:ext cx="192433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11505" y="3700818"/>
              <a:ext cx="1730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613780" y="4153468"/>
              <a:ext cx="173099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71081" y="3116239"/>
              <a:ext cx="213814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59708" y="4701655"/>
              <a:ext cx="2138149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66531" y="4148919"/>
              <a:ext cx="0" cy="54591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11504" y="4151193"/>
              <a:ext cx="0" cy="54591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82454" y="3138736"/>
              <a:ext cx="0" cy="54591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01966" y="3119718"/>
              <a:ext cx="0" cy="5867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>
            <a:off x="2302573" y="2832961"/>
            <a:ext cx="12803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104029" y="3680946"/>
            <a:ext cx="4724221" cy="1313727"/>
            <a:chOff x="2104029" y="3680946"/>
            <a:chExt cx="4724221" cy="1313727"/>
          </a:xfrm>
        </p:grpSpPr>
        <p:grpSp>
          <p:nvGrpSpPr>
            <p:cNvPr id="35" name="Group 34"/>
            <p:cNvGrpSpPr/>
            <p:nvPr/>
          </p:nvGrpSpPr>
          <p:grpSpPr>
            <a:xfrm>
              <a:off x="2104029" y="3680946"/>
              <a:ext cx="4724221" cy="1313727"/>
              <a:chOff x="1555844" y="3098041"/>
              <a:chExt cx="5791202" cy="161043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466531" y="3098042"/>
                <a:ext cx="2142698" cy="161043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555844" y="3687171"/>
                <a:ext cx="2104029" cy="4617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243017" y="3703093"/>
                <a:ext cx="2104029" cy="44582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486619" y="3588592"/>
                <a:ext cx="1280" cy="714617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 39"/>
              <p:cNvSpPr/>
              <p:nvPr/>
            </p:nvSpPr>
            <p:spPr>
              <a:xfrm>
                <a:off x="3476365" y="3098041"/>
                <a:ext cx="620402" cy="939421"/>
              </a:xfrm>
              <a:custGeom>
                <a:avLst/>
                <a:gdLst>
                  <a:gd name="connsiteX0" fmla="*/ 64103 w 491162"/>
                  <a:gd name="connsiteY0" fmla="*/ 655092 h 655092"/>
                  <a:gd name="connsiteX1" fmla="*/ 23160 w 491162"/>
                  <a:gd name="connsiteY1" fmla="*/ 600501 h 655092"/>
                  <a:gd name="connsiteX2" fmla="*/ 23160 w 491162"/>
                  <a:gd name="connsiteY2" fmla="*/ 491319 h 655092"/>
                  <a:gd name="connsiteX3" fmla="*/ 36808 w 491162"/>
                  <a:gd name="connsiteY3" fmla="*/ 450376 h 655092"/>
                  <a:gd name="connsiteX4" fmla="*/ 64103 w 491162"/>
                  <a:gd name="connsiteY4" fmla="*/ 409433 h 655092"/>
                  <a:gd name="connsiteX5" fmla="*/ 105047 w 491162"/>
                  <a:gd name="connsiteY5" fmla="*/ 395785 h 655092"/>
                  <a:gd name="connsiteX6" fmla="*/ 173285 w 491162"/>
                  <a:gd name="connsiteY6" fmla="*/ 409433 h 655092"/>
                  <a:gd name="connsiteX7" fmla="*/ 241524 w 491162"/>
                  <a:gd name="connsiteY7" fmla="*/ 477671 h 655092"/>
                  <a:gd name="connsiteX8" fmla="*/ 255172 w 491162"/>
                  <a:gd name="connsiteY8" fmla="*/ 518615 h 655092"/>
                  <a:gd name="connsiteX9" fmla="*/ 241524 w 491162"/>
                  <a:gd name="connsiteY9" fmla="*/ 559558 h 655092"/>
                  <a:gd name="connsiteX10" fmla="*/ 159638 w 491162"/>
                  <a:gd name="connsiteY10" fmla="*/ 504967 h 655092"/>
                  <a:gd name="connsiteX11" fmla="*/ 118694 w 491162"/>
                  <a:gd name="connsiteY11" fmla="*/ 477671 h 655092"/>
                  <a:gd name="connsiteX12" fmla="*/ 105047 w 491162"/>
                  <a:gd name="connsiteY12" fmla="*/ 341194 h 655092"/>
                  <a:gd name="connsiteX13" fmla="*/ 132342 w 491162"/>
                  <a:gd name="connsiteY13" fmla="*/ 300251 h 655092"/>
                  <a:gd name="connsiteX14" fmla="*/ 173285 w 491162"/>
                  <a:gd name="connsiteY14" fmla="*/ 286603 h 655092"/>
                  <a:gd name="connsiteX15" fmla="*/ 309763 w 491162"/>
                  <a:gd name="connsiteY15" fmla="*/ 313898 h 655092"/>
                  <a:gd name="connsiteX16" fmla="*/ 350706 w 491162"/>
                  <a:gd name="connsiteY16" fmla="*/ 354842 h 655092"/>
                  <a:gd name="connsiteX17" fmla="*/ 378002 w 491162"/>
                  <a:gd name="connsiteY17" fmla="*/ 395785 h 655092"/>
                  <a:gd name="connsiteX18" fmla="*/ 337058 w 491162"/>
                  <a:gd name="connsiteY18" fmla="*/ 423080 h 655092"/>
                  <a:gd name="connsiteX19" fmla="*/ 268820 w 491162"/>
                  <a:gd name="connsiteY19" fmla="*/ 354842 h 655092"/>
                  <a:gd name="connsiteX20" fmla="*/ 227876 w 491162"/>
                  <a:gd name="connsiteY20" fmla="*/ 327546 h 655092"/>
                  <a:gd name="connsiteX21" fmla="*/ 214229 w 491162"/>
                  <a:gd name="connsiteY21" fmla="*/ 204716 h 655092"/>
                  <a:gd name="connsiteX22" fmla="*/ 255172 w 491162"/>
                  <a:gd name="connsiteY22" fmla="*/ 191068 h 655092"/>
                  <a:gd name="connsiteX23" fmla="*/ 391650 w 491162"/>
                  <a:gd name="connsiteY23" fmla="*/ 218364 h 655092"/>
                  <a:gd name="connsiteX24" fmla="*/ 432593 w 491162"/>
                  <a:gd name="connsiteY24" fmla="*/ 245659 h 655092"/>
                  <a:gd name="connsiteX25" fmla="*/ 459888 w 491162"/>
                  <a:gd name="connsiteY25" fmla="*/ 286603 h 655092"/>
                  <a:gd name="connsiteX26" fmla="*/ 378002 w 491162"/>
                  <a:gd name="connsiteY26" fmla="*/ 272955 h 655092"/>
                  <a:gd name="connsiteX27" fmla="*/ 309763 w 491162"/>
                  <a:gd name="connsiteY27" fmla="*/ 191068 h 655092"/>
                  <a:gd name="connsiteX28" fmla="*/ 296115 w 491162"/>
                  <a:gd name="connsiteY28" fmla="*/ 150125 h 655092"/>
                  <a:gd name="connsiteX29" fmla="*/ 309763 w 491162"/>
                  <a:gd name="connsiteY29" fmla="*/ 109182 h 655092"/>
                  <a:gd name="connsiteX30" fmla="*/ 350706 w 491162"/>
                  <a:gd name="connsiteY30" fmla="*/ 95534 h 655092"/>
                  <a:gd name="connsiteX31" fmla="*/ 459888 w 491162"/>
                  <a:gd name="connsiteY31" fmla="*/ 122830 h 655092"/>
                  <a:gd name="connsiteX32" fmla="*/ 487184 w 491162"/>
                  <a:gd name="connsiteY32" fmla="*/ 163773 h 655092"/>
                  <a:gd name="connsiteX33" fmla="*/ 446241 w 491162"/>
                  <a:gd name="connsiteY33" fmla="*/ 177421 h 655092"/>
                  <a:gd name="connsiteX34" fmla="*/ 405297 w 491162"/>
                  <a:gd name="connsiteY34" fmla="*/ 136477 h 655092"/>
                  <a:gd name="connsiteX35" fmla="*/ 364354 w 491162"/>
                  <a:gd name="connsiteY35" fmla="*/ 54591 h 655092"/>
                  <a:gd name="connsiteX36" fmla="*/ 364354 w 491162"/>
                  <a:gd name="connsiteY36" fmla="*/ 0 h 65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91162" h="655092">
                    <a:moveTo>
                      <a:pt x="64103" y="655092"/>
                    </a:moveTo>
                    <a:cubicBezTo>
                      <a:pt x="50455" y="636895"/>
                      <a:pt x="33332" y="620846"/>
                      <a:pt x="23160" y="600501"/>
                    </a:cubicBezTo>
                    <a:cubicBezTo>
                      <a:pt x="0" y="554181"/>
                      <a:pt x="9925" y="537639"/>
                      <a:pt x="23160" y="491319"/>
                    </a:cubicBezTo>
                    <a:cubicBezTo>
                      <a:pt x="27112" y="477487"/>
                      <a:pt x="30374" y="463243"/>
                      <a:pt x="36808" y="450376"/>
                    </a:cubicBezTo>
                    <a:cubicBezTo>
                      <a:pt x="44143" y="435705"/>
                      <a:pt x="51295" y="419679"/>
                      <a:pt x="64103" y="409433"/>
                    </a:cubicBezTo>
                    <a:cubicBezTo>
                      <a:pt x="75337" y="400446"/>
                      <a:pt x="91399" y="400334"/>
                      <a:pt x="105047" y="395785"/>
                    </a:cubicBezTo>
                    <a:cubicBezTo>
                      <a:pt x="127793" y="400334"/>
                      <a:pt x="151565" y="401288"/>
                      <a:pt x="173285" y="409433"/>
                    </a:cubicBezTo>
                    <a:cubicBezTo>
                      <a:pt x="206881" y="422031"/>
                      <a:pt x="226126" y="446874"/>
                      <a:pt x="241524" y="477671"/>
                    </a:cubicBezTo>
                    <a:cubicBezTo>
                      <a:pt x="247958" y="490538"/>
                      <a:pt x="250623" y="504967"/>
                      <a:pt x="255172" y="518615"/>
                    </a:cubicBezTo>
                    <a:cubicBezTo>
                      <a:pt x="250623" y="532263"/>
                      <a:pt x="255765" y="561593"/>
                      <a:pt x="241524" y="559558"/>
                    </a:cubicBezTo>
                    <a:cubicBezTo>
                      <a:pt x="209049" y="554919"/>
                      <a:pt x="186933" y="523164"/>
                      <a:pt x="159638" y="504967"/>
                    </a:cubicBezTo>
                    <a:lnTo>
                      <a:pt x="118694" y="477671"/>
                    </a:lnTo>
                    <a:cubicBezTo>
                      <a:pt x="95354" y="407651"/>
                      <a:pt x="77975" y="404361"/>
                      <a:pt x="105047" y="341194"/>
                    </a:cubicBezTo>
                    <a:cubicBezTo>
                      <a:pt x="111508" y="326118"/>
                      <a:pt x="119534" y="310498"/>
                      <a:pt x="132342" y="300251"/>
                    </a:cubicBezTo>
                    <a:cubicBezTo>
                      <a:pt x="143575" y="291264"/>
                      <a:pt x="159637" y="291152"/>
                      <a:pt x="173285" y="286603"/>
                    </a:cubicBezTo>
                    <a:cubicBezTo>
                      <a:pt x="181368" y="287758"/>
                      <a:pt x="283780" y="296576"/>
                      <a:pt x="309763" y="313898"/>
                    </a:cubicBezTo>
                    <a:cubicBezTo>
                      <a:pt x="325822" y="324604"/>
                      <a:pt x="338350" y="340015"/>
                      <a:pt x="350706" y="354842"/>
                    </a:cubicBezTo>
                    <a:cubicBezTo>
                      <a:pt x="361207" y="367443"/>
                      <a:pt x="368903" y="382137"/>
                      <a:pt x="378002" y="395785"/>
                    </a:cubicBezTo>
                    <a:cubicBezTo>
                      <a:pt x="364354" y="404883"/>
                      <a:pt x="353461" y="423080"/>
                      <a:pt x="337058" y="423080"/>
                    </a:cubicBezTo>
                    <a:cubicBezTo>
                      <a:pt x="300663" y="423080"/>
                      <a:pt x="287017" y="373039"/>
                      <a:pt x="268820" y="354842"/>
                    </a:cubicBezTo>
                    <a:cubicBezTo>
                      <a:pt x="257221" y="343243"/>
                      <a:pt x="241524" y="336645"/>
                      <a:pt x="227876" y="327546"/>
                    </a:cubicBezTo>
                    <a:cubicBezTo>
                      <a:pt x="218778" y="300250"/>
                      <a:pt x="180110" y="238835"/>
                      <a:pt x="214229" y="204716"/>
                    </a:cubicBezTo>
                    <a:cubicBezTo>
                      <a:pt x="224401" y="194544"/>
                      <a:pt x="241524" y="195617"/>
                      <a:pt x="255172" y="191068"/>
                    </a:cubicBezTo>
                    <a:cubicBezTo>
                      <a:pt x="273645" y="194147"/>
                      <a:pt x="365738" y="207259"/>
                      <a:pt x="391650" y="218364"/>
                    </a:cubicBezTo>
                    <a:cubicBezTo>
                      <a:pt x="406726" y="224825"/>
                      <a:pt x="418945" y="236561"/>
                      <a:pt x="432593" y="245659"/>
                    </a:cubicBezTo>
                    <a:cubicBezTo>
                      <a:pt x="441691" y="259307"/>
                      <a:pt x="463866" y="270690"/>
                      <a:pt x="459888" y="286603"/>
                    </a:cubicBezTo>
                    <a:cubicBezTo>
                      <a:pt x="447849" y="334758"/>
                      <a:pt x="380217" y="274801"/>
                      <a:pt x="378002" y="272955"/>
                    </a:cubicBezTo>
                    <a:cubicBezTo>
                      <a:pt x="352127" y="251392"/>
                      <a:pt x="325101" y="221745"/>
                      <a:pt x="309763" y="191068"/>
                    </a:cubicBezTo>
                    <a:cubicBezTo>
                      <a:pt x="303329" y="178201"/>
                      <a:pt x="300664" y="163773"/>
                      <a:pt x="296115" y="150125"/>
                    </a:cubicBezTo>
                    <a:cubicBezTo>
                      <a:pt x="300664" y="136477"/>
                      <a:pt x="299591" y="119354"/>
                      <a:pt x="309763" y="109182"/>
                    </a:cubicBezTo>
                    <a:cubicBezTo>
                      <a:pt x="319935" y="99010"/>
                      <a:pt x="336320" y="95534"/>
                      <a:pt x="350706" y="95534"/>
                    </a:cubicBezTo>
                    <a:cubicBezTo>
                      <a:pt x="383645" y="95534"/>
                      <a:pt x="427579" y="112060"/>
                      <a:pt x="459888" y="122830"/>
                    </a:cubicBezTo>
                    <a:cubicBezTo>
                      <a:pt x="468987" y="136478"/>
                      <a:pt x="491162" y="147860"/>
                      <a:pt x="487184" y="163773"/>
                    </a:cubicBezTo>
                    <a:cubicBezTo>
                      <a:pt x="483695" y="177729"/>
                      <a:pt x="459889" y="181970"/>
                      <a:pt x="446241" y="177421"/>
                    </a:cubicBezTo>
                    <a:cubicBezTo>
                      <a:pt x="427930" y="171317"/>
                      <a:pt x="417653" y="151305"/>
                      <a:pt x="405297" y="136477"/>
                    </a:cubicBezTo>
                    <a:cubicBezTo>
                      <a:pt x="386657" y="114109"/>
                      <a:pt x="368599" y="84304"/>
                      <a:pt x="364354" y="54591"/>
                    </a:cubicBezTo>
                    <a:cubicBezTo>
                      <a:pt x="361781" y="36577"/>
                      <a:pt x="364354" y="18197"/>
                      <a:pt x="364354" y="0"/>
                    </a:cubicBezTo>
                  </a:path>
                </a:pathLst>
              </a:cu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1555845" y="3684896"/>
                <a:ext cx="19243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558119" y="4151194"/>
                <a:ext cx="19243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611505" y="3700818"/>
                <a:ext cx="17309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613780" y="4153468"/>
                <a:ext cx="17309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471081" y="3116239"/>
                <a:ext cx="21381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459708" y="4701655"/>
                <a:ext cx="2138149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66531" y="4148919"/>
                <a:ext cx="0" cy="54591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611504" y="4151193"/>
                <a:ext cx="0" cy="54591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482454" y="3138736"/>
                <a:ext cx="0" cy="54591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601966" y="3119718"/>
                <a:ext cx="0" cy="58670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/>
            <p:cNvCxnSpPr/>
            <p:nvPr/>
          </p:nvCxnSpPr>
          <p:spPr>
            <a:xfrm flipH="1">
              <a:off x="4368266" y="4349333"/>
              <a:ext cx="11661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306472" y="5322627"/>
            <a:ext cx="4312692" cy="723332"/>
            <a:chOff x="2306472" y="5322627"/>
            <a:chExt cx="4312692" cy="723332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2306472" y="5704764"/>
              <a:ext cx="431269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90364" y="5322627"/>
              <a:ext cx="0" cy="72333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Isosceles Triangle 61"/>
            <p:cNvSpPr/>
            <p:nvPr/>
          </p:nvSpPr>
          <p:spPr>
            <a:xfrm rot="5400000">
              <a:off x="4176215" y="5418163"/>
              <a:ext cx="627797" cy="57320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483893" y="5868538"/>
              <a:ext cx="10508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3054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 rot="5400000">
            <a:off x="5805122" y="3834602"/>
            <a:ext cx="3776235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921840" y="2175084"/>
            <a:ext cx="0" cy="37762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07040" y="5398867"/>
            <a:ext cx="4038600" cy="952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464639" y="2175084"/>
            <a:ext cx="1" cy="322119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5400000">
            <a:off x="2263990" y="3760567"/>
            <a:ext cx="3276600" cy="190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07040" y="2598517"/>
            <a:ext cx="0" cy="2895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93240" y="2369917"/>
            <a:ext cx="0" cy="2966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1693392"/>
          </a:xfrm>
        </p:spPr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92640" y="2217517"/>
            <a:ext cx="9144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49840" y="3436717"/>
            <a:ext cx="609600" cy="609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12040" y="2484217"/>
            <a:ext cx="2514600" cy="2514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54640" y="3741517"/>
            <a:ext cx="3314700" cy="0"/>
          </a:xfrm>
          <a:prstGeom prst="line">
            <a:avLst/>
          </a:prstGeom>
          <a:ln w="28575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705902" y="5256852"/>
            <a:ext cx="518453" cy="389665"/>
            <a:chOff x="4724400" y="5439137"/>
            <a:chExt cx="1747924" cy="1313726"/>
          </a:xfrm>
        </p:grpSpPr>
        <p:sp>
          <p:nvSpPr>
            <p:cNvPr id="13" name="Rectangle 12"/>
            <p:cNvSpPr/>
            <p:nvPr/>
          </p:nvSpPr>
          <p:spPr>
            <a:xfrm>
              <a:off x="4724400" y="5439137"/>
              <a:ext cx="1747924" cy="13137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735533" y="5828802"/>
              <a:ext cx="322865" cy="32286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4816840" y="5439137"/>
              <a:ext cx="400669" cy="534397"/>
            </a:xfrm>
            <a:custGeom>
              <a:avLst/>
              <a:gdLst>
                <a:gd name="connsiteX0" fmla="*/ 64103 w 491162"/>
                <a:gd name="connsiteY0" fmla="*/ 655092 h 655092"/>
                <a:gd name="connsiteX1" fmla="*/ 23160 w 491162"/>
                <a:gd name="connsiteY1" fmla="*/ 600501 h 655092"/>
                <a:gd name="connsiteX2" fmla="*/ 23160 w 491162"/>
                <a:gd name="connsiteY2" fmla="*/ 491319 h 655092"/>
                <a:gd name="connsiteX3" fmla="*/ 36808 w 491162"/>
                <a:gd name="connsiteY3" fmla="*/ 450376 h 655092"/>
                <a:gd name="connsiteX4" fmla="*/ 64103 w 491162"/>
                <a:gd name="connsiteY4" fmla="*/ 409433 h 655092"/>
                <a:gd name="connsiteX5" fmla="*/ 105047 w 491162"/>
                <a:gd name="connsiteY5" fmla="*/ 395785 h 655092"/>
                <a:gd name="connsiteX6" fmla="*/ 173285 w 491162"/>
                <a:gd name="connsiteY6" fmla="*/ 409433 h 655092"/>
                <a:gd name="connsiteX7" fmla="*/ 241524 w 491162"/>
                <a:gd name="connsiteY7" fmla="*/ 477671 h 655092"/>
                <a:gd name="connsiteX8" fmla="*/ 255172 w 491162"/>
                <a:gd name="connsiteY8" fmla="*/ 518615 h 655092"/>
                <a:gd name="connsiteX9" fmla="*/ 241524 w 491162"/>
                <a:gd name="connsiteY9" fmla="*/ 559558 h 655092"/>
                <a:gd name="connsiteX10" fmla="*/ 159638 w 491162"/>
                <a:gd name="connsiteY10" fmla="*/ 504967 h 655092"/>
                <a:gd name="connsiteX11" fmla="*/ 118694 w 491162"/>
                <a:gd name="connsiteY11" fmla="*/ 477671 h 655092"/>
                <a:gd name="connsiteX12" fmla="*/ 105047 w 491162"/>
                <a:gd name="connsiteY12" fmla="*/ 341194 h 655092"/>
                <a:gd name="connsiteX13" fmla="*/ 132342 w 491162"/>
                <a:gd name="connsiteY13" fmla="*/ 300251 h 655092"/>
                <a:gd name="connsiteX14" fmla="*/ 173285 w 491162"/>
                <a:gd name="connsiteY14" fmla="*/ 286603 h 655092"/>
                <a:gd name="connsiteX15" fmla="*/ 309763 w 491162"/>
                <a:gd name="connsiteY15" fmla="*/ 313898 h 655092"/>
                <a:gd name="connsiteX16" fmla="*/ 350706 w 491162"/>
                <a:gd name="connsiteY16" fmla="*/ 354842 h 655092"/>
                <a:gd name="connsiteX17" fmla="*/ 378002 w 491162"/>
                <a:gd name="connsiteY17" fmla="*/ 395785 h 655092"/>
                <a:gd name="connsiteX18" fmla="*/ 337058 w 491162"/>
                <a:gd name="connsiteY18" fmla="*/ 423080 h 655092"/>
                <a:gd name="connsiteX19" fmla="*/ 268820 w 491162"/>
                <a:gd name="connsiteY19" fmla="*/ 354842 h 655092"/>
                <a:gd name="connsiteX20" fmla="*/ 227876 w 491162"/>
                <a:gd name="connsiteY20" fmla="*/ 327546 h 655092"/>
                <a:gd name="connsiteX21" fmla="*/ 214229 w 491162"/>
                <a:gd name="connsiteY21" fmla="*/ 204716 h 655092"/>
                <a:gd name="connsiteX22" fmla="*/ 255172 w 491162"/>
                <a:gd name="connsiteY22" fmla="*/ 191068 h 655092"/>
                <a:gd name="connsiteX23" fmla="*/ 391650 w 491162"/>
                <a:gd name="connsiteY23" fmla="*/ 218364 h 655092"/>
                <a:gd name="connsiteX24" fmla="*/ 432593 w 491162"/>
                <a:gd name="connsiteY24" fmla="*/ 245659 h 655092"/>
                <a:gd name="connsiteX25" fmla="*/ 459888 w 491162"/>
                <a:gd name="connsiteY25" fmla="*/ 286603 h 655092"/>
                <a:gd name="connsiteX26" fmla="*/ 378002 w 491162"/>
                <a:gd name="connsiteY26" fmla="*/ 272955 h 655092"/>
                <a:gd name="connsiteX27" fmla="*/ 309763 w 491162"/>
                <a:gd name="connsiteY27" fmla="*/ 191068 h 655092"/>
                <a:gd name="connsiteX28" fmla="*/ 296115 w 491162"/>
                <a:gd name="connsiteY28" fmla="*/ 150125 h 655092"/>
                <a:gd name="connsiteX29" fmla="*/ 309763 w 491162"/>
                <a:gd name="connsiteY29" fmla="*/ 109182 h 655092"/>
                <a:gd name="connsiteX30" fmla="*/ 350706 w 491162"/>
                <a:gd name="connsiteY30" fmla="*/ 95534 h 655092"/>
                <a:gd name="connsiteX31" fmla="*/ 459888 w 491162"/>
                <a:gd name="connsiteY31" fmla="*/ 122830 h 655092"/>
                <a:gd name="connsiteX32" fmla="*/ 487184 w 491162"/>
                <a:gd name="connsiteY32" fmla="*/ 163773 h 655092"/>
                <a:gd name="connsiteX33" fmla="*/ 446241 w 491162"/>
                <a:gd name="connsiteY33" fmla="*/ 177421 h 655092"/>
                <a:gd name="connsiteX34" fmla="*/ 405297 w 491162"/>
                <a:gd name="connsiteY34" fmla="*/ 136477 h 655092"/>
                <a:gd name="connsiteX35" fmla="*/ 364354 w 491162"/>
                <a:gd name="connsiteY35" fmla="*/ 54591 h 655092"/>
                <a:gd name="connsiteX36" fmla="*/ 364354 w 491162"/>
                <a:gd name="connsiteY36" fmla="*/ 0 h 65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1162" h="655092">
                  <a:moveTo>
                    <a:pt x="64103" y="655092"/>
                  </a:moveTo>
                  <a:cubicBezTo>
                    <a:pt x="50455" y="636895"/>
                    <a:pt x="33332" y="620846"/>
                    <a:pt x="23160" y="600501"/>
                  </a:cubicBezTo>
                  <a:cubicBezTo>
                    <a:pt x="0" y="554181"/>
                    <a:pt x="9925" y="537639"/>
                    <a:pt x="23160" y="491319"/>
                  </a:cubicBezTo>
                  <a:cubicBezTo>
                    <a:pt x="27112" y="477487"/>
                    <a:pt x="30374" y="463243"/>
                    <a:pt x="36808" y="450376"/>
                  </a:cubicBezTo>
                  <a:cubicBezTo>
                    <a:pt x="44143" y="435705"/>
                    <a:pt x="51295" y="419679"/>
                    <a:pt x="64103" y="409433"/>
                  </a:cubicBezTo>
                  <a:cubicBezTo>
                    <a:pt x="75337" y="400446"/>
                    <a:pt x="91399" y="400334"/>
                    <a:pt x="105047" y="395785"/>
                  </a:cubicBezTo>
                  <a:cubicBezTo>
                    <a:pt x="127793" y="400334"/>
                    <a:pt x="151565" y="401288"/>
                    <a:pt x="173285" y="409433"/>
                  </a:cubicBezTo>
                  <a:cubicBezTo>
                    <a:pt x="206881" y="422031"/>
                    <a:pt x="226126" y="446874"/>
                    <a:pt x="241524" y="477671"/>
                  </a:cubicBezTo>
                  <a:cubicBezTo>
                    <a:pt x="247958" y="490538"/>
                    <a:pt x="250623" y="504967"/>
                    <a:pt x="255172" y="518615"/>
                  </a:cubicBezTo>
                  <a:cubicBezTo>
                    <a:pt x="250623" y="532263"/>
                    <a:pt x="255765" y="561593"/>
                    <a:pt x="241524" y="559558"/>
                  </a:cubicBezTo>
                  <a:cubicBezTo>
                    <a:pt x="209049" y="554919"/>
                    <a:pt x="186933" y="523164"/>
                    <a:pt x="159638" y="504967"/>
                  </a:cubicBezTo>
                  <a:lnTo>
                    <a:pt x="118694" y="477671"/>
                  </a:lnTo>
                  <a:cubicBezTo>
                    <a:pt x="95354" y="407651"/>
                    <a:pt x="77975" y="404361"/>
                    <a:pt x="105047" y="341194"/>
                  </a:cubicBezTo>
                  <a:cubicBezTo>
                    <a:pt x="111508" y="326118"/>
                    <a:pt x="119534" y="310498"/>
                    <a:pt x="132342" y="300251"/>
                  </a:cubicBezTo>
                  <a:cubicBezTo>
                    <a:pt x="143575" y="291264"/>
                    <a:pt x="159637" y="291152"/>
                    <a:pt x="173285" y="286603"/>
                  </a:cubicBezTo>
                  <a:cubicBezTo>
                    <a:pt x="181368" y="287758"/>
                    <a:pt x="283780" y="296576"/>
                    <a:pt x="309763" y="313898"/>
                  </a:cubicBezTo>
                  <a:cubicBezTo>
                    <a:pt x="325822" y="324604"/>
                    <a:pt x="338350" y="340015"/>
                    <a:pt x="350706" y="354842"/>
                  </a:cubicBezTo>
                  <a:cubicBezTo>
                    <a:pt x="361207" y="367443"/>
                    <a:pt x="368903" y="382137"/>
                    <a:pt x="378002" y="395785"/>
                  </a:cubicBezTo>
                  <a:cubicBezTo>
                    <a:pt x="364354" y="404883"/>
                    <a:pt x="353461" y="423080"/>
                    <a:pt x="337058" y="423080"/>
                  </a:cubicBezTo>
                  <a:cubicBezTo>
                    <a:pt x="300663" y="423080"/>
                    <a:pt x="287017" y="373039"/>
                    <a:pt x="268820" y="354842"/>
                  </a:cubicBezTo>
                  <a:cubicBezTo>
                    <a:pt x="257221" y="343243"/>
                    <a:pt x="241524" y="336645"/>
                    <a:pt x="227876" y="327546"/>
                  </a:cubicBezTo>
                  <a:cubicBezTo>
                    <a:pt x="218778" y="300250"/>
                    <a:pt x="180110" y="238835"/>
                    <a:pt x="214229" y="204716"/>
                  </a:cubicBezTo>
                  <a:cubicBezTo>
                    <a:pt x="224401" y="194544"/>
                    <a:pt x="241524" y="195617"/>
                    <a:pt x="255172" y="191068"/>
                  </a:cubicBezTo>
                  <a:cubicBezTo>
                    <a:pt x="273645" y="194147"/>
                    <a:pt x="365738" y="207259"/>
                    <a:pt x="391650" y="218364"/>
                  </a:cubicBezTo>
                  <a:cubicBezTo>
                    <a:pt x="406726" y="224825"/>
                    <a:pt x="418945" y="236561"/>
                    <a:pt x="432593" y="245659"/>
                  </a:cubicBezTo>
                  <a:cubicBezTo>
                    <a:pt x="441691" y="259307"/>
                    <a:pt x="463866" y="270690"/>
                    <a:pt x="459888" y="286603"/>
                  </a:cubicBezTo>
                  <a:cubicBezTo>
                    <a:pt x="447849" y="334758"/>
                    <a:pt x="380217" y="274801"/>
                    <a:pt x="378002" y="272955"/>
                  </a:cubicBezTo>
                  <a:cubicBezTo>
                    <a:pt x="352127" y="251392"/>
                    <a:pt x="325101" y="221745"/>
                    <a:pt x="309763" y="191068"/>
                  </a:cubicBezTo>
                  <a:cubicBezTo>
                    <a:pt x="303329" y="178201"/>
                    <a:pt x="300664" y="163773"/>
                    <a:pt x="296115" y="150125"/>
                  </a:cubicBezTo>
                  <a:cubicBezTo>
                    <a:pt x="300664" y="136477"/>
                    <a:pt x="299591" y="119354"/>
                    <a:pt x="309763" y="109182"/>
                  </a:cubicBezTo>
                  <a:cubicBezTo>
                    <a:pt x="319935" y="99010"/>
                    <a:pt x="336320" y="95534"/>
                    <a:pt x="350706" y="95534"/>
                  </a:cubicBezTo>
                  <a:cubicBezTo>
                    <a:pt x="383645" y="95534"/>
                    <a:pt x="427579" y="112060"/>
                    <a:pt x="459888" y="122830"/>
                  </a:cubicBezTo>
                  <a:cubicBezTo>
                    <a:pt x="468987" y="136478"/>
                    <a:pt x="491162" y="147860"/>
                    <a:pt x="487184" y="163773"/>
                  </a:cubicBezTo>
                  <a:cubicBezTo>
                    <a:pt x="483695" y="177729"/>
                    <a:pt x="459889" y="181970"/>
                    <a:pt x="446241" y="177421"/>
                  </a:cubicBezTo>
                  <a:cubicBezTo>
                    <a:pt x="427930" y="171317"/>
                    <a:pt x="417653" y="151305"/>
                    <a:pt x="405297" y="136477"/>
                  </a:cubicBezTo>
                  <a:cubicBezTo>
                    <a:pt x="386657" y="114109"/>
                    <a:pt x="368599" y="84304"/>
                    <a:pt x="364354" y="54591"/>
                  </a:cubicBezTo>
                  <a:cubicBezTo>
                    <a:pt x="361781" y="36577"/>
                    <a:pt x="364354" y="18197"/>
                    <a:pt x="364354" y="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3045040" y="2408017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92640" y="2217517"/>
            <a:ext cx="11049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92640" y="2598517"/>
            <a:ext cx="914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001612" y="2228278"/>
            <a:ext cx="0" cy="31705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7540" y="5396280"/>
            <a:ext cx="170836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07040" y="5494117"/>
            <a:ext cx="189886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24355" y="5495280"/>
            <a:ext cx="124028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24355" y="5389766"/>
            <a:ext cx="124028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64640" y="5494117"/>
            <a:ext cx="0" cy="4572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05902" y="5256852"/>
            <a:ext cx="51845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705901" y="5649614"/>
            <a:ext cx="51845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5705901" y="5256852"/>
            <a:ext cx="0" cy="1420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224354" y="5256851"/>
            <a:ext cx="0" cy="1420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705901" y="5504502"/>
            <a:ext cx="0" cy="1420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224354" y="5495280"/>
            <a:ext cx="0" cy="14201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899889" y="2692471"/>
            <a:ext cx="2118130" cy="2061796"/>
            <a:chOff x="3499338" y="3886200"/>
            <a:chExt cx="1652954" cy="1608992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921369" y="3991708"/>
              <a:ext cx="826477" cy="14419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334607" y="3886200"/>
              <a:ext cx="0" cy="160899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921369" y="3991708"/>
              <a:ext cx="826477" cy="14419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604846" y="4299438"/>
              <a:ext cx="1441939" cy="82647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499338" y="4712677"/>
              <a:ext cx="165295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3604846" y="4299438"/>
              <a:ext cx="1441939" cy="82647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384240" y="3478309"/>
            <a:ext cx="540799" cy="526416"/>
            <a:chOff x="3499338" y="3886200"/>
            <a:chExt cx="1652954" cy="160899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3921369" y="3991708"/>
              <a:ext cx="826477" cy="14419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4607" y="3886200"/>
              <a:ext cx="0" cy="160899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921369" y="3991708"/>
              <a:ext cx="826477" cy="14419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604846" y="4299438"/>
              <a:ext cx="1441939" cy="82647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499338" y="4712677"/>
              <a:ext cx="165295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604846" y="4299438"/>
              <a:ext cx="1441939" cy="82647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92640" y="18687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26805" y="180575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collector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73893" y="601408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emitter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478911" y="2323917"/>
            <a:ext cx="713980" cy="2579183"/>
            <a:chOff x="764931" y="2741799"/>
            <a:chExt cx="713980" cy="2579183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1107831" y="3823886"/>
              <a:ext cx="0" cy="50136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107831" y="4215392"/>
              <a:ext cx="371080" cy="3710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107831" y="3585458"/>
              <a:ext cx="353496" cy="35349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70119" y="2741799"/>
              <a:ext cx="0" cy="86304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461327" y="4571440"/>
              <a:ext cx="0" cy="7495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64931" y="4080192"/>
              <a:ext cx="3429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703385" y="34783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55961" y="49031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emitter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50361" y="197364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2054361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6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4800000">
                                      <p:cBhvr>
                                        <p:cTn id="8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0610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400" dirty="0" smtClean="0"/>
              <a:t>PMOS vs. NMOS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For PMOS</a:t>
            </a:r>
          </a:p>
          <a:p>
            <a:pPr lvl="1"/>
            <a:r>
              <a:rPr lang="en-US" dirty="0"/>
              <a:t>if gate is </a:t>
            </a:r>
            <a:r>
              <a:rPr lang="en-US" dirty="0" smtClean="0"/>
              <a:t>‘1’, </a:t>
            </a:r>
            <a:r>
              <a:rPr lang="en-US" dirty="0"/>
              <a:t>no current flow</a:t>
            </a:r>
          </a:p>
          <a:p>
            <a:pPr lvl="1"/>
            <a:r>
              <a:rPr lang="en-US" dirty="0"/>
              <a:t>if gate is </a:t>
            </a:r>
            <a:r>
              <a:rPr lang="en-US" dirty="0" smtClean="0"/>
              <a:t>‘0’, </a:t>
            </a:r>
            <a:r>
              <a:rPr lang="en-US" dirty="0"/>
              <a:t>current flows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from </a:t>
            </a:r>
            <a:r>
              <a:rPr lang="en-US" dirty="0"/>
              <a:t>source to </a:t>
            </a:r>
            <a:r>
              <a:rPr lang="en-US" dirty="0" smtClean="0"/>
              <a:t>drain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22854" y="1758732"/>
            <a:ext cx="512064" cy="1214582"/>
            <a:chOff x="1961388" y="1820882"/>
            <a:chExt cx="512064" cy="121458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462152" y="1820882"/>
              <a:ext cx="0" cy="45639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62152" y="2586271"/>
              <a:ext cx="0" cy="4491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64824" y="2277277"/>
              <a:ext cx="0" cy="30809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33209" y="2278172"/>
              <a:ext cx="0" cy="30809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33209" y="2277277"/>
              <a:ext cx="14024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33208" y="2585376"/>
              <a:ext cx="14024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61388" y="2427050"/>
              <a:ext cx="3034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15765" y="1748644"/>
            <a:ext cx="512064" cy="1214582"/>
            <a:chOff x="1961388" y="1820882"/>
            <a:chExt cx="512064" cy="12145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462152" y="1820882"/>
              <a:ext cx="0" cy="45639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62152" y="2586271"/>
              <a:ext cx="0" cy="4491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264824" y="2277277"/>
              <a:ext cx="0" cy="30809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3209" y="2278172"/>
              <a:ext cx="0" cy="30809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33209" y="2277277"/>
              <a:ext cx="14024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33208" y="2585376"/>
              <a:ext cx="140243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61388" y="2427050"/>
              <a:ext cx="3034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976275" y="2284473"/>
            <a:ext cx="140677" cy="1406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820283" y="3282117"/>
            <a:ext cx="3407518" cy="1524928"/>
            <a:chOff x="686670" y="3947746"/>
            <a:chExt cx="1832621" cy="820130"/>
          </a:xfrm>
        </p:grpSpPr>
        <p:grpSp>
          <p:nvGrpSpPr>
            <p:cNvPr id="35" name="Group 34"/>
            <p:cNvGrpSpPr/>
            <p:nvPr/>
          </p:nvGrpSpPr>
          <p:grpSpPr>
            <a:xfrm>
              <a:off x="1327638" y="3947746"/>
              <a:ext cx="1053609" cy="808892"/>
              <a:chOff x="1327638" y="3947746"/>
              <a:chExt cx="1053609" cy="80889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1723292" y="3947746"/>
                <a:ext cx="307731" cy="8088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7638" y="4246682"/>
                <a:ext cx="395654" cy="2066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982664" y="4040063"/>
                <a:ext cx="395654" cy="2066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85593" y="4465021"/>
                <a:ext cx="395654" cy="2066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1327638" y="4249713"/>
              <a:ext cx="39565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27638" y="4453301"/>
              <a:ext cx="39565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031023" y="4465021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028248" y="4243859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031177" y="4042755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31097" y="4674332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723292" y="4758232"/>
              <a:ext cx="30773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723366" y="3947746"/>
              <a:ext cx="30773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1723292" y="3947746"/>
              <a:ext cx="0" cy="29611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723366" y="4446122"/>
              <a:ext cx="0" cy="3217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032491" y="3947746"/>
              <a:ext cx="0" cy="923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025342" y="4664320"/>
              <a:ext cx="0" cy="923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1" idx="3"/>
            </p:cNvCxnSpPr>
            <p:nvPr/>
          </p:nvCxnSpPr>
          <p:spPr>
            <a:xfrm flipV="1">
              <a:off x="2031023" y="4243859"/>
              <a:ext cx="32" cy="10833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031275" y="4349766"/>
              <a:ext cx="32" cy="10833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/>
            <p:cNvSpPr/>
            <p:nvPr/>
          </p:nvSpPr>
          <p:spPr>
            <a:xfrm>
              <a:off x="1725130" y="4157836"/>
              <a:ext cx="256009" cy="368966"/>
            </a:xfrm>
            <a:custGeom>
              <a:avLst/>
              <a:gdLst>
                <a:gd name="connsiteX0" fmla="*/ 0 w 2057400"/>
                <a:gd name="connsiteY0" fmla="*/ 413238 h 430838"/>
                <a:gd name="connsiteX1" fmla="*/ 413239 w 2057400"/>
                <a:gd name="connsiteY1" fmla="*/ 0 h 430838"/>
                <a:gd name="connsiteX2" fmla="*/ 835269 w 2057400"/>
                <a:gd name="connsiteY2" fmla="*/ 413238 h 430838"/>
                <a:gd name="connsiteX3" fmla="*/ 1230923 w 2057400"/>
                <a:gd name="connsiteY3" fmla="*/ 26377 h 430838"/>
                <a:gd name="connsiteX4" fmla="*/ 1661746 w 2057400"/>
                <a:gd name="connsiteY4" fmla="*/ 430823 h 430838"/>
                <a:gd name="connsiteX5" fmla="*/ 2057400 w 2057400"/>
                <a:gd name="connsiteY5" fmla="*/ 8792 h 43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430838">
                  <a:moveTo>
                    <a:pt x="0" y="413238"/>
                  </a:moveTo>
                  <a:cubicBezTo>
                    <a:pt x="137014" y="206619"/>
                    <a:pt x="274028" y="0"/>
                    <a:pt x="413239" y="0"/>
                  </a:cubicBezTo>
                  <a:cubicBezTo>
                    <a:pt x="552450" y="0"/>
                    <a:pt x="698988" y="408842"/>
                    <a:pt x="835269" y="413238"/>
                  </a:cubicBezTo>
                  <a:cubicBezTo>
                    <a:pt x="971550" y="417634"/>
                    <a:pt x="1093177" y="23446"/>
                    <a:pt x="1230923" y="26377"/>
                  </a:cubicBezTo>
                  <a:cubicBezTo>
                    <a:pt x="1368669" y="29308"/>
                    <a:pt x="1524000" y="433754"/>
                    <a:pt x="1661746" y="430823"/>
                  </a:cubicBezTo>
                  <a:cubicBezTo>
                    <a:pt x="1799492" y="427892"/>
                    <a:pt x="1982665" y="39565"/>
                    <a:pt x="2057400" y="87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/>
            <p:cNvSpPr/>
            <p:nvPr/>
          </p:nvSpPr>
          <p:spPr>
            <a:xfrm>
              <a:off x="1878787" y="3966089"/>
              <a:ext cx="128005" cy="762733"/>
            </a:xfrm>
            <a:prstGeom prst="arc">
              <a:avLst>
                <a:gd name="adj1" fmla="val 16200000"/>
                <a:gd name="adj2" fmla="val 5469248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6670" y="4081871"/>
              <a:ext cx="578655" cy="347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Negative </a:t>
              </a:r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pressure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H="1">
              <a:off x="2099991" y="4143372"/>
              <a:ext cx="419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121267" y="4556339"/>
              <a:ext cx="39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255058" y="21499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29975" y="161606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55485" y="27438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Drain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86721" y="21068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61638" y="15729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87148" y="270070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Drain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15765" y="346119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90459" y="30689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448168" y="464151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Drain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6162294" y="3324694"/>
            <a:ext cx="1752539" cy="1524928"/>
            <a:chOff x="1723292" y="3947746"/>
            <a:chExt cx="942545" cy="820130"/>
          </a:xfrm>
        </p:grpSpPr>
        <p:grpSp>
          <p:nvGrpSpPr>
            <p:cNvPr id="87" name="Group 86"/>
            <p:cNvGrpSpPr/>
            <p:nvPr/>
          </p:nvGrpSpPr>
          <p:grpSpPr>
            <a:xfrm>
              <a:off x="1723292" y="3947746"/>
              <a:ext cx="942545" cy="808892"/>
              <a:chOff x="1723292" y="3947746"/>
              <a:chExt cx="942545" cy="808892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1723292" y="3947746"/>
                <a:ext cx="307731" cy="80889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20455" y="4289099"/>
                <a:ext cx="645382" cy="13858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982664" y="4040063"/>
                <a:ext cx="395654" cy="2066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985593" y="4465021"/>
                <a:ext cx="395654" cy="2066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0" name="Straight Connector 89"/>
            <p:cNvCxnSpPr/>
            <p:nvPr/>
          </p:nvCxnSpPr>
          <p:spPr>
            <a:xfrm>
              <a:off x="2031023" y="4465021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28248" y="4243859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031177" y="4042755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031097" y="4674332"/>
              <a:ext cx="35007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723292" y="4758232"/>
              <a:ext cx="30773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723366" y="3947746"/>
              <a:ext cx="30773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723292" y="3947747"/>
              <a:ext cx="0" cy="50101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1723366" y="4446122"/>
              <a:ext cx="0" cy="32175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032491" y="3947746"/>
              <a:ext cx="0" cy="923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025342" y="4664320"/>
              <a:ext cx="0" cy="9231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reeform 101"/>
            <p:cNvSpPr/>
            <p:nvPr/>
          </p:nvSpPr>
          <p:spPr>
            <a:xfrm>
              <a:off x="1725130" y="4157836"/>
              <a:ext cx="256009" cy="368966"/>
            </a:xfrm>
            <a:custGeom>
              <a:avLst/>
              <a:gdLst>
                <a:gd name="connsiteX0" fmla="*/ 0 w 2057400"/>
                <a:gd name="connsiteY0" fmla="*/ 413238 h 430838"/>
                <a:gd name="connsiteX1" fmla="*/ 413239 w 2057400"/>
                <a:gd name="connsiteY1" fmla="*/ 0 h 430838"/>
                <a:gd name="connsiteX2" fmla="*/ 835269 w 2057400"/>
                <a:gd name="connsiteY2" fmla="*/ 413238 h 430838"/>
                <a:gd name="connsiteX3" fmla="*/ 1230923 w 2057400"/>
                <a:gd name="connsiteY3" fmla="*/ 26377 h 430838"/>
                <a:gd name="connsiteX4" fmla="*/ 1661746 w 2057400"/>
                <a:gd name="connsiteY4" fmla="*/ 430823 h 430838"/>
                <a:gd name="connsiteX5" fmla="*/ 2057400 w 2057400"/>
                <a:gd name="connsiteY5" fmla="*/ 8792 h 43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7400" h="430838">
                  <a:moveTo>
                    <a:pt x="0" y="413238"/>
                  </a:moveTo>
                  <a:cubicBezTo>
                    <a:pt x="137014" y="206619"/>
                    <a:pt x="274028" y="0"/>
                    <a:pt x="413239" y="0"/>
                  </a:cubicBezTo>
                  <a:cubicBezTo>
                    <a:pt x="552450" y="0"/>
                    <a:pt x="698988" y="408842"/>
                    <a:pt x="835269" y="413238"/>
                  </a:cubicBezTo>
                  <a:cubicBezTo>
                    <a:pt x="971550" y="417634"/>
                    <a:pt x="1093177" y="23446"/>
                    <a:pt x="1230923" y="26377"/>
                  </a:cubicBezTo>
                  <a:cubicBezTo>
                    <a:pt x="1368669" y="29308"/>
                    <a:pt x="1524000" y="433754"/>
                    <a:pt x="1661746" y="430823"/>
                  </a:cubicBezTo>
                  <a:cubicBezTo>
                    <a:pt x="1799492" y="427892"/>
                    <a:pt x="1982665" y="39565"/>
                    <a:pt x="2057400" y="879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/>
            <p:cNvSpPr/>
            <p:nvPr/>
          </p:nvSpPr>
          <p:spPr>
            <a:xfrm>
              <a:off x="1878787" y="3966089"/>
              <a:ext cx="128005" cy="762733"/>
            </a:xfrm>
            <a:prstGeom prst="arc">
              <a:avLst>
                <a:gd name="adj1" fmla="val 16200000"/>
                <a:gd name="adj2" fmla="val 5469248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2099991" y="4143372"/>
              <a:ext cx="419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2121267" y="4556339"/>
              <a:ext cx="39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8113055" y="3531505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pressure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259545" y="389204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801726" y="30574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859435" y="470032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Drain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729393" y="3959397"/>
            <a:ext cx="1177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737209" y="4208784"/>
            <a:ext cx="117762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729320" y="3875279"/>
            <a:ext cx="0" cy="841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737209" y="4202383"/>
            <a:ext cx="0" cy="8411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ontent Placeholder 2"/>
          <p:cNvSpPr txBox="1">
            <a:spLocks/>
          </p:cNvSpPr>
          <p:nvPr/>
        </p:nvSpPr>
        <p:spPr>
          <a:xfrm>
            <a:off x="5155342" y="4957059"/>
            <a:ext cx="3838459" cy="1479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57F5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C905C"/>
              </a:buClr>
              <a:buSzPct val="120000"/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C905C"/>
              </a:buClr>
              <a:buSzPct val="12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C905C"/>
              </a:buClr>
              <a:buSzPct val="12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C905C"/>
              </a:buClr>
              <a:buSzPct val="12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For NMOS</a:t>
            </a:r>
          </a:p>
          <a:p>
            <a:pPr lvl="1"/>
            <a:r>
              <a:rPr lang="en-US" sz="1800" dirty="0" smtClean="0"/>
              <a:t>if gate is ‘0’, no current flow</a:t>
            </a:r>
          </a:p>
          <a:p>
            <a:pPr lvl="1"/>
            <a:r>
              <a:rPr lang="en-US" sz="1800" dirty="0" smtClean="0"/>
              <a:t>if gate is ‘1’, current flows </a:t>
            </a:r>
          </a:p>
          <a:p>
            <a:pPr marL="457200" lvl="1" indent="0">
              <a:buFontTx/>
              <a:buNone/>
            </a:pPr>
            <a:r>
              <a:rPr lang="en-US" sz="1800" dirty="0" smtClean="0"/>
              <a:t>     from source to drain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07775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more analogies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Transformers, AC sources (low and high frequency), potentiometer, </a:t>
            </a:r>
          </a:p>
          <a:p>
            <a:r>
              <a:rPr lang="en-US" dirty="0" smtClean="0"/>
              <a:t>Flow of water </a:t>
            </a:r>
            <a:r>
              <a:rPr lang="en-US" dirty="0" smtClean="0">
                <a:sym typeface="Wingdings" pitchFamily="2" charset="2"/>
              </a:rPr>
              <a:t> flow of electrical charge (electrons/holes)</a:t>
            </a:r>
          </a:p>
          <a:p>
            <a:r>
              <a:rPr lang="en-US" dirty="0" smtClean="0">
                <a:sym typeface="Wingdings" pitchFamily="2" charset="2"/>
              </a:rPr>
              <a:t>You will see plenty of electrical circuits 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Kirchoff’s</a:t>
            </a:r>
            <a:r>
              <a:rPr lang="en-US" dirty="0" smtClean="0">
                <a:sym typeface="Wingdings" pitchFamily="2" charset="2"/>
              </a:rPr>
              <a:t> laws, Ohm’s law, mesh/node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Electrical Quantities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60349"/>
              </p:ext>
            </p:extLst>
          </p:nvPr>
        </p:nvGraphicFramePr>
        <p:xfrm>
          <a:off x="1434965" y="1263112"/>
          <a:ext cx="6204326" cy="5020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0366"/>
                <a:gridCol w="1662287"/>
                <a:gridCol w="2541673"/>
              </a:tblGrid>
              <a:tr h="4371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Quantity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Unit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Important Equations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371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Charge (Q)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coulomb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 (C)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Baskerville Old Face" pitchFamily="18" charset="0"/>
                        </a:rPr>
                        <a:t>i</a:t>
                      </a:r>
                      <a:r>
                        <a:rPr lang="en-US" sz="1800" dirty="0" smtClean="0">
                          <a:latin typeface="Baskerville Old Face" pitchFamily="18" charset="0"/>
                        </a:rPr>
                        <a:t> = </a:t>
                      </a:r>
                      <a:r>
                        <a:rPr lang="en-US" sz="1800" dirty="0" err="1" smtClean="0">
                          <a:latin typeface="Baskerville Old Face" pitchFamily="18" charset="0"/>
                        </a:rPr>
                        <a:t>dq</a:t>
                      </a:r>
                      <a:r>
                        <a:rPr lang="en-US" sz="1800" dirty="0" smtClean="0">
                          <a:latin typeface="Baskerville Old Face" pitchFamily="18" charset="0"/>
                        </a:rPr>
                        <a:t>/</a:t>
                      </a:r>
                      <a:r>
                        <a:rPr lang="en-US" sz="1800" dirty="0" err="1" smtClean="0">
                          <a:latin typeface="Baskerville Old Face" pitchFamily="18" charset="0"/>
                        </a:rPr>
                        <a:t>dt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371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Current (I)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ampere (A)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371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Voltage (V)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vol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t (V)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5625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Power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watt (W)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P = </a:t>
                      </a:r>
                      <a:r>
                        <a:rPr lang="en-US" sz="1800" dirty="0" err="1" smtClean="0">
                          <a:latin typeface="Baskerville Old Face" pitchFamily="18" charset="0"/>
                        </a:rPr>
                        <a:t>dU</a:t>
                      </a:r>
                      <a:r>
                        <a:rPr lang="en-US" sz="1800" dirty="0" smtClean="0">
                          <a:latin typeface="Baskerville Old Face" pitchFamily="18" charset="0"/>
                        </a:rPr>
                        <a:t>/</a:t>
                      </a:r>
                      <a:r>
                        <a:rPr lang="en-US" sz="1800" dirty="0" err="1" smtClean="0">
                          <a:latin typeface="Baskerville Old Face" pitchFamily="18" charset="0"/>
                        </a:rPr>
                        <a:t>dt</a:t>
                      </a:r>
                      <a:endParaRPr lang="en-US" sz="1800" dirty="0" smtClean="0">
                        <a:latin typeface="Baskerville Old Face" pitchFamily="18" charset="0"/>
                      </a:endParaRPr>
                    </a:p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P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 = I*V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43710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Energy (U)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joule (J)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U = Q*V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5625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Resistance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 (R)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ohm (</a:t>
                      </a:r>
                      <a:r>
                        <a:rPr lang="el-GR" sz="1800" dirty="0" smtClean="0"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lang="en-US" sz="1800" dirty="0" smtClean="0">
                          <a:latin typeface="Baskerville Old Face" pitchFamily="18" charset="0"/>
                        </a:rPr>
                        <a:t>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V = IR</a:t>
                      </a:r>
                    </a:p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P = V</a:t>
                      </a:r>
                      <a:r>
                        <a:rPr lang="en-US" sz="1800" baseline="30000" dirty="0" smtClean="0">
                          <a:latin typeface="Baskerville Old Face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Baskerville Old Face" pitchFamily="18" charset="0"/>
                        </a:rPr>
                        <a:t>/R = I</a:t>
                      </a:r>
                      <a:r>
                        <a:rPr lang="en-US" sz="1800" baseline="30000" dirty="0" smtClean="0">
                          <a:latin typeface="Baskerville Old Face" pitchFamily="18" charset="0"/>
                        </a:rPr>
                        <a:t>2</a:t>
                      </a:r>
                      <a:r>
                        <a:rPr lang="en-US" sz="1800" dirty="0" smtClean="0">
                          <a:latin typeface="Baskerville Old Face" pitchFamily="18" charset="0"/>
                        </a:rPr>
                        <a:t>*R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78993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Capacitance (C)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farad (F)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Q = CV</a:t>
                      </a:r>
                    </a:p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U = ½*C*V</a:t>
                      </a:r>
                      <a:r>
                        <a:rPr lang="en-US" sz="1800" baseline="30000" dirty="0" smtClean="0">
                          <a:latin typeface="Baskerville Old Face" pitchFamily="18" charset="0"/>
                        </a:rPr>
                        <a:t>2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  </a:t>
                      </a:r>
                    </a:p>
                    <a:p>
                      <a:r>
                        <a:rPr lang="en-US" sz="1800" baseline="0" dirty="0" err="1" smtClean="0">
                          <a:latin typeface="Baskerville Old Face" pitchFamily="18" charset="0"/>
                        </a:rPr>
                        <a:t>i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 = C*dv/</a:t>
                      </a:r>
                      <a:r>
                        <a:rPr lang="en-US" sz="1800" baseline="0" dirty="0" err="1" smtClean="0">
                          <a:latin typeface="Baskerville Old Face" pitchFamily="18" charset="0"/>
                        </a:rPr>
                        <a:t>dt</a:t>
                      </a:r>
                      <a:endParaRPr lang="en-US" sz="1800" baseline="30000" dirty="0" smtClean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56255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Inductance</a:t>
                      </a: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 (L)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henry (H)</a:t>
                      </a:r>
                      <a:endParaRPr lang="en-US" sz="1800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Baskerville Old Face" pitchFamily="18" charset="0"/>
                        </a:rPr>
                        <a:t>U = ½*L*I</a:t>
                      </a:r>
                      <a:r>
                        <a:rPr lang="en-US" sz="1800" baseline="30000" dirty="0" smtClean="0">
                          <a:latin typeface="Baskerville Old Face" pitchFamily="18" charset="0"/>
                        </a:rPr>
                        <a:t>2</a:t>
                      </a:r>
                      <a:endParaRPr lang="en-US" sz="1800" dirty="0" smtClean="0">
                        <a:latin typeface="Baskerville Old Face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Baskerville Old Face" pitchFamily="18" charset="0"/>
                        </a:rPr>
                        <a:t>v = L*di/</a:t>
                      </a:r>
                      <a:r>
                        <a:rPr lang="en-US" sz="1800" baseline="0" dirty="0" err="1" smtClean="0">
                          <a:latin typeface="Baskerville Old Face" pitchFamily="18" charset="0"/>
                        </a:rPr>
                        <a:t>dt</a:t>
                      </a:r>
                      <a:endParaRPr lang="en-US" sz="1800" baseline="30000" dirty="0" smtClean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48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 vs.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seen both</a:t>
            </a:r>
          </a:p>
          <a:p>
            <a:r>
              <a:rPr lang="en-US" dirty="0" smtClean="0"/>
              <a:t>DC = battery, solar cell, fuel cell</a:t>
            </a:r>
          </a:p>
          <a:p>
            <a:pPr lvl="1"/>
            <a:r>
              <a:rPr lang="en-US" dirty="0" smtClean="0"/>
              <a:t>No changes to current/voltage level</a:t>
            </a:r>
          </a:p>
          <a:p>
            <a:r>
              <a:rPr lang="en-US" dirty="0" smtClean="0"/>
              <a:t>AC = turbine</a:t>
            </a:r>
          </a:p>
          <a:p>
            <a:pPr lvl="1"/>
            <a:r>
              <a:rPr lang="en-US" dirty="0" smtClean="0"/>
              <a:t>Spinning rotor passes magnets to produce current</a:t>
            </a:r>
          </a:p>
          <a:p>
            <a:pPr lvl="1"/>
            <a:r>
              <a:rPr lang="en-US" dirty="0" smtClean="0"/>
              <a:t>Current/voltage alternates between min and max in a sinusoid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47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107976" y="2229996"/>
            <a:ext cx="409433" cy="461665"/>
            <a:chOff x="3862317" y="3452883"/>
            <a:chExt cx="409433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875965" y="345288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sz="2400" baseline="50000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862317" y="3493827"/>
              <a:ext cx="409433" cy="4094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-9374647" y="2232270"/>
            <a:ext cx="17267602" cy="545582"/>
            <a:chOff x="-9374647" y="3455157"/>
            <a:chExt cx="17267602" cy="545582"/>
          </a:xfrm>
        </p:grpSpPr>
        <p:grpSp>
          <p:nvGrpSpPr>
            <p:cNvPr id="9" name="Group 8"/>
            <p:cNvGrpSpPr/>
            <p:nvPr/>
          </p:nvGrpSpPr>
          <p:grpSpPr>
            <a:xfrm>
              <a:off x="3605284" y="3455158"/>
              <a:ext cx="409433" cy="461665"/>
              <a:chOff x="3862317" y="3452883"/>
              <a:chExt cx="409433" cy="4616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27612" y="3455157"/>
              <a:ext cx="409433" cy="461665"/>
              <a:chOff x="3862317" y="3452883"/>
              <a:chExt cx="409433" cy="4616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87922" y="3455158"/>
              <a:ext cx="409433" cy="461665"/>
              <a:chOff x="3862317" y="3452883"/>
              <a:chExt cx="409433" cy="4616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065594" y="3455157"/>
              <a:ext cx="409433" cy="461665"/>
              <a:chOff x="3862317" y="3452883"/>
              <a:chExt cx="409433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525904" y="3455158"/>
              <a:ext cx="409433" cy="461665"/>
              <a:chOff x="3862317" y="3452883"/>
              <a:chExt cx="409433" cy="46166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23212" y="3457433"/>
              <a:ext cx="409433" cy="461665"/>
              <a:chOff x="3862317" y="3452883"/>
              <a:chExt cx="409433" cy="461665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5545540" y="3457432"/>
              <a:ext cx="409433" cy="461665"/>
              <a:chOff x="3862317" y="3452883"/>
              <a:chExt cx="409433" cy="46166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05850" y="3457433"/>
              <a:ext cx="409433" cy="461665"/>
              <a:chOff x="3862317" y="3452883"/>
              <a:chExt cx="409433" cy="46166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7483522" y="3457432"/>
              <a:ext cx="409433" cy="461665"/>
              <a:chOff x="3862317" y="3452883"/>
              <a:chExt cx="409433" cy="461665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94597" y="3468805"/>
              <a:ext cx="409433" cy="461665"/>
              <a:chOff x="3862317" y="3452883"/>
              <a:chExt cx="409433" cy="461665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191905" y="3471080"/>
              <a:ext cx="409433" cy="461665"/>
              <a:chOff x="3862317" y="3452883"/>
              <a:chExt cx="409433" cy="461665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4233" y="3471079"/>
              <a:ext cx="409433" cy="461665"/>
              <a:chOff x="3862317" y="3452883"/>
              <a:chExt cx="409433" cy="46166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174543" y="3471080"/>
              <a:ext cx="409433" cy="461665"/>
              <a:chOff x="3862317" y="3452883"/>
              <a:chExt cx="409433" cy="461665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652215" y="3471079"/>
              <a:ext cx="409433" cy="461665"/>
              <a:chOff x="3862317" y="3452883"/>
              <a:chExt cx="409433" cy="46166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36562" y="3457432"/>
              <a:ext cx="409433" cy="461665"/>
              <a:chOff x="3862317" y="3452883"/>
              <a:chExt cx="409433" cy="461665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-241110" y="3457431"/>
              <a:ext cx="409433" cy="461665"/>
              <a:chOff x="3862317" y="3452883"/>
              <a:chExt cx="409433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-1674125" y="3471079"/>
              <a:ext cx="409433" cy="461665"/>
              <a:chOff x="3862317" y="3452883"/>
              <a:chExt cx="409433" cy="461665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-2176817" y="3473354"/>
              <a:ext cx="409433" cy="461665"/>
              <a:chOff x="3862317" y="3452883"/>
              <a:chExt cx="409433" cy="461665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-2654489" y="3473353"/>
              <a:ext cx="409433" cy="461665"/>
              <a:chOff x="3862317" y="3452883"/>
              <a:chExt cx="409433" cy="46166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-1194179" y="3473354"/>
              <a:ext cx="409433" cy="461665"/>
              <a:chOff x="3862317" y="3452883"/>
              <a:chExt cx="409433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-716507" y="3473353"/>
              <a:ext cx="409433" cy="461665"/>
              <a:chOff x="3862317" y="3452883"/>
              <a:chExt cx="409433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-3135485" y="3480948"/>
              <a:ext cx="409433" cy="461665"/>
              <a:chOff x="3862317" y="3452883"/>
              <a:chExt cx="409433" cy="461665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-3613157" y="3480947"/>
              <a:ext cx="409433" cy="461665"/>
              <a:chOff x="3862317" y="3452883"/>
              <a:chExt cx="409433" cy="461665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-5046172" y="3494595"/>
              <a:ext cx="409433" cy="461665"/>
              <a:chOff x="3862317" y="3452883"/>
              <a:chExt cx="409433" cy="461665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-5548864" y="3496870"/>
              <a:ext cx="409433" cy="461665"/>
              <a:chOff x="3862317" y="3452883"/>
              <a:chExt cx="409433" cy="46166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-6026536" y="3496869"/>
              <a:ext cx="409433" cy="461665"/>
              <a:chOff x="3862317" y="3452883"/>
              <a:chExt cx="409433" cy="461665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-4566226" y="3496870"/>
              <a:ext cx="409433" cy="461665"/>
              <a:chOff x="3862317" y="3452883"/>
              <a:chExt cx="409433" cy="46166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-4088554" y="3496869"/>
              <a:ext cx="409433" cy="461665"/>
              <a:chOff x="3862317" y="3452883"/>
              <a:chExt cx="409433" cy="461665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-6483596" y="3523152"/>
              <a:ext cx="409433" cy="461665"/>
              <a:chOff x="3862317" y="3452883"/>
              <a:chExt cx="409433" cy="461665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-6961268" y="3523151"/>
              <a:ext cx="409433" cy="461665"/>
              <a:chOff x="3862317" y="3452883"/>
              <a:chExt cx="409433" cy="461665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-8394283" y="3536799"/>
              <a:ext cx="409433" cy="461665"/>
              <a:chOff x="3862317" y="3452883"/>
              <a:chExt cx="409433" cy="461665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-8896975" y="3539074"/>
              <a:ext cx="409433" cy="461665"/>
              <a:chOff x="3862317" y="3452883"/>
              <a:chExt cx="409433" cy="461665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-9374647" y="3539073"/>
              <a:ext cx="409433" cy="461665"/>
              <a:chOff x="3862317" y="3452883"/>
              <a:chExt cx="409433" cy="461665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-7914337" y="3539074"/>
              <a:ext cx="409433" cy="461665"/>
              <a:chOff x="3862317" y="3452883"/>
              <a:chExt cx="409433" cy="461665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-7436665" y="3539073"/>
              <a:ext cx="409433" cy="461665"/>
              <a:chOff x="3862317" y="3452883"/>
              <a:chExt cx="409433" cy="461665"/>
            </a:xfrm>
          </p:grpSpPr>
          <p:sp>
            <p:nvSpPr>
              <p:cNvPr id="113" name="TextBox 112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727123" y="2060140"/>
            <a:ext cx="7524518" cy="443257"/>
            <a:chOff x="88137" y="3283027"/>
            <a:chExt cx="8901714" cy="443257"/>
          </a:xfrm>
        </p:grpSpPr>
        <p:sp>
          <p:nvSpPr>
            <p:cNvPr id="116" name="Can 115"/>
            <p:cNvSpPr/>
            <p:nvPr/>
          </p:nvSpPr>
          <p:spPr>
            <a:xfrm rot="5400000">
              <a:off x="4516134" y="-747432"/>
              <a:ext cx="45719" cy="8901714"/>
            </a:xfrm>
            <a:prstGeom prst="can">
              <a:avLst>
                <a:gd name="adj" fmla="val 5885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3910987" y="3613532"/>
              <a:ext cx="15864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3955056" y="328302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Current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4073090" y="3559383"/>
            <a:ext cx="465783" cy="2281266"/>
            <a:chOff x="3786650" y="3272944"/>
            <a:chExt cx="465783" cy="2281266"/>
          </a:xfrm>
        </p:grpSpPr>
        <p:grpSp>
          <p:nvGrpSpPr>
            <p:cNvPr id="121" name="Group 120"/>
            <p:cNvGrpSpPr/>
            <p:nvPr/>
          </p:nvGrpSpPr>
          <p:grpSpPr>
            <a:xfrm>
              <a:off x="3786650" y="5092545"/>
              <a:ext cx="409433" cy="461665"/>
              <a:chOff x="3862317" y="3452883"/>
              <a:chExt cx="409433" cy="461665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795832" y="3272944"/>
              <a:ext cx="456601" cy="461665"/>
              <a:chOff x="3862317" y="3485934"/>
              <a:chExt cx="456601" cy="461665"/>
            </a:xfrm>
          </p:grpSpPr>
          <p:sp>
            <p:nvSpPr>
              <p:cNvPr id="128" name="TextBox 127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03" name="Group 202"/>
          <p:cNvGrpSpPr/>
          <p:nvPr/>
        </p:nvGrpSpPr>
        <p:grpSpPr>
          <a:xfrm>
            <a:off x="3211937" y="3138906"/>
            <a:ext cx="2536954" cy="2964312"/>
            <a:chOff x="2991599" y="2852467"/>
            <a:chExt cx="2536954" cy="2964312"/>
          </a:xfrm>
        </p:grpSpPr>
        <p:grpSp>
          <p:nvGrpSpPr>
            <p:cNvPr id="167" name="Group 120"/>
            <p:cNvGrpSpPr/>
            <p:nvPr/>
          </p:nvGrpSpPr>
          <p:grpSpPr>
            <a:xfrm>
              <a:off x="3806848" y="4672068"/>
              <a:ext cx="409433" cy="461665"/>
              <a:chOff x="3862317" y="3452883"/>
              <a:chExt cx="409433" cy="461665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8" name="Group 126"/>
            <p:cNvGrpSpPr/>
            <p:nvPr/>
          </p:nvGrpSpPr>
          <p:grpSpPr>
            <a:xfrm>
              <a:off x="3816030" y="2852467"/>
              <a:ext cx="456601" cy="461665"/>
              <a:chOff x="3862317" y="3485934"/>
              <a:chExt cx="456601" cy="461665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2" name="Group 120"/>
            <p:cNvGrpSpPr/>
            <p:nvPr/>
          </p:nvGrpSpPr>
          <p:grpSpPr>
            <a:xfrm>
              <a:off x="4247522" y="4914439"/>
              <a:ext cx="409433" cy="461665"/>
              <a:chOff x="3862317" y="3452883"/>
              <a:chExt cx="409433" cy="461665"/>
            </a:xfrm>
          </p:grpSpPr>
          <p:sp>
            <p:nvSpPr>
              <p:cNvPr id="136" name="TextBox 135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3" name="Group 126"/>
            <p:cNvGrpSpPr/>
            <p:nvPr/>
          </p:nvGrpSpPr>
          <p:grpSpPr>
            <a:xfrm>
              <a:off x="4256704" y="3094838"/>
              <a:ext cx="456601" cy="461665"/>
              <a:chOff x="3862317" y="3485934"/>
              <a:chExt cx="456601" cy="461665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9" name="Group 120"/>
            <p:cNvGrpSpPr/>
            <p:nvPr/>
          </p:nvGrpSpPr>
          <p:grpSpPr>
            <a:xfrm>
              <a:off x="3333122" y="4815288"/>
              <a:ext cx="409433" cy="461665"/>
              <a:chOff x="3862317" y="3452883"/>
              <a:chExt cx="409433" cy="461665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0" name="Group 126"/>
            <p:cNvGrpSpPr/>
            <p:nvPr/>
          </p:nvGrpSpPr>
          <p:grpSpPr>
            <a:xfrm>
              <a:off x="3342304" y="2995687"/>
              <a:ext cx="456601" cy="461665"/>
              <a:chOff x="3862317" y="3485934"/>
              <a:chExt cx="456601" cy="461665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6" name="Group 120"/>
            <p:cNvGrpSpPr/>
            <p:nvPr/>
          </p:nvGrpSpPr>
          <p:grpSpPr>
            <a:xfrm>
              <a:off x="4357691" y="5355114"/>
              <a:ext cx="409433" cy="461665"/>
              <a:chOff x="3862317" y="3452883"/>
              <a:chExt cx="409433" cy="461665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7" name="Group 126"/>
            <p:cNvGrpSpPr/>
            <p:nvPr/>
          </p:nvGrpSpPr>
          <p:grpSpPr>
            <a:xfrm>
              <a:off x="4366873" y="3535513"/>
              <a:ext cx="456601" cy="461665"/>
              <a:chOff x="3862317" y="3485934"/>
              <a:chExt cx="456601" cy="461665"/>
            </a:xfrm>
          </p:grpSpPr>
          <p:sp>
            <p:nvSpPr>
              <p:cNvPr id="148" name="TextBox 147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3" name="Group 120"/>
            <p:cNvGrpSpPr/>
            <p:nvPr/>
          </p:nvGrpSpPr>
          <p:grpSpPr>
            <a:xfrm>
              <a:off x="4721248" y="4892406"/>
              <a:ext cx="409433" cy="461665"/>
              <a:chOff x="3862317" y="3452883"/>
              <a:chExt cx="409433" cy="46166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Group 126"/>
            <p:cNvGrpSpPr/>
            <p:nvPr/>
          </p:nvGrpSpPr>
          <p:grpSpPr>
            <a:xfrm>
              <a:off x="4730430" y="3072805"/>
              <a:ext cx="456601" cy="461665"/>
              <a:chOff x="3862317" y="3485934"/>
              <a:chExt cx="456601" cy="461665"/>
            </a:xfrm>
          </p:grpSpPr>
          <p:sp>
            <p:nvSpPr>
              <p:cNvPr id="155" name="TextBox 154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0" name="Group 120"/>
            <p:cNvGrpSpPr/>
            <p:nvPr/>
          </p:nvGrpSpPr>
          <p:grpSpPr>
            <a:xfrm>
              <a:off x="3388206" y="5244945"/>
              <a:ext cx="409433" cy="461665"/>
              <a:chOff x="3862317" y="3452883"/>
              <a:chExt cx="409433" cy="461665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1" name="Group 126"/>
            <p:cNvGrpSpPr/>
            <p:nvPr/>
          </p:nvGrpSpPr>
          <p:grpSpPr>
            <a:xfrm>
              <a:off x="3397388" y="3425344"/>
              <a:ext cx="456601" cy="461665"/>
              <a:chOff x="3862317" y="3485934"/>
              <a:chExt cx="456601" cy="461665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4" name="Group 120"/>
            <p:cNvGrpSpPr/>
            <p:nvPr/>
          </p:nvGrpSpPr>
          <p:grpSpPr>
            <a:xfrm>
              <a:off x="4732264" y="5233928"/>
              <a:ext cx="409433" cy="461665"/>
              <a:chOff x="3862317" y="3452883"/>
              <a:chExt cx="409433" cy="461665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5" name="Group 126"/>
            <p:cNvGrpSpPr/>
            <p:nvPr/>
          </p:nvGrpSpPr>
          <p:grpSpPr>
            <a:xfrm>
              <a:off x="4741446" y="3414327"/>
              <a:ext cx="456601" cy="461665"/>
              <a:chOff x="3862317" y="3485934"/>
              <a:chExt cx="456601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1" name="Group 120"/>
            <p:cNvGrpSpPr/>
            <p:nvPr/>
          </p:nvGrpSpPr>
          <p:grpSpPr>
            <a:xfrm>
              <a:off x="5062770" y="5024608"/>
              <a:ext cx="409433" cy="461665"/>
              <a:chOff x="3862317" y="3452883"/>
              <a:chExt cx="409433" cy="461665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82" name="Group 126"/>
            <p:cNvGrpSpPr/>
            <p:nvPr/>
          </p:nvGrpSpPr>
          <p:grpSpPr>
            <a:xfrm>
              <a:off x="5071952" y="3205007"/>
              <a:ext cx="456601" cy="461665"/>
              <a:chOff x="3862317" y="3485934"/>
              <a:chExt cx="456601" cy="461665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5" name="Group 120"/>
            <p:cNvGrpSpPr/>
            <p:nvPr/>
          </p:nvGrpSpPr>
          <p:grpSpPr>
            <a:xfrm>
              <a:off x="2991599" y="5035625"/>
              <a:ext cx="409433" cy="461665"/>
              <a:chOff x="3862317" y="3452883"/>
              <a:chExt cx="409433" cy="461665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3875965" y="3452883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6" name="Group 126"/>
            <p:cNvGrpSpPr/>
            <p:nvPr/>
          </p:nvGrpSpPr>
          <p:grpSpPr>
            <a:xfrm>
              <a:off x="3000781" y="3216024"/>
              <a:ext cx="456601" cy="461665"/>
              <a:chOff x="3862317" y="3485934"/>
              <a:chExt cx="456601" cy="461665"/>
            </a:xfrm>
          </p:grpSpPr>
          <p:sp>
            <p:nvSpPr>
              <p:cNvPr id="197" name="TextBox 196"/>
              <p:cNvSpPr txBox="1"/>
              <p:nvPr/>
            </p:nvSpPr>
            <p:spPr>
              <a:xfrm>
                <a:off x="3864948" y="3485934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baseline="50000" dirty="0" smtClean="0">
                    <a:latin typeface="Times New Roman" pitchFamily="18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3862317" y="3493827"/>
                <a:ext cx="409433" cy="4094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811835" y="3756750"/>
            <a:ext cx="1751682" cy="1352196"/>
            <a:chOff x="6510968" y="3844885"/>
            <a:chExt cx="1751682" cy="1352196"/>
          </a:xfrm>
        </p:grpSpPr>
        <p:grpSp>
          <p:nvGrpSpPr>
            <p:cNvPr id="209" name="Group 208"/>
            <p:cNvGrpSpPr/>
            <p:nvPr/>
          </p:nvGrpSpPr>
          <p:grpSpPr>
            <a:xfrm>
              <a:off x="7050796" y="4076242"/>
              <a:ext cx="1211854" cy="912563"/>
              <a:chOff x="6147413" y="4131326"/>
              <a:chExt cx="1211854" cy="912563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6147413" y="4131326"/>
                <a:ext cx="1200838" cy="0"/>
              </a:xfrm>
              <a:prstGeom prst="line">
                <a:avLst/>
              </a:prstGeom>
              <a:ln w="28575">
                <a:gradFill>
                  <a:gsLst>
                    <a:gs pos="32000">
                      <a:schemeClr val="tx1"/>
                    </a:gs>
                    <a:gs pos="100000">
                      <a:schemeClr val="bg1"/>
                    </a:gs>
                  </a:gsLst>
                  <a:lin ang="0" scaled="0"/>
                </a:gradFill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6156594" y="5043889"/>
                <a:ext cx="1202673" cy="0"/>
              </a:xfrm>
              <a:prstGeom prst="line">
                <a:avLst/>
              </a:prstGeom>
              <a:ln w="28575">
                <a:gradFill>
                  <a:gsLst>
                    <a:gs pos="32000">
                      <a:schemeClr val="tx1"/>
                    </a:gs>
                    <a:gs pos="100000">
                      <a:schemeClr val="bg1"/>
                    </a:gs>
                  </a:gsLst>
                  <a:lin ang="0" scaled="0"/>
                </a:gradFill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TextBox 209"/>
            <p:cNvSpPr txBox="1"/>
            <p:nvPr/>
          </p:nvSpPr>
          <p:spPr>
            <a:xfrm>
              <a:off x="6676222" y="3844885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740487" y="4735416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-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10968" y="4373696"/>
              <a:ext cx="885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Voltage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273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27382E-6 L 0.93472 4.27382E-6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208 L 0.94844 0.0020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0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1708834" y="4117019"/>
            <a:ext cx="2560497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irect Access Storage 23"/>
          <p:cNvSpPr/>
          <p:nvPr/>
        </p:nvSpPr>
        <p:spPr>
          <a:xfrm>
            <a:off x="4144670" y="3692209"/>
            <a:ext cx="203200" cy="877454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765"/>
            <a:ext cx="8229600" cy="10623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Turn a loop of wire inside of a magnet</a:t>
            </a:r>
          </a:p>
          <a:p>
            <a:pPr lvl="1"/>
            <a:r>
              <a:rPr lang="en-US" dirty="0" smtClean="0"/>
              <a:t>The change in magnetic field creates a current (thank you, Faraday)http</a:t>
            </a:r>
            <a:r>
              <a:rPr lang="en-US" dirty="0"/>
              <a:t>://www.generatorguide.net/howgeneratorworks.html</a:t>
            </a:r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 flipH="1">
            <a:off x="5301671" y="2482272"/>
            <a:ext cx="2276410" cy="3338946"/>
            <a:chOff x="914399" y="1579418"/>
            <a:chExt cx="2115128" cy="4451928"/>
          </a:xfrm>
          <a:scene3d>
            <a:camera prst="perspectiveLeft"/>
            <a:lightRig rig="threePt" dir="t"/>
          </a:scene3d>
        </p:grpSpPr>
        <p:sp>
          <p:nvSpPr>
            <p:cNvPr id="10" name="L-Shape 9"/>
            <p:cNvSpPr/>
            <p:nvPr/>
          </p:nvSpPr>
          <p:spPr>
            <a:xfrm>
              <a:off x="914400" y="3805382"/>
              <a:ext cx="2115127" cy="2225964"/>
            </a:xfrm>
            <a:prstGeom prst="corner">
              <a:avLst>
                <a:gd name="adj1" fmla="val 29913"/>
                <a:gd name="adj2" fmla="val 2772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p3d extrusionH="698500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 flipV="1">
              <a:off x="914399" y="1579418"/>
              <a:ext cx="2115127" cy="2225964"/>
            </a:xfrm>
            <a:prstGeom prst="corner">
              <a:avLst>
                <a:gd name="adj1" fmla="val 29913"/>
                <a:gd name="adj2" fmla="val 27729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  <a:sp3d extrusionH="698500">
              <a:bevelT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5620327" y="3168073"/>
            <a:ext cx="1080655" cy="1967345"/>
            <a:chOff x="2193636" y="3168073"/>
            <a:chExt cx="1080655" cy="196734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521527" y="3168073"/>
              <a:ext cx="0" cy="19673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95600" y="3168073"/>
              <a:ext cx="0" cy="19673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93636" y="3168073"/>
              <a:ext cx="0" cy="19673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274291" y="3168073"/>
              <a:ext cx="0" cy="19673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19"/>
          <p:cNvSpPr/>
          <p:nvPr/>
        </p:nvSpPr>
        <p:spPr>
          <a:xfrm flipH="1">
            <a:off x="4269331" y="3583131"/>
            <a:ext cx="2362662" cy="1137227"/>
          </a:xfrm>
          <a:custGeom>
            <a:avLst/>
            <a:gdLst>
              <a:gd name="connsiteX0" fmla="*/ 2355273 w 2355273"/>
              <a:gd name="connsiteY0" fmla="*/ 868218 h 1967345"/>
              <a:gd name="connsiteX1" fmla="*/ 1191491 w 2355273"/>
              <a:gd name="connsiteY1" fmla="*/ 868218 h 1967345"/>
              <a:gd name="connsiteX2" fmla="*/ 1191491 w 2355273"/>
              <a:gd name="connsiteY2" fmla="*/ 0 h 1967345"/>
              <a:gd name="connsiteX3" fmla="*/ 0 w 2355273"/>
              <a:gd name="connsiteY3" fmla="*/ 0 h 1967345"/>
              <a:gd name="connsiteX4" fmla="*/ 0 w 2355273"/>
              <a:gd name="connsiteY4" fmla="*/ 1967345 h 1967345"/>
              <a:gd name="connsiteX5" fmla="*/ 1163782 w 2355273"/>
              <a:gd name="connsiteY5" fmla="*/ 1967345 h 1967345"/>
              <a:gd name="connsiteX6" fmla="*/ 1163782 w 2355273"/>
              <a:gd name="connsiteY6" fmla="*/ 1006763 h 1967345"/>
              <a:gd name="connsiteX7" fmla="*/ 2346036 w 2355273"/>
              <a:gd name="connsiteY7" fmla="*/ 1006763 h 1967345"/>
              <a:gd name="connsiteX0" fmla="*/ 2355273 w 2355273"/>
              <a:gd name="connsiteY0" fmla="*/ 868218 h 1967345"/>
              <a:gd name="connsiteX1" fmla="*/ 1191491 w 2355273"/>
              <a:gd name="connsiteY1" fmla="*/ 868218 h 1967345"/>
              <a:gd name="connsiteX2" fmla="*/ 1191491 w 2355273"/>
              <a:gd name="connsiteY2" fmla="*/ 0 h 1967345"/>
              <a:gd name="connsiteX3" fmla="*/ 0 w 2355273"/>
              <a:gd name="connsiteY3" fmla="*/ 0 h 1967345"/>
              <a:gd name="connsiteX4" fmla="*/ 0 w 2355273"/>
              <a:gd name="connsiteY4" fmla="*/ 1967345 h 1967345"/>
              <a:gd name="connsiteX5" fmla="*/ 1163782 w 2355273"/>
              <a:gd name="connsiteY5" fmla="*/ 1967345 h 1967345"/>
              <a:gd name="connsiteX6" fmla="*/ 1209963 w 2355273"/>
              <a:gd name="connsiteY6" fmla="*/ 1006763 h 1967345"/>
              <a:gd name="connsiteX7" fmla="*/ 2346036 w 2355273"/>
              <a:gd name="connsiteY7" fmla="*/ 1006763 h 1967345"/>
              <a:gd name="connsiteX0" fmla="*/ 2355273 w 2355273"/>
              <a:gd name="connsiteY0" fmla="*/ 868218 h 1967345"/>
              <a:gd name="connsiteX1" fmla="*/ 1191491 w 2355273"/>
              <a:gd name="connsiteY1" fmla="*/ 868218 h 1967345"/>
              <a:gd name="connsiteX2" fmla="*/ 1191491 w 2355273"/>
              <a:gd name="connsiteY2" fmla="*/ 0 h 1967345"/>
              <a:gd name="connsiteX3" fmla="*/ 0 w 2355273"/>
              <a:gd name="connsiteY3" fmla="*/ 0 h 1967345"/>
              <a:gd name="connsiteX4" fmla="*/ 0 w 2355273"/>
              <a:gd name="connsiteY4" fmla="*/ 1967345 h 1967345"/>
              <a:gd name="connsiteX5" fmla="*/ 1209963 w 2355273"/>
              <a:gd name="connsiteY5" fmla="*/ 1958109 h 1967345"/>
              <a:gd name="connsiteX6" fmla="*/ 1209963 w 2355273"/>
              <a:gd name="connsiteY6" fmla="*/ 1006763 h 1967345"/>
              <a:gd name="connsiteX7" fmla="*/ 2346036 w 2355273"/>
              <a:gd name="connsiteY7" fmla="*/ 1006763 h 1967345"/>
              <a:gd name="connsiteX0" fmla="*/ 2355273 w 2355273"/>
              <a:gd name="connsiteY0" fmla="*/ 868218 h 1967345"/>
              <a:gd name="connsiteX1" fmla="*/ 1191491 w 2355273"/>
              <a:gd name="connsiteY1" fmla="*/ 868218 h 1967345"/>
              <a:gd name="connsiteX2" fmla="*/ 1191491 w 2355273"/>
              <a:gd name="connsiteY2" fmla="*/ 0 h 1967345"/>
              <a:gd name="connsiteX3" fmla="*/ 0 w 2355273"/>
              <a:gd name="connsiteY3" fmla="*/ 0 h 1967345"/>
              <a:gd name="connsiteX4" fmla="*/ 0 w 2355273"/>
              <a:gd name="connsiteY4" fmla="*/ 1967345 h 1967345"/>
              <a:gd name="connsiteX5" fmla="*/ 1209963 w 2355273"/>
              <a:gd name="connsiteY5" fmla="*/ 1958109 h 1967345"/>
              <a:gd name="connsiteX6" fmla="*/ 1191491 w 2355273"/>
              <a:gd name="connsiteY6" fmla="*/ 1038720 h 1967345"/>
              <a:gd name="connsiteX7" fmla="*/ 2346036 w 2355273"/>
              <a:gd name="connsiteY7" fmla="*/ 1006763 h 1967345"/>
              <a:gd name="connsiteX0" fmla="*/ 2355273 w 2355273"/>
              <a:gd name="connsiteY0" fmla="*/ 868218 h 1967345"/>
              <a:gd name="connsiteX1" fmla="*/ 1191491 w 2355273"/>
              <a:gd name="connsiteY1" fmla="*/ 868218 h 1967345"/>
              <a:gd name="connsiteX2" fmla="*/ 1191491 w 2355273"/>
              <a:gd name="connsiteY2" fmla="*/ 0 h 1967345"/>
              <a:gd name="connsiteX3" fmla="*/ 0 w 2355273"/>
              <a:gd name="connsiteY3" fmla="*/ 0 h 1967345"/>
              <a:gd name="connsiteX4" fmla="*/ 0 w 2355273"/>
              <a:gd name="connsiteY4" fmla="*/ 1967345 h 1967345"/>
              <a:gd name="connsiteX5" fmla="*/ 1173018 w 2355273"/>
              <a:gd name="connsiteY5" fmla="*/ 1958109 h 1967345"/>
              <a:gd name="connsiteX6" fmla="*/ 1191491 w 2355273"/>
              <a:gd name="connsiteY6" fmla="*/ 1038720 h 1967345"/>
              <a:gd name="connsiteX7" fmla="*/ 2346036 w 2355273"/>
              <a:gd name="connsiteY7" fmla="*/ 1006763 h 1967345"/>
              <a:gd name="connsiteX0" fmla="*/ 2355273 w 2355273"/>
              <a:gd name="connsiteY0" fmla="*/ 868218 h 1967345"/>
              <a:gd name="connsiteX1" fmla="*/ 1191491 w 2355273"/>
              <a:gd name="connsiteY1" fmla="*/ 868218 h 1967345"/>
              <a:gd name="connsiteX2" fmla="*/ 1191491 w 2355273"/>
              <a:gd name="connsiteY2" fmla="*/ 0 h 1967345"/>
              <a:gd name="connsiteX3" fmla="*/ 0 w 2355273"/>
              <a:gd name="connsiteY3" fmla="*/ 0 h 1967345"/>
              <a:gd name="connsiteX4" fmla="*/ 0 w 2355273"/>
              <a:gd name="connsiteY4" fmla="*/ 1967345 h 1967345"/>
              <a:gd name="connsiteX5" fmla="*/ 1192968 w 2355273"/>
              <a:gd name="connsiteY5" fmla="*/ 1958109 h 1967345"/>
              <a:gd name="connsiteX6" fmla="*/ 1191491 w 2355273"/>
              <a:gd name="connsiteY6" fmla="*/ 1038720 h 1967345"/>
              <a:gd name="connsiteX7" fmla="*/ 2346036 w 2355273"/>
              <a:gd name="connsiteY7" fmla="*/ 1006763 h 1967345"/>
              <a:gd name="connsiteX0" fmla="*/ 2355273 w 2362662"/>
              <a:gd name="connsiteY0" fmla="*/ 868218 h 1967345"/>
              <a:gd name="connsiteX1" fmla="*/ 1191491 w 2362662"/>
              <a:gd name="connsiteY1" fmla="*/ 868218 h 1967345"/>
              <a:gd name="connsiteX2" fmla="*/ 1191491 w 2362662"/>
              <a:gd name="connsiteY2" fmla="*/ 0 h 1967345"/>
              <a:gd name="connsiteX3" fmla="*/ 0 w 2362662"/>
              <a:gd name="connsiteY3" fmla="*/ 0 h 1967345"/>
              <a:gd name="connsiteX4" fmla="*/ 0 w 2362662"/>
              <a:gd name="connsiteY4" fmla="*/ 1967345 h 1967345"/>
              <a:gd name="connsiteX5" fmla="*/ 1192968 w 2362662"/>
              <a:gd name="connsiteY5" fmla="*/ 1958109 h 1967345"/>
              <a:gd name="connsiteX6" fmla="*/ 1191491 w 2362662"/>
              <a:gd name="connsiteY6" fmla="*/ 1038720 h 1967345"/>
              <a:gd name="connsiteX7" fmla="*/ 2362662 w 2362662"/>
              <a:gd name="connsiteY7" fmla="*/ 1047028 h 1967345"/>
              <a:gd name="connsiteX0" fmla="*/ 2355273 w 2362662"/>
              <a:gd name="connsiteY0" fmla="*/ 868218 h 1967345"/>
              <a:gd name="connsiteX1" fmla="*/ 1191491 w 2362662"/>
              <a:gd name="connsiteY1" fmla="*/ 868218 h 1967345"/>
              <a:gd name="connsiteX2" fmla="*/ 1191491 w 2362662"/>
              <a:gd name="connsiteY2" fmla="*/ 0 h 1967345"/>
              <a:gd name="connsiteX3" fmla="*/ 0 w 2362662"/>
              <a:gd name="connsiteY3" fmla="*/ 0 h 1967345"/>
              <a:gd name="connsiteX4" fmla="*/ 0 w 2362662"/>
              <a:gd name="connsiteY4" fmla="*/ 1967345 h 1967345"/>
              <a:gd name="connsiteX5" fmla="*/ 1192968 w 2362662"/>
              <a:gd name="connsiteY5" fmla="*/ 1958109 h 1967345"/>
              <a:gd name="connsiteX6" fmla="*/ 1191491 w 2362662"/>
              <a:gd name="connsiteY6" fmla="*/ 1038720 h 1967345"/>
              <a:gd name="connsiteX7" fmla="*/ 2362662 w 2362662"/>
              <a:gd name="connsiteY7" fmla="*/ 1029771 h 1967345"/>
              <a:gd name="connsiteX0" fmla="*/ 2355273 w 2362662"/>
              <a:gd name="connsiteY0" fmla="*/ 868218 h 1967345"/>
              <a:gd name="connsiteX1" fmla="*/ 1191491 w 2362662"/>
              <a:gd name="connsiteY1" fmla="*/ 868218 h 1967345"/>
              <a:gd name="connsiteX2" fmla="*/ 1191491 w 2362662"/>
              <a:gd name="connsiteY2" fmla="*/ 0 h 1967345"/>
              <a:gd name="connsiteX3" fmla="*/ 0 w 2362662"/>
              <a:gd name="connsiteY3" fmla="*/ 0 h 1967345"/>
              <a:gd name="connsiteX4" fmla="*/ 0 w 2362662"/>
              <a:gd name="connsiteY4" fmla="*/ 1967345 h 1967345"/>
              <a:gd name="connsiteX5" fmla="*/ 1192968 w 2362662"/>
              <a:gd name="connsiteY5" fmla="*/ 1958109 h 1967345"/>
              <a:gd name="connsiteX6" fmla="*/ 1191491 w 2362662"/>
              <a:gd name="connsiteY6" fmla="*/ 1038720 h 1967345"/>
              <a:gd name="connsiteX7" fmla="*/ 2362662 w 2362662"/>
              <a:gd name="connsiteY7" fmla="*/ 1052780 h 1967345"/>
              <a:gd name="connsiteX0" fmla="*/ 2355273 w 2362662"/>
              <a:gd name="connsiteY0" fmla="*/ 868218 h 1967345"/>
              <a:gd name="connsiteX1" fmla="*/ 1191491 w 2362662"/>
              <a:gd name="connsiteY1" fmla="*/ 868218 h 1967345"/>
              <a:gd name="connsiteX2" fmla="*/ 1191491 w 2362662"/>
              <a:gd name="connsiteY2" fmla="*/ 0 h 1967345"/>
              <a:gd name="connsiteX3" fmla="*/ 0 w 2362662"/>
              <a:gd name="connsiteY3" fmla="*/ 0 h 1967345"/>
              <a:gd name="connsiteX4" fmla="*/ 0 w 2362662"/>
              <a:gd name="connsiteY4" fmla="*/ 1967345 h 1967345"/>
              <a:gd name="connsiteX5" fmla="*/ 1192968 w 2362662"/>
              <a:gd name="connsiteY5" fmla="*/ 1958109 h 1967345"/>
              <a:gd name="connsiteX6" fmla="*/ 1191491 w 2362662"/>
              <a:gd name="connsiteY6" fmla="*/ 1038720 h 1967345"/>
              <a:gd name="connsiteX7" fmla="*/ 2362662 w 2362662"/>
              <a:gd name="connsiteY7" fmla="*/ 1035522 h 196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2662" h="1967345">
                <a:moveTo>
                  <a:pt x="2355273" y="868218"/>
                </a:moveTo>
                <a:lnTo>
                  <a:pt x="1191491" y="868218"/>
                </a:lnTo>
                <a:lnTo>
                  <a:pt x="1191491" y="0"/>
                </a:lnTo>
                <a:lnTo>
                  <a:pt x="0" y="0"/>
                </a:lnTo>
                <a:lnTo>
                  <a:pt x="0" y="1967345"/>
                </a:lnTo>
                <a:lnTo>
                  <a:pt x="1192968" y="1958109"/>
                </a:lnTo>
                <a:cubicBezTo>
                  <a:pt x="1192476" y="1651646"/>
                  <a:pt x="1191983" y="1345183"/>
                  <a:pt x="1191491" y="1038720"/>
                </a:cubicBezTo>
                <a:lnTo>
                  <a:pt x="2362662" y="1035522"/>
                </a:lnTo>
              </a:path>
            </a:pathLst>
          </a:custGeom>
          <a:noFill/>
          <a:ln>
            <a:solidFill>
              <a:schemeClr val="tx1"/>
            </a:solidFill>
          </a:ln>
          <a:scene3d>
            <a:camera prst="perspectiveHeroicExtremeLeftFacing" fov="0">
              <a:rot lat="0" lon="1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2656574" y="3874648"/>
            <a:ext cx="341745" cy="647868"/>
          </a:xfrm>
          <a:prstGeom prst="arc">
            <a:avLst>
              <a:gd name="adj1" fmla="val 16200000"/>
              <a:gd name="adj2" fmla="val 1026715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92427" y="5486400"/>
            <a:ext cx="38700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92427" y="4802909"/>
            <a:ext cx="0" cy="141316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16624" y="5144824"/>
            <a:ext cx="3193558" cy="730971"/>
            <a:chOff x="3101992" y="2586037"/>
            <a:chExt cx="766082" cy="676275"/>
          </a:xfrm>
        </p:grpSpPr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3101992" y="2586037"/>
              <a:ext cx="128386" cy="340522"/>
            </a:xfrm>
            <a:custGeom>
              <a:avLst/>
              <a:gdLst>
                <a:gd name="T0" fmla="*/ 0 w 424"/>
                <a:gd name="T1" fmla="*/ 349 h 357"/>
                <a:gd name="T2" fmla="*/ 224 w 424"/>
                <a:gd name="T3" fmla="*/ 1 h 357"/>
                <a:gd name="T4" fmla="*/ 424 w 424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357">
                  <a:moveTo>
                    <a:pt x="0" y="349"/>
                  </a:moveTo>
                  <a:cubicBezTo>
                    <a:pt x="37" y="291"/>
                    <a:pt x="153" y="0"/>
                    <a:pt x="224" y="1"/>
                  </a:cubicBezTo>
                  <a:cubicBezTo>
                    <a:pt x="295" y="2"/>
                    <a:pt x="382" y="283"/>
                    <a:pt x="424" y="35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 flipV="1">
              <a:off x="3230378" y="2921790"/>
              <a:ext cx="128386" cy="340522"/>
            </a:xfrm>
            <a:custGeom>
              <a:avLst/>
              <a:gdLst>
                <a:gd name="T0" fmla="*/ 0 w 424"/>
                <a:gd name="T1" fmla="*/ 349 h 357"/>
                <a:gd name="T2" fmla="*/ 224 w 424"/>
                <a:gd name="T3" fmla="*/ 1 h 357"/>
                <a:gd name="T4" fmla="*/ 424 w 424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357">
                  <a:moveTo>
                    <a:pt x="0" y="349"/>
                  </a:moveTo>
                  <a:cubicBezTo>
                    <a:pt x="37" y="291"/>
                    <a:pt x="153" y="0"/>
                    <a:pt x="224" y="1"/>
                  </a:cubicBezTo>
                  <a:cubicBezTo>
                    <a:pt x="295" y="2"/>
                    <a:pt x="382" y="283"/>
                    <a:pt x="424" y="35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3354531" y="2586037"/>
              <a:ext cx="128386" cy="340522"/>
            </a:xfrm>
            <a:custGeom>
              <a:avLst/>
              <a:gdLst>
                <a:gd name="T0" fmla="*/ 0 w 424"/>
                <a:gd name="T1" fmla="*/ 349 h 357"/>
                <a:gd name="T2" fmla="*/ 224 w 424"/>
                <a:gd name="T3" fmla="*/ 1 h 357"/>
                <a:gd name="T4" fmla="*/ 424 w 424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357">
                  <a:moveTo>
                    <a:pt x="0" y="349"/>
                  </a:moveTo>
                  <a:cubicBezTo>
                    <a:pt x="37" y="291"/>
                    <a:pt x="153" y="0"/>
                    <a:pt x="224" y="1"/>
                  </a:cubicBezTo>
                  <a:cubicBezTo>
                    <a:pt x="295" y="2"/>
                    <a:pt x="382" y="283"/>
                    <a:pt x="424" y="35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3611303" y="2586037"/>
              <a:ext cx="128386" cy="340522"/>
            </a:xfrm>
            <a:custGeom>
              <a:avLst/>
              <a:gdLst>
                <a:gd name="T0" fmla="*/ 0 w 424"/>
                <a:gd name="T1" fmla="*/ 349 h 357"/>
                <a:gd name="T2" fmla="*/ 224 w 424"/>
                <a:gd name="T3" fmla="*/ 1 h 357"/>
                <a:gd name="T4" fmla="*/ 424 w 424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357">
                  <a:moveTo>
                    <a:pt x="0" y="349"/>
                  </a:moveTo>
                  <a:cubicBezTo>
                    <a:pt x="37" y="291"/>
                    <a:pt x="153" y="0"/>
                    <a:pt x="224" y="1"/>
                  </a:cubicBezTo>
                  <a:cubicBezTo>
                    <a:pt x="295" y="2"/>
                    <a:pt x="382" y="283"/>
                    <a:pt x="424" y="35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 flipV="1">
              <a:off x="3482917" y="2921790"/>
              <a:ext cx="128386" cy="340522"/>
            </a:xfrm>
            <a:custGeom>
              <a:avLst/>
              <a:gdLst>
                <a:gd name="T0" fmla="*/ 0 w 424"/>
                <a:gd name="T1" fmla="*/ 349 h 357"/>
                <a:gd name="T2" fmla="*/ 224 w 424"/>
                <a:gd name="T3" fmla="*/ 1 h 357"/>
                <a:gd name="T4" fmla="*/ 424 w 424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357">
                  <a:moveTo>
                    <a:pt x="0" y="349"/>
                  </a:moveTo>
                  <a:cubicBezTo>
                    <a:pt x="37" y="291"/>
                    <a:pt x="153" y="0"/>
                    <a:pt x="224" y="1"/>
                  </a:cubicBezTo>
                  <a:cubicBezTo>
                    <a:pt x="295" y="2"/>
                    <a:pt x="382" y="283"/>
                    <a:pt x="424" y="35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 flipV="1">
              <a:off x="3739688" y="2921790"/>
              <a:ext cx="128386" cy="340522"/>
            </a:xfrm>
            <a:custGeom>
              <a:avLst/>
              <a:gdLst>
                <a:gd name="T0" fmla="*/ 0 w 424"/>
                <a:gd name="T1" fmla="*/ 349 h 357"/>
                <a:gd name="T2" fmla="*/ 224 w 424"/>
                <a:gd name="T3" fmla="*/ 1 h 357"/>
                <a:gd name="T4" fmla="*/ 424 w 424"/>
                <a:gd name="T5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" h="357">
                  <a:moveTo>
                    <a:pt x="0" y="349"/>
                  </a:moveTo>
                  <a:cubicBezTo>
                    <a:pt x="37" y="291"/>
                    <a:pt x="153" y="0"/>
                    <a:pt x="224" y="1"/>
                  </a:cubicBezTo>
                  <a:cubicBezTo>
                    <a:pt x="295" y="2"/>
                    <a:pt x="382" y="283"/>
                    <a:pt x="424" y="35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995489" y="4976718"/>
            <a:ext cx="377469" cy="377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Freeform 15"/>
          <p:cNvSpPr>
            <a:spLocks/>
          </p:cNvSpPr>
          <p:nvPr/>
        </p:nvSpPr>
        <p:spPr bwMode="auto">
          <a:xfrm>
            <a:off x="4110182" y="5139669"/>
            <a:ext cx="535201" cy="368063"/>
          </a:xfrm>
          <a:custGeom>
            <a:avLst/>
            <a:gdLst>
              <a:gd name="T0" fmla="*/ 0 w 424"/>
              <a:gd name="T1" fmla="*/ 349 h 357"/>
              <a:gd name="T2" fmla="*/ 224 w 424"/>
              <a:gd name="T3" fmla="*/ 1 h 357"/>
              <a:gd name="T4" fmla="*/ 424 w 424"/>
              <a:gd name="T5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4" h="357">
                <a:moveTo>
                  <a:pt x="0" y="349"/>
                </a:moveTo>
                <a:cubicBezTo>
                  <a:pt x="37" y="291"/>
                  <a:pt x="153" y="0"/>
                  <a:pt x="224" y="1"/>
                </a:cubicBezTo>
                <a:cubicBezTo>
                  <a:pt x="295" y="2"/>
                  <a:pt x="382" y="283"/>
                  <a:pt x="424" y="35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81891" y="47660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0" y="1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0.05868 0.10903 L 0.11441 -3.7037E-7 L 0.175 0.10787 L 0.23177 0.00278 L 0.29045 0.11042 L 0.34913 -0.00116 " pathEditMode="relative" ptsTypes="AAAAAAA">
                                      <p:cBhvr>
                                        <p:cTn id="8" dur="2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Edison vs. Tesla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War of the Currents</a:t>
            </a:r>
          </a:p>
          <a:p>
            <a:pPr lvl="1"/>
            <a:r>
              <a:rPr lang="en-US" dirty="0" smtClean="0"/>
              <a:t>Edison (DC) vs. Tesla/Westinghouse (AC)</a:t>
            </a:r>
          </a:p>
          <a:p>
            <a:r>
              <a:rPr lang="en-US" dirty="0" smtClean="0"/>
              <a:t>Edison used to burn/electrocute cats saying that AC power was responsible</a:t>
            </a:r>
          </a:p>
          <a:p>
            <a:pPr lvl="1"/>
            <a:r>
              <a:rPr lang="en-US" dirty="0" smtClean="0"/>
              <a:t>Called it being “</a:t>
            </a:r>
            <a:r>
              <a:rPr lang="en-US" dirty="0" err="1" smtClean="0"/>
              <a:t>Westinghoused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Led to the first electric chair (by accident)	</a:t>
            </a:r>
          </a:p>
          <a:p>
            <a:r>
              <a:rPr lang="en-US" dirty="0" smtClean="0"/>
              <a:t>AC current is easier to distribute thanks to transformers (high voltage, low current)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http://theoatmeal.com/comics/tesla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92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 from component values</a:t>
            </a:r>
          </a:p>
          <a:p>
            <a:pPr lvl="1"/>
            <a:r>
              <a:rPr lang="en-US" dirty="0" smtClean="0"/>
              <a:t>Resistor (Ohm); Capacitor (Farad); Inductors (Henry); </a:t>
            </a:r>
          </a:p>
          <a:p>
            <a:r>
              <a:rPr lang="en-US" dirty="0" smtClean="0"/>
              <a:t>Voltage: Amount of electric potential</a:t>
            </a:r>
          </a:p>
          <a:p>
            <a:r>
              <a:rPr lang="en-US" dirty="0" smtClean="0"/>
              <a:t>Current: Charge per time</a:t>
            </a:r>
          </a:p>
          <a:p>
            <a:r>
              <a:rPr lang="en-US" dirty="0" smtClean="0"/>
              <a:t>Energy: Amount of work to produce voltage/current in order to move the charge</a:t>
            </a:r>
          </a:p>
          <a:p>
            <a:r>
              <a:rPr lang="en-US" dirty="0" smtClean="0"/>
              <a:t>Power: Amount of energy per unit time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041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what to measure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Oscilloscope: Measures across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Multimeter</a:t>
            </a:r>
            <a:r>
              <a:rPr lang="en-US" dirty="0" smtClean="0"/>
              <a:t>: Instant reading</a:t>
            </a:r>
            <a:endParaRPr lang="en-US" dirty="0"/>
          </a:p>
          <a:p>
            <a:pPr lvl="1"/>
            <a:r>
              <a:rPr lang="en-US" dirty="0" smtClean="0"/>
              <a:t>Voltmeter/Ammeter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09" y="1504891"/>
            <a:ext cx="4479402" cy="226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334" y="3690854"/>
            <a:ext cx="2767796" cy="27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5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measure current:</a:t>
            </a:r>
          </a:p>
          <a:p>
            <a:pPr lvl="1"/>
            <a:r>
              <a:rPr lang="en-US" dirty="0" smtClean="0"/>
              <a:t>Must be in the path</a:t>
            </a:r>
          </a:p>
          <a:p>
            <a:r>
              <a:rPr lang="en-US" dirty="0" smtClean="0"/>
              <a:t>To measure voltage:</a:t>
            </a:r>
          </a:p>
          <a:p>
            <a:pPr lvl="1"/>
            <a:r>
              <a:rPr lang="en-US" dirty="0" smtClean="0"/>
              <a:t>Must be outside the path</a:t>
            </a:r>
          </a:p>
          <a:p>
            <a:r>
              <a:rPr lang="en-US" dirty="0" smtClean="0"/>
              <a:t>To measure power/energy:</a:t>
            </a:r>
          </a:p>
          <a:p>
            <a:pPr lvl="1"/>
            <a:r>
              <a:rPr lang="en-US" dirty="0" smtClean="0"/>
              <a:t>Record the current/voltage/component characteristics</a:t>
            </a:r>
          </a:p>
          <a:p>
            <a:pPr lvl="1"/>
            <a:r>
              <a:rPr lang="en-US" dirty="0" smtClean="0"/>
              <a:t>Do the 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5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9651" y="3068516"/>
            <a:ext cx="8229600" cy="294039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Ammeter – Measures current through a point</a:t>
            </a:r>
          </a:p>
          <a:p>
            <a:pPr lvl="1"/>
            <a:r>
              <a:rPr lang="en-US" dirty="0" smtClean="0"/>
              <a:t>If you measure across a component, all the current will go around the component, changing circuit behavior</a:t>
            </a:r>
            <a:endParaRPr lang="en-US" dirty="0" smtClean="0"/>
          </a:p>
          <a:p>
            <a:r>
              <a:rPr lang="en-US" dirty="0" smtClean="0"/>
              <a:t>Voltmeter – Measures voltage across a component or many</a:t>
            </a:r>
          </a:p>
          <a:p>
            <a:pPr lvl="1"/>
            <a:r>
              <a:rPr lang="en-US" dirty="0" smtClean="0"/>
              <a:t>If you measure voltage across no component, it has no resistance, which means there is no difference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172433" y="898800"/>
            <a:ext cx="3950097" cy="2054439"/>
            <a:chOff x="3024554" y="2085613"/>
            <a:chExt cx="3047114" cy="1490547"/>
          </a:xfrm>
        </p:grpSpPr>
        <p:grpSp>
          <p:nvGrpSpPr>
            <p:cNvPr id="32" name="Group 31"/>
            <p:cNvGrpSpPr/>
            <p:nvPr/>
          </p:nvGrpSpPr>
          <p:grpSpPr>
            <a:xfrm>
              <a:off x="3456895" y="2542624"/>
              <a:ext cx="1990265" cy="1033536"/>
              <a:chOff x="3456895" y="2542624"/>
              <a:chExt cx="1990265" cy="1033536"/>
            </a:xfrm>
          </p:grpSpPr>
          <p:grpSp>
            <p:nvGrpSpPr>
              <p:cNvPr id="6" name="Group 5"/>
              <p:cNvGrpSpPr/>
              <p:nvPr/>
            </p:nvGrpSpPr>
            <p:grpSpPr>
              <a:xfrm rot="16200000">
                <a:off x="4756180" y="2885180"/>
                <a:ext cx="1033536" cy="348424"/>
                <a:chOff x="1084476" y="3200400"/>
                <a:chExt cx="1048421" cy="2286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409691" y="3200400"/>
                  <a:ext cx="391064" cy="228600"/>
                  <a:chOff x="1195754" y="3200400"/>
                  <a:chExt cx="623160" cy="155331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195754" y="3200400"/>
                    <a:ext cx="310341" cy="152400"/>
                    <a:chOff x="1195754" y="3200400"/>
                    <a:chExt cx="310341" cy="152400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V="1">
                      <a:off x="1195754" y="3200400"/>
                      <a:ext cx="149469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356627" y="3203331"/>
                      <a:ext cx="149468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513988" y="3203331"/>
                    <a:ext cx="304926" cy="152400"/>
                    <a:chOff x="1228250" y="3200400"/>
                    <a:chExt cx="304926" cy="152400"/>
                  </a:xfrm>
                </p:grpSpPr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V="1">
                      <a:off x="1228250" y="3200400"/>
                      <a:ext cx="149468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1383707" y="3203331"/>
                      <a:ext cx="149469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084476" y="3310386"/>
                  <a:ext cx="316423" cy="114300"/>
                  <a:chOff x="1084476" y="3310386"/>
                  <a:chExt cx="316423" cy="114300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 rot="5400000" flipV="1">
                    <a:off x="1219238" y="3175624"/>
                    <a:ext cx="0" cy="269523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353999" y="3314699"/>
                    <a:ext cx="46900" cy="109987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 flipH="1">
                  <a:off x="1807556" y="3301434"/>
                  <a:ext cx="325341" cy="114300"/>
                  <a:chOff x="1050486" y="3313785"/>
                  <a:chExt cx="325341" cy="1143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050486" y="3313785"/>
                    <a:ext cx="278441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328927" y="3318098"/>
                    <a:ext cx="46900" cy="109987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 rot="16200000">
                <a:off x="3124681" y="2874839"/>
                <a:ext cx="1033534" cy="369106"/>
                <a:chOff x="1234335" y="3784060"/>
                <a:chExt cx="898866" cy="321012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21778" y="3784060"/>
                  <a:ext cx="0" cy="321012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640964" y="3784060"/>
                  <a:ext cx="0" cy="321012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732617" y="3872514"/>
                  <a:ext cx="0" cy="160506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536522" y="3864313"/>
                  <a:ext cx="0" cy="160506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234335" y="3945969"/>
                  <a:ext cx="302187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831014" y="3944121"/>
                  <a:ext cx="302187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3640936" y="2542624"/>
                <a:ext cx="161179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43062" y="3576160"/>
                <a:ext cx="161179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174876" y="2494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1326" y="3206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24554" y="285473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5V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26940" y="286334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5 k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397504" y="2270277"/>
              <a:ext cx="47412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73255" y="2085613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 mA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6122530" y="2013108"/>
            <a:ext cx="443698" cy="447219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Light"/>
              </a:rPr>
              <a:t>V</a:t>
            </a:r>
            <a:endParaRPr kumimoji="0" lang="en-US" sz="1200" b="0" i="0" u="none" strike="noStrike" cap="none" spc="0" normalizeH="0" baseline="0" dirty="0">
              <a:ln>
                <a:noFill/>
              </a:ln>
              <a:effectLst/>
              <a:uFillTx/>
              <a:latin typeface="Times New Roman" charset="0"/>
              <a:ea typeface="Times New Roman" charset="0"/>
              <a:cs typeface="Times New Roman" charset="0"/>
              <a:sym typeface="Helvetica Ligh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3794340" y="1292307"/>
            <a:ext cx="443698" cy="447219"/>
          </a:xfrm>
          <a:prstGeom prst="ellipse">
            <a:avLst/>
          </a:prstGeom>
          <a:solidFill>
            <a:schemeClr val="bg1"/>
          </a:solidFill>
          <a:ln w="28575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Helvetica Light"/>
              </a:rPr>
              <a:t>A</a:t>
            </a:r>
            <a:endParaRPr kumimoji="0" lang="en-US" sz="1200" b="0" i="0" u="none" strike="noStrike" cap="none" spc="0" normalizeH="0" baseline="0" dirty="0">
              <a:ln>
                <a:noFill/>
              </a:ln>
              <a:effectLst/>
              <a:uFillTx/>
              <a:latin typeface="Times New Roman" charset="0"/>
              <a:ea typeface="Times New Roman" charset="0"/>
              <a:cs typeface="Times New Roman" charset="0"/>
              <a:sym typeface="Helvetica Light"/>
            </a:endParaRPr>
          </a:p>
        </p:txBody>
      </p:sp>
      <p:cxnSp>
        <p:nvCxnSpPr>
          <p:cNvPr id="28" name="Straight Connector 27"/>
          <p:cNvCxnSpPr>
            <a:stCxn id="4" idx="0"/>
          </p:cNvCxnSpPr>
          <p:nvPr/>
        </p:nvCxnSpPr>
        <p:spPr>
          <a:xfrm flipV="1">
            <a:off x="6344379" y="1739526"/>
            <a:ext cx="0" cy="2735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/>
          <p:cNvCxnSpPr/>
          <p:nvPr/>
        </p:nvCxnSpPr>
        <p:spPr>
          <a:xfrm flipH="1">
            <a:off x="5087662" y="1727951"/>
            <a:ext cx="125671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/>
          <p:nvPr/>
        </p:nvCxnSpPr>
        <p:spPr>
          <a:xfrm flipV="1">
            <a:off x="6344379" y="2479063"/>
            <a:ext cx="0" cy="27358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/>
          <p:nvPr/>
        </p:nvCxnSpPr>
        <p:spPr>
          <a:xfrm flipH="1">
            <a:off x="5087662" y="2757897"/>
            <a:ext cx="1256717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80691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= I * V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= I * (IR) = I</a:t>
            </a:r>
            <a:r>
              <a:rPr lang="en-US" baseline="30000" dirty="0" smtClean="0"/>
              <a:t>2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= V/R * V = V</a:t>
            </a:r>
            <a:r>
              <a:rPr lang="en-US" baseline="30000" dirty="0" smtClean="0"/>
              <a:t>2</a:t>
            </a:r>
            <a:r>
              <a:rPr lang="en-US" dirty="0" smtClean="0"/>
              <a:t>/R</a:t>
            </a:r>
          </a:p>
          <a:p>
            <a:r>
              <a:rPr lang="en-US" dirty="0" smtClean="0"/>
              <a:t>Energy = Power * Time </a:t>
            </a:r>
          </a:p>
          <a:p>
            <a:endParaRPr lang="en-US" dirty="0"/>
          </a:p>
          <a:p>
            <a:r>
              <a:rPr lang="en-US" dirty="0" smtClean="0"/>
              <a:t>Power and energy are often interchanged</a:t>
            </a:r>
          </a:p>
          <a:p>
            <a:pPr lvl="1"/>
            <a:r>
              <a:rPr lang="en-US" dirty="0" smtClean="0"/>
              <a:t>Power is often how much heat is produced</a:t>
            </a:r>
          </a:p>
          <a:p>
            <a:pPr lvl="1"/>
            <a:r>
              <a:rPr lang="en-US" dirty="0" smtClean="0"/>
              <a:t>Energy is how quickly your battery drains</a:t>
            </a:r>
          </a:p>
        </p:txBody>
      </p:sp>
    </p:spTree>
    <p:extLst>
      <p:ext uri="{BB962C8B-B14F-4D97-AF65-F5344CB8AC3E}">
        <p14:creationId xmlns:p14="http://schemas.microsoft.com/office/powerpoint/2010/main" val="924160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9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CAD/Circuit Software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Soldering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01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ECE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2067906"/>
            <a:ext cx="8229600" cy="383769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Fundamentals of ECE:</a:t>
            </a:r>
          </a:p>
          <a:p>
            <a:pPr lvl="1"/>
            <a:r>
              <a:rPr lang="en-US" dirty="0" smtClean="0"/>
              <a:t>Resistors (R), capacitors (C), inductors (L)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Battery, Voltage Supply, Ground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Current (I) </a:t>
            </a:r>
            <a:endParaRPr lang="en-US" dirty="0"/>
          </a:p>
          <a:p>
            <a:pPr lvl="2"/>
            <a:r>
              <a:rPr lang="en-US" dirty="0" smtClean="0"/>
              <a:t>Flow of electric charge</a:t>
            </a:r>
          </a:p>
          <a:p>
            <a:pPr lvl="2"/>
            <a:r>
              <a:rPr lang="en-US" dirty="0" smtClean="0"/>
              <a:t>Note: current is the movement from + to -</a:t>
            </a:r>
          </a:p>
          <a:p>
            <a:pPr lvl="1"/>
            <a:r>
              <a:rPr lang="en-US" dirty="0" smtClean="0"/>
              <a:t>Voltage (V)</a:t>
            </a:r>
          </a:p>
          <a:p>
            <a:pPr lvl="2"/>
            <a:r>
              <a:rPr lang="en-US" dirty="0" smtClean="0"/>
              <a:t>Electric potential between 2 points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670685" y="2715511"/>
            <a:ext cx="1137834" cy="348424"/>
            <a:chOff x="1084476" y="3200400"/>
            <a:chExt cx="1048421" cy="2286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09691" y="3200400"/>
              <a:ext cx="391064" cy="228600"/>
              <a:chOff x="1195754" y="3200400"/>
              <a:chExt cx="623160" cy="15533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95754" y="3200400"/>
                <a:ext cx="310341" cy="152400"/>
                <a:chOff x="1195754" y="3200400"/>
                <a:chExt cx="310341" cy="15240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1195754" y="3200400"/>
                  <a:ext cx="149469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356627" y="3203331"/>
                  <a:ext cx="149468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1513988" y="3203331"/>
                <a:ext cx="304926" cy="152400"/>
                <a:chOff x="1228250" y="3200400"/>
                <a:chExt cx="304926" cy="152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228250" y="3200400"/>
                  <a:ext cx="149468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383707" y="3203331"/>
                  <a:ext cx="149469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1084476" y="3310386"/>
              <a:ext cx="325341" cy="114300"/>
              <a:chOff x="1084476" y="3310386"/>
              <a:chExt cx="325341" cy="1143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084476" y="3310386"/>
                <a:ext cx="27844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62917" y="3314699"/>
                <a:ext cx="46900" cy="10998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 flipH="1">
              <a:off x="1807556" y="3301434"/>
              <a:ext cx="325341" cy="114300"/>
              <a:chOff x="1050486" y="3313785"/>
              <a:chExt cx="325341" cy="1143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050486" y="3313785"/>
                <a:ext cx="27844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328927" y="3318098"/>
                <a:ext cx="46900" cy="10998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/>
          <p:nvPr/>
        </p:nvGrpSpPr>
        <p:grpSpPr>
          <a:xfrm>
            <a:off x="3751043" y="2724348"/>
            <a:ext cx="1230211" cy="321678"/>
            <a:chOff x="3109517" y="2873975"/>
            <a:chExt cx="936508" cy="244880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3109517" y="2996415"/>
              <a:ext cx="424390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621635" y="3000332"/>
              <a:ext cx="424390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621635" y="2873975"/>
              <a:ext cx="0" cy="24488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3433806" y="2873975"/>
              <a:ext cx="100101" cy="244880"/>
            </a:xfrm>
            <a:prstGeom prst="arc">
              <a:avLst>
                <a:gd name="adj1" fmla="val 16143208"/>
                <a:gd name="adj2" fmla="val 5475053"/>
              </a:avLst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3922" y="2695291"/>
            <a:ext cx="1474166" cy="399248"/>
            <a:chOff x="4474649" y="3001221"/>
            <a:chExt cx="1474166" cy="399248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4474649" y="3195653"/>
              <a:ext cx="334703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624609" y="3197576"/>
              <a:ext cx="324206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809351" y="3001221"/>
              <a:ext cx="815258" cy="399248"/>
              <a:chOff x="3840598" y="3446899"/>
              <a:chExt cx="2405021" cy="39924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840598" y="3446899"/>
                <a:ext cx="1276427" cy="399246"/>
                <a:chOff x="3840598" y="3446899"/>
                <a:chExt cx="1276427" cy="399246"/>
              </a:xfrm>
            </p:grpSpPr>
            <p:sp>
              <p:nvSpPr>
                <p:cNvPr id="33" name="Arc 32"/>
                <p:cNvSpPr/>
                <p:nvPr/>
              </p:nvSpPr>
              <p:spPr>
                <a:xfrm>
                  <a:off x="3840598" y="3446900"/>
                  <a:ext cx="695602" cy="399245"/>
                </a:xfrm>
                <a:prstGeom prst="arc">
                  <a:avLst>
                    <a:gd name="adj1" fmla="val 10841678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c 33"/>
                <p:cNvSpPr/>
                <p:nvPr/>
              </p:nvSpPr>
              <p:spPr>
                <a:xfrm>
                  <a:off x="4421423" y="3488012"/>
                  <a:ext cx="114777" cy="284685"/>
                </a:xfrm>
                <a:prstGeom prst="arc">
                  <a:avLst>
                    <a:gd name="adj1" fmla="val 21533897"/>
                    <a:gd name="adj2" fmla="val 10865624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 flipH="1">
                  <a:off x="4421423" y="3446899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394761" y="3446900"/>
                <a:ext cx="1276427" cy="399246"/>
                <a:chOff x="3840598" y="3446899"/>
                <a:chExt cx="1276427" cy="399246"/>
              </a:xfrm>
            </p:grpSpPr>
            <p:sp>
              <p:nvSpPr>
                <p:cNvPr id="40" name="Arc 39"/>
                <p:cNvSpPr/>
                <p:nvPr/>
              </p:nvSpPr>
              <p:spPr>
                <a:xfrm>
                  <a:off x="3840598" y="3446900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c 40"/>
                <p:cNvSpPr/>
                <p:nvPr/>
              </p:nvSpPr>
              <p:spPr>
                <a:xfrm>
                  <a:off x="4421423" y="3488012"/>
                  <a:ext cx="114777" cy="284685"/>
                </a:xfrm>
                <a:prstGeom prst="arc">
                  <a:avLst>
                    <a:gd name="adj1" fmla="val 21533897"/>
                    <a:gd name="adj2" fmla="val 10865624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Arc 41"/>
                <p:cNvSpPr/>
                <p:nvPr/>
              </p:nvSpPr>
              <p:spPr>
                <a:xfrm flipH="1">
                  <a:off x="4421423" y="3446899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4969192" y="3446901"/>
                <a:ext cx="1276427" cy="399246"/>
                <a:chOff x="3840598" y="3446899"/>
                <a:chExt cx="1276427" cy="399246"/>
              </a:xfrm>
            </p:grpSpPr>
            <p:sp>
              <p:nvSpPr>
                <p:cNvPr id="44" name="Arc 43"/>
                <p:cNvSpPr/>
                <p:nvPr/>
              </p:nvSpPr>
              <p:spPr>
                <a:xfrm>
                  <a:off x="3840598" y="3446900"/>
                  <a:ext cx="695602" cy="399245"/>
                </a:xfrm>
                <a:prstGeom prst="arc">
                  <a:avLst>
                    <a:gd name="adj1" fmla="val 1620000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c 44"/>
                <p:cNvSpPr/>
                <p:nvPr/>
              </p:nvSpPr>
              <p:spPr>
                <a:xfrm>
                  <a:off x="4421423" y="3488012"/>
                  <a:ext cx="114777" cy="284685"/>
                </a:xfrm>
                <a:prstGeom prst="arc">
                  <a:avLst>
                    <a:gd name="adj1" fmla="val 21533897"/>
                    <a:gd name="adj2" fmla="val 10865624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c 45"/>
                <p:cNvSpPr/>
                <p:nvPr/>
              </p:nvSpPr>
              <p:spPr>
                <a:xfrm flipH="1">
                  <a:off x="4421423" y="3446899"/>
                  <a:ext cx="695602" cy="399245"/>
                </a:xfrm>
                <a:prstGeom prst="arc">
                  <a:avLst>
                    <a:gd name="adj1" fmla="val 10644490"/>
                    <a:gd name="adj2" fmla="val 21534577"/>
                  </a:avLst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1350626" y="3645078"/>
            <a:ext cx="1033534" cy="369106"/>
            <a:chOff x="1234335" y="3784060"/>
            <a:chExt cx="898866" cy="32101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1778" y="3784060"/>
              <a:ext cx="0" cy="321012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640964" y="3784060"/>
              <a:ext cx="0" cy="321012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732617" y="3872514"/>
              <a:ext cx="0" cy="160506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536522" y="3864313"/>
              <a:ext cx="0" cy="160506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34335" y="3945969"/>
              <a:ext cx="302187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831014" y="3944121"/>
              <a:ext cx="302187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5400000">
            <a:off x="3688294" y="3639565"/>
            <a:ext cx="358080" cy="369106"/>
            <a:chOff x="2558305" y="3723644"/>
            <a:chExt cx="358080" cy="369106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558305" y="3723644"/>
              <a:ext cx="0" cy="369106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68924" y="3907685"/>
              <a:ext cx="347461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174667" y="3624232"/>
            <a:ext cx="369106" cy="513994"/>
            <a:chOff x="5324816" y="3755285"/>
            <a:chExt cx="369106" cy="513994"/>
          </a:xfrm>
        </p:grpSpPr>
        <p:grpSp>
          <p:nvGrpSpPr>
            <p:cNvPr id="63" name="Group 62"/>
            <p:cNvGrpSpPr/>
            <p:nvPr/>
          </p:nvGrpSpPr>
          <p:grpSpPr>
            <a:xfrm rot="16200000">
              <a:off x="5330329" y="3749772"/>
              <a:ext cx="358080" cy="369106"/>
              <a:chOff x="2558305" y="3723644"/>
              <a:chExt cx="358080" cy="369106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58305" y="3723644"/>
                <a:ext cx="0" cy="369106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568924" y="3907685"/>
                <a:ext cx="34746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H="1">
              <a:off x="5391241" y="4189269"/>
              <a:ext cx="247559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427482" y="4269279"/>
              <a:ext cx="180838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 rot="16200000">
            <a:off x="5794152" y="3614725"/>
            <a:ext cx="358080" cy="369106"/>
            <a:chOff x="2558305" y="3723644"/>
            <a:chExt cx="358080" cy="36910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558305" y="3723644"/>
              <a:ext cx="0" cy="369106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568924" y="3907685"/>
              <a:ext cx="347461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Isosceles Triangle 76"/>
          <p:cNvSpPr/>
          <p:nvPr/>
        </p:nvSpPr>
        <p:spPr>
          <a:xfrm rot="10800000">
            <a:off x="5782984" y="3974487"/>
            <a:ext cx="369106" cy="18611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6837528" y="4629110"/>
            <a:ext cx="2233640" cy="2061867"/>
            <a:chOff x="2907549" y="4535351"/>
            <a:chExt cx="2233640" cy="2061867"/>
          </a:xfrm>
        </p:grpSpPr>
        <p:grpSp>
          <p:nvGrpSpPr>
            <p:cNvPr id="85" name="Group 84"/>
            <p:cNvGrpSpPr/>
            <p:nvPr/>
          </p:nvGrpSpPr>
          <p:grpSpPr>
            <a:xfrm>
              <a:off x="3212879" y="5117124"/>
              <a:ext cx="1928310" cy="1450730"/>
              <a:chOff x="3130066" y="4484078"/>
              <a:chExt cx="1928310" cy="145073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3751556" y="4914900"/>
                <a:ext cx="1306820" cy="5890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Component</a:t>
                </a:r>
              </a:p>
            </p:txBody>
          </p:sp>
          <p:cxnSp>
            <p:nvCxnSpPr>
              <p:cNvPr id="80" name="Elbow Connector 79"/>
              <p:cNvCxnSpPr>
                <a:stCxn id="78" idx="0"/>
              </p:cNvCxnSpPr>
              <p:nvPr/>
            </p:nvCxnSpPr>
            <p:spPr>
              <a:xfrm rot="16200000" flipV="1">
                <a:off x="3552105" y="4062039"/>
                <a:ext cx="430822" cy="127490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Elbow Connector 80"/>
              <p:cNvCxnSpPr/>
              <p:nvPr/>
            </p:nvCxnSpPr>
            <p:spPr>
              <a:xfrm rot="5400000">
                <a:off x="3570905" y="5081945"/>
                <a:ext cx="430823" cy="127490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/>
            <p:cNvSpPr txBox="1"/>
            <p:nvPr/>
          </p:nvSpPr>
          <p:spPr>
            <a:xfrm>
              <a:off x="2917167" y="511712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43617" y="622788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07549" y="5486455"/>
              <a:ext cx="333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Gabriola" pitchFamily="82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30074" y="4535351"/>
              <a:ext cx="272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abriola" pitchFamily="82" charset="0"/>
                  <a:cs typeface="Times New Roman" pitchFamily="18" charset="0"/>
                </a:rPr>
                <a:t>i</a:t>
              </a:r>
              <a:endParaRPr lang="en-US" sz="3600" dirty="0" smtClean="0">
                <a:latin typeface="Gabriola" pitchFamily="82" charset="0"/>
                <a:cs typeface="Times New Roman" pitchFamily="18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3702906" y="4981608"/>
              <a:ext cx="47412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085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9651" y="3068517"/>
            <a:ext cx="8229600" cy="694592"/>
          </a:xfrm>
        </p:spPr>
        <p:txBody>
          <a:bodyPr/>
          <a:lstStyle/>
          <a:p>
            <a:r>
              <a:rPr lang="en-US" dirty="0" smtClean="0"/>
              <a:t>Ohm’s Law: V = IR or I = V/R or R = V/I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102173" y="1577627"/>
            <a:ext cx="3047114" cy="1364183"/>
            <a:chOff x="3024554" y="2211977"/>
            <a:chExt cx="3047114" cy="1364183"/>
          </a:xfrm>
        </p:grpSpPr>
        <p:grpSp>
          <p:nvGrpSpPr>
            <p:cNvPr id="32" name="Group 31"/>
            <p:cNvGrpSpPr/>
            <p:nvPr/>
          </p:nvGrpSpPr>
          <p:grpSpPr>
            <a:xfrm>
              <a:off x="3456895" y="2542624"/>
              <a:ext cx="1990265" cy="1033536"/>
              <a:chOff x="3456895" y="2542624"/>
              <a:chExt cx="1990265" cy="1033536"/>
            </a:xfrm>
          </p:grpSpPr>
          <p:grpSp>
            <p:nvGrpSpPr>
              <p:cNvPr id="6" name="Group 5"/>
              <p:cNvGrpSpPr/>
              <p:nvPr/>
            </p:nvGrpSpPr>
            <p:grpSpPr>
              <a:xfrm rot="16200000">
                <a:off x="4756180" y="2885180"/>
                <a:ext cx="1033536" cy="348424"/>
                <a:chOff x="1084476" y="3200400"/>
                <a:chExt cx="1048421" cy="22860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1409691" y="3200400"/>
                  <a:ext cx="391064" cy="228600"/>
                  <a:chOff x="1195754" y="3200400"/>
                  <a:chExt cx="623160" cy="155331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195754" y="3200400"/>
                    <a:ext cx="310341" cy="152400"/>
                    <a:chOff x="1195754" y="3200400"/>
                    <a:chExt cx="310341" cy="152400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V="1">
                      <a:off x="1195754" y="3200400"/>
                      <a:ext cx="149469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1356627" y="3203331"/>
                      <a:ext cx="149468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1513988" y="3203331"/>
                    <a:ext cx="304926" cy="152400"/>
                    <a:chOff x="1228250" y="3200400"/>
                    <a:chExt cx="304926" cy="152400"/>
                  </a:xfrm>
                </p:grpSpPr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V="1">
                      <a:off x="1228250" y="3200400"/>
                      <a:ext cx="149468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1383707" y="3203331"/>
                      <a:ext cx="149469" cy="149469"/>
                    </a:xfrm>
                    <a:prstGeom prst="line">
                      <a:avLst/>
                    </a:prstGeom>
                    <a:ln w="28575" cap="rnd"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" name="Group 7"/>
                <p:cNvGrpSpPr/>
                <p:nvPr/>
              </p:nvGrpSpPr>
              <p:grpSpPr>
                <a:xfrm>
                  <a:off x="1084476" y="3310386"/>
                  <a:ext cx="316423" cy="114300"/>
                  <a:chOff x="1084476" y="3310386"/>
                  <a:chExt cx="316423" cy="114300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1084476" y="3310386"/>
                    <a:ext cx="278441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353999" y="3314699"/>
                    <a:ext cx="46900" cy="109987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8"/>
                <p:cNvGrpSpPr/>
                <p:nvPr/>
              </p:nvGrpSpPr>
              <p:grpSpPr>
                <a:xfrm flipH="1">
                  <a:off x="1807556" y="3301434"/>
                  <a:ext cx="325341" cy="114300"/>
                  <a:chOff x="1050486" y="3313785"/>
                  <a:chExt cx="325341" cy="114300"/>
                </a:xfrm>
              </p:grpSpPr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050486" y="3313785"/>
                    <a:ext cx="278441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1328927" y="3318098"/>
                    <a:ext cx="46900" cy="109987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/>
              <p:cNvGrpSpPr/>
              <p:nvPr/>
            </p:nvGrpSpPr>
            <p:grpSpPr>
              <a:xfrm rot="16200000">
                <a:off x="3124681" y="2874839"/>
                <a:ext cx="1033534" cy="369106"/>
                <a:chOff x="1234335" y="3784060"/>
                <a:chExt cx="898866" cy="321012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821778" y="3784060"/>
                  <a:ext cx="0" cy="321012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640964" y="3784060"/>
                  <a:ext cx="0" cy="321012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732617" y="3872514"/>
                  <a:ext cx="0" cy="160506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536522" y="3864313"/>
                  <a:ext cx="0" cy="160506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234335" y="3945969"/>
                  <a:ext cx="302187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831014" y="3944121"/>
                  <a:ext cx="302187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>
                <a:off x="3640936" y="2542624"/>
                <a:ext cx="161179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43062" y="3576160"/>
                <a:ext cx="1611792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174876" y="2494014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1326" y="320675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-</a:t>
              </a:r>
              <a:endParaRPr lang="en-US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24554" y="285473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5V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26940" y="2863346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5 k</a:t>
              </a:r>
              <a:r>
                <a:rPr lang="el-GR" dirty="0" smtClean="0">
                  <a:latin typeface="Times New Roman"/>
                  <a:cs typeface="Times New Roman"/>
                </a:rPr>
                <a:t>Ω</a:t>
              </a:r>
              <a:endParaRPr lang="en-US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4389107" y="2396642"/>
              <a:ext cx="47412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764858" y="221197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 mA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3667901" y="4855311"/>
            <a:ext cx="1843729" cy="0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573365" y="3961491"/>
            <a:ext cx="0" cy="1796153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998779" y="4230096"/>
            <a:ext cx="1184648" cy="118464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08761" y="47904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19610" y="377682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36936" y="5757644"/>
            <a:ext cx="350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I-V characteristic curve of a resistor</a:t>
            </a:r>
          </a:p>
        </p:txBody>
      </p:sp>
    </p:spTree>
    <p:extLst>
      <p:ext uri="{BB962C8B-B14F-4D97-AF65-F5344CB8AC3E}">
        <p14:creationId xmlns:p14="http://schemas.microsoft.com/office/powerpoint/2010/main" val="3271346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Water, Water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557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Water makes a good analog for the world of electricity</a:t>
            </a:r>
          </a:p>
          <a:p>
            <a:r>
              <a:rPr lang="en-US" dirty="0" smtClean="0"/>
              <a:t>Voltage (potential difference) </a:t>
            </a:r>
            <a:r>
              <a:rPr lang="en-US" dirty="0" smtClean="0">
                <a:sym typeface="Wingdings" pitchFamily="2" charset="2"/>
              </a:rPr>
              <a:t> Water pressure</a:t>
            </a:r>
          </a:p>
          <a:p>
            <a:r>
              <a:rPr lang="en-US" dirty="0" smtClean="0">
                <a:sym typeface="Wingdings" pitchFamily="2" charset="2"/>
              </a:rPr>
              <a:t>Current (flow of charge)  Flow of water</a:t>
            </a:r>
            <a:endParaRPr lang="en-US" dirty="0" smtClean="0"/>
          </a:p>
          <a:p>
            <a:r>
              <a:rPr lang="en-US" dirty="0" smtClean="0"/>
              <a:t>Wire </a:t>
            </a:r>
            <a:r>
              <a:rPr lang="en-US" dirty="0" smtClean="0">
                <a:sym typeface="Wingdings" pitchFamily="2" charset="2"/>
              </a:rPr>
              <a:t> Pipe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>
          <a:xfrm>
            <a:off x="6917147" y="6550219"/>
            <a:ext cx="2133600" cy="365125"/>
          </a:xfrm>
        </p:spPr>
        <p:txBody>
          <a:bodyPr/>
          <a:lstStyle/>
          <a:p>
            <a:fld id="{461B7452-B9C5-4AEA-8DD2-0D566F81177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40856" y="3655916"/>
            <a:ext cx="1965515" cy="2158195"/>
            <a:chOff x="2101362" y="3930162"/>
            <a:chExt cx="1186961" cy="1303319"/>
          </a:xfrm>
        </p:grpSpPr>
        <p:cxnSp>
          <p:nvCxnSpPr>
            <p:cNvPr id="7" name="Elbow Connector 6"/>
            <p:cNvCxnSpPr/>
            <p:nvPr/>
          </p:nvCxnSpPr>
          <p:spPr>
            <a:xfrm flipV="1">
              <a:off x="2101362" y="3930162"/>
              <a:ext cx="1186961" cy="1160586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694842" y="4360985"/>
              <a:ext cx="59348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65793" y="4335997"/>
              <a:ext cx="53410" cy="53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178996" y="5233481"/>
              <a:ext cx="4624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793832" y="4072647"/>
              <a:ext cx="4624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93832" y="4510455"/>
              <a:ext cx="4624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486833" y="3655916"/>
            <a:ext cx="1965515" cy="2255775"/>
            <a:chOff x="4486833" y="3655916"/>
            <a:chExt cx="1965515" cy="225577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634318" y="4494056"/>
              <a:ext cx="818030" cy="0"/>
            </a:xfrm>
            <a:prstGeom prst="line">
              <a:avLst/>
            </a:prstGeom>
            <a:ln w="317500">
              <a:solidFill>
                <a:schemeClr val="tx2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flipV="1">
              <a:off x="4486833" y="3801532"/>
              <a:ext cx="1965515" cy="1942072"/>
            </a:xfrm>
            <a:prstGeom prst="bentConnector3">
              <a:avLst>
                <a:gd name="adj1" fmla="val 57184"/>
              </a:avLst>
            </a:prstGeom>
            <a:ln w="317500">
              <a:solidFill>
                <a:schemeClr val="tx2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flipV="1">
              <a:off x="4486833" y="3655916"/>
              <a:ext cx="1965515" cy="1921840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V="1">
              <a:off x="4486833" y="4616836"/>
              <a:ext cx="1965515" cy="1294855"/>
            </a:xfrm>
            <a:prstGeom prst="bentConnector3">
              <a:avLst>
                <a:gd name="adj1" fmla="val 65735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775512" y="3966882"/>
              <a:ext cx="0" cy="405286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75512" y="3966882"/>
              <a:ext cx="6768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75512" y="4372168"/>
              <a:ext cx="67683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59406" y="5767043"/>
              <a:ext cx="5849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88107" y="3801532"/>
              <a:ext cx="5849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688106" y="4487332"/>
              <a:ext cx="5849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258562" y="6497899"/>
            <a:ext cx="7070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Water examples from: “Electrical Engineering Uncovered,” D. White &amp; R.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Doering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65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462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Given the same water pressure, which pipe’s water is moving faster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Water per second is proportional to area</a:t>
            </a:r>
          </a:p>
          <a:p>
            <a:r>
              <a:rPr lang="en-US" dirty="0" smtClean="0"/>
              <a:t>Electrical is the same way, larger wires have less resistance, and higher current (given the same voltage)</a:t>
            </a:r>
          </a:p>
          <a:p>
            <a:r>
              <a:rPr lang="en-US" dirty="0" smtClean="0"/>
              <a:t>Another analogy: traffic: more lanes = less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641900" y="2251881"/>
            <a:ext cx="4079019" cy="2227779"/>
            <a:chOff x="2499202" y="2920621"/>
            <a:chExt cx="4079019" cy="2227779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511188" y="3548418"/>
              <a:ext cx="4067033" cy="0"/>
            </a:xfrm>
            <a:prstGeom prst="line">
              <a:avLst/>
            </a:prstGeom>
            <a:ln w="1270000" cmpd="sng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99815" y="5024651"/>
              <a:ext cx="4067033" cy="0"/>
            </a:xfrm>
            <a:prstGeom prst="line">
              <a:avLst/>
            </a:prstGeom>
            <a:ln w="254000" cmpd="sng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1188" y="2920621"/>
              <a:ext cx="406427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09476" y="4162081"/>
              <a:ext cx="406427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99202" y="4901821"/>
              <a:ext cx="406427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99202" y="5148400"/>
              <a:ext cx="406427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760341" y="3544582"/>
              <a:ext cx="15205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779177" y="5022348"/>
              <a:ext cx="15205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77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9780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build a resistor, vary length, material, and area to change the voltage/current characteristics</a:t>
            </a:r>
          </a:p>
          <a:p>
            <a:r>
              <a:rPr lang="en-US" dirty="0" smtClean="0"/>
              <a:t>What if I put a sponge in the constricted part?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Given the amount of water passes through, which has the higher pressure?</a:t>
            </a:r>
          </a:p>
          <a:p>
            <a:r>
              <a:rPr lang="en-US" dirty="0" smtClean="0"/>
              <a:t>The pressure (voltage is proportional to the resistance)</a:t>
            </a:r>
          </a:p>
          <a:p>
            <a:pPr lvl="1"/>
            <a:r>
              <a:rPr lang="en-US" dirty="0" smtClean="0"/>
              <a:t>Voltage = Resistance * Current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461B7452-B9C5-4AEA-8DD2-0D566F81177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1728745" y="3205190"/>
            <a:ext cx="5934474" cy="516576"/>
            <a:chOff x="1742392" y="3532737"/>
            <a:chExt cx="5934474" cy="516576"/>
          </a:xfrm>
        </p:grpSpPr>
        <p:grpSp>
          <p:nvGrpSpPr>
            <p:cNvPr id="11" name="Group 10"/>
            <p:cNvGrpSpPr/>
            <p:nvPr/>
          </p:nvGrpSpPr>
          <p:grpSpPr>
            <a:xfrm>
              <a:off x="1746913" y="3773606"/>
              <a:ext cx="5929953" cy="25021"/>
              <a:chOff x="1746913" y="3773606"/>
              <a:chExt cx="5929953" cy="25021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125337" y="3796352"/>
                <a:ext cx="2922896" cy="0"/>
              </a:xfrm>
              <a:prstGeom prst="line">
                <a:avLst/>
              </a:prstGeom>
              <a:ln w="3175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746913" y="3798627"/>
                <a:ext cx="2051714" cy="0"/>
              </a:xfrm>
              <a:prstGeom prst="line">
                <a:avLst/>
              </a:prstGeom>
              <a:ln w="5080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625152" y="3773606"/>
                <a:ext cx="2051714" cy="0"/>
              </a:xfrm>
              <a:prstGeom prst="line">
                <a:avLst/>
              </a:prstGeom>
              <a:ln w="5080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>
              <a:off x="3965057" y="3803890"/>
              <a:ext cx="15205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42392" y="3552529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746350" y="4049313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17706" y="3532737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621664" y="4029521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794844" y="3639615"/>
              <a:ext cx="18281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92864" y="3946394"/>
              <a:ext cx="18281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88229" y="3544784"/>
              <a:ext cx="0" cy="950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92187" y="3952504"/>
              <a:ext cx="0" cy="950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20987" y="3536867"/>
              <a:ext cx="0" cy="950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626925" y="3934691"/>
              <a:ext cx="0" cy="9500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705200" y="4059150"/>
            <a:ext cx="5932998" cy="526645"/>
            <a:chOff x="1732495" y="4577765"/>
            <a:chExt cx="5932998" cy="526645"/>
          </a:xfrm>
        </p:grpSpPr>
        <p:grpSp>
          <p:nvGrpSpPr>
            <p:cNvPr id="12" name="Group 11"/>
            <p:cNvGrpSpPr/>
            <p:nvPr/>
          </p:nvGrpSpPr>
          <p:grpSpPr>
            <a:xfrm>
              <a:off x="1735540" y="4826758"/>
              <a:ext cx="5929953" cy="25021"/>
              <a:chOff x="1746913" y="3773606"/>
              <a:chExt cx="5929953" cy="2502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3125337" y="3796352"/>
                <a:ext cx="2922896" cy="0"/>
              </a:xfrm>
              <a:prstGeom prst="line">
                <a:avLst/>
              </a:prstGeom>
              <a:ln w="1270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746913" y="3798627"/>
                <a:ext cx="2051714" cy="0"/>
              </a:xfrm>
              <a:prstGeom prst="line">
                <a:avLst/>
              </a:prstGeom>
              <a:ln w="5080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625152" y="3773606"/>
                <a:ext cx="2051714" cy="0"/>
              </a:xfrm>
              <a:prstGeom prst="line">
                <a:avLst/>
              </a:prstGeom>
              <a:ln w="508000" cmpd="sng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3910466" y="4841119"/>
              <a:ext cx="15205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34475" y="4595578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732495" y="5092362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11769" y="4577765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609789" y="5074549"/>
              <a:ext cx="20517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780989" y="4777667"/>
              <a:ext cx="18281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780989" y="4908295"/>
              <a:ext cx="182812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74374" y="4587833"/>
              <a:ext cx="0" cy="19792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613070" y="4579917"/>
              <a:ext cx="0" cy="19792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90208" y="4906487"/>
              <a:ext cx="0" cy="19792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619008" y="4894612"/>
              <a:ext cx="0" cy="19792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150750" y="615665"/>
            <a:ext cx="2229132" cy="682598"/>
            <a:chOff x="1084476" y="3200400"/>
            <a:chExt cx="1048421" cy="228600"/>
          </a:xfrm>
        </p:grpSpPr>
        <p:grpSp>
          <p:nvGrpSpPr>
            <p:cNvPr id="42" name="Group 41"/>
            <p:cNvGrpSpPr/>
            <p:nvPr/>
          </p:nvGrpSpPr>
          <p:grpSpPr>
            <a:xfrm>
              <a:off x="1409691" y="3200400"/>
              <a:ext cx="391064" cy="228600"/>
              <a:chOff x="1195754" y="3200400"/>
              <a:chExt cx="623160" cy="155331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195754" y="3200400"/>
                <a:ext cx="310341" cy="152400"/>
                <a:chOff x="1195754" y="3200400"/>
                <a:chExt cx="310341" cy="1524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1195754" y="3200400"/>
                  <a:ext cx="149469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356627" y="3203331"/>
                  <a:ext cx="149468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1513988" y="3203331"/>
                <a:ext cx="304926" cy="152400"/>
                <a:chOff x="1228250" y="3200400"/>
                <a:chExt cx="304926" cy="15240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228250" y="3200400"/>
                  <a:ext cx="149468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383707" y="3203331"/>
                  <a:ext cx="149469" cy="149469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1084476" y="3310386"/>
              <a:ext cx="325341" cy="114300"/>
              <a:chOff x="1084476" y="3310386"/>
              <a:chExt cx="325341" cy="1143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084476" y="3310386"/>
                <a:ext cx="27844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362917" y="3314699"/>
                <a:ext cx="46900" cy="10998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 flipH="1">
              <a:off x="1807556" y="3301434"/>
              <a:ext cx="325341" cy="114300"/>
              <a:chOff x="1050486" y="3313785"/>
              <a:chExt cx="325341" cy="11430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1050486" y="3313785"/>
                <a:ext cx="278441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328927" y="3318098"/>
                <a:ext cx="46900" cy="10998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/>
          <p:cNvSpPr txBox="1"/>
          <p:nvPr/>
        </p:nvSpPr>
        <p:spPr>
          <a:xfrm>
            <a:off x="900752" y="204716"/>
            <a:ext cx="9284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7800" dirty="0" smtClean="0">
                <a:latin typeface="Times New Roman" pitchFamily="18" charset="0"/>
                <a:cs typeface="Times New Roman" pitchFamily="18" charset="0"/>
              </a:rPr>
              <a:t>Ω</a:t>
            </a:r>
            <a:endParaRPr lang="en-US" sz="7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61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03737" y="4410988"/>
            <a:ext cx="893929" cy="1826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4047" y="4425040"/>
            <a:ext cx="762000" cy="1975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 Color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982615"/>
            <a:ext cx="8915400" cy="56794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Resistors (and other components) have color bands to identify</a:t>
            </a:r>
          </a:p>
          <a:p>
            <a:r>
              <a:rPr lang="en-US" dirty="0" smtClean="0"/>
              <a:t>First 2 bands are digits of the value, 3</a:t>
            </a:r>
            <a:r>
              <a:rPr lang="en-US" baseline="30000" dirty="0" smtClean="0"/>
              <a:t>rd</a:t>
            </a:r>
            <a:r>
              <a:rPr lang="en-US" dirty="0" smtClean="0"/>
              <a:t> is the multiplier</a:t>
            </a:r>
          </a:p>
          <a:p>
            <a:pPr lvl="1"/>
            <a:r>
              <a:rPr lang="en-US" dirty="0" smtClean="0"/>
              <a:t>Green-Blue-Red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5         6        10</a:t>
            </a:r>
            <a:r>
              <a:rPr lang="en-US" baseline="30000" dirty="0" smtClean="0"/>
              <a:t>2 </a:t>
            </a:r>
            <a:r>
              <a:rPr lang="en-US" dirty="0" smtClean="0"/>
              <a:t>= 5600 = 5.6 </a:t>
            </a:r>
            <a:r>
              <a:rPr lang="en-US" dirty="0" err="1" smtClean="0"/>
              <a:t>kOhms</a:t>
            </a:r>
            <a:endParaRPr lang="en-US" dirty="0" smtClean="0"/>
          </a:p>
          <a:p>
            <a:r>
              <a:rPr lang="en-US" dirty="0" smtClean="0"/>
              <a:t>Mnemonic 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400" dirty="0" smtClean="0"/>
              <a:t>Black </a:t>
            </a:r>
            <a:r>
              <a:rPr lang="en-US" sz="2400" dirty="0" smtClean="0">
                <a:solidFill>
                  <a:srgbClr val="9A5C07"/>
                </a:solidFill>
              </a:rPr>
              <a:t>Brown </a:t>
            </a:r>
            <a:r>
              <a:rPr lang="en-US" sz="2400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rgbClr val="FFC000"/>
                </a:solidFill>
              </a:rPr>
              <a:t>Orange </a:t>
            </a:r>
            <a:r>
              <a:rPr lang="en-US" sz="2400" dirty="0" smtClean="0">
                <a:solidFill>
                  <a:srgbClr val="F0EA00"/>
                </a:solidFill>
              </a:rPr>
              <a:t>Yellow </a:t>
            </a:r>
            <a:r>
              <a:rPr lang="en-US" sz="2400" dirty="0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Blue </a:t>
            </a:r>
            <a:r>
              <a:rPr lang="en-US" sz="2400" dirty="0" smtClean="0">
                <a:solidFill>
                  <a:schemeClr val="accent6"/>
                </a:solidFill>
              </a:rPr>
              <a:t>Violet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bg1"/>
                </a:solidFill>
              </a:rPr>
              <a:t>White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600" b="1" dirty="0"/>
              <a:t>B</a:t>
            </a:r>
            <a:r>
              <a:rPr lang="en-US" sz="2600" dirty="0"/>
              <a:t>etter 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9A5C07"/>
                </a:solidFill>
              </a:rPr>
              <a:t>B</a:t>
            </a:r>
            <a:r>
              <a:rPr lang="en-US" sz="2600" dirty="0" smtClean="0">
                <a:solidFill>
                  <a:srgbClr val="9A5C07"/>
                </a:solidFill>
              </a:rPr>
              <a:t>e</a:t>
            </a:r>
            <a:r>
              <a:rPr lang="en-US" sz="2600" dirty="0"/>
              <a:t> </a:t>
            </a:r>
            <a:r>
              <a:rPr lang="en-US" sz="2600" dirty="0" smtClean="0"/>
              <a:t>  </a:t>
            </a:r>
            <a:r>
              <a:rPr lang="en-US" sz="2600" b="1" dirty="0" smtClean="0">
                <a:solidFill>
                  <a:srgbClr val="FF0000"/>
                </a:solidFill>
              </a:rPr>
              <a:t>R</a:t>
            </a:r>
            <a:r>
              <a:rPr lang="en-US" sz="2600" dirty="0" smtClean="0">
                <a:solidFill>
                  <a:srgbClr val="FF0000"/>
                </a:solidFill>
              </a:rPr>
              <a:t>ight</a:t>
            </a:r>
            <a:r>
              <a:rPr lang="en-US" sz="2600" dirty="0"/>
              <a:t> 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rgbClr val="FFC000"/>
                </a:solidFill>
              </a:rPr>
              <a:t>O</a:t>
            </a:r>
            <a:r>
              <a:rPr lang="en-US" sz="2600" dirty="0" smtClean="0">
                <a:solidFill>
                  <a:srgbClr val="FFC000"/>
                </a:solidFill>
              </a:rPr>
              <a:t>r</a:t>
            </a:r>
            <a:r>
              <a:rPr lang="en-US" sz="2600" dirty="0"/>
              <a:t> </a:t>
            </a:r>
            <a:r>
              <a:rPr lang="en-US" sz="2600" dirty="0" smtClean="0"/>
              <a:t>    </a:t>
            </a:r>
            <a:r>
              <a:rPr lang="en-US" sz="2600" b="1" dirty="0" smtClean="0">
                <a:solidFill>
                  <a:srgbClr val="FFFF00"/>
                </a:solidFill>
              </a:rPr>
              <a:t>Y</a:t>
            </a:r>
            <a:r>
              <a:rPr lang="en-US" sz="2600" dirty="0" smtClean="0">
                <a:solidFill>
                  <a:srgbClr val="FFFF00"/>
                </a:solidFill>
              </a:rPr>
              <a:t>our</a:t>
            </a:r>
            <a:r>
              <a:rPr lang="en-US" sz="2600" dirty="0"/>
              <a:t> </a:t>
            </a:r>
            <a:r>
              <a:rPr lang="en-US" sz="2600" dirty="0" smtClean="0"/>
              <a:t>  </a:t>
            </a:r>
            <a:r>
              <a:rPr lang="en-US" sz="2600" b="1" dirty="0" smtClean="0">
                <a:solidFill>
                  <a:schemeClr val="accent2"/>
                </a:solidFill>
              </a:rPr>
              <a:t>G</a:t>
            </a:r>
            <a:r>
              <a:rPr lang="en-US" sz="2600" dirty="0" smtClean="0">
                <a:solidFill>
                  <a:schemeClr val="accent2"/>
                </a:solidFill>
              </a:rPr>
              <a:t>reat</a:t>
            </a:r>
            <a:r>
              <a:rPr lang="en-US" sz="2600" dirty="0"/>
              <a:t> </a:t>
            </a:r>
            <a:r>
              <a:rPr lang="en-US" sz="2600" b="1" dirty="0">
                <a:solidFill>
                  <a:schemeClr val="accent1"/>
                </a:solidFill>
              </a:rPr>
              <a:t>B</a:t>
            </a:r>
            <a:r>
              <a:rPr lang="en-US" sz="2600" dirty="0" smtClean="0">
                <a:solidFill>
                  <a:schemeClr val="accent1"/>
                </a:solidFill>
              </a:rPr>
              <a:t>ig</a:t>
            </a:r>
            <a:r>
              <a:rPr lang="en-US" sz="2600" dirty="0"/>
              <a:t> </a:t>
            </a:r>
            <a:r>
              <a:rPr lang="en-US" sz="2600" b="1" dirty="0">
                <a:solidFill>
                  <a:schemeClr val="accent6"/>
                </a:solidFill>
              </a:rPr>
              <a:t>V</a:t>
            </a:r>
            <a:r>
              <a:rPr lang="en-US" sz="2600" dirty="0" smtClean="0">
                <a:solidFill>
                  <a:schemeClr val="accent6"/>
                </a:solidFill>
              </a:rPr>
              <a:t>enture</a:t>
            </a:r>
            <a:r>
              <a:rPr lang="en-US" sz="2600" dirty="0"/>
              <a:t> 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oes</a:t>
            </a:r>
            <a:r>
              <a:rPr lang="en-US" sz="2600" dirty="0"/>
              <a:t> </a:t>
            </a:r>
            <a:r>
              <a:rPr lang="en-US" sz="2600" b="1" dirty="0" smtClean="0">
                <a:solidFill>
                  <a:schemeClr val="bg1"/>
                </a:solidFill>
              </a:rPr>
              <a:t>Waa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smtClean="0">
                <a:solidFill>
                  <a:schemeClr val="bg1"/>
                </a:solidFill>
              </a:rPr>
              <a:t>							-   </a:t>
            </a:r>
            <a:r>
              <a:rPr lang="en-US" sz="2600" b="1" dirty="0" err="1" smtClean="0">
                <a:solidFill>
                  <a:schemeClr val="bg1"/>
                </a:solidFill>
              </a:rPr>
              <a:t>waa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 0       </a:t>
            </a:r>
            <a:r>
              <a:rPr lang="en-US" sz="2400" dirty="0" smtClean="0">
                <a:solidFill>
                  <a:srgbClr val="9A5C07"/>
                </a:solidFill>
              </a:rPr>
              <a:t>1</a:t>
            </a:r>
            <a:r>
              <a:rPr lang="en-US" sz="2400" dirty="0" smtClean="0"/>
              <a:t>	  </a:t>
            </a:r>
            <a:r>
              <a:rPr lang="en-US" sz="24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FFC000"/>
                </a:solidFill>
              </a:rPr>
              <a:t>3</a:t>
            </a: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rgbClr val="F0EA00"/>
                </a:solidFill>
              </a:rPr>
              <a:t>4</a:t>
            </a: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rgbClr val="00B050"/>
                </a:solidFill>
              </a:rPr>
              <a:t>5</a:t>
            </a:r>
            <a:r>
              <a:rPr lang="en-US" sz="2400" dirty="0" smtClean="0"/>
              <a:t>         </a:t>
            </a:r>
            <a:r>
              <a:rPr lang="en-US" sz="2400" dirty="0" smtClean="0">
                <a:solidFill>
                  <a:schemeClr val="accent1"/>
                </a:solidFill>
              </a:rPr>
              <a:t>6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chemeClr val="accent6"/>
                </a:solidFill>
              </a:rPr>
              <a:t>7</a:t>
            </a: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chemeClr val="bg1"/>
                </a:solidFill>
              </a:rPr>
              <a:t>9  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t2.gstatic.com/images?q=tbn:ANd9GcSDm02BAfhpEScmYDBBt0CyNnYkuqkGT1Q-Fnuj83XAVsPasOvSBw&amp;t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2604930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 rot="2613893">
            <a:off x="7310664" y="2680991"/>
            <a:ext cx="631059" cy="1026814"/>
          </a:xfrm>
          <a:prstGeom prst="ellipse">
            <a:avLst/>
          </a:prstGeom>
          <a:ln w="5715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2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WitPPT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WitPPT" id="{BBFC2592-77F5-7B46-A6D6-205683B268CF}" vid="{7B017E5B-1B3D-AF49-810E-630AA7CA05F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NewWitPPT</Template>
  <TotalTime>1063</TotalTime>
  <Words>1381</Words>
  <Application>Microsoft Macintosh PowerPoint</Application>
  <PresentationFormat>On-screen Show (4:3)</PresentationFormat>
  <Paragraphs>382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Baskerville Old Face</vt:lpstr>
      <vt:lpstr>Gabriola</vt:lpstr>
      <vt:lpstr>Helvetica Light</vt:lpstr>
      <vt:lpstr>Symbol</vt:lpstr>
      <vt:lpstr>Times New Roman</vt:lpstr>
      <vt:lpstr>Wingdings</vt:lpstr>
      <vt:lpstr>Arial</vt:lpstr>
      <vt:lpstr>NewWitPPT</vt:lpstr>
      <vt:lpstr>Circuits!</vt:lpstr>
      <vt:lpstr>ELECTRical &amp; Computer Engineering</vt:lpstr>
      <vt:lpstr>Electrons</vt:lpstr>
      <vt:lpstr>ECE Fundamentals</vt:lpstr>
      <vt:lpstr>Simple Circuit</vt:lpstr>
      <vt:lpstr>Water, Water Everywhere</vt:lpstr>
      <vt:lpstr>Pipe Width</vt:lpstr>
      <vt:lpstr>Resistor</vt:lpstr>
      <vt:lpstr>Electronic Color Codes</vt:lpstr>
      <vt:lpstr>Tolerance</vt:lpstr>
      <vt:lpstr>Series/Parallel</vt:lpstr>
      <vt:lpstr>DC Voltage/Current Sources</vt:lpstr>
      <vt:lpstr>Water Flow Potential</vt:lpstr>
      <vt:lpstr>Capacitor</vt:lpstr>
      <vt:lpstr>Capacitor Details</vt:lpstr>
      <vt:lpstr>Capacitance</vt:lpstr>
      <vt:lpstr>Water Flow (Capacitor)</vt:lpstr>
      <vt:lpstr>Water Flow Time Lapse</vt:lpstr>
      <vt:lpstr>Inductor</vt:lpstr>
      <vt:lpstr>Inductor Details</vt:lpstr>
      <vt:lpstr>Inductance</vt:lpstr>
      <vt:lpstr>LC Oscillator</vt:lpstr>
      <vt:lpstr>C vs. L</vt:lpstr>
      <vt:lpstr>Diode</vt:lpstr>
      <vt:lpstr>BJT</vt:lpstr>
      <vt:lpstr>MOSFET</vt:lpstr>
      <vt:lpstr>There are more analogies</vt:lpstr>
      <vt:lpstr>Summary of Electrical Quantities</vt:lpstr>
      <vt:lpstr>AC vs. DC</vt:lpstr>
      <vt:lpstr>Generator</vt:lpstr>
      <vt:lpstr>Edison vs. Tesla</vt:lpstr>
      <vt:lpstr>Measurements</vt:lpstr>
      <vt:lpstr>With what to measure</vt:lpstr>
      <vt:lpstr>How to measure</vt:lpstr>
      <vt:lpstr>Simple Circuit</vt:lpstr>
      <vt:lpstr>Power and Energy</vt:lpstr>
      <vt:lpstr>Breadboard</vt:lpstr>
      <vt:lpstr>CAD/Circuit Software</vt:lpstr>
      <vt:lpstr>Soldering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Electron and Up</dc:title>
  <dc:creator>Carpenter, Aaron</dc:creator>
  <cp:lastModifiedBy>Carpenter, Aaron</cp:lastModifiedBy>
  <cp:revision>117</cp:revision>
  <dcterms:created xsi:type="dcterms:W3CDTF">2012-08-30T18:22:59Z</dcterms:created>
  <dcterms:modified xsi:type="dcterms:W3CDTF">2016-07-31T00:48:33Z</dcterms:modified>
</cp:coreProperties>
</file>