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95" r:id="rId5"/>
    <p:sldId id="296" r:id="rId6"/>
    <p:sldId id="2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B3"/>
    <a:srgbClr val="0079B4"/>
    <a:srgbClr val="404040"/>
    <a:srgbClr val="890022"/>
    <a:srgbClr val="FFC000"/>
    <a:srgbClr val="FF8094"/>
    <a:srgbClr val="FF4D69"/>
    <a:srgbClr val="FFC1C8"/>
    <a:srgbClr val="31D4E0"/>
    <a:srgbClr val="FF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31920" y="1122363"/>
            <a:ext cx="673608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31920" y="3602038"/>
            <a:ext cx="673608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489F-F969-4B66-8C4C-7DB93C93E2C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83"/>
          <a:stretch/>
        </p:blipFill>
        <p:spPr>
          <a:xfrm>
            <a:off x="0" y="-13253"/>
            <a:ext cx="3769360" cy="686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489F-F969-4B66-8C4C-7DB93C93E2C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1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489F-F969-4B66-8C4C-7DB93C93E2C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2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2360" y="365125"/>
            <a:ext cx="10515600" cy="1325563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236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fr-FR" noProof="0"/>
              <a:t>Modifier les styles du texte du masque
Deuxième niveau
Troisième niveau
Quatrième niveau
Cinquième niveau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102360" y="6356350"/>
            <a:ext cx="2743200" cy="365125"/>
          </a:xfrm>
        </p:spPr>
        <p:txBody>
          <a:bodyPr/>
          <a:lstStyle/>
          <a:p>
            <a:fld id="{1B20489F-F969-4B66-8C4C-7DB93C93E2C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0276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74760" y="6356350"/>
            <a:ext cx="2743200" cy="365125"/>
          </a:xfrm>
        </p:spPr>
        <p:txBody>
          <a:bodyPr/>
          <a:lstStyle/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7" r="81516"/>
          <a:stretch/>
        </p:blipFill>
        <p:spPr>
          <a:xfrm>
            <a:off x="0" y="0"/>
            <a:ext cx="838200" cy="685938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25" y="202248"/>
            <a:ext cx="938455" cy="4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1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489F-F969-4B66-8C4C-7DB93C93E2C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1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489F-F969-4B66-8C4C-7DB93C93E2C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2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489F-F969-4B66-8C4C-7DB93C93E2C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489F-F969-4B66-8C4C-7DB93C93E2C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489F-F969-4B66-8C4C-7DB93C93E2C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7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489F-F969-4B66-8C4C-7DB93C93E2C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489F-F969-4B66-8C4C-7DB93C93E2C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6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0489F-F969-4B66-8C4C-7DB93C93E2C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8E67B-37A0-47FA-B72D-D7134FF792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5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322483" y="2424888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5400" dirty="0">
                <a:solidFill>
                  <a:srgbClr val="1A4684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cs typeface="Arial" pitchFamily="34" charset="0"/>
              </a:rPr>
              <a:t>Transit Planning</a:t>
            </a:r>
            <a:endParaRPr lang="ko-KR" altLang="en-US" sz="5400" dirty="0">
              <a:solidFill>
                <a:srgbClr val="1A4684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cs typeface="Arial" pitchFamily="34" charset="0"/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322551" y="3308723"/>
            <a:ext cx="561050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Groupe 3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6"/>
          <a:stretch/>
        </p:blipFill>
        <p:spPr>
          <a:xfrm>
            <a:off x="0" y="0"/>
            <a:ext cx="6098876" cy="6858000"/>
          </a:xfrm>
          <a:prstGeom prst="rect">
            <a:avLst/>
          </a:prstGeom>
        </p:spPr>
      </p:pic>
      <p:sp>
        <p:nvSpPr>
          <p:cNvPr id="8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322699" y="4409299"/>
            <a:ext cx="561050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Emma DURAN</a:t>
            </a:r>
          </a:p>
          <a:p>
            <a:r>
              <a:rPr lang="fr-F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Nathan  DAIX</a:t>
            </a:r>
          </a:p>
          <a:p>
            <a:r>
              <a:rPr lang="fr-F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Matthieu LESBRE</a:t>
            </a:r>
          </a:p>
          <a:p>
            <a:r>
              <a:rPr lang="fr-F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Aymeric HILTENBRAND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34018" y="6557677"/>
            <a:ext cx="13324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1050" spc="3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30 Jan. 2019</a:t>
            </a:r>
            <a:endParaRPr lang="en-US" sz="1050" spc="3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695" y="6077005"/>
            <a:ext cx="938455" cy="4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6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126619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Purpose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2229408" y="1706975"/>
            <a:ext cx="6163964" cy="769441"/>
            <a:chOff x="1848112" y="1575921"/>
            <a:chExt cx="6163964" cy="769441"/>
          </a:xfrm>
        </p:grpSpPr>
        <p:sp>
          <p:nvSpPr>
            <p:cNvPr id="7" name="TextBox 8"/>
            <p:cNvSpPr txBox="1"/>
            <p:nvPr/>
          </p:nvSpPr>
          <p:spPr>
            <a:xfrm>
              <a:off x="2705935" y="1789403"/>
              <a:ext cx="5306141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OPEX / CAPEX et autres valeurs</a:t>
              </a:r>
              <a:endPara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2229408" y="2841953"/>
            <a:ext cx="9152824" cy="769441"/>
            <a:chOff x="1848112" y="1575921"/>
            <a:chExt cx="9152824" cy="769441"/>
          </a:xfrm>
        </p:grpSpPr>
        <p:sp>
          <p:nvSpPr>
            <p:cNvPr id="11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5" y="1789403"/>
              <a:ext cx="8295001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Comparaison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différents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moyens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transports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2229408" y="3976931"/>
            <a:ext cx="5365516" cy="769441"/>
            <a:chOff x="1848112" y="1575921"/>
            <a:chExt cx="5365516" cy="769441"/>
          </a:xfrm>
        </p:grpSpPr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Working Groups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2229408" y="5111908"/>
            <a:ext cx="5365516" cy="769441"/>
            <a:chOff x="1848112" y="1575921"/>
            <a:chExt cx="5365516" cy="769441"/>
          </a:xfrm>
        </p:grpSpPr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Timetable and Organization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41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(Actual + Proposed)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2A32F6D4-037D-4C11-AD2D-599ECDE74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41226"/>
              </p:ext>
            </p:extLst>
          </p:nvPr>
        </p:nvGraphicFramePr>
        <p:xfrm>
          <a:off x="1432036" y="2070895"/>
          <a:ext cx="2348075" cy="390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Capacity : 40 + 40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Av. speed : 40</a:t>
                      </a:r>
                      <a:r>
                        <a:rPr lang="fr-FR" altLang="ko-KR" sz="1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km/h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Unit cost : 250 000 € *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Operational cost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15 466 €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S1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02E6720-7367-4A10-A04F-C7842D4BF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992706"/>
              </p:ext>
            </p:extLst>
          </p:nvPr>
        </p:nvGraphicFramePr>
        <p:xfrm>
          <a:off x="4107828" y="2070895"/>
          <a:ext cx="2348075" cy="390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Capacity : 70 + 80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Av. speed : 35</a:t>
                      </a:r>
                      <a:r>
                        <a:rPr lang="fr-FR" altLang="ko-KR" sz="1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km/h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Unit cost : 280 000 € *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Operational cost :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15 522 €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S2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1286CBDB-548A-4842-AB68-1A2C827CA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12541"/>
              </p:ext>
            </p:extLst>
          </p:nvPr>
        </p:nvGraphicFramePr>
        <p:xfrm>
          <a:off x="6783620" y="2070895"/>
          <a:ext cx="2348075" cy="390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Capacity : 40 + 40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Av. speed : 20</a:t>
                      </a:r>
                      <a:r>
                        <a:rPr lang="fr-FR" altLang="ko-KR" sz="1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km/h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Unit cost : 400 000 €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Operational cost :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1 600 €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S3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A12A1A72-9B2D-4863-B80E-AB4C41B6C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290536"/>
              </p:ext>
            </p:extLst>
          </p:nvPr>
        </p:nvGraphicFramePr>
        <p:xfrm>
          <a:off x="9459412" y="2070895"/>
          <a:ext cx="2348075" cy="390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Capacity : 4</a:t>
                      </a:r>
                      <a:r>
                        <a:rPr lang="en-US" altLang="ko-KR" sz="1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+ 8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Av. speed : 25</a:t>
                      </a:r>
                      <a:r>
                        <a:rPr lang="fr-FR" altLang="ko-KR" sz="1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km/h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Unit cost : 230 000 €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Operational cost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1 924 €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S4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타원 5">
            <a:extLst>
              <a:ext uri="{FF2B5EF4-FFF2-40B4-BE49-F238E27FC236}">
                <a16:creationId xmlns:a16="http://schemas.microsoft.com/office/drawing/2014/main" id="{F727C182-0A1B-4B14-A3A9-1418D8DAEDC7}"/>
              </a:ext>
            </a:extLst>
          </p:cNvPr>
          <p:cNvSpPr/>
          <p:nvPr/>
        </p:nvSpPr>
        <p:spPr>
          <a:xfrm>
            <a:off x="1706285" y="2213315"/>
            <a:ext cx="1799578" cy="1314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Regular Bus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5">
            <a:extLst>
              <a:ext uri="{FF2B5EF4-FFF2-40B4-BE49-F238E27FC236}">
                <a16:creationId xmlns:a16="http://schemas.microsoft.com/office/drawing/2014/main" id="{C007AAA6-192F-4F91-AD14-B18A18007BD6}"/>
              </a:ext>
            </a:extLst>
          </p:cNvPr>
          <p:cNvSpPr/>
          <p:nvPr/>
        </p:nvSpPr>
        <p:spPr>
          <a:xfrm>
            <a:off x="4382077" y="2213315"/>
            <a:ext cx="1799578" cy="1314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Articulated Bus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5">
            <a:extLst>
              <a:ext uri="{FF2B5EF4-FFF2-40B4-BE49-F238E27FC236}">
                <a16:creationId xmlns:a16="http://schemas.microsoft.com/office/drawing/2014/main" id="{C224D24A-7912-4EC1-81BE-7CC2264188E8}"/>
              </a:ext>
            </a:extLst>
          </p:cNvPr>
          <p:cNvSpPr/>
          <p:nvPr/>
        </p:nvSpPr>
        <p:spPr>
          <a:xfrm>
            <a:off x="7057869" y="2213315"/>
            <a:ext cx="1799578" cy="1314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Driverless</a:t>
            </a:r>
            <a:r>
              <a:rPr lang="fr-FR" altLang="ko-KR" dirty="0">
                <a:solidFill>
                  <a:schemeClr val="tx1"/>
                </a:solidFill>
              </a:rPr>
              <a:t> Bus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5">
            <a:extLst>
              <a:ext uri="{FF2B5EF4-FFF2-40B4-BE49-F238E27FC236}">
                <a16:creationId xmlns:a16="http://schemas.microsoft.com/office/drawing/2014/main" id="{497F4154-3D3C-45B6-B18F-CC64FBE5D00D}"/>
              </a:ext>
            </a:extLst>
          </p:cNvPr>
          <p:cNvSpPr/>
          <p:nvPr/>
        </p:nvSpPr>
        <p:spPr>
          <a:xfrm>
            <a:off x="9733661" y="2213315"/>
            <a:ext cx="1799578" cy="13141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Robo</a:t>
            </a:r>
            <a:r>
              <a:rPr lang="en-US" altLang="ko-KR" sz="2000" dirty="0">
                <a:solidFill>
                  <a:schemeClr val="tx1"/>
                </a:solidFill>
              </a:rPr>
              <a:t>-Taxi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A622B1-8054-49AA-81BE-8BF3B4DD235E}"/>
              </a:ext>
            </a:extLst>
          </p:cNvPr>
          <p:cNvSpPr txBox="1"/>
          <p:nvPr/>
        </p:nvSpPr>
        <p:spPr>
          <a:xfrm>
            <a:off x="1500326" y="6427433"/>
            <a:ext cx="391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*Prix </a:t>
            </a:r>
            <a:r>
              <a:rPr lang="en-GB" dirty="0" err="1"/>
              <a:t>provenant</a:t>
            </a:r>
            <a:r>
              <a:rPr lang="en-GB" dirty="0"/>
              <a:t> d’un contact Mercedes.</a:t>
            </a:r>
          </a:p>
        </p:txBody>
      </p:sp>
    </p:spTree>
    <p:extLst>
      <p:ext uri="{BB962C8B-B14F-4D97-AF65-F5344CB8AC3E}">
        <p14:creationId xmlns:p14="http://schemas.microsoft.com/office/powerpoint/2010/main" val="397208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CA1EC2D9-9E97-D540-9312-390409329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75" y="1115616"/>
            <a:ext cx="10486030" cy="5723330"/>
          </a:xfrm>
          <a:prstGeom prst="rect">
            <a:avLst/>
          </a:prstGeom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7939042E-FCCC-B247-A382-DE533DB47988}"/>
              </a:ext>
            </a:extLst>
          </p:cNvPr>
          <p:cNvSpPr txBox="1"/>
          <p:nvPr/>
        </p:nvSpPr>
        <p:spPr>
          <a:xfrm>
            <a:off x="840475" y="200839"/>
            <a:ext cx="10937543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Prix par mois compensé des différents moyens de transports en fonction de la durée d’amortissement </a:t>
            </a:r>
            <a:endParaRPr lang="en-US" altLang="ko-KR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9C55EF92-3E1E-5D44-BEB4-31F930690057}"/>
              </a:ext>
            </a:extLst>
          </p:cNvPr>
          <p:cNvSpPr/>
          <p:nvPr/>
        </p:nvSpPr>
        <p:spPr>
          <a:xfrm rot="7675324">
            <a:off x="5882185" y="4981433"/>
            <a:ext cx="1733265" cy="532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a droite 6">
            <a:extLst>
              <a:ext uri="{FF2B5EF4-FFF2-40B4-BE49-F238E27FC236}">
                <a16:creationId xmlns:a16="http://schemas.microsoft.com/office/drawing/2014/main" id="{F414C9B6-90AC-924B-83FE-70D17C46D720}"/>
              </a:ext>
            </a:extLst>
          </p:cNvPr>
          <p:cNvSpPr/>
          <p:nvPr/>
        </p:nvSpPr>
        <p:spPr>
          <a:xfrm rot="7675324">
            <a:off x="3564340" y="4860876"/>
            <a:ext cx="1733265" cy="532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6F219A-5DBF-FD44-A3E2-25CEFB7A778B}"/>
              </a:ext>
            </a:extLst>
          </p:cNvPr>
          <p:cNvSpPr/>
          <p:nvPr/>
        </p:nvSpPr>
        <p:spPr>
          <a:xfrm>
            <a:off x="7145870" y="3977281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 ans </a:t>
            </a:r>
            <a:endParaRPr lang="fr-FR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979F5-0E72-9A42-AB6F-5C3441FA7EF3}"/>
              </a:ext>
            </a:extLst>
          </p:cNvPr>
          <p:cNvSpPr/>
          <p:nvPr/>
        </p:nvSpPr>
        <p:spPr>
          <a:xfrm>
            <a:off x="4918228" y="3898546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 ans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6035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7939042E-FCCC-B247-A382-DE533DB47988}"/>
              </a:ext>
            </a:extLst>
          </p:cNvPr>
          <p:cNvSpPr txBox="1"/>
          <p:nvPr/>
        </p:nvSpPr>
        <p:spPr>
          <a:xfrm>
            <a:off x="840475" y="200839"/>
            <a:ext cx="1093754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Livrables : Code à destination du groupe 4</a:t>
            </a:r>
            <a:endParaRPr lang="en-US" altLang="ko-KR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C7D028-B56C-478E-966B-76BF007428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" t="10333" r="36796" b="6279"/>
          <a:stretch/>
        </p:blipFill>
        <p:spPr>
          <a:xfrm>
            <a:off x="2450083" y="708670"/>
            <a:ext cx="7291835" cy="571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2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7939042E-FCCC-B247-A382-DE533DB47988}"/>
              </a:ext>
            </a:extLst>
          </p:cNvPr>
          <p:cNvSpPr txBox="1"/>
          <p:nvPr/>
        </p:nvSpPr>
        <p:spPr>
          <a:xfrm>
            <a:off x="840475" y="200839"/>
            <a:ext cx="1093754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Livrables : Exemple de Résultat</a:t>
            </a:r>
            <a:endParaRPr lang="en-US" altLang="ko-KR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40319C-9442-4AD8-BEE7-1C70B9C30D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8" t="26537" r="533" b="10291"/>
          <a:stretch/>
        </p:blipFill>
        <p:spPr>
          <a:xfrm>
            <a:off x="1022411" y="1834505"/>
            <a:ext cx="10147178" cy="491252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170C555-CDD0-4F8F-BCE9-4925F8CA199B}"/>
              </a:ext>
            </a:extLst>
          </p:cNvPr>
          <p:cNvSpPr txBox="1"/>
          <p:nvPr/>
        </p:nvSpPr>
        <p:spPr>
          <a:xfrm>
            <a:off x="1091953" y="896645"/>
            <a:ext cx="8442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Flux : 50 </a:t>
            </a:r>
            <a:r>
              <a:rPr lang="en-GB" dirty="0" err="1"/>
              <a:t>personnes</a:t>
            </a:r>
            <a:r>
              <a:rPr lang="en-GB" dirty="0"/>
              <a:t> </a:t>
            </a:r>
            <a:r>
              <a:rPr lang="en-GB" dirty="0" err="1"/>
              <a:t>arrivent</a:t>
            </a:r>
            <a:r>
              <a:rPr lang="en-GB" dirty="0"/>
              <a:t> </a:t>
            </a:r>
            <a:r>
              <a:rPr lang="en-GB" dirty="0" err="1"/>
              <a:t>toutes</a:t>
            </a:r>
            <a:r>
              <a:rPr lang="en-GB" dirty="0"/>
              <a:t> les 10 minutes</a:t>
            </a:r>
          </a:p>
          <a:p>
            <a:r>
              <a:rPr lang="en-GB" dirty="0" err="1"/>
              <a:t>Coût</a:t>
            </a:r>
            <a:r>
              <a:rPr lang="en-GB" dirty="0"/>
              <a:t> : 100 000 euros par </a:t>
            </a:r>
            <a:r>
              <a:rPr lang="en-GB" dirty="0" err="1"/>
              <a:t>mois</a:t>
            </a:r>
            <a:endParaRPr lang="en-GB" dirty="0"/>
          </a:p>
          <a:p>
            <a:r>
              <a:rPr lang="en-GB" dirty="0"/>
              <a:t>Temps de simulation : 120 minutes. </a:t>
            </a:r>
          </a:p>
        </p:txBody>
      </p:sp>
    </p:spTree>
    <p:extLst>
      <p:ext uri="{BB962C8B-B14F-4D97-AF65-F5344CB8AC3E}">
        <p14:creationId xmlns:p14="http://schemas.microsoft.com/office/powerpoint/2010/main" val="10010181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6" id="{FEF28343-7D3A-6441-B85D-55561417EC33}" vid="{9819CFEB-F5FE-524A-96EE-04AE7F3912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52</TotalTime>
  <Words>219</Words>
  <Application>Microsoft Office PowerPoint</Application>
  <PresentationFormat>Grand écran</PresentationFormat>
  <Paragraphs>54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Services (Actual + Proposed)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Aymeric hiltenbrand</dc:creator>
  <cp:lastModifiedBy>Nathan Daix</cp:lastModifiedBy>
  <cp:revision>8</cp:revision>
  <dcterms:created xsi:type="dcterms:W3CDTF">2019-01-30T09:05:23Z</dcterms:created>
  <dcterms:modified xsi:type="dcterms:W3CDTF">2019-01-30T14:30:55Z</dcterms:modified>
</cp:coreProperties>
</file>