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7"/>
  </p:notesMasterIdLst>
  <p:handoutMasterIdLst>
    <p:handoutMasterId r:id="rId18"/>
  </p:handoutMasterIdLst>
  <p:sldIdLst>
    <p:sldId id="330" r:id="rId5"/>
    <p:sldId id="332" r:id="rId6"/>
    <p:sldId id="352" r:id="rId7"/>
    <p:sldId id="339" r:id="rId8"/>
    <p:sldId id="353" r:id="rId9"/>
    <p:sldId id="355" r:id="rId10"/>
    <p:sldId id="358" r:id="rId11"/>
    <p:sldId id="354" r:id="rId12"/>
    <p:sldId id="359" r:id="rId13"/>
    <p:sldId id="357" r:id="rId14"/>
    <p:sldId id="360" r:id="rId15"/>
    <p:sldId id="356" r:id="rId16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C208A5-9315-8A0E-5589-63A18A87EC80}" v="81" dt="2021-04-19T19:16:54.655"/>
    <p1510:client id="{BBCEDBBA-DF63-445D-B9C7-D0258F994E00}" v="1163" dt="2021-04-08T22:27:05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940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546" y="126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45720" rIns="91440" bIns="45720" rtlCol="0" anchor="t">
            <a:noAutofit/>
          </a:bodyPr>
          <a:lstStyle/>
          <a:p>
            <a:r>
              <a:rPr lang="en-US" i="1" dirty="0">
                <a:cs typeface="Arial"/>
              </a:rPr>
              <a:t>Array of Tools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Nathan Gatz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3/11/2022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165C947-7B7B-1A4F-859E-CFD65B34B3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alphaModFix amt="9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012C97D-D760-344C-8841-C4BF32B5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TractorTEK Database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0109F79-D1BF-9243-A032-356088E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975BA5-F0B1-0B47-9B69-6895D35EB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A58B6B8-BAB4-48EE-965C-1E25BD71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38" y="1739741"/>
            <a:ext cx="1150175" cy="1911509"/>
          </a:xfrm>
          <a:prstGeom prst="rect">
            <a:avLst/>
          </a:prstGeom>
        </p:spPr>
      </p:pic>
      <p:pic>
        <p:nvPicPr>
          <p:cNvPr id="9" name="Picture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13CD77B-7223-48B2-A24C-DF885287A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1739742"/>
            <a:ext cx="3508074" cy="2593812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68F063-295C-45B4-9512-A6805371D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25" y="1742520"/>
            <a:ext cx="3140325" cy="259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8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8478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1336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TractorTEK App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/>
          <a:lstStyle/>
          <a:p>
            <a:r>
              <a:rPr lang="en-US" dirty="0"/>
              <a:t>TractorTEK App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98" y="1881809"/>
            <a:ext cx="8483699" cy="2702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97D9"/>
                </a:solidFill>
              </a:rPr>
              <a:t>My Thoughts:</a:t>
            </a:r>
            <a:endParaRPr lang="en-US" u="sng" dirty="0"/>
          </a:p>
          <a:p>
            <a:r>
              <a:rPr lang="en-US" dirty="0"/>
              <a:t>I wanted to keep the data entry app as simple as possible, so I took a bare essentials approach.</a:t>
            </a:r>
          </a:p>
          <a:p>
            <a:r>
              <a:rPr lang="en-US" dirty="0"/>
              <a:t>I used SelectFields to make all current options readily available.</a:t>
            </a:r>
          </a:p>
          <a:p>
            <a:r>
              <a:rPr lang="en-US" dirty="0"/>
              <a:t>I used an if statement to allow for no sales of a warranty in each week using an if statement, that way there would be no error whilst putting in weekly sales.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square" lIns="0" tIns="45720" rIns="91440" bIns="45720" rtlCol="0" anchor="t">
            <a:spAutoFit/>
          </a:bodyPr>
          <a:lstStyle/>
          <a:p>
            <a:r>
              <a:rPr lang="en-US" dirty="0"/>
              <a:t>App Intro</a:t>
            </a:r>
          </a:p>
        </p:txBody>
      </p:sp>
    </p:spTree>
    <p:extLst>
      <p:ext uri="{BB962C8B-B14F-4D97-AF65-F5344CB8AC3E}">
        <p14:creationId xmlns:p14="http://schemas.microsoft.com/office/powerpoint/2010/main" val="21643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012C97D-D760-344C-8841-C4BF32B5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TractorTEK App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0109F79-D1BF-9243-A032-356088E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975BA5-F0B1-0B47-9B69-6895D35EB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825" y="1267809"/>
            <a:ext cx="8134350" cy="338554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C41632-2720-4348-9182-4F7C73E40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73" y="1707017"/>
            <a:ext cx="2565677" cy="333422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488C4434-0BBF-4AF9-BBD1-76BC7D06C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2248858"/>
            <a:ext cx="3761347" cy="2222005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7B96139-0DF6-48A6-9B02-2E8F0AEAF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69" y="2248701"/>
            <a:ext cx="3479581" cy="22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5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TractorTEK Workbook</a:t>
            </a:r>
          </a:p>
        </p:txBody>
      </p:sp>
    </p:spTree>
    <p:extLst>
      <p:ext uri="{BB962C8B-B14F-4D97-AF65-F5344CB8AC3E}">
        <p14:creationId xmlns:p14="http://schemas.microsoft.com/office/powerpoint/2010/main" val="193825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/>
          <a:lstStyle/>
          <a:p>
            <a:r>
              <a:rPr lang="en-US" dirty="0"/>
              <a:t>TractorTEK Workbook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98" y="1881809"/>
            <a:ext cx="8483699" cy="2702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97D9"/>
                </a:solidFill>
              </a:rPr>
              <a:t>Design Choices:</a:t>
            </a:r>
            <a:endParaRPr lang="en-US" b="1" u="sng" dirty="0"/>
          </a:p>
          <a:p>
            <a:r>
              <a:rPr lang="en-US" dirty="0"/>
              <a:t>I think that bar graphs were perfect for digesting this data.</a:t>
            </a:r>
          </a:p>
          <a:p>
            <a:r>
              <a:rPr lang="en-US" dirty="0"/>
              <a:t>Looking at these graphs can show tons of correlations. Employee Performance, Regional Performance, and Brand Preference can all be gathered throughout.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97D9"/>
                </a:solidFill>
              </a:rPr>
              <a:t> ​Analytic Findings:</a:t>
            </a:r>
            <a:endParaRPr lang="en-US" b="1" dirty="0">
              <a:solidFill>
                <a:srgbClr val="0097D9"/>
              </a:solidFill>
            </a:endParaRPr>
          </a:p>
          <a:p>
            <a:r>
              <a:rPr lang="en-US" dirty="0"/>
              <a:t>I found that EMP256 &amp; EMP 290 struggled to be consistently productive.</a:t>
            </a:r>
          </a:p>
          <a:p>
            <a:r>
              <a:rPr lang="en-US" dirty="0"/>
              <a:t>Our sales are much stronger from the beginning to the middle of the year as the weather becomes warmer.</a:t>
            </a:r>
          </a:p>
          <a:p>
            <a:r>
              <a:rPr lang="en-US" dirty="0"/>
              <a:t>There is a strong demand for John Deere products among our customers.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825" y="1267809"/>
            <a:ext cx="8134350" cy="338554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en-US" dirty="0"/>
              <a:t>Thought Process</a:t>
            </a:r>
          </a:p>
        </p:txBody>
      </p:sp>
    </p:spTree>
    <p:extLst>
      <p:ext uri="{BB962C8B-B14F-4D97-AF65-F5344CB8AC3E}">
        <p14:creationId xmlns:p14="http://schemas.microsoft.com/office/powerpoint/2010/main" val="33855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012C97D-D760-344C-8841-C4BF32B5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TractorTEK Workbook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0109F79-D1BF-9243-A032-356088E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975BA5-F0B1-0B47-9B69-6895D35EB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840436-C678-4FC9-AEB7-0512D8EA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660530"/>
            <a:ext cx="3584575" cy="2877268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4B47EB7-0D21-4DC5-9207-351ADC0A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1660531"/>
            <a:ext cx="3584575" cy="28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TractorTEK Database</a:t>
            </a:r>
          </a:p>
        </p:txBody>
      </p:sp>
    </p:spTree>
    <p:extLst>
      <p:ext uri="{BB962C8B-B14F-4D97-AF65-F5344CB8AC3E}">
        <p14:creationId xmlns:p14="http://schemas.microsoft.com/office/powerpoint/2010/main" val="39330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/>
          <a:lstStyle/>
          <a:p>
            <a:r>
              <a:rPr lang="en-US" dirty="0"/>
              <a:t>TractorTEK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98" y="1881809"/>
            <a:ext cx="8483699" cy="2702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97D9"/>
                </a:solidFill>
              </a:rPr>
              <a:t>Database Layout:</a:t>
            </a:r>
            <a:endParaRPr lang="en-US" u="sng" dirty="0"/>
          </a:p>
          <a:p>
            <a:r>
              <a:rPr lang="en-US" dirty="0"/>
              <a:t>I normalized the backed-up data using Power Query in Excel to create 5 core tables.</a:t>
            </a:r>
          </a:p>
          <a:p>
            <a:r>
              <a:rPr lang="en-US" dirty="0"/>
              <a:t>Using those 5 tables I created data breakdowns by region, category, employee, product, and warranty. By utilizing some SQL code, I was able to build the database up to 11 tables.</a:t>
            </a:r>
          </a:p>
          <a:p>
            <a:r>
              <a:rPr lang="en-US" dirty="0"/>
              <a:t>I created a Star Schema (kind of a snowflake) to map out my EER Diagram.</a:t>
            </a:r>
          </a:p>
          <a:p>
            <a:r>
              <a:rPr lang="en-US" dirty="0"/>
              <a:t>Overall, I restored existing data into an active MySQL Workbench database and then aggregated it to produce analytical insights and visualizations.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square" lIns="0" tIns="45720" rIns="91440" bIns="45720" rtlCol="0" anchor="t">
            <a:spAutoFit/>
          </a:bodyPr>
          <a:lstStyle/>
          <a:p>
            <a:r>
              <a:rPr lang="en-US" dirty="0"/>
              <a:t>The Data Container</a:t>
            </a:r>
          </a:p>
        </p:txBody>
      </p:sp>
    </p:spTree>
    <p:extLst>
      <p:ext uri="{BB962C8B-B14F-4D97-AF65-F5344CB8AC3E}">
        <p14:creationId xmlns:p14="http://schemas.microsoft.com/office/powerpoint/2010/main" val="72793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15" ma:contentTypeDescription="Create a new document." ma:contentTypeScope="" ma:versionID="12fb0db276e8be4984a0823ffe929ad1">
  <xsd:schema xmlns:xsd="http://www.w3.org/2001/XMLSchema" xmlns:xs="http://www.w3.org/2001/XMLSchema" xmlns:p="http://schemas.microsoft.com/office/2006/metadata/properties" xmlns:ns2="d2a9f884-c2eb-4182-8d97-b2c1069a1e77" xmlns:ns3="ad1dcd44-2c79-421e-996d-e07b6b6a06b7" xmlns:ns4="872877ae-a410-445f-835b-653367d2e530" targetNamespace="http://schemas.microsoft.com/office/2006/metadata/properties" ma:root="true" ma:fieldsID="7f400bb4bb80b6365717ab8834d3c4dc" ns2:_="" ns3:_="" ns4:_="">
    <xsd:import namespace="d2a9f884-c2eb-4182-8d97-b2c1069a1e77"/>
    <xsd:import namespace="ad1dcd44-2c79-421e-996d-e07b6b6a06b7"/>
    <xsd:import namespace="872877ae-a410-445f-835b-653367d2e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a81d85d-ab9f-43c9-b467-086d0af365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877ae-a410-445f-835b-653367d2e530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1ca607b-de2f-4ab3-a81f-3465e519a358}" ma:internalName="TaxCatchAll" ma:showField="CatchAllData" ma:web="ad1dcd44-2c79-421e-996d-e07b6b6a06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a9f884-c2eb-4182-8d97-b2c1069a1e77">
      <Terms xmlns="http://schemas.microsoft.com/office/infopath/2007/PartnerControls"/>
    </lcf76f155ced4ddcb4097134ff3c332f>
    <TaxCatchAll xmlns="872877ae-a410-445f-835b-653367d2e53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6406F6-04EA-49D7-891D-0329DF4DF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872877ae-a410-445f-835b-653367d2e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openxmlformats.org/package/2006/metadata/core-properties"/>
    <ds:schemaRef ds:uri="ad1dcd44-2c79-421e-996d-e07b6b6a06b7"/>
    <ds:schemaRef ds:uri="872877ae-a410-445f-835b-653367d2e530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d2a9f884-c2eb-4182-8d97-b2c1069a1e7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37557</TotalTime>
  <Words>313</Words>
  <Application>Microsoft Office PowerPoint</Application>
  <PresentationFormat>On-screen Show (16:9)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.AppleSystemUIFont</vt:lpstr>
      <vt:lpstr>Arial</vt:lpstr>
      <vt:lpstr>Calibri</vt:lpstr>
      <vt:lpstr>System Font Regular</vt:lpstr>
      <vt:lpstr>2018_TEK_PPT_Tmplt_Tagline</vt:lpstr>
      <vt:lpstr>Capstone 1</vt:lpstr>
      <vt:lpstr>TractorTEK App</vt:lpstr>
      <vt:lpstr>TractorTEK App</vt:lpstr>
      <vt:lpstr>TractorTEK App</vt:lpstr>
      <vt:lpstr>TractorTEK Workbook</vt:lpstr>
      <vt:lpstr>TractorTEK Workbook</vt:lpstr>
      <vt:lpstr>TractorTEK Workbook</vt:lpstr>
      <vt:lpstr>TractorTEK Database</vt:lpstr>
      <vt:lpstr>TractorTEK Database</vt:lpstr>
      <vt:lpstr>TractorTEK Database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Nathan Gatz</cp:lastModifiedBy>
  <cp:revision>533</cp:revision>
  <cp:lastPrinted>2019-09-27T20:27:38Z</cp:lastPrinted>
  <dcterms:created xsi:type="dcterms:W3CDTF">2018-04-23T16:24:53Z</dcterms:created>
  <dcterms:modified xsi:type="dcterms:W3CDTF">2022-03-10T02:49:49Z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