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" panose="020B060402020202020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Arial Black" panose="020B0A04020102020204" pitchFamily="3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EFA038-356A-4349-A41A-A89598493BD3}">
  <a:tblStyle styleId="{ECEFA038-356A-4349-A41A-A89598493BD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E789759-6758-458B-A255-9EAC52DBBD55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465" autoAdjust="0"/>
  </p:normalViewPr>
  <p:slideViewPr>
    <p:cSldViewPr snapToGrid="0">
      <p:cViewPr varScale="1">
        <p:scale>
          <a:sx n="63" d="100"/>
          <a:sy n="63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15T00:39:04.954" idx="1">
    <p:pos x="6000" y="0"/>
    <p:text>I know we talked about adding a 'slide 2' slide or at least information when we were talking with Giorgos so I wanted to put in a placeholder.
-Hilary Hall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752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13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3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How many 1s did we get right / wrong ;  How many 0s did we get right / wrong. What are the business implications for this.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Cutoff chosen at point where false positives start out-weighing true positives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 correctly predicts 1,086 of the 2,278 defaults 48%</a:t>
            </a:r>
          </a:p>
        </p:txBody>
      </p:sp>
    </p:spTree>
    <p:extLst>
      <p:ext uri="{BB962C8B-B14F-4D97-AF65-F5344CB8AC3E}">
        <p14:creationId xmlns:p14="http://schemas.microsoft.com/office/powerpoint/2010/main" val="199726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**plot density of yhat or histogram* create new column (yhat), ggplot  +stat_density() </a:t>
            </a:r>
          </a:p>
        </p:txBody>
      </p:sp>
    </p:spTree>
    <p:extLst>
      <p:ext uri="{BB962C8B-B14F-4D97-AF65-F5344CB8AC3E}">
        <p14:creationId xmlns:p14="http://schemas.microsoft.com/office/powerpoint/2010/main" val="1000447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We only have what they charged in one month, not total bill amount</a:t>
            </a:r>
          </a:p>
        </p:txBody>
      </p:sp>
    </p:spTree>
    <p:extLst>
      <p:ext uri="{BB962C8B-B14F-4D97-AF65-F5344CB8AC3E}">
        <p14:creationId xmlns:p14="http://schemas.microsoft.com/office/powerpoint/2010/main" val="335682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7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Limiting the company spending on someone’s / allowing someone to spend if they are neglecting their accounts. Proactive response. 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Anticipate default</a:t>
            </a:r>
          </a:p>
        </p:txBody>
      </p:sp>
    </p:spTree>
    <p:extLst>
      <p:ext uri="{BB962C8B-B14F-4D97-AF65-F5344CB8AC3E}">
        <p14:creationId xmlns:p14="http://schemas.microsoft.com/office/powerpoint/2010/main" val="145049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to see if we can mitigate default by predicting it before default. If we know all this information, can we predict if the 1 or the zero.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Does the data explain the variation.</a:t>
            </a:r>
          </a:p>
        </p:txBody>
      </p:sp>
    </p:spTree>
    <p:extLst>
      <p:ext uri="{BB962C8B-B14F-4D97-AF65-F5344CB8AC3E}">
        <p14:creationId xmlns:p14="http://schemas.microsoft.com/office/powerpoint/2010/main" val="375774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Understanding the data set in order to run the regression.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Difficult to interpret variables. </a:t>
            </a:r>
          </a:p>
        </p:txBody>
      </p:sp>
    </p:spTree>
    <p:extLst>
      <p:ext uri="{BB962C8B-B14F-4D97-AF65-F5344CB8AC3E}">
        <p14:creationId xmlns:p14="http://schemas.microsoft.com/office/powerpoint/2010/main" val="38055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Script: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Summary: 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How many people are in each group. 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"/>
              <a:t>So what? </a:t>
            </a:r>
          </a:p>
          <a:p>
            <a:pPr marL="914400" marR="0" lvl="1" indent="-228600" algn="l" rtl="0">
              <a:spcBef>
                <a:spcPts val="0"/>
              </a:spcBef>
              <a:buChar char="-"/>
            </a:pPr>
            <a:r>
              <a:rPr lang="en"/>
              <a:t>Factors that likely contribute to the 18 - 24 age group highest default rate:</a:t>
            </a:r>
          </a:p>
          <a:p>
            <a:pPr marL="1371600" marR="0" lvl="2" indent="-228600" algn="l" rtl="0">
              <a:spcBef>
                <a:spcPts val="0"/>
              </a:spcBef>
              <a:buChar char="-"/>
            </a:pPr>
            <a:r>
              <a:rPr lang="en"/>
              <a:t>Education loans, moving out on own, limited income</a:t>
            </a:r>
          </a:p>
          <a:p>
            <a:pPr marL="914400" marR="0" lvl="1" indent="-228600" algn="l" rtl="0">
              <a:spcBef>
                <a:spcPts val="0"/>
              </a:spcBef>
              <a:buChar char="-"/>
            </a:pPr>
            <a:r>
              <a:rPr lang="en"/>
              <a:t>Factors that likely contribute to 30 - 39 age group low default rate</a:t>
            </a:r>
          </a:p>
          <a:p>
            <a:pPr marL="914400" marR="0" lvl="1" indent="-228600" algn="l" rtl="0">
              <a:spcBef>
                <a:spcPts val="0"/>
              </a:spcBef>
              <a:buChar char="-"/>
            </a:pPr>
            <a:r>
              <a:rPr lang="en"/>
              <a:t>Factors that contribute to high credit limit</a:t>
            </a:r>
          </a:p>
          <a:p>
            <a:pPr marL="1371600" marR="0" lvl="2" indent="-228600" algn="l" rtl="0">
              <a:spcBef>
                <a:spcPts val="0"/>
              </a:spcBef>
              <a:buChar char="-"/>
            </a:pPr>
            <a:r>
              <a:rPr lang="en"/>
              <a:t>18 - 24: </a:t>
            </a:r>
          </a:p>
          <a:p>
            <a:pPr marL="1828800" marR="0" lvl="3" indent="-228600" algn="l" rtl="0">
              <a:spcBef>
                <a:spcPts val="0"/>
              </a:spcBef>
              <a:buChar char="-"/>
            </a:pPr>
            <a:r>
              <a:rPr lang="en"/>
              <a:t>New credit lines, haven’t had the opportunity to impact credit scores with other debt (mortgage)</a:t>
            </a:r>
          </a:p>
          <a:p>
            <a:pPr marL="1828800" marR="0" lvl="3" indent="-228600" algn="l" rtl="0">
              <a:spcBef>
                <a:spcPts val="0"/>
              </a:spcBef>
              <a:buChar char="-"/>
            </a:pPr>
            <a:r>
              <a:rPr lang="en"/>
              <a:t>Lowest credit limit</a:t>
            </a:r>
          </a:p>
          <a:p>
            <a:pPr marL="1371600" marR="0" lvl="2" indent="-228600" algn="l" rtl="0">
              <a:spcBef>
                <a:spcPts val="0"/>
              </a:spcBef>
              <a:buChar char="-"/>
            </a:pPr>
            <a:r>
              <a:rPr lang="en"/>
              <a:t>30 - 39</a:t>
            </a:r>
          </a:p>
          <a:p>
            <a:pPr marL="1828800" marR="0" lvl="3" indent="-228600" algn="l" rtl="0">
              <a:spcBef>
                <a:spcPts val="0"/>
              </a:spcBef>
              <a:buChar char="-"/>
            </a:pPr>
            <a:r>
              <a:rPr lang="en"/>
              <a:t>More financially stable</a:t>
            </a:r>
          </a:p>
          <a:p>
            <a:pPr marL="1828800" marR="0" lvl="3" indent="-228600" algn="l" rtl="0">
              <a:spcBef>
                <a:spcPts val="0"/>
              </a:spcBef>
              <a:buChar char="-"/>
            </a:pPr>
            <a:r>
              <a:rPr lang="en"/>
              <a:t>Highest credit limit</a:t>
            </a:r>
          </a:p>
          <a:p>
            <a:pPr marL="1828800" marR="0" lvl="3" indent="-228600" algn="l" rtl="0">
              <a:spcBef>
                <a:spcPts val="0"/>
              </a:spcBef>
              <a:buChar char="-"/>
            </a:pPr>
            <a:r>
              <a:rPr lang="en"/>
              <a:t>Target marketing </a:t>
            </a:r>
          </a:p>
          <a:p>
            <a:pPr marL="1828800" marR="0" lvl="3" indent="-228600" algn="l" rtl="0">
              <a:spcBef>
                <a:spcPts val="0"/>
              </a:spcBef>
              <a:buChar char="-"/>
            </a:pPr>
            <a:r>
              <a:rPr lang="en"/>
              <a:t>Non - Risky customers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12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People who pay in full, had low default percentages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"/>
              <a:t>People who had delayed percentages by 1 month, 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"/>
              <a:t>Late by greater than 1 month had higher default = why Pay 0 is the most important.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"/>
              <a:t>These were the most informative, and this is what we decided to help tell our story about</a:t>
            </a:r>
          </a:p>
        </p:txBody>
      </p:sp>
    </p:spTree>
    <p:extLst>
      <p:ext uri="{BB962C8B-B14F-4D97-AF65-F5344CB8AC3E}">
        <p14:creationId xmlns:p14="http://schemas.microsoft.com/office/powerpoint/2010/main" val="418708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04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589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46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4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1" y="3342924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4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80962" y="888508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87900" y="12110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4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2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3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sz="2100" b="0" i="0" u="none" strike="noStrike" cap="non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1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endParaRPr sz="4000" b="0" i="0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4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Can credit default be predicted?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lang="en" sz="2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Erin Boardman | Feifei Chen |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lang="en" sz="22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Nate Gentry | Hilary Hall | Rachael Rich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lang="en" sz="2200"/>
              <a:t>Team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Analysis: Actual vs Predicted Defaults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850" y="1284075"/>
            <a:ext cx="3999901" cy="323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284075"/>
            <a:ext cx="3999901" cy="323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Analysis: Confusion Matrix / Roc Curve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207525" y="1305400"/>
            <a:ext cx="42840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2000"/>
              <a:t>Confusion Matrix  at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2000"/>
              <a:t>Cut-Off Probability of 0.5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/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   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1862675876"/>
              </p:ext>
            </p:extLst>
          </p:nvPr>
        </p:nvGraphicFramePr>
        <p:xfrm>
          <a:off x="799575" y="2273300"/>
          <a:ext cx="3099900" cy="1807975"/>
        </p:xfrm>
        <a:graphic>
          <a:graphicData uri="http://schemas.openxmlformats.org/drawingml/2006/table">
            <a:tbl>
              <a:tblPr>
                <a:noFill/>
                <a:tableStyleId>{3E789759-6758-458B-A255-9EAC52DBBD55}</a:tableStyleId>
              </a:tblPr>
              <a:tblGrid>
                <a:gridCol w="1146275"/>
                <a:gridCol w="920325"/>
                <a:gridCol w="1033300"/>
              </a:tblGrid>
              <a:tr h="427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</a:rPr>
                        <a:t>Actual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rgbClr val="000000"/>
                          </a:solidFill>
                        </a:rPr>
                        <a:t>Predicted</a:t>
                      </a:r>
                      <a:endParaRPr lang="en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</a:rPr>
                        <a:t>7355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000000"/>
                          </a:solidFill>
                        </a:rPr>
                        <a:t>1477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5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solidFill>
                            <a:srgbClr val="000000"/>
                          </a:solidFill>
                        </a:rPr>
                        <a:t>354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000000"/>
                          </a:solidFill>
                        </a:rPr>
                        <a:t>814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5087925" y="4526200"/>
            <a:ext cx="3540900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Area Under ROC Curve = .7849245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100" y="1161500"/>
            <a:ext cx="3332701" cy="33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7900" y="12110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Managerial Conclusions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17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</a:rPr>
              <a:t>Prediction: Credit card limit is inversely correlated to the likelihood of default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Determined that credit card limit not strongly correlated to default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 sz="1400">
                <a:solidFill>
                  <a:srgbClr val="FFFFFF"/>
                </a:solidFill>
              </a:rPr>
              <a:t>Payment status is correlated to likelihood to default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Determined that payment status in month 0 is the best predictive variable of default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 sz="1400">
                <a:solidFill>
                  <a:srgbClr val="FFFFFF"/>
                </a:solidFill>
              </a:rPr>
              <a:t>Given individuals’ age 34 - 39 have the highest credit limit and lowest default, companies should incentivize increased spending on this targeted group.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 sz="1400">
                <a:solidFill>
                  <a:srgbClr val="FFFFFF"/>
                </a:solidFill>
              </a:rPr>
              <a:t>It appears that individuals are more likely to default if they are late for payments for more than one month; even being late on a payment for one month seems to set individuals on a path more likely to default.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>
                <a:solidFill>
                  <a:srgbClr val="FFFFFF"/>
                </a:solidFill>
              </a:rPr>
              <a:t>The boosted tree model has predictive ability but the high rate of misclassification of 1’s as 0’s (defaults as not defaults) warrants refining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7900" y="12110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 dirty="0" smtClean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Next Steps…</a:t>
            </a:r>
            <a:endParaRPr lang="en" sz="3000" b="0" i="0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87900" y="1278278"/>
            <a:ext cx="8368200" cy="3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Collection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more </a:t>
            </a:r>
            <a:r>
              <a:rPr lang="en" sz="2400" dirty="0"/>
              <a:t>data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such as income</a:t>
            </a:r>
            <a:r>
              <a:rPr lang="en" sz="2400" dirty="0"/>
              <a:t>, credit score, monthly total bill amount (and % of total credit line)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2400" dirty="0"/>
              <a:t>Further refinement of models and cut-off point for classification in order to more effectively predict default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○"/>
            </a:pPr>
            <a:r>
              <a:rPr lang="en" sz="2400" dirty="0"/>
              <a:t>i.e. setting a more precise threshold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Questions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12110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Anticipated Results &amp; Implications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1850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Anticipated Results: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 Card limit is inversely correlated to likelihood of default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Payment status is correlated with likelihood to default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Managerial Implications: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i="1"/>
              <a:t>Limit company </a:t>
            </a:r>
            <a:r>
              <a:rPr lang="en" sz="18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spending on risky accounts months earlier in an informed way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i="1"/>
              <a:t>and/o</a:t>
            </a:r>
            <a:r>
              <a:rPr lang="en" sz="18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do not offer credit to those likely to default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2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2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i="1"/>
              <a:t>Mitigate consumer default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127400" y="3552650"/>
            <a:ext cx="889200" cy="539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12110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Summarizing Our Challenge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29375" y="1687800"/>
            <a:ext cx="8259000" cy="305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Overview:  Training = 20,000 observations; Validation = 10,000 observations</a:t>
            </a:r>
          </a:p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Limit Balance: The credit limit on the card</a:t>
            </a:r>
          </a:p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Sex: Female = 18,112 ; Male = 11,888</a:t>
            </a:r>
          </a:p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Education: The level of education of each individual</a:t>
            </a:r>
          </a:p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Marriage: Married, single, other</a:t>
            </a:r>
          </a:p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Age:  Age of observation ID</a:t>
            </a:r>
          </a:p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Pay:  Repayment status, numerical and notes paid full, paid min, or no activity</a:t>
            </a:r>
          </a:p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Bill Amount:  Amount charged / spent in the current month</a:t>
            </a:r>
          </a:p>
          <a:p>
            <a:pPr marL="457200" lvl="0" indent="-330200" rtl="0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Payment Amount:  Current month payment amount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93150" y="948900"/>
            <a:ext cx="7932000" cy="5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/>
              <a:t>Identify variables that predict default to mitigate consumer default and encourage timely payments.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87900" y="12110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Data: The Good, The Bad &amp; The Ugly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39026" y="1690998"/>
            <a:ext cx="23175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30,000 samples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/>
              <a:t>5</a:t>
            </a: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 Limit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Payment Amt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Amt Charged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Payment Status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Demographic: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Sex, Education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Age, Marriage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9776" y="1809553"/>
            <a:ext cx="2583899" cy="27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3170716" y="1809553"/>
            <a:ext cx="2474699" cy="175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Wanted more variables </a:t>
            </a:r>
            <a:r>
              <a:rPr lang="en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(e.g. income, credit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score, number of credit cards</a:t>
            </a:r>
            <a:r>
              <a:rPr lang="en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debt, minimum payment amount, employment status, credit utilization</a:t>
            </a:r>
            <a:r>
              <a:rPr lang="en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Confusing Dataset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89" name="Shape 89"/>
          <p:cNvSpPr/>
          <p:nvPr/>
        </p:nvSpPr>
        <p:spPr>
          <a:xfrm>
            <a:off x="401111" y="1123405"/>
            <a:ext cx="2193300" cy="5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 Black"/>
              <a:buNone/>
            </a:pPr>
            <a:r>
              <a:rPr lang="en" sz="3000" b="0" i="0" u="none" strike="noStrike" cap="none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The Good</a:t>
            </a:r>
          </a:p>
        </p:txBody>
      </p:sp>
      <p:sp>
        <p:nvSpPr>
          <p:cNvPr id="90" name="Shape 90"/>
          <p:cNvSpPr/>
          <p:nvPr/>
        </p:nvSpPr>
        <p:spPr>
          <a:xfrm>
            <a:off x="3614044" y="1135191"/>
            <a:ext cx="1915800" cy="5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 Black"/>
              <a:buNone/>
            </a:pPr>
            <a:r>
              <a:rPr lang="en" sz="3000" b="0" i="0" u="none" strike="noStrike" cap="none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The Bad</a:t>
            </a:r>
          </a:p>
        </p:txBody>
      </p:sp>
      <p:sp>
        <p:nvSpPr>
          <p:cNvPr id="91" name="Shape 91"/>
          <p:cNvSpPr/>
          <p:nvPr/>
        </p:nvSpPr>
        <p:spPr>
          <a:xfrm>
            <a:off x="6475086" y="1123350"/>
            <a:ext cx="2193299" cy="5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Arial Black"/>
              <a:buNone/>
            </a:pPr>
            <a:r>
              <a:rPr lang="en" sz="3000" b="0" i="0" u="none" strike="noStrike" cap="none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The Ugly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Analysis: Exploratory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4675362" y="1475278"/>
            <a:ext cx="4332776" cy="2493161"/>
            <a:chOff x="4675362" y="1475278"/>
            <a:chExt cx="4332776" cy="2493161"/>
          </a:xfrm>
        </p:grpSpPr>
        <p:pic>
          <p:nvPicPr>
            <p:cNvPr id="99" name="Shape 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75362" y="1475278"/>
              <a:ext cx="4332776" cy="24931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Shape 100"/>
            <p:cNvSpPr/>
            <p:nvPr/>
          </p:nvSpPr>
          <p:spPr>
            <a:xfrm>
              <a:off x="6131780" y="1483969"/>
              <a:ext cx="834886" cy="2404218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208103" y="3315694"/>
              <a:ext cx="406177" cy="385843"/>
            </a:xfrm>
            <a:prstGeom prst="ellipse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181438" y="1483969"/>
            <a:ext cx="4302571" cy="2475781"/>
            <a:chOff x="181438" y="1483969"/>
            <a:chExt cx="4302571" cy="2475781"/>
          </a:xfrm>
        </p:grpSpPr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1438" y="1483969"/>
              <a:ext cx="4302571" cy="2475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Shape 104"/>
            <p:cNvSpPr/>
            <p:nvPr/>
          </p:nvSpPr>
          <p:spPr>
            <a:xfrm>
              <a:off x="1574358" y="2721858"/>
              <a:ext cx="834886" cy="1094767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97672" y="1567733"/>
              <a:ext cx="420094" cy="499605"/>
            </a:xfrm>
            <a:prstGeom prst="ellipse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Shape 106"/>
          <p:cNvSpPr txBox="1"/>
          <p:nvPr/>
        </p:nvSpPr>
        <p:spPr>
          <a:xfrm>
            <a:off x="552150" y="4299600"/>
            <a:ext cx="8039700" cy="5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Age group (30-39) with highest total credit limit also lowest default rate.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Age group (18-24) with lowest total credit limit also highest default rate.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Analysis: Exploratory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1494203" y="1488128"/>
            <a:ext cx="6266229" cy="3175106"/>
            <a:chOff x="1465979" y="1265942"/>
            <a:chExt cx="6894300" cy="39669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65979" y="1265942"/>
              <a:ext cx="6894300" cy="39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2401667" y="1359826"/>
              <a:ext cx="548700" cy="3642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Analysis: Regression Model Testing</a:t>
            </a:r>
          </a:p>
        </p:txBody>
      </p:sp>
      <p:graphicFrame>
        <p:nvGraphicFramePr>
          <p:cNvPr id="122" name="Shape 122"/>
          <p:cNvGraphicFramePr/>
          <p:nvPr/>
        </p:nvGraphicFramePr>
        <p:xfrm>
          <a:off x="500800" y="1581225"/>
          <a:ext cx="4325675" cy="2361335"/>
        </p:xfrm>
        <a:graphic>
          <a:graphicData uri="http://schemas.openxmlformats.org/drawingml/2006/table">
            <a:tbl>
              <a:tblPr>
                <a:noFill/>
                <a:tableStyleId>{ECEFA038-356A-4349-A41A-A89598493BD3}</a:tableStyleId>
              </a:tblPr>
              <a:tblGrid>
                <a:gridCol w="1651850"/>
                <a:gridCol w="1411125"/>
                <a:gridCol w="1262700"/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Training MSE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Validation MSE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Linear Regression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.1496827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.1536815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Logistic Regression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.1437142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.1473428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Ridge Regression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.1497315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.1537065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Lasso Regression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.1497251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.1536905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Elastic Net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.1497257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.1536946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24" name="Shape 124"/>
          <p:cNvSpPr txBox="1"/>
          <p:nvPr/>
        </p:nvSpPr>
        <p:spPr>
          <a:xfrm>
            <a:off x="5084475" y="1647925"/>
            <a:ext cx="3275700" cy="16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5290800" y="1579000"/>
            <a:ext cx="3275700" cy="27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Lowest MSE is our logistic regression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Lasso Regression showed that Pay_0 was the most predictive variable</a:t>
            </a:r>
          </a:p>
        </p:txBody>
      </p:sp>
      <p:sp>
        <p:nvSpPr>
          <p:cNvPr id="126" name="Shape 126"/>
          <p:cNvSpPr/>
          <p:nvPr/>
        </p:nvSpPr>
        <p:spPr>
          <a:xfrm>
            <a:off x="500850" y="2338775"/>
            <a:ext cx="4325700" cy="475200"/>
          </a:xfrm>
          <a:prstGeom prst="rect">
            <a:avLst/>
          </a:prstGeom>
          <a:noFill/>
          <a:ln w="1143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50" y="1277300"/>
            <a:ext cx="4019224" cy="325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Analysis: </a:t>
            </a:r>
            <a:r>
              <a:rPr lang="en"/>
              <a:t>Trees &amp; Random Forest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408475" y="1495550"/>
          <a:ext cx="4484100" cy="2040740"/>
        </p:xfrm>
        <a:graphic>
          <a:graphicData uri="http://schemas.openxmlformats.org/drawingml/2006/table">
            <a:tbl>
              <a:tblPr>
                <a:noFill/>
                <a:tableStyleId>{ECEFA038-356A-4349-A41A-A89598493BD3}</a:tableStyleId>
              </a:tblPr>
              <a:tblGrid>
                <a:gridCol w="1902125"/>
                <a:gridCol w="1224575"/>
                <a:gridCol w="1357400"/>
              </a:tblGrid>
              <a:tr h="336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MSE Training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MSE Validation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Regression Tree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Cp = .001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.133078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.1392094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Random Forest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600">
                <a:tc>
                  <a:txBody>
                    <a:bodyPr/>
                    <a:lstStyle/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where ntree=50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.1432301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.1409866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where ntree=100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.1390665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.1421401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4" name="Shape 134"/>
          <p:cNvSpPr txBox="1"/>
          <p:nvPr/>
        </p:nvSpPr>
        <p:spPr>
          <a:xfrm>
            <a:off x="5011050" y="1274662"/>
            <a:ext cx="2341200" cy="4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Regression Tree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Analysis:</a:t>
            </a:r>
            <a:r>
              <a:rPr lang="en"/>
              <a:t> Boosted Tree 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500275" y="1466287"/>
          <a:ext cx="6338700" cy="2697305"/>
        </p:xfrm>
        <a:graphic>
          <a:graphicData uri="http://schemas.openxmlformats.org/drawingml/2006/table">
            <a:tbl>
              <a:tblPr>
                <a:noFill/>
                <a:tableStyleId>{ECEFA038-356A-4349-A41A-A89598493BD3}</a:tableStyleId>
              </a:tblPr>
              <a:tblGrid>
                <a:gridCol w="382850"/>
                <a:gridCol w="4027550"/>
                <a:gridCol w="937175"/>
                <a:gridCol w="991125"/>
              </a:tblGrid>
              <a:tr h="336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Iteration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Training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Validation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n.trees = 100, interaction.depth = 2, shrinkage = 0.001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.164472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.1710079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5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n.trees = 1000, interaction.depth = 2, shrinkage = 0.001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.1428102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.1481024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n.trees = 100, interaction.depth = 4, shrinkage = 0.001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.1640677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.1705573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n.trees = 100, interaction.depth = 2, shrinkage = 0.01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.1428035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.1481092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n.trees = 100, interaction.depth = 2, shrinkage = 0.1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.1328526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.1367258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6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n.trees = 1000, interaction.depth = 2, shrinkage = 0.1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.1353588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.1391581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43" name="Shape 143"/>
          <p:cNvSpPr/>
          <p:nvPr/>
        </p:nvSpPr>
        <p:spPr>
          <a:xfrm>
            <a:off x="500275" y="3709150"/>
            <a:ext cx="6384900" cy="475200"/>
          </a:xfrm>
          <a:prstGeom prst="rect">
            <a:avLst/>
          </a:prstGeom>
          <a:noFill/>
          <a:ln w="1143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1036</Words>
  <Application>Microsoft Office PowerPoint</Application>
  <PresentationFormat>On-screen Show (16:9)</PresentationFormat>
  <Paragraphs>198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 Slab</vt:lpstr>
      <vt:lpstr>Roboto</vt:lpstr>
      <vt:lpstr>Arial</vt:lpstr>
      <vt:lpstr>Arial Black</vt:lpstr>
      <vt:lpstr>marina</vt:lpstr>
      <vt:lpstr> Can credit default be predicted?</vt:lpstr>
      <vt:lpstr>Anticipated Results &amp; Implications</vt:lpstr>
      <vt:lpstr>Summarizing Our Challenge</vt:lpstr>
      <vt:lpstr>Data: The Good, The Bad &amp; The Ugly</vt:lpstr>
      <vt:lpstr>Analysis: Exploratory</vt:lpstr>
      <vt:lpstr>Analysis: Exploratory</vt:lpstr>
      <vt:lpstr>Analysis: Regression Model Testing</vt:lpstr>
      <vt:lpstr>Analysis: Trees &amp; Random Forest</vt:lpstr>
      <vt:lpstr>Analysis: Boosted Tree </vt:lpstr>
      <vt:lpstr>Analysis: Actual vs Predicted Defaults</vt:lpstr>
      <vt:lpstr>Analysis: Confusion Matrix / Roc Curve</vt:lpstr>
      <vt:lpstr>Managerial Conclusions</vt:lpstr>
      <vt:lpstr>Next Steps…</vt:lpstr>
      <vt:lpstr>Questions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Can credit default be predicted?</dc:title>
  <dc:creator>ngentry13</dc:creator>
  <cp:lastModifiedBy>ngentry13</cp:lastModifiedBy>
  <cp:revision>3</cp:revision>
  <dcterms:modified xsi:type="dcterms:W3CDTF">2017-03-07T01:00:24Z</dcterms:modified>
</cp:coreProperties>
</file>