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58" r:id="rId3"/>
    <p:sldId id="262" r:id="rId4"/>
    <p:sldId id="261" r:id="rId5"/>
    <p:sldId id="263" r:id="rId6"/>
    <p:sldId id="264" r:id="rId7"/>
    <p:sldId id="265" r:id="rId8"/>
    <p:sldId id="266"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e Hoffelmeyer" initials="NH" lastIdx="1" clrIdx="0">
    <p:extLst>
      <p:ext uri="{19B8F6BF-5375-455C-9EA6-DF929625EA0E}">
        <p15:presenceInfo xmlns:p15="http://schemas.microsoft.com/office/powerpoint/2012/main" userId="" providerId=""/>
      </p:ext>
    </p:extLst>
  </p:cmAuthor>
  <p:cmAuthor id="2" name="Nate Hoffelmeyer" initials="NH [2]" lastIdx="1" clrIdx="1">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9"/>
  </p:normalViewPr>
  <p:slideViewPr>
    <p:cSldViewPr snapToGrid="0" snapToObjects="1">
      <p:cViewPr>
        <p:scale>
          <a:sx n="100" d="100"/>
          <a:sy n="100" d="100"/>
        </p:scale>
        <p:origin x="100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423200-B51B-AB4C-BCAF-734766E20E6B}"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93E4A32B-10B1-DB40-910F-E1FB46A1A46D}">
      <dgm:prSet phldrT="[Text]"/>
      <dgm:spPr/>
      <dgm:t>
        <a:bodyPr/>
        <a:lstStyle/>
        <a:p>
          <a:r>
            <a:rPr lang="en-US" dirty="0" smtClean="0"/>
            <a:t>Investors see rapid pipeline increase</a:t>
          </a:r>
          <a:endParaRPr lang="en-US" dirty="0"/>
        </a:p>
      </dgm:t>
    </dgm:pt>
    <dgm:pt modelId="{76D5AEA7-9F68-A448-BFD6-4E1DA3FE4E7A}" type="parTrans" cxnId="{EAF3C535-8BB7-964A-8B8C-C6BC62BB98AA}">
      <dgm:prSet/>
      <dgm:spPr/>
      <dgm:t>
        <a:bodyPr/>
        <a:lstStyle/>
        <a:p>
          <a:endParaRPr lang="en-US"/>
        </a:p>
      </dgm:t>
    </dgm:pt>
    <dgm:pt modelId="{A1963933-A031-7642-BD14-9A49F385D8A3}" type="sibTrans" cxnId="{EAF3C535-8BB7-964A-8B8C-C6BC62BB98AA}">
      <dgm:prSet/>
      <dgm:spPr/>
      <dgm:t>
        <a:bodyPr/>
        <a:lstStyle/>
        <a:p>
          <a:endParaRPr lang="en-US"/>
        </a:p>
      </dgm:t>
    </dgm:pt>
    <dgm:pt modelId="{FD781F3F-ECF5-AF46-85A3-614647227A49}">
      <dgm:prSet phldrT="[Text]"/>
      <dgm:spPr/>
      <dgm:t>
        <a:bodyPr/>
        <a:lstStyle/>
        <a:p>
          <a:r>
            <a:rPr lang="en-US" dirty="0" smtClean="0"/>
            <a:t>Company receives more funding.</a:t>
          </a:r>
          <a:endParaRPr lang="en-US" dirty="0"/>
        </a:p>
      </dgm:t>
    </dgm:pt>
    <dgm:pt modelId="{6A7F462F-2CFC-3D41-B64F-E00854094942}" type="parTrans" cxnId="{D0AE612D-F949-E047-A93D-5CA8CD75D916}">
      <dgm:prSet/>
      <dgm:spPr/>
      <dgm:t>
        <a:bodyPr/>
        <a:lstStyle/>
        <a:p>
          <a:endParaRPr lang="en-US"/>
        </a:p>
      </dgm:t>
    </dgm:pt>
    <dgm:pt modelId="{BF565230-8E6D-5148-9A49-0E021C4ED85D}" type="sibTrans" cxnId="{D0AE612D-F949-E047-A93D-5CA8CD75D916}">
      <dgm:prSet/>
      <dgm:spPr/>
      <dgm:t>
        <a:bodyPr/>
        <a:lstStyle/>
        <a:p>
          <a:endParaRPr lang="en-US"/>
        </a:p>
      </dgm:t>
    </dgm:pt>
    <dgm:pt modelId="{F8F483E5-D3C7-B741-9060-72787040A07E}">
      <dgm:prSet/>
      <dgm:spPr/>
      <dgm:t>
        <a:bodyPr/>
        <a:lstStyle/>
        <a:p>
          <a:r>
            <a:rPr lang="en-US" dirty="0" smtClean="0"/>
            <a:t>Customers indicate interest in purchasing product</a:t>
          </a:r>
          <a:endParaRPr lang="en-US" dirty="0"/>
        </a:p>
      </dgm:t>
    </dgm:pt>
    <dgm:pt modelId="{EED063E1-E757-CE40-9815-B797E55C92A3}" type="parTrans" cxnId="{3BF8898B-8A53-B146-B3FA-FBA40C3C7C6A}">
      <dgm:prSet/>
      <dgm:spPr/>
      <dgm:t>
        <a:bodyPr/>
        <a:lstStyle/>
        <a:p>
          <a:endParaRPr lang="en-US"/>
        </a:p>
      </dgm:t>
    </dgm:pt>
    <dgm:pt modelId="{63844E56-86CA-6745-AA69-D842BA730232}" type="sibTrans" cxnId="{3BF8898B-8A53-B146-B3FA-FBA40C3C7C6A}">
      <dgm:prSet/>
      <dgm:spPr/>
      <dgm:t>
        <a:bodyPr/>
        <a:lstStyle/>
        <a:p>
          <a:endParaRPr lang="en-US"/>
        </a:p>
      </dgm:t>
    </dgm:pt>
    <dgm:pt modelId="{A4247661-B3FC-B54A-B3B9-31AEE2720EC1}">
      <dgm:prSet/>
      <dgm:spPr/>
      <dgm:t>
        <a:bodyPr/>
        <a:lstStyle/>
        <a:p>
          <a:r>
            <a:rPr lang="en-US" dirty="0" smtClean="0"/>
            <a:t>Sales reps reach out to prospects and customers</a:t>
          </a:r>
          <a:endParaRPr lang="en-US" dirty="0"/>
        </a:p>
      </dgm:t>
    </dgm:pt>
    <dgm:pt modelId="{C9AA6A6A-8561-0943-BBF5-B92BB141D044}" type="parTrans" cxnId="{E8F8BE14-FA29-6347-B687-5E741E2B1B48}">
      <dgm:prSet/>
      <dgm:spPr/>
      <dgm:t>
        <a:bodyPr/>
        <a:lstStyle/>
        <a:p>
          <a:endParaRPr lang="en-US"/>
        </a:p>
      </dgm:t>
    </dgm:pt>
    <dgm:pt modelId="{FB106975-3CAB-1A47-9D13-6FAEA4BEF8A4}" type="sibTrans" cxnId="{E8F8BE14-FA29-6347-B687-5E741E2B1B48}">
      <dgm:prSet/>
      <dgm:spPr/>
      <dgm:t>
        <a:bodyPr/>
        <a:lstStyle/>
        <a:p>
          <a:endParaRPr lang="en-US"/>
        </a:p>
      </dgm:t>
    </dgm:pt>
    <dgm:pt modelId="{E5DF23D2-05CD-F142-AAA5-68F9B53F0875}" type="pres">
      <dgm:prSet presAssocID="{FA423200-B51B-AB4C-BCAF-734766E20E6B}" presName="rootnode" presStyleCnt="0">
        <dgm:presLayoutVars>
          <dgm:chMax/>
          <dgm:chPref/>
          <dgm:dir/>
          <dgm:animLvl val="lvl"/>
        </dgm:presLayoutVars>
      </dgm:prSet>
      <dgm:spPr/>
    </dgm:pt>
    <dgm:pt modelId="{3BA8FD43-B551-EE44-82EB-1A9AB96B9A94}" type="pres">
      <dgm:prSet presAssocID="{A4247661-B3FC-B54A-B3B9-31AEE2720EC1}" presName="composite" presStyleCnt="0"/>
      <dgm:spPr/>
    </dgm:pt>
    <dgm:pt modelId="{E7850125-58C3-F149-9DBB-AB6C18D27B76}" type="pres">
      <dgm:prSet presAssocID="{A4247661-B3FC-B54A-B3B9-31AEE2720EC1}" presName="bentUpArrow1" presStyleLbl="alignImgPlace1" presStyleIdx="0" presStyleCnt="3"/>
      <dgm:spPr/>
    </dgm:pt>
    <dgm:pt modelId="{F37A5E2B-ADB6-D34F-BDCA-4352072CA12E}" type="pres">
      <dgm:prSet presAssocID="{A4247661-B3FC-B54A-B3B9-31AEE2720EC1}" presName="ParentText" presStyleLbl="node1" presStyleIdx="0" presStyleCnt="4">
        <dgm:presLayoutVars>
          <dgm:chMax val="1"/>
          <dgm:chPref val="1"/>
          <dgm:bulletEnabled val="1"/>
        </dgm:presLayoutVars>
      </dgm:prSet>
      <dgm:spPr/>
      <dgm:t>
        <a:bodyPr/>
        <a:lstStyle/>
        <a:p>
          <a:endParaRPr lang="en-US"/>
        </a:p>
      </dgm:t>
    </dgm:pt>
    <dgm:pt modelId="{943D97B8-8D0B-3644-8D64-70449017128B}" type="pres">
      <dgm:prSet presAssocID="{A4247661-B3FC-B54A-B3B9-31AEE2720EC1}" presName="ChildText" presStyleLbl="revTx" presStyleIdx="0" presStyleCnt="3">
        <dgm:presLayoutVars>
          <dgm:chMax val="0"/>
          <dgm:chPref val="0"/>
          <dgm:bulletEnabled val="1"/>
        </dgm:presLayoutVars>
      </dgm:prSet>
      <dgm:spPr/>
    </dgm:pt>
    <dgm:pt modelId="{6AD661A1-10D6-2445-BE17-AB76A6B656F1}" type="pres">
      <dgm:prSet presAssocID="{FB106975-3CAB-1A47-9D13-6FAEA4BEF8A4}" presName="sibTrans" presStyleCnt="0"/>
      <dgm:spPr/>
    </dgm:pt>
    <dgm:pt modelId="{4C69E3D3-7A8D-3947-B210-D6D36C742033}" type="pres">
      <dgm:prSet presAssocID="{F8F483E5-D3C7-B741-9060-72787040A07E}" presName="composite" presStyleCnt="0"/>
      <dgm:spPr/>
    </dgm:pt>
    <dgm:pt modelId="{85C68A92-6AE7-B940-98DA-28E452B0B794}" type="pres">
      <dgm:prSet presAssocID="{F8F483E5-D3C7-B741-9060-72787040A07E}" presName="bentUpArrow1" presStyleLbl="alignImgPlace1" presStyleIdx="1" presStyleCnt="3"/>
      <dgm:spPr/>
    </dgm:pt>
    <dgm:pt modelId="{DC2995F9-5DCC-9D44-A84D-A2710394C389}" type="pres">
      <dgm:prSet presAssocID="{F8F483E5-D3C7-B741-9060-72787040A07E}" presName="ParentText" presStyleLbl="node1" presStyleIdx="1" presStyleCnt="4">
        <dgm:presLayoutVars>
          <dgm:chMax val="1"/>
          <dgm:chPref val="1"/>
          <dgm:bulletEnabled val="1"/>
        </dgm:presLayoutVars>
      </dgm:prSet>
      <dgm:spPr/>
      <dgm:t>
        <a:bodyPr/>
        <a:lstStyle/>
        <a:p>
          <a:endParaRPr lang="en-US"/>
        </a:p>
      </dgm:t>
    </dgm:pt>
    <dgm:pt modelId="{9E58408C-62A5-C648-A6CA-907DF3E535F2}" type="pres">
      <dgm:prSet presAssocID="{F8F483E5-D3C7-B741-9060-72787040A07E}" presName="ChildText" presStyleLbl="revTx" presStyleIdx="1" presStyleCnt="3">
        <dgm:presLayoutVars>
          <dgm:chMax val="0"/>
          <dgm:chPref val="0"/>
          <dgm:bulletEnabled val="1"/>
        </dgm:presLayoutVars>
      </dgm:prSet>
      <dgm:spPr/>
    </dgm:pt>
    <dgm:pt modelId="{A93B150F-4199-4244-A73C-2948353D03C5}" type="pres">
      <dgm:prSet presAssocID="{63844E56-86CA-6745-AA69-D842BA730232}" presName="sibTrans" presStyleCnt="0"/>
      <dgm:spPr/>
    </dgm:pt>
    <dgm:pt modelId="{6AD77D3A-0B97-3B42-BE15-03C76EA979AF}" type="pres">
      <dgm:prSet presAssocID="{93E4A32B-10B1-DB40-910F-E1FB46A1A46D}" presName="composite" presStyleCnt="0"/>
      <dgm:spPr/>
    </dgm:pt>
    <dgm:pt modelId="{C92EA174-2BDE-834B-997E-05F2A3909F3C}" type="pres">
      <dgm:prSet presAssocID="{93E4A32B-10B1-DB40-910F-E1FB46A1A46D}" presName="bentUpArrow1" presStyleLbl="alignImgPlace1" presStyleIdx="2" presStyleCnt="3"/>
      <dgm:spPr/>
    </dgm:pt>
    <dgm:pt modelId="{742B0E2D-A8CD-574C-AC65-C72E8A545249}" type="pres">
      <dgm:prSet presAssocID="{93E4A32B-10B1-DB40-910F-E1FB46A1A46D}" presName="ParentText" presStyleLbl="node1" presStyleIdx="2" presStyleCnt="4">
        <dgm:presLayoutVars>
          <dgm:chMax val="1"/>
          <dgm:chPref val="1"/>
          <dgm:bulletEnabled val="1"/>
        </dgm:presLayoutVars>
      </dgm:prSet>
      <dgm:spPr/>
      <dgm:t>
        <a:bodyPr/>
        <a:lstStyle/>
        <a:p>
          <a:endParaRPr lang="en-US"/>
        </a:p>
      </dgm:t>
    </dgm:pt>
    <dgm:pt modelId="{EE5682BD-4ED3-EF47-830F-825C5235E753}" type="pres">
      <dgm:prSet presAssocID="{93E4A32B-10B1-DB40-910F-E1FB46A1A46D}" presName="ChildText" presStyleLbl="revTx" presStyleIdx="2" presStyleCnt="3" custAng="19880006" custFlipVert="1" custScaleX="61890" custScaleY="42840" custLinFactY="-100000" custLinFactNeighborX="-25651" custLinFactNeighborY="-162262">
        <dgm:presLayoutVars>
          <dgm:chMax val="0"/>
          <dgm:chPref val="0"/>
          <dgm:bulletEnabled val="1"/>
        </dgm:presLayoutVars>
      </dgm:prSet>
      <dgm:spPr/>
      <dgm:t>
        <a:bodyPr/>
        <a:lstStyle/>
        <a:p>
          <a:endParaRPr lang="en-US"/>
        </a:p>
      </dgm:t>
    </dgm:pt>
    <dgm:pt modelId="{0A598F07-6A7D-C441-AF0C-C5A9E3F9A887}" type="pres">
      <dgm:prSet presAssocID="{A1963933-A031-7642-BD14-9A49F385D8A3}" presName="sibTrans" presStyleCnt="0"/>
      <dgm:spPr/>
    </dgm:pt>
    <dgm:pt modelId="{D69AEEC6-F4FE-9F4E-9798-A72867D6675C}" type="pres">
      <dgm:prSet presAssocID="{FD781F3F-ECF5-AF46-85A3-614647227A49}" presName="composite" presStyleCnt="0"/>
      <dgm:spPr/>
    </dgm:pt>
    <dgm:pt modelId="{3BDC55EF-7740-924F-84B6-7500C2622143}" type="pres">
      <dgm:prSet presAssocID="{FD781F3F-ECF5-AF46-85A3-614647227A49}" presName="ParentText" presStyleLbl="node1" presStyleIdx="3" presStyleCnt="4">
        <dgm:presLayoutVars>
          <dgm:chMax val="1"/>
          <dgm:chPref val="1"/>
          <dgm:bulletEnabled val="1"/>
        </dgm:presLayoutVars>
      </dgm:prSet>
      <dgm:spPr/>
      <dgm:t>
        <a:bodyPr/>
        <a:lstStyle/>
        <a:p>
          <a:endParaRPr lang="en-US"/>
        </a:p>
      </dgm:t>
    </dgm:pt>
  </dgm:ptLst>
  <dgm:cxnLst>
    <dgm:cxn modelId="{D0AE612D-F949-E047-A93D-5CA8CD75D916}" srcId="{FA423200-B51B-AB4C-BCAF-734766E20E6B}" destId="{FD781F3F-ECF5-AF46-85A3-614647227A49}" srcOrd="3" destOrd="0" parTransId="{6A7F462F-2CFC-3D41-B64F-E00854094942}" sibTransId="{BF565230-8E6D-5148-9A49-0E021C4ED85D}"/>
    <dgm:cxn modelId="{EAF3C535-8BB7-964A-8B8C-C6BC62BB98AA}" srcId="{FA423200-B51B-AB4C-BCAF-734766E20E6B}" destId="{93E4A32B-10B1-DB40-910F-E1FB46A1A46D}" srcOrd="2" destOrd="0" parTransId="{76D5AEA7-9F68-A448-BFD6-4E1DA3FE4E7A}" sibTransId="{A1963933-A031-7642-BD14-9A49F385D8A3}"/>
    <dgm:cxn modelId="{FAB48EF2-2163-4E4E-B9CA-3D9CD027B0F3}" type="presOf" srcId="{93E4A32B-10B1-DB40-910F-E1FB46A1A46D}" destId="{742B0E2D-A8CD-574C-AC65-C72E8A545249}" srcOrd="0" destOrd="0" presId="urn:microsoft.com/office/officeart/2005/8/layout/StepDownProcess"/>
    <dgm:cxn modelId="{58D596D0-5776-BB40-A52C-30975E9543DC}" type="presOf" srcId="{A4247661-B3FC-B54A-B3B9-31AEE2720EC1}" destId="{F37A5E2B-ADB6-D34F-BDCA-4352072CA12E}" srcOrd="0" destOrd="0" presId="urn:microsoft.com/office/officeart/2005/8/layout/StepDownProcess"/>
    <dgm:cxn modelId="{AFB23E09-606B-3841-B355-950266307B68}" type="presOf" srcId="{F8F483E5-D3C7-B741-9060-72787040A07E}" destId="{DC2995F9-5DCC-9D44-A84D-A2710394C389}" srcOrd="0" destOrd="0" presId="urn:microsoft.com/office/officeart/2005/8/layout/StepDownProcess"/>
    <dgm:cxn modelId="{0CF95C74-7651-FF42-9376-5DB3B1325604}" type="presOf" srcId="{FA423200-B51B-AB4C-BCAF-734766E20E6B}" destId="{E5DF23D2-05CD-F142-AAA5-68F9B53F0875}" srcOrd="0" destOrd="0" presId="urn:microsoft.com/office/officeart/2005/8/layout/StepDownProcess"/>
    <dgm:cxn modelId="{E8F8BE14-FA29-6347-B687-5E741E2B1B48}" srcId="{FA423200-B51B-AB4C-BCAF-734766E20E6B}" destId="{A4247661-B3FC-B54A-B3B9-31AEE2720EC1}" srcOrd="0" destOrd="0" parTransId="{C9AA6A6A-8561-0943-BBF5-B92BB141D044}" sibTransId="{FB106975-3CAB-1A47-9D13-6FAEA4BEF8A4}"/>
    <dgm:cxn modelId="{1072A4FE-36C5-1F4C-A454-070B6DDA7709}" type="presOf" srcId="{FD781F3F-ECF5-AF46-85A3-614647227A49}" destId="{3BDC55EF-7740-924F-84B6-7500C2622143}" srcOrd="0" destOrd="0" presId="urn:microsoft.com/office/officeart/2005/8/layout/StepDownProcess"/>
    <dgm:cxn modelId="{3BF8898B-8A53-B146-B3FA-FBA40C3C7C6A}" srcId="{FA423200-B51B-AB4C-BCAF-734766E20E6B}" destId="{F8F483E5-D3C7-B741-9060-72787040A07E}" srcOrd="1" destOrd="0" parTransId="{EED063E1-E757-CE40-9815-B797E55C92A3}" sibTransId="{63844E56-86CA-6745-AA69-D842BA730232}"/>
    <dgm:cxn modelId="{3F580366-B06F-E548-A609-D7A37EB9A598}" type="presParOf" srcId="{E5DF23D2-05CD-F142-AAA5-68F9B53F0875}" destId="{3BA8FD43-B551-EE44-82EB-1A9AB96B9A94}" srcOrd="0" destOrd="0" presId="urn:microsoft.com/office/officeart/2005/8/layout/StepDownProcess"/>
    <dgm:cxn modelId="{ACCBDE53-4D0C-A84F-B143-B3FC96E780A8}" type="presParOf" srcId="{3BA8FD43-B551-EE44-82EB-1A9AB96B9A94}" destId="{E7850125-58C3-F149-9DBB-AB6C18D27B76}" srcOrd="0" destOrd="0" presId="urn:microsoft.com/office/officeart/2005/8/layout/StepDownProcess"/>
    <dgm:cxn modelId="{B5FDBDB4-0603-454A-ADC3-972161C0155A}" type="presParOf" srcId="{3BA8FD43-B551-EE44-82EB-1A9AB96B9A94}" destId="{F37A5E2B-ADB6-D34F-BDCA-4352072CA12E}" srcOrd="1" destOrd="0" presId="urn:microsoft.com/office/officeart/2005/8/layout/StepDownProcess"/>
    <dgm:cxn modelId="{38E096FA-A3FE-EA4A-BD11-EC8244BBB9C3}" type="presParOf" srcId="{3BA8FD43-B551-EE44-82EB-1A9AB96B9A94}" destId="{943D97B8-8D0B-3644-8D64-70449017128B}" srcOrd="2" destOrd="0" presId="urn:microsoft.com/office/officeart/2005/8/layout/StepDownProcess"/>
    <dgm:cxn modelId="{F9E6B71E-7FDB-DD4F-9F20-273AEE45F7EF}" type="presParOf" srcId="{E5DF23D2-05CD-F142-AAA5-68F9B53F0875}" destId="{6AD661A1-10D6-2445-BE17-AB76A6B656F1}" srcOrd="1" destOrd="0" presId="urn:microsoft.com/office/officeart/2005/8/layout/StepDownProcess"/>
    <dgm:cxn modelId="{9DEF80C4-9F1D-D346-B089-CB185B0B89C7}" type="presParOf" srcId="{E5DF23D2-05CD-F142-AAA5-68F9B53F0875}" destId="{4C69E3D3-7A8D-3947-B210-D6D36C742033}" srcOrd="2" destOrd="0" presId="urn:microsoft.com/office/officeart/2005/8/layout/StepDownProcess"/>
    <dgm:cxn modelId="{A5200127-01F2-7548-B8D8-A5531B5AFD99}" type="presParOf" srcId="{4C69E3D3-7A8D-3947-B210-D6D36C742033}" destId="{85C68A92-6AE7-B940-98DA-28E452B0B794}" srcOrd="0" destOrd="0" presId="urn:microsoft.com/office/officeart/2005/8/layout/StepDownProcess"/>
    <dgm:cxn modelId="{E9FC2912-8272-394C-989C-0FDDBF4E9076}" type="presParOf" srcId="{4C69E3D3-7A8D-3947-B210-D6D36C742033}" destId="{DC2995F9-5DCC-9D44-A84D-A2710394C389}" srcOrd="1" destOrd="0" presId="urn:microsoft.com/office/officeart/2005/8/layout/StepDownProcess"/>
    <dgm:cxn modelId="{309F4011-5D1C-4642-A17D-0928B96CE50C}" type="presParOf" srcId="{4C69E3D3-7A8D-3947-B210-D6D36C742033}" destId="{9E58408C-62A5-C648-A6CA-907DF3E535F2}" srcOrd="2" destOrd="0" presId="urn:microsoft.com/office/officeart/2005/8/layout/StepDownProcess"/>
    <dgm:cxn modelId="{D801A61D-B10C-4741-8B9F-BD89297FFCB7}" type="presParOf" srcId="{E5DF23D2-05CD-F142-AAA5-68F9B53F0875}" destId="{A93B150F-4199-4244-A73C-2948353D03C5}" srcOrd="3" destOrd="0" presId="urn:microsoft.com/office/officeart/2005/8/layout/StepDownProcess"/>
    <dgm:cxn modelId="{F5FFEDD2-D99B-5146-8AC6-1980B884F2CF}" type="presParOf" srcId="{E5DF23D2-05CD-F142-AAA5-68F9B53F0875}" destId="{6AD77D3A-0B97-3B42-BE15-03C76EA979AF}" srcOrd="4" destOrd="0" presId="urn:microsoft.com/office/officeart/2005/8/layout/StepDownProcess"/>
    <dgm:cxn modelId="{F2B2B3EC-3F0C-3F44-8D53-1E3150F2C1A9}" type="presParOf" srcId="{6AD77D3A-0B97-3B42-BE15-03C76EA979AF}" destId="{C92EA174-2BDE-834B-997E-05F2A3909F3C}" srcOrd="0" destOrd="0" presId="urn:microsoft.com/office/officeart/2005/8/layout/StepDownProcess"/>
    <dgm:cxn modelId="{93983748-C3B8-3B47-A05F-A4637053A0F7}" type="presParOf" srcId="{6AD77D3A-0B97-3B42-BE15-03C76EA979AF}" destId="{742B0E2D-A8CD-574C-AC65-C72E8A545249}" srcOrd="1" destOrd="0" presId="urn:microsoft.com/office/officeart/2005/8/layout/StepDownProcess"/>
    <dgm:cxn modelId="{45778B71-433F-F74C-85E7-7C70FE044869}" type="presParOf" srcId="{6AD77D3A-0B97-3B42-BE15-03C76EA979AF}" destId="{EE5682BD-4ED3-EF47-830F-825C5235E753}" srcOrd="2" destOrd="0" presId="urn:microsoft.com/office/officeart/2005/8/layout/StepDownProcess"/>
    <dgm:cxn modelId="{F8850540-5165-234A-BA6D-5E179A328D97}" type="presParOf" srcId="{E5DF23D2-05CD-F142-AAA5-68F9B53F0875}" destId="{0A598F07-6A7D-C441-AF0C-C5A9E3F9A887}" srcOrd="5" destOrd="0" presId="urn:microsoft.com/office/officeart/2005/8/layout/StepDownProcess"/>
    <dgm:cxn modelId="{3B162332-1EBB-2546-92CC-4F9DCBB63D16}" type="presParOf" srcId="{E5DF23D2-05CD-F142-AAA5-68F9B53F0875}" destId="{D69AEEC6-F4FE-9F4E-9798-A72867D6675C}" srcOrd="6" destOrd="0" presId="urn:microsoft.com/office/officeart/2005/8/layout/StepDownProcess"/>
    <dgm:cxn modelId="{87E875E5-7D6D-9A43-8C7A-4317ED525FA4}" type="presParOf" srcId="{D69AEEC6-F4FE-9F4E-9798-A72867D6675C}" destId="{3BDC55EF-7740-924F-84B6-7500C2622143}" srcOrd="0" destOrd="0" presId="urn:microsoft.com/office/officeart/2005/8/layout/StepDown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50125-58C3-F149-9DBB-AB6C18D27B76}">
      <dsp:nvSpPr>
        <dsp:cNvPr id="0" name=""/>
        <dsp:cNvSpPr/>
      </dsp:nvSpPr>
      <dsp:spPr>
        <a:xfrm rot="5400000">
          <a:off x="126028" y="522028"/>
          <a:ext cx="469640" cy="53466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37A5E2B-ADB6-D34F-BDCA-4352072CA12E}">
      <dsp:nvSpPr>
        <dsp:cNvPr id="0" name=""/>
        <dsp:cNvSpPr/>
      </dsp:nvSpPr>
      <dsp:spPr>
        <a:xfrm>
          <a:off x="1602" y="1422"/>
          <a:ext cx="790597" cy="553392"/>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Sales reps reach out to prospects and customers</a:t>
          </a:r>
          <a:endParaRPr lang="en-US" sz="700" kern="1200" dirty="0"/>
        </a:p>
      </dsp:txBody>
      <dsp:txXfrm>
        <a:off x="28621" y="28441"/>
        <a:ext cx="736559" cy="499354"/>
      </dsp:txXfrm>
    </dsp:sp>
    <dsp:sp modelId="{943D97B8-8D0B-3644-8D64-70449017128B}">
      <dsp:nvSpPr>
        <dsp:cNvPr id="0" name=""/>
        <dsp:cNvSpPr/>
      </dsp:nvSpPr>
      <dsp:spPr>
        <a:xfrm>
          <a:off x="792200" y="54201"/>
          <a:ext cx="575005" cy="447276"/>
        </a:xfrm>
        <a:prstGeom prst="rect">
          <a:avLst/>
        </a:prstGeom>
        <a:noFill/>
        <a:ln>
          <a:noFill/>
        </a:ln>
        <a:effectLst/>
      </dsp:spPr>
      <dsp:style>
        <a:lnRef idx="0">
          <a:scrgbClr r="0" g="0" b="0"/>
        </a:lnRef>
        <a:fillRef idx="0">
          <a:scrgbClr r="0" g="0" b="0"/>
        </a:fillRef>
        <a:effectRef idx="0">
          <a:scrgbClr r="0" g="0" b="0"/>
        </a:effectRef>
        <a:fontRef idx="minor"/>
      </dsp:style>
    </dsp:sp>
    <dsp:sp modelId="{85C68A92-6AE7-B940-98DA-28E452B0B794}">
      <dsp:nvSpPr>
        <dsp:cNvPr id="0" name=""/>
        <dsp:cNvSpPr/>
      </dsp:nvSpPr>
      <dsp:spPr>
        <a:xfrm rot="5400000">
          <a:off x="781518" y="1143671"/>
          <a:ext cx="469640" cy="53466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C2995F9-5DCC-9D44-A84D-A2710394C389}">
      <dsp:nvSpPr>
        <dsp:cNvPr id="0" name=""/>
        <dsp:cNvSpPr/>
      </dsp:nvSpPr>
      <dsp:spPr>
        <a:xfrm>
          <a:off x="657092" y="623065"/>
          <a:ext cx="790597" cy="553392"/>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Customers indicate interest in purchasing product</a:t>
          </a:r>
          <a:endParaRPr lang="en-US" sz="700" kern="1200" dirty="0"/>
        </a:p>
      </dsp:txBody>
      <dsp:txXfrm>
        <a:off x="684111" y="650084"/>
        <a:ext cx="736559" cy="499354"/>
      </dsp:txXfrm>
    </dsp:sp>
    <dsp:sp modelId="{9E58408C-62A5-C648-A6CA-907DF3E535F2}">
      <dsp:nvSpPr>
        <dsp:cNvPr id="0" name=""/>
        <dsp:cNvSpPr/>
      </dsp:nvSpPr>
      <dsp:spPr>
        <a:xfrm>
          <a:off x="1447690" y="675844"/>
          <a:ext cx="575005" cy="447276"/>
        </a:xfrm>
        <a:prstGeom prst="rect">
          <a:avLst/>
        </a:prstGeom>
        <a:noFill/>
        <a:ln>
          <a:noFill/>
        </a:ln>
        <a:effectLst/>
      </dsp:spPr>
      <dsp:style>
        <a:lnRef idx="0">
          <a:scrgbClr r="0" g="0" b="0"/>
        </a:lnRef>
        <a:fillRef idx="0">
          <a:scrgbClr r="0" g="0" b="0"/>
        </a:fillRef>
        <a:effectRef idx="0">
          <a:scrgbClr r="0" g="0" b="0"/>
        </a:effectRef>
        <a:fontRef idx="minor"/>
      </dsp:style>
    </dsp:sp>
    <dsp:sp modelId="{C92EA174-2BDE-834B-997E-05F2A3909F3C}">
      <dsp:nvSpPr>
        <dsp:cNvPr id="0" name=""/>
        <dsp:cNvSpPr/>
      </dsp:nvSpPr>
      <dsp:spPr>
        <a:xfrm rot="5400000">
          <a:off x="1437008" y="1765314"/>
          <a:ext cx="469640" cy="53466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42B0E2D-A8CD-574C-AC65-C72E8A545249}">
      <dsp:nvSpPr>
        <dsp:cNvPr id="0" name=""/>
        <dsp:cNvSpPr/>
      </dsp:nvSpPr>
      <dsp:spPr>
        <a:xfrm>
          <a:off x="1312581" y="1244708"/>
          <a:ext cx="790597" cy="553392"/>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Investors see rapid pipeline increase</a:t>
          </a:r>
          <a:endParaRPr lang="en-US" sz="700" kern="1200" dirty="0"/>
        </a:p>
      </dsp:txBody>
      <dsp:txXfrm>
        <a:off x="1339600" y="1271727"/>
        <a:ext cx="736559" cy="499354"/>
      </dsp:txXfrm>
    </dsp:sp>
    <dsp:sp modelId="{EE5682BD-4ED3-EF47-830F-825C5235E753}">
      <dsp:nvSpPr>
        <dsp:cNvPr id="0" name=""/>
        <dsp:cNvSpPr/>
      </dsp:nvSpPr>
      <dsp:spPr>
        <a:xfrm rot="1719994" flipV="1">
          <a:off x="2065252" y="252282"/>
          <a:ext cx="355870" cy="191613"/>
        </a:xfrm>
        <a:prstGeom prst="rect">
          <a:avLst/>
        </a:prstGeom>
        <a:noFill/>
        <a:ln>
          <a:noFill/>
        </a:ln>
        <a:effectLst/>
      </dsp:spPr>
      <dsp:style>
        <a:lnRef idx="0">
          <a:scrgbClr r="0" g="0" b="0"/>
        </a:lnRef>
        <a:fillRef idx="0">
          <a:scrgbClr r="0" g="0" b="0"/>
        </a:fillRef>
        <a:effectRef idx="0">
          <a:scrgbClr r="0" g="0" b="0"/>
        </a:effectRef>
        <a:fontRef idx="minor"/>
      </dsp:style>
    </dsp:sp>
    <dsp:sp modelId="{3BDC55EF-7740-924F-84B6-7500C2622143}">
      <dsp:nvSpPr>
        <dsp:cNvPr id="0" name=""/>
        <dsp:cNvSpPr/>
      </dsp:nvSpPr>
      <dsp:spPr>
        <a:xfrm>
          <a:off x="1968071" y="1866351"/>
          <a:ext cx="790597" cy="553392"/>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kern="1200" dirty="0" smtClean="0"/>
            <a:t>Company receives more funding.</a:t>
          </a:r>
          <a:endParaRPr lang="en-US" sz="700" kern="1200" dirty="0"/>
        </a:p>
      </dsp:txBody>
      <dsp:txXfrm>
        <a:off x="1995090" y="1893370"/>
        <a:ext cx="736559" cy="49935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89CA1E-47B0-8141-ABBC-D282753D6D05}" type="datetimeFigureOut">
              <a:rPr lang="en-US" smtClean="0"/>
              <a:t>12/12/17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8F8FBE-A302-F845-8C3F-1D6C530EBF21}" type="slidenum">
              <a:rPr lang="en-US" smtClean="0"/>
              <a:t>‹#›</a:t>
            </a:fld>
            <a:endParaRPr lang="en-US"/>
          </a:p>
        </p:txBody>
      </p:sp>
    </p:spTree>
    <p:extLst>
      <p:ext uri="{BB962C8B-B14F-4D97-AF65-F5344CB8AC3E}">
        <p14:creationId xmlns:p14="http://schemas.microsoft.com/office/powerpoint/2010/main" val="1855512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4C3D-0684-8A47-B3AE-5C6E363B6B80}" type="datetimeFigureOut">
              <a:rPr lang="en-US" smtClean="0"/>
              <a:t>12/8/17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70384-F110-6D44-B56E-61DE13241271}" type="slidenum">
              <a:rPr lang="en-US" smtClean="0"/>
              <a:t>‹#›</a:t>
            </a:fld>
            <a:endParaRPr lang="en-US"/>
          </a:p>
        </p:txBody>
      </p:sp>
    </p:spTree>
    <p:extLst>
      <p:ext uri="{BB962C8B-B14F-4D97-AF65-F5344CB8AC3E}">
        <p14:creationId xmlns:p14="http://schemas.microsoft.com/office/powerpoint/2010/main" val="163415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1</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102452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10</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180513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2</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1850368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3</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200577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4</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1672858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5</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54843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6</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200909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7</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121352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8</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1785466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charset="0"/>
              </a:defRPr>
            </a:lvl1pPr>
            <a:lvl2pPr marL="742950" indent="-285750" defTabSz="931863">
              <a:defRPr sz="2400">
                <a:solidFill>
                  <a:schemeClr val="tx1"/>
                </a:solidFill>
                <a:latin typeface="Times New Roman" charset="0"/>
              </a:defRPr>
            </a:lvl2pPr>
            <a:lvl3pPr marL="1143000" indent="-228600" defTabSz="931863">
              <a:defRPr sz="2400">
                <a:solidFill>
                  <a:schemeClr val="tx1"/>
                </a:solidFill>
                <a:latin typeface="Times New Roman" charset="0"/>
              </a:defRPr>
            </a:lvl3pPr>
            <a:lvl4pPr marL="1600200" indent="-228600" defTabSz="931863">
              <a:defRPr sz="2400">
                <a:solidFill>
                  <a:schemeClr val="tx1"/>
                </a:solidFill>
                <a:latin typeface="Times New Roman" charset="0"/>
              </a:defRPr>
            </a:lvl4pPr>
            <a:lvl5pPr marL="2057400" indent="-228600" defTabSz="931863">
              <a:defRPr sz="2400">
                <a:solidFill>
                  <a:schemeClr val="tx1"/>
                </a:solidFill>
                <a:latin typeface="Times New Roman" charset="0"/>
              </a:defRPr>
            </a:lvl5pPr>
            <a:lvl6pPr marL="2514600" indent="-228600" defTabSz="931863" eaLnBrk="0" fontAlgn="base" hangingPunct="0">
              <a:spcBef>
                <a:spcPct val="0"/>
              </a:spcBef>
              <a:spcAft>
                <a:spcPct val="0"/>
              </a:spcAft>
              <a:defRPr sz="2400">
                <a:solidFill>
                  <a:schemeClr val="tx1"/>
                </a:solidFill>
                <a:latin typeface="Times New Roman" charset="0"/>
              </a:defRPr>
            </a:lvl6pPr>
            <a:lvl7pPr marL="2971800" indent="-228600" defTabSz="931863" eaLnBrk="0" fontAlgn="base" hangingPunct="0">
              <a:spcBef>
                <a:spcPct val="0"/>
              </a:spcBef>
              <a:spcAft>
                <a:spcPct val="0"/>
              </a:spcAft>
              <a:defRPr sz="2400">
                <a:solidFill>
                  <a:schemeClr val="tx1"/>
                </a:solidFill>
                <a:latin typeface="Times New Roman" charset="0"/>
              </a:defRPr>
            </a:lvl7pPr>
            <a:lvl8pPr marL="3429000" indent="-228600" defTabSz="931863" eaLnBrk="0" fontAlgn="base" hangingPunct="0">
              <a:spcBef>
                <a:spcPct val="0"/>
              </a:spcBef>
              <a:spcAft>
                <a:spcPct val="0"/>
              </a:spcAft>
              <a:defRPr sz="2400">
                <a:solidFill>
                  <a:schemeClr val="tx1"/>
                </a:solidFill>
                <a:latin typeface="Times New Roman" charset="0"/>
              </a:defRPr>
            </a:lvl8pPr>
            <a:lvl9pPr marL="3886200" indent="-228600" defTabSz="931863" eaLnBrk="0" fontAlgn="base" hangingPunct="0">
              <a:spcBef>
                <a:spcPct val="0"/>
              </a:spcBef>
              <a:spcAft>
                <a:spcPct val="0"/>
              </a:spcAft>
              <a:defRPr sz="2400">
                <a:solidFill>
                  <a:schemeClr val="tx1"/>
                </a:solidFill>
                <a:latin typeface="Times New Roman" charset="0"/>
              </a:defRPr>
            </a:lvl9pPr>
          </a:lstStyle>
          <a:p>
            <a:fld id="{7436839C-E2BA-D345-8697-15B46D54B09D}" type="slidenum">
              <a:rPr lang="en-US" altLang="en-US" sz="1200"/>
              <a:pPr/>
              <a:t>9</a:t>
            </a:fld>
            <a:endParaRPr lang="en-US" altLang="en-US" sz="1200"/>
          </a:p>
        </p:txBody>
      </p:sp>
      <p:sp>
        <p:nvSpPr>
          <p:cNvPr id="10242" name="Rectangle 2"/>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101817" tIns="51717" rIns="101817" bIns="51717"/>
          <a:lstStyle/>
          <a:p>
            <a:endParaRPr lang="en-US" altLang="en-US">
              <a:latin typeface="Times New Roman" charset="0"/>
            </a:endParaRPr>
          </a:p>
        </p:txBody>
      </p:sp>
      <p:sp>
        <p:nvSpPr>
          <p:cNvPr id="10243" name="Rectangle 3"/>
          <p:cNvSpPr>
            <a:spLocks noGrp="1" noRot="1" noChangeAspect="1" noChangeArrowheads="1" noTextEdit="1"/>
          </p:cNvSpPr>
          <p:nvPr>
            <p:ph type="sldImg"/>
          </p:nvPr>
        </p:nvSpPr>
        <p:spPr>
          <a:xfrm>
            <a:off x="438150" y="709613"/>
            <a:ext cx="6138863" cy="3454400"/>
          </a:xfrm>
          <a:ln w="12700" cap="flat">
            <a:solidFill>
              <a:schemeClr val="tx1"/>
            </a:solidFill>
          </a:ln>
        </p:spPr>
      </p:sp>
    </p:spTree>
    <p:extLst>
      <p:ext uri="{BB962C8B-B14F-4D97-AF65-F5344CB8AC3E}">
        <p14:creationId xmlns:p14="http://schemas.microsoft.com/office/powerpoint/2010/main" val="6274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A7FEC3-3204-3F40-8EC0-90ECCA725BB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100934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7FEC3-3204-3F40-8EC0-90ECCA725BB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61255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7FEC3-3204-3F40-8EC0-90ECCA725BB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16791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7FEC3-3204-3F40-8EC0-90ECCA725BB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115267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A7FEC3-3204-3F40-8EC0-90ECCA725BB2}" type="datetimeFigureOut">
              <a:rPr lang="en-US" smtClean="0"/>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58644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A7FEC3-3204-3F40-8EC0-90ECCA725BB2}"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155091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A7FEC3-3204-3F40-8EC0-90ECCA725BB2}" type="datetimeFigureOut">
              <a:rPr lang="en-US" smtClean="0"/>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214475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A7FEC3-3204-3F40-8EC0-90ECCA725BB2}" type="datetimeFigureOut">
              <a:rPr lang="en-US" smtClean="0"/>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143941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7FEC3-3204-3F40-8EC0-90ECCA725BB2}" type="datetimeFigureOut">
              <a:rPr lang="en-US" smtClean="0"/>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82566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7FEC3-3204-3F40-8EC0-90ECCA725BB2}"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20303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7FEC3-3204-3F40-8EC0-90ECCA725BB2}" type="datetimeFigureOut">
              <a:rPr lang="en-US" smtClean="0"/>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1F134-A8AB-D240-A964-8C18E3D68818}" type="slidenum">
              <a:rPr lang="en-US" smtClean="0"/>
              <a:t>‹#›</a:t>
            </a:fld>
            <a:endParaRPr lang="en-US"/>
          </a:p>
        </p:txBody>
      </p:sp>
    </p:spTree>
    <p:extLst>
      <p:ext uri="{BB962C8B-B14F-4D97-AF65-F5344CB8AC3E}">
        <p14:creationId xmlns:p14="http://schemas.microsoft.com/office/powerpoint/2010/main" val="1126484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7FEC3-3204-3F40-8EC0-90ECCA725BB2}" type="datetimeFigureOut">
              <a:rPr lang="en-US" smtClean="0"/>
              <a:t>12/8/17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1F134-A8AB-D240-A964-8C18E3D68818}" type="slidenum">
              <a:rPr lang="en-US" smtClean="0"/>
              <a:t>‹#›</a:t>
            </a:fld>
            <a:endParaRPr lang="en-US"/>
          </a:p>
        </p:txBody>
      </p:sp>
    </p:spTree>
    <p:extLst>
      <p:ext uri="{BB962C8B-B14F-4D97-AF65-F5344CB8AC3E}">
        <p14:creationId xmlns:p14="http://schemas.microsoft.com/office/powerpoint/2010/main" val="476909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emf"/><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9"/>
          <p:cNvSpPr>
            <a:spLocks noChangeShapeType="1"/>
          </p:cNvSpPr>
          <p:nvPr/>
        </p:nvSpPr>
        <p:spPr bwMode="auto">
          <a:xfrm>
            <a:off x="6309904" y="29174"/>
            <a:ext cx="733" cy="6815554"/>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Rectangle 11"/>
          <p:cNvSpPr>
            <a:spLocks noChangeArrowheads="1"/>
          </p:cNvSpPr>
          <p:nvPr/>
        </p:nvSpPr>
        <p:spPr bwMode="auto">
          <a:xfrm>
            <a:off x="-14758" y="58115"/>
            <a:ext cx="1447800" cy="289823"/>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smtClean="0">
                <a:effectLst>
                  <a:outerShdw blurRad="38100" dist="38100" dir="2700000" algn="tl">
                    <a:srgbClr val="C0C0C0"/>
                  </a:outerShdw>
                </a:effectLst>
                <a:latin typeface="Arial" charset="0"/>
              </a:rPr>
              <a:t>DEFINE</a:t>
            </a:r>
            <a:endParaRPr lang="en-US" sz="1300" b="1" u="sng" dirty="0">
              <a:effectLst>
                <a:outerShdw blurRad="38100" dist="38100" dir="2700000" algn="tl">
                  <a:srgbClr val="C0C0C0"/>
                </a:outerShdw>
              </a:effectLst>
              <a:latin typeface="Arial" charset="0"/>
            </a:endParaRPr>
          </a:p>
        </p:txBody>
      </p:sp>
      <p:sp>
        <p:nvSpPr>
          <p:cNvPr id="19468" name="Rectangle 12"/>
          <p:cNvSpPr>
            <a:spLocks noChangeArrowheads="1"/>
          </p:cNvSpPr>
          <p:nvPr/>
        </p:nvSpPr>
        <p:spPr bwMode="auto">
          <a:xfrm>
            <a:off x="2938208" y="86251"/>
            <a:ext cx="3324740" cy="289823"/>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300" b="1" u="sng" dirty="0" smtClean="0">
                <a:effectLst>
                  <a:outerShdw blurRad="38100" dist="38100" dir="2700000" algn="tl">
                    <a:srgbClr val="C0C0C0"/>
                  </a:outerShdw>
                </a:effectLst>
                <a:latin typeface="Arial" charset="0"/>
              </a:rPr>
              <a:t>MEASURE</a:t>
            </a:r>
            <a:endParaRPr lang="en-US" sz="1300" b="1" u="sng" dirty="0">
              <a:effectLst>
                <a:outerShdw blurRad="38100" dist="38100" dir="2700000" algn="tl">
                  <a:srgbClr val="C0C0C0"/>
                </a:outerShdw>
              </a:effectLst>
              <a:latin typeface="Arial" charset="0"/>
            </a:endParaRPr>
          </a:p>
        </p:txBody>
      </p:sp>
      <p:sp>
        <p:nvSpPr>
          <p:cNvPr id="9225" name="Text Box 16"/>
          <p:cNvSpPr txBox="1">
            <a:spLocks noChangeArrowheads="1"/>
          </p:cNvSpPr>
          <p:nvPr/>
        </p:nvSpPr>
        <p:spPr bwMode="auto">
          <a:xfrm>
            <a:off x="5155624" y="42446"/>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19495" name="Rectangle 39"/>
          <p:cNvSpPr>
            <a:spLocks noChangeArrowheads="1"/>
          </p:cNvSpPr>
          <p:nvPr/>
        </p:nvSpPr>
        <p:spPr bwMode="auto">
          <a:xfrm>
            <a:off x="6652828" y="23946"/>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p:cNvSpPr>
            <a:spLocks noChangeArrowheads="1"/>
          </p:cNvSpPr>
          <p:nvPr/>
        </p:nvSpPr>
        <p:spPr bwMode="auto">
          <a:xfrm>
            <a:off x="9133874" y="632043"/>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9243" name="Line 43"/>
          <p:cNvSpPr>
            <a:spLocks noChangeShapeType="1"/>
          </p:cNvSpPr>
          <p:nvPr/>
        </p:nvSpPr>
        <p:spPr bwMode="auto">
          <a:xfrm>
            <a:off x="8809626" y="58115"/>
            <a:ext cx="0" cy="678661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5" name="Text Box 46"/>
          <p:cNvSpPr txBox="1">
            <a:spLocks noChangeArrowheads="1"/>
          </p:cNvSpPr>
          <p:nvPr/>
        </p:nvSpPr>
        <p:spPr bwMode="auto">
          <a:xfrm>
            <a:off x="7151112" y="450122"/>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sp>
        <p:nvSpPr>
          <p:cNvPr id="9246" name="Line 54"/>
          <p:cNvSpPr>
            <a:spLocks noChangeShapeType="1"/>
          </p:cNvSpPr>
          <p:nvPr/>
        </p:nvSpPr>
        <p:spPr bwMode="auto">
          <a:xfrm flipH="1">
            <a:off x="2864225" y="99985"/>
            <a:ext cx="30061" cy="6657449"/>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8" name="Line 77"/>
          <p:cNvSpPr>
            <a:spLocks noChangeShapeType="1"/>
          </p:cNvSpPr>
          <p:nvPr/>
        </p:nvSpPr>
        <p:spPr bwMode="auto">
          <a:xfrm>
            <a:off x="9234405" y="5335014"/>
            <a:ext cx="25908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p:cNvSpPr>
            <a:spLocks noChangeArrowheads="1"/>
          </p:cNvSpPr>
          <p:nvPr/>
        </p:nvSpPr>
        <p:spPr bwMode="auto">
          <a:xfrm>
            <a:off x="9812350" y="536264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sp>
        <p:nvSpPr>
          <p:cNvPr id="2" name="Rectangle 1"/>
          <p:cNvSpPr/>
          <p:nvPr/>
        </p:nvSpPr>
        <p:spPr>
          <a:xfrm rot="19758032">
            <a:off x="22376" y="666681"/>
            <a:ext cx="1267464" cy="400110"/>
          </a:xfrm>
          <a:prstGeom prst="rect">
            <a:avLst/>
          </a:prstGeom>
          <a:noFill/>
        </p:spPr>
        <p:txBody>
          <a:bodyPr wrap="squar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Problem</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54637" y="1198803"/>
            <a:ext cx="2888061" cy="1384995"/>
          </a:xfrm>
          <a:prstGeom prst="rect">
            <a:avLst/>
          </a:prstGeom>
          <a:noFill/>
        </p:spPr>
        <p:txBody>
          <a:bodyPr wrap="square" rtlCol="0">
            <a:spAutoFit/>
          </a:bodyPr>
          <a:lstStyle/>
          <a:p>
            <a:pPr marL="285750" indent="-285750">
              <a:buFont typeface="Arial" charset="0"/>
              <a:buChar char="•"/>
            </a:pPr>
            <a:r>
              <a:rPr lang="en-US" sz="1200" dirty="0" smtClean="0"/>
              <a:t>Sales pipeline growth at company is too slow. </a:t>
            </a:r>
            <a:endParaRPr lang="en-US" sz="1200" dirty="0"/>
          </a:p>
          <a:p>
            <a:pPr marL="285750" indent="-285750">
              <a:buFont typeface="Arial" charset="0"/>
              <a:buChar char="•"/>
            </a:pPr>
            <a:r>
              <a:rPr lang="en-US" sz="1200" dirty="0" smtClean="0"/>
              <a:t>We need to accelerate pipeline to show investors we can generate opportunity / interest in our product</a:t>
            </a:r>
            <a:r>
              <a:rPr lang="en-US" sz="1200" dirty="0" smtClean="0">
                <a:sym typeface="Wingdings"/>
              </a:rPr>
              <a:t>.</a:t>
            </a:r>
          </a:p>
          <a:p>
            <a:pPr marL="285750" indent="-285750">
              <a:buFont typeface="Arial" charset="0"/>
              <a:buChar char="•"/>
            </a:pPr>
            <a:r>
              <a:rPr lang="en-US" sz="1200" dirty="0" smtClean="0">
                <a:sym typeface="Wingdings"/>
              </a:rPr>
              <a:t>Hitting “desired” not important; but meaningful growth crucial.</a:t>
            </a:r>
            <a:endParaRPr lang="en-US" sz="1200" dirty="0">
              <a:sym typeface="Wingdings"/>
            </a:endParaRPr>
          </a:p>
        </p:txBody>
      </p:sp>
      <p:pic>
        <p:nvPicPr>
          <p:cNvPr id="4" name="Picture 3"/>
          <p:cNvPicPr>
            <a:picLocks noChangeAspect="1"/>
          </p:cNvPicPr>
          <p:nvPr/>
        </p:nvPicPr>
        <p:blipFill>
          <a:blip r:embed="rId3"/>
          <a:stretch>
            <a:fillRect/>
          </a:stretch>
        </p:blipFill>
        <p:spPr>
          <a:xfrm>
            <a:off x="2857236" y="675309"/>
            <a:ext cx="3511386" cy="1197509"/>
          </a:xfrm>
          <a:prstGeom prst="rect">
            <a:avLst/>
          </a:prstGeom>
        </p:spPr>
      </p:pic>
      <p:sp>
        <p:nvSpPr>
          <p:cNvPr id="5" name="Rounded Rectangular Callout 4"/>
          <p:cNvSpPr/>
          <p:nvPr/>
        </p:nvSpPr>
        <p:spPr>
          <a:xfrm>
            <a:off x="3784451" y="1750566"/>
            <a:ext cx="1414974" cy="595829"/>
          </a:xfrm>
          <a:prstGeom prst="wedgeRoundRectCallout">
            <a:avLst>
              <a:gd name="adj1" fmla="val 174"/>
              <a:gd name="adj2" fmla="val -113429"/>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Identified inputs and outputs for measure</a:t>
            </a:r>
            <a:endParaRPr lang="en-US" sz="1200" dirty="0">
              <a:solidFill>
                <a:schemeClr val="tx1"/>
              </a:solidFill>
            </a:endParaRPr>
          </a:p>
        </p:txBody>
      </p:sp>
      <p:pic>
        <p:nvPicPr>
          <p:cNvPr id="12" name="Picture 11"/>
          <p:cNvPicPr>
            <a:picLocks noChangeAspect="1"/>
          </p:cNvPicPr>
          <p:nvPr/>
        </p:nvPicPr>
        <p:blipFill>
          <a:blip r:embed="rId4"/>
          <a:stretch>
            <a:fillRect/>
          </a:stretch>
        </p:blipFill>
        <p:spPr>
          <a:xfrm>
            <a:off x="2944732" y="4375492"/>
            <a:ext cx="3307188" cy="2230604"/>
          </a:xfrm>
          <a:prstGeom prst="rect">
            <a:avLst/>
          </a:prstGeom>
        </p:spPr>
      </p:pic>
      <p:pic>
        <p:nvPicPr>
          <p:cNvPr id="14" name="Picture 13"/>
          <p:cNvPicPr>
            <a:picLocks noChangeAspect="1"/>
          </p:cNvPicPr>
          <p:nvPr/>
        </p:nvPicPr>
        <p:blipFill>
          <a:blip r:embed="rId5"/>
          <a:stretch>
            <a:fillRect/>
          </a:stretch>
        </p:blipFill>
        <p:spPr>
          <a:xfrm>
            <a:off x="2932729" y="2365944"/>
            <a:ext cx="3319190" cy="1989999"/>
          </a:xfrm>
          <a:prstGeom prst="rect">
            <a:avLst/>
          </a:prstGeom>
        </p:spPr>
      </p:pic>
      <p:sp>
        <p:nvSpPr>
          <p:cNvPr id="30" name="Rounded Rectangular Callout 29"/>
          <p:cNvSpPr/>
          <p:nvPr/>
        </p:nvSpPr>
        <p:spPr>
          <a:xfrm>
            <a:off x="3615218" y="2727730"/>
            <a:ext cx="1970719" cy="440690"/>
          </a:xfrm>
          <a:prstGeom prst="wedgeRoundRectCallout">
            <a:avLst>
              <a:gd name="adj1" fmla="val 21846"/>
              <a:gd name="adj2" fmla="val -24416"/>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Pipeline mostly flat and lags below desired.</a:t>
            </a:r>
            <a:endParaRPr lang="en-US" sz="1200" dirty="0">
              <a:solidFill>
                <a:schemeClr val="tx1"/>
              </a:solidFill>
            </a:endParaRPr>
          </a:p>
        </p:txBody>
      </p:sp>
      <p:graphicFrame>
        <p:nvGraphicFramePr>
          <p:cNvPr id="16" name="Diagram 15"/>
          <p:cNvGraphicFramePr/>
          <p:nvPr>
            <p:extLst>
              <p:ext uri="{D42A27DB-BD31-4B8C-83A1-F6EECF244321}">
                <p14:modId xmlns:p14="http://schemas.microsoft.com/office/powerpoint/2010/main" val="623859082"/>
              </p:ext>
            </p:extLst>
          </p:nvPr>
        </p:nvGraphicFramePr>
        <p:xfrm>
          <a:off x="73152" y="4244841"/>
          <a:ext cx="2760272" cy="24211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2" name="Rounded Rectangular Callout 31"/>
          <p:cNvSpPr/>
          <p:nvPr/>
        </p:nvSpPr>
        <p:spPr>
          <a:xfrm>
            <a:off x="3128103" y="4717729"/>
            <a:ext cx="1970719" cy="440690"/>
          </a:xfrm>
          <a:prstGeom prst="wedgeRoundRectCallout">
            <a:avLst>
              <a:gd name="adj1" fmla="val 21846"/>
              <a:gd name="adj2" fmla="val -24416"/>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Outbound touches mostly flat</a:t>
            </a:r>
            <a:endParaRPr lang="en-US" sz="1200" dirty="0">
              <a:solidFill>
                <a:schemeClr val="tx1"/>
              </a:solidFill>
            </a:endParaRPr>
          </a:p>
        </p:txBody>
      </p:sp>
      <p:sp>
        <p:nvSpPr>
          <p:cNvPr id="17" name="Rectangle 16"/>
          <p:cNvSpPr/>
          <p:nvPr/>
        </p:nvSpPr>
        <p:spPr>
          <a:xfrm>
            <a:off x="6267291" y="231194"/>
            <a:ext cx="939681" cy="369332"/>
          </a:xfrm>
          <a:prstGeom prst="rect">
            <a:avLst/>
          </a:prstGeom>
        </p:spPr>
        <p:txBody>
          <a:bodyPr wrap="none">
            <a:spAutoFit/>
          </a:bodyPr>
          <a:lstStyle/>
          <a:p>
            <a:r>
              <a:rPr lang="en-US" dirty="0" smtClean="0">
                <a:ln w="0"/>
                <a:effectLst>
                  <a:outerShdw blurRad="38100" dist="19050" dir="2700000" algn="tl" rotWithShape="0">
                    <a:schemeClr val="dk1">
                      <a:alpha val="40000"/>
                    </a:schemeClr>
                  </a:outerShdw>
                </a:effectLst>
              </a:rPr>
              <a:t>R = 0.75</a:t>
            </a:r>
            <a:endParaRPr lang="en-US" dirty="0"/>
          </a:p>
        </p:txBody>
      </p:sp>
      <p:sp>
        <p:nvSpPr>
          <p:cNvPr id="18" name="Explosion 2 17"/>
          <p:cNvSpPr/>
          <p:nvPr/>
        </p:nvSpPr>
        <p:spPr>
          <a:xfrm>
            <a:off x="5969460" y="231194"/>
            <a:ext cx="3325413" cy="1696431"/>
          </a:xfrm>
          <a:prstGeom prst="irregularSeal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Pipeline amounts and number of outbound touches are positively correlated!</a:t>
            </a:r>
            <a:endParaRPr lang="en-US" sz="1200" dirty="0">
              <a:solidFill>
                <a:schemeClr val="tx1"/>
              </a:solidFill>
            </a:endParaRPr>
          </a:p>
        </p:txBody>
      </p:sp>
      <p:pic>
        <p:nvPicPr>
          <p:cNvPr id="19" name="Picture 18"/>
          <p:cNvPicPr>
            <a:picLocks noChangeAspect="1"/>
          </p:cNvPicPr>
          <p:nvPr/>
        </p:nvPicPr>
        <p:blipFill>
          <a:blip r:embed="rId11"/>
          <a:stretch>
            <a:fillRect/>
          </a:stretch>
        </p:blipFill>
        <p:spPr>
          <a:xfrm>
            <a:off x="6148910" y="2768424"/>
            <a:ext cx="2966515" cy="1193976"/>
          </a:xfrm>
          <a:prstGeom prst="rect">
            <a:avLst/>
          </a:prstGeom>
        </p:spPr>
      </p:pic>
      <p:sp>
        <p:nvSpPr>
          <p:cNvPr id="36" name="Rounded Rectangular Callout 35"/>
          <p:cNvSpPr/>
          <p:nvPr/>
        </p:nvSpPr>
        <p:spPr>
          <a:xfrm>
            <a:off x="7369432" y="1665049"/>
            <a:ext cx="1443290" cy="1031731"/>
          </a:xfrm>
          <a:prstGeom prst="wedgeRoundRectCallout">
            <a:avLst>
              <a:gd name="adj1" fmla="val 22028"/>
              <a:gd name="adj2" fmla="val 99816"/>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Ha: average actual pipeline growth significantly lower than desired </a:t>
            </a:r>
            <a:r>
              <a:rPr lang="en-US" sz="1100" dirty="0" smtClean="0">
                <a:solidFill>
                  <a:schemeClr val="tx1"/>
                </a:solidFill>
                <a:sym typeface="Wingdings"/>
              </a:rPr>
              <a:t> p &lt; 0.05 = reject Ho</a:t>
            </a:r>
            <a:endParaRPr lang="en-US" sz="1100" dirty="0">
              <a:solidFill>
                <a:schemeClr val="tx1"/>
              </a:solidFill>
            </a:endParaRPr>
          </a:p>
        </p:txBody>
      </p:sp>
      <p:pic>
        <p:nvPicPr>
          <p:cNvPr id="20" name="Picture 19"/>
          <p:cNvPicPr>
            <a:picLocks noChangeAspect="1"/>
          </p:cNvPicPr>
          <p:nvPr/>
        </p:nvPicPr>
        <p:blipFill>
          <a:blip r:embed="rId12"/>
          <a:stretch>
            <a:fillRect/>
          </a:stretch>
        </p:blipFill>
        <p:spPr>
          <a:xfrm>
            <a:off x="5915025" y="4683896"/>
            <a:ext cx="3200400" cy="1803400"/>
          </a:xfrm>
          <a:prstGeom prst="rect">
            <a:avLst/>
          </a:prstGeom>
        </p:spPr>
      </p:pic>
      <p:sp>
        <p:nvSpPr>
          <p:cNvPr id="38" name="Rectangle 37"/>
          <p:cNvSpPr/>
          <p:nvPr/>
        </p:nvSpPr>
        <p:spPr>
          <a:xfrm>
            <a:off x="6398335" y="4105687"/>
            <a:ext cx="1016625" cy="369332"/>
          </a:xfrm>
          <a:prstGeom prst="rect">
            <a:avLst/>
          </a:prstGeom>
        </p:spPr>
        <p:txBody>
          <a:bodyPr wrap="none">
            <a:spAutoFit/>
          </a:bodyPr>
          <a:lstStyle/>
          <a:p>
            <a:r>
              <a:rPr lang="en-US" dirty="0" smtClean="0">
                <a:ln w="0"/>
                <a:effectLst>
                  <a:outerShdw blurRad="38100" dist="19050" dir="2700000" algn="tl" rotWithShape="0">
                    <a:schemeClr val="dk1">
                      <a:alpha val="40000"/>
                    </a:schemeClr>
                  </a:outerShdw>
                </a:effectLst>
              </a:rPr>
              <a:t>R² = 0.56</a:t>
            </a:r>
            <a:endParaRPr lang="en-US" dirty="0"/>
          </a:p>
        </p:txBody>
      </p:sp>
      <p:sp>
        <p:nvSpPr>
          <p:cNvPr id="39" name="Explosion 2 38"/>
          <p:cNvSpPr/>
          <p:nvPr/>
        </p:nvSpPr>
        <p:spPr>
          <a:xfrm>
            <a:off x="7119169" y="3397120"/>
            <a:ext cx="2124844" cy="1771258"/>
          </a:xfrm>
          <a:prstGeom prst="irregularSeal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Number of touches = a predictor of pipeline $ amount!</a:t>
            </a:r>
            <a:endParaRPr lang="en-US" sz="1100" dirty="0">
              <a:solidFill>
                <a:schemeClr val="tx1"/>
              </a:solidFill>
            </a:endParaRPr>
          </a:p>
        </p:txBody>
      </p:sp>
      <p:sp>
        <p:nvSpPr>
          <p:cNvPr id="21" name="TextBox 20"/>
          <p:cNvSpPr txBox="1"/>
          <p:nvPr/>
        </p:nvSpPr>
        <p:spPr>
          <a:xfrm>
            <a:off x="8949276" y="5556583"/>
            <a:ext cx="3037729" cy="1200329"/>
          </a:xfrm>
          <a:prstGeom prst="rect">
            <a:avLst/>
          </a:prstGeom>
          <a:noFill/>
        </p:spPr>
        <p:txBody>
          <a:bodyPr wrap="square" rtlCol="0">
            <a:spAutoFit/>
          </a:bodyPr>
          <a:lstStyle/>
          <a:p>
            <a:pPr marL="285750" indent="-285750">
              <a:buFont typeface="Arial" charset="0"/>
              <a:buChar char="•"/>
            </a:pPr>
            <a:r>
              <a:rPr lang="en-US" sz="1200" dirty="0" smtClean="0"/>
              <a:t>Outreach tracking has been automated through software tools</a:t>
            </a:r>
          </a:p>
          <a:p>
            <a:pPr marL="285750" indent="-285750">
              <a:buFont typeface="Arial" charset="0"/>
              <a:buChar char="•"/>
            </a:pPr>
            <a:r>
              <a:rPr lang="en-US" sz="1200" dirty="0" smtClean="0"/>
              <a:t>Weekly meetings hold employees accountable for updating data prior to every weekend</a:t>
            </a:r>
          </a:p>
          <a:p>
            <a:pPr marL="285750" indent="-285750">
              <a:buFont typeface="Arial" charset="0"/>
              <a:buChar char="•"/>
            </a:pPr>
            <a:r>
              <a:rPr lang="en-US" sz="1200" dirty="0" smtClean="0"/>
              <a:t>Managers rated on team activity weekly</a:t>
            </a:r>
            <a:endParaRPr lang="en-US" sz="1200" dirty="0"/>
          </a:p>
        </p:txBody>
      </p:sp>
      <p:sp>
        <p:nvSpPr>
          <p:cNvPr id="22" name="TextBox 21"/>
          <p:cNvSpPr txBox="1"/>
          <p:nvPr/>
        </p:nvSpPr>
        <p:spPr>
          <a:xfrm>
            <a:off x="8876972" y="970119"/>
            <a:ext cx="3314452" cy="830997"/>
          </a:xfrm>
          <a:prstGeom prst="rect">
            <a:avLst/>
          </a:prstGeom>
          <a:noFill/>
        </p:spPr>
        <p:txBody>
          <a:bodyPr wrap="square" rtlCol="0">
            <a:spAutoFit/>
          </a:bodyPr>
          <a:lstStyle/>
          <a:p>
            <a:r>
              <a:rPr lang="en-US" sz="1200" dirty="0" smtClean="0"/>
              <a:t>- Can pipeline increase from historic? Not to desired.</a:t>
            </a:r>
          </a:p>
          <a:p>
            <a:r>
              <a:rPr lang="en-US" sz="1200" dirty="0" smtClean="0"/>
              <a:t>- Mandate CRM data entry</a:t>
            </a:r>
          </a:p>
          <a:p>
            <a:r>
              <a:rPr lang="en-US" sz="1200" dirty="0" smtClean="0"/>
              <a:t>- Set weekly outbound touch goals</a:t>
            </a:r>
            <a:endParaRPr lang="en-US" sz="1200" dirty="0"/>
          </a:p>
        </p:txBody>
      </p:sp>
      <p:pic>
        <p:nvPicPr>
          <p:cNvPr id="23" name="Picture 22"/>
          <p:cNvPicPr>
            <a:picLocks noChangeAspect="1"/>
          </p:cNvPicPr>
          <p:nvPr/>
        </p:nvPicPr>
        <p:blipFill>
          <a:blip r:embed="rId13"/>
          <a:stretch>
            <a:fillRect/>
          </a:stretch>
        </p:blipFill>
        <p:spPr>
          <a:xfrm>
            <a:off x="8881311" y="1741356"/>
            <a:ext cx="3324389" cy="1858892"/>
          </a:xfrm>
          <a:prstGeom prst="rect">
            <a:avLst/>
          </a:prstGeom>
        </p:spPr>
      </p:pic>
      <p:pic>
        <p:nvPicPr>
          <p:cNvPr id="24" name="Picture 23"/>
          <p:cNvPicPr>
            <a:picLocks noChangeAspect="1"/>
          </p:cNvPicPr>
          <p:nvPr/>
        </p:nvPicPr>
        <p:blipFill>
          <a:blip r:embed="rId14"/>
          <a:stretch>
            <a:fillRect/>
          </a:stretch>
        </p:blipFill>
        <p:spPr>
          <a:xfrm>
            <a:off x="8780545" y="3562793"/>
            <a:ext cx="3206460" cy="942502"/>
          </a:xfrm>
          <a:prstGeom prst="rect">
            <a:avLst/>
          </a:prstGeom>
        </p:spPr>
      </p:pic>
      <p:sp>
        <p:nvSpPr>
          <p:cNvPr id="25" name="Wave 24"/>
          <p:cNvSpPr/>
          <p:nvPr/>
        </p:nvSpPr>
        <p:spPr>
          <a:xfrm>
            <a:off x="10592148" y="4280086"/>
            <a:ext cx="1485034" cy="873070"/>
          </a:xfrm>
          <a:prstGeom prst="wav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Growth significantly higher after change</a:t>
            </a:r>
            <a:endParaRPr lang="en-US" sz="1200" dirty="0">
              <a:solidFill>
                <a:schemeClr val="tx1"/>
              </a:solidFill>
            </a:endParaRPr>
          </a:p>
        </p:txBody>
      </p:sp>
      <p:pic>
        <p:nvPicPr>
          <p:cNvPr id="27" name="Picture 26"/>
          <p:cNvPicPr>
            <a:picLocks noChangeAspect="1"/>
          </p:cNvPicPr>
          <p:nvPr/>
        </p:nvPicPr>
        <p:blipFill>
          <a:blip r:embed="rId15"/>
          <a:stretch>
            <a:fillRect/>
          </a:stretch>
        </p:blipFill>
        <p:spPr>
          <a:xfrm>
            <a:off x="16048" y="2549399"/>
            <a:ext cx="2872832" cy="1695442"/>
          </a:xfrm>
          <a:prstGeom prst="rect">
            <a:avLst/>
          </a:prstGeom>
        </p:spPr>
      </p:pic>
      <p:sp>
        <p:nvSpPr>
          <p:cNvPr id="47" name="Explosion 2 46"/>
          <p:cNvSpPr/>
          <p:nvPr/>
        </p:nvSpPr>
        <p:spPr>
          <a:xfrm>
            <a:off x="1241099" y="4311033"/>
            <a:ext cx="1825773" cy="857345"/>
          </a:xfrm>
          <a:prstGeom prst="irregularSeal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SQL = 3.04</a:t>
            </a:r>
            <a:endParaRPr lang="en-US" sz="1100" dirty="0">
              <a:solidFill>
                <a:schemeClr val="tx1"/>
              </a:solidFill>
            </a:endParaRPr>
          </a:p>
        </p:txBody>
      </p:sp>
      <p:sp>
        <p:nvSpPr>
          <p:cNvPr id="48" name="Explosion 2 47"/>
          <p:cNvSpPr/>
          <p:nvPr/>
        </p:nvSpPr>
        <p:spPr>
          <a:xfrm>
            <a:off x="8777450" y="4444727"/>
            <a:ext cx="1906757" cy="1170995"/>
          </a:xfrm>
          <a:prstGeom prst="irregularSeal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SQL </a:t>
            </a:r>
            <a:r>
              <a:rPr lang="en-US" sz="1100" smtClean="0">
                <a:solidFill>
                  <a:schemeClr val="tx1"/>
                </a:solidFill>
              </a:rPr>
              <a:t>= 2.72</a:t>
            </a:r>
            <a:endParaRPr lang="en-US" sz="1100" dirty="0">
              <a:solidFill>
                <a:schemeClr val="tx1"/>
              </a:solidFill>
            </a:endParaRPr>
          </a:p>
        </p:txBody>
      </p:sp>
    </p:spTree>
    <p:extLst>
      <p:ext uri="{BB962C8B-B14F-4D97-AF65-F5344CB8AC3E}">
        <p14:creationId xmlns:p14="http://schemas.microsoft.com/office/powerpoint/2010/main" val="14422729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sp>
        <p:nvSpPr>
          <p:cNvPr id="6" name="Rectangle 12"/>
          <p:cNvSpPr>
            <a:spLocks noChangeArrowheads="1"/>
          </p:cNvSpPr>
          <p:nvPr/>
        </p:nvSpPr>
        <p:spPr bwMode="auto">
          <a:xfrm>
            <a:off x="571150" y="1364891"/>
            <a:ext cx="11405260" cy="289823"/>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300" b="1" u="sng" dirty="0" smtClean="0">
                <a:effectLst>
                  <a:outerShdw blurRad="38100" dist="38100" dir="2700000" algn="tl">
                    <a:srgbClr val="C0C0C0"/>
                  </a:outerShdw>
                </a:effectLst>
                <a:latin typeface="Arial" charset="0"/>
              </a:rPr>
              <a:t>Process Improvement Questions (cont.)</a:t>
            </a:r>
            <a:endParaRPr lang="en-US" sz="1300" b="1" u="sng" dirty="0">
              <a:effectLst>
                <a:outerShdw blurRad="38100" dist="38100" dir="2700000" algn="tl">
                  <a:srgbClr val="C0C0C0"/>
                </a:outerShdw>
              </a:effectLst>
              <a:latin typeface="Arial" charset="0"/>
            </a:endParaRPr>
          </a:p>
        </p:txBody>
      </p:sp>
      <p:sp>
        <p:nvSpPr>
          <p:cNvPr id="2" name="TextBox 1"/>
          <p:cNvSpPr txBox="1"/>
          <p:nvPr/>
        </p:nvSpPr>
        <p:spPr>
          <a:xfrm>
            <a:off x="791737" y="2007219"/>
            <a:ext cx="11184673" cy="2862322"/>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lang="en-US" dirty="0" smtClean="0"/>
              <a:t>8) The data here tells us that number of touches does significantly impact the amount of $ in the pipeline. Thus we discovered that simply having more “sales” activity will lead to more sales pipeline. The next phase, for 2018 and beyond, will be understanding if there are specific types of outreach or content delivered in those outreaches that has a bigger impact.</a:t>
            </a:r>
          </a:p>
          <a:p>
            <a:pPr marL="342900" marR="0" lvl="0" indent="-342900" defTabSz="914400" eaLnBrk="1" fontAlgn="auto" latinLnBrk="0" hangingPunct="1">
              <a:lnSpc>
                <a:spcPct val="100000"/>
              </a:lnSpc>
              <a:spcBef>
                <a:spcPts val="0"/>
              </a:spcBef>
              <a:spcAft>
                <a:spcPts val="0"/>
              </a:spcAft>
              <a:buClrTx/>
              <a:buSzTx/>
              <a:buFontTx/>
              <a:buNone/>
              <a:tabLst/>
              <a:defRPr/>
            </a:pPr>
            <a:r>
              <a:rPr lang="en-US" dirty="0" smtClean="0"/>
              <a:t>9) After the solution was proposed to make more calls and send more emails, the company has mandated a set amount of touchpoints per team per week, month, and quarter. Further solutions being proposed now for the 2018 year are around specific content, for which we don’t yet have data historically as we haven’t tracked “content used”. Going forward, we are implementing a template process, whereby certain campaigns and templates will be used. Those templates and campaigns will then be tracked for effectiveness and we will be able to see if certain content resonates more with customers in an effort to help us drive even more sales pipeline amounts.</a:t>
            </a:r>
            <a:endParaRPr lang="en-US" dirty="0"/>
          </a:p>
        </p:txBody>
      </p:sp>
    </p:spTree>
    <p:extLst>
      <p:ext uri="{BB962C8B-B14F-4D97-AF65-F5344CB8AC3E}">
        <p14:creationId xmlns:p14="http://schemas.microsoft.com/office/powerpoint/2010/main" val="6693277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pic>
        <p:nvPicPr>
          <p:cNvPr id="5" name="Picture 4"/>
          <p:cNvPicPr>
            <a:picLocks noChangeAspect="1"/>
          </p:cNvPicPr>
          <p:nvPr/>
        </p:nvPicPr>
        <p:blipFill>
          <a:blip r:embed="rId3"/>
          <a:stretch>
            <a:fillRect/>
          </a:stretch>
        </p:blipFill>
        <p:spPr>
          <a:xfrm>
            <a:off x="700087" y="1157288"/>
            <a:ext cx="11277600" cy="1257300"/>
          </a:xfrm>
          <a:prstGeom prst="rect">
            <a:avLst/>
          </a:prstGeom>
        </p:spPr>
      </p:pic>
      <p:pic>
        <p:nvPicPr>
          <p:cNvPr id="10" name="Picture 9"/>
          <p:cNvPicPr>
            <a:picLocks noChangeAspect="1"/>
          </p:cNvPicPr>
          <p:nvPr/>
        </p:nvPicPr>
        <p:blipFill>
          <a:blip r:embed="rId4"/>
          <a:stretch>
            <a:fillRect/>
          </a:stretch>
        </p:blipFill>
        <p:spPr>
          <a:xfrm>
            <a:off x="1093787" y="3013076"/>
            <a:ext cx="10174077" cy="2417763"/>
          </a:xfrm>
          <a:prstGeom prst="rect">
            <a:avLst/>
          </a:prstGeom>
        </p:spPr>
      </p:pic>
    </p:spTree>
    <p:extLst>
      <p:ext uri="{BB962C8B-B14F-4D97-AF65-F5344CB8AC3E}">
        <p14:creationId xmlns:p14="http://schemas.microsoft.com/office/powerpoint/2010/main" val="20475473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pic>
        <p:nvPicPr>
          <p:cNvPr id="2" name="Picture 1"/>
          <p:cNvPicPr>
            <a:picLocks noChangeAspect="1"/>
          </p:cNvPicPr>
          <p:nvPr/>
        </p:nvPicPr>
        <p:blipFill>
          <a:blip r:embed="rId3"/>
          <a:stretch>
            <a:fillRect/>
          </a:stretch>
        </p:blipFill>
        <p:spPr>
          <a:xfrm>
            <a:off x="1320800" y="2286000"/>
            <a:ext cx="9550400" cy="2286000"/>
          </a:xfrm>
          <a:prstGeom prst="rect">
            <a:avLst/>
          </a:prstGeom>
        </p:spPr>
      </p:pic>
      <p:sp>
        <p:nvSpPr>
          <p:cNvPr id="3" name="TextBox 2"/>
          <p:cNvSpPr txBox="1"/>
          <p:nvPr/>
        </p:nvSpPr>
        <p:spPr>
          <a:xfrm>
            <a:off x="1727200" y="1638300"/>
            <a:ext cx="8173841" cy="369332"/>
          </a:xfrm>
          <a:prstGeom prst="rect">
            <a:avLst/>
          </a:prstGeom>
          <a:noFill/>
        </p:spPr>
        <p:txBody>
          <a:bodyPr wrap="none" rtlCol="0">
            <a:spAutoFit/>
          </a:bodyPr>
          <a:lstStyle/>
          <a:p>
            <a:r>
              <a:rPr lang="en-US" dirty="0" smtClean="0"/>
              <a:t>Defect Defined as a month where pipeline didn’t grow relative to the previous month.</a:t>
            </a:r>
            <a:endParaRPr lang="en-US" dirty="0"/>
          </a:p>
        </p:txBody>
      </p:sp>
      <p:sp>
        <p:nvSpPr>
          <p:cNvPr id="4" name="TextBox 3"/>
          <p:cNvSpPr txBox="1"/>
          <p:nvPr/>
        </p:nvSpPr>
        <p:spPr>
          <a:xfrm>
            <a:off x="609600" y="5207000"/>
            <a:ext cx="11480259" cy="369332"/>
          </a:xfrm>
          <a:prstGeom prst="rect">
            <a:avLst/>
          </a:prstGeom>
          <a:noFill/>
        </p:spPr>
        <p:txBody>
          <a:bodyPr wrap="none" rtlCol="0">
            <a:spAutoFit/>
          </a:bodyPr>
          <a:lstStyle/>
          <a:p>
            <a:r>
              <a:rPr lang="en-US" dirty="0" smtClean="0"/>
              <a:t>Sample size being so small may have lead to measurement error </a:t>
            </a:r>
            <a:r>
              <a:rPr lang="en-US" dirty="0" err="1" smtClean="0"/>
              <a:t>w.r.t</a:t>
            </a:r>
            <a:r>
              <a:rPr lang="en-US" dirty="0" smtClean="0"/>
              <a:t>. sigma level as accurately represented post process</a:t>
            </a:r>
            <a:endParaRPr lang="en-US" dirty="0"/>
          </a:p>
        </p:txBody>
      </p:sp>
    </p:spTree>
    <p:extLst>
      <p:ext uri="{BB962C8B-B14F-4D97-AF65-F5344CB8AC3E}">
        <p14:creationId xmlns:p14="http://schemas.microsoft.com/office/powerpoint/2010/main" val="33680164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sp>
        <p:nvSpPr>
          <p:cNvPr id="3" name="TextBox 2"/>
          <p:cNvSpPr txBox="1"/>
          <p:nvPr/>
        </p:nvSpPr>
        <p:spPr>
          <a:xfrm>
            <a:off x="673100" y="1244600"/>
            <a:ext cx="10617200" cy="1754326"/>
          </a:xfrm>
          <a:prstGeom prst="rect">
            <a:avLst/>
          </a:prstGeom>
          <a:noFill/>
        </p:spPr>
        <p:txBody>
          <a:bodyPr wrap="square" rtlCol="0">
            <a:spAutoFit/>
          </a:bodyPr>
          <a:lstStyle/>
          <a:p>
            <a:r>
              <a:rPr lang="en-US" dirty="0" smtClean="0"/>
              <a:t>The company needs to show potential investors that it can drive sales growth, specifically as it relates to pipeline management. The requirement is one of many that needs to be presented to the investment group. In this case, the investment group has looked at the selling year up to August 2017 and seen that pipeline growth is not growing fast enough, and has given a desired amount of pipeline growth for the team to benchmark against. Using this information we find the following as it relates to the baseline of pipeline from January to August 2017.</a:t>
            </a:r>
            <a:endParaRPr lang="en-US" dirty="0"/>
          </a:p>
        </p:txBody>
      </p:sp>
      <p:pic>
        <p:nvPicPr>
          <p:cNvPr id="4" name="Picture 3"/>
          <p:cNvPicPr>
            <a:picLocks noChangeAspect="1"/>
          </p:cNvPicPr>
          <p:nvPr/>
        </p:nvPicPr>
        <p:blipFill>
          <a:blip r:embed="rId3"/>
          <a:stretch>
            <a:fillRect/>
          </a:stretch>
        </p:blipFill>
        <p:spPr>
          <a:xfrm>
            <a:off x="898128" y="2946400"/>
            <a:ext cx="4673600" cy="2768600"/>
          </a:xfrm>
          <a:prstGeom prst="rect">
            <a:avLst/>
          </a:prstGeom>
        </p:spPr>
      </p:pic>
      <p:sp>
        <p:nvSpPr>
          <p:cNvPr id="6" name="TextBox 5"/>
          <p:cNvSpPr txBox="1"/>
          <p:nvPr/>
        </p:nvSpPr>
        <p:spPr>
          <a:xfrm>
            <a:off x="533400" y="330200"/>
            <a:ext cx="3835400" cy="369332"/>
          </a:xfrm>
          <a:prstGeom prst="rect">
            <a:avLst/>
          </a:prstGeom>
          <a:noFill/>
        </p:spPr>
        <p:txBody>
          <a:bodyPr wrap="square" rtlCol="0">
            <a:spAutoFit/>
          </a:bodyPr>
          <a:lstStyle/>
          <a:p>
            <a:r>
              <a:rPr lang="en-US" b="1" u="sng" dirty="0" smtClean="0"/>
              <a:t>Define the Problem</a:t>
            </a:r>
            <a:endParaRPr lang="en-US" b="1" u="sng" dirty="0"/>
          </a:p>
        </p:txBody>
      </p:sp>
      <p:sp>
        <p:nvSpPr>
          <p:cNvPr id="7" name="TextBox 6"/>
          <p:cNvSpPr txBox="1"/>
          <p:nvPr/>
        </p:nvSpPr>
        <p:spPr>
          <a:xfrm>
            <a:off x="5796756" y="2699773"/>
            <a:ext cx="5600700" cy="2862322"/>
          </a:xfrm>
          <a:prstGeom prst="rect">
            <a:avLst/>
          </a:prstGeom>
          <a:noFill/>
        </p:spPr>
        <p:txBody>
          <a:bodyPr wrap="square" rtlCol="0">
            <a:spAutoFit/>
          </a:bodyPr>
          <a:lstStyle/>
          <a:p>
            <a:r>
              <a:rPr lang="en-US" dirty="0" smtClean="0"/>
              <a:t>Actual growth of the pipeline has been an average of $1.364 million, where the investment group desires an average of $3.727 million for this same period. After discussions, the investment group has conceded that catching up to the desired pipeline growth will not be possible, and is not necessary for them to invest. All that is required, is to show a meaningful and statistically significant increase in pipeline growth </a:t>
            </a:r>
            <a:r>
              <a:rPr lang="mr-IN" dirty="0" smtClean="0"/>
              <a:t>–</a:t>
            </a:r>
            <a:r>
              <a:rPr lang="en-US" dirty="0" smtClean="0"/>
              <a:t> and explain why this was achieved, such that they know what type of process they’re betting on.</a:t>
            </a:r>
            <a:endParaRPr lang="en-US" dirty="0"/>
          </a:p>
        </p:txBody>
      </p:sp>
      <p:sp>
        <p:nvSpPr>
          <p:cNvPr id="8" name="TextBox 7"/>
          <p:cNvSpPr txBox="1"/>
          <p:nvPr/>
        </p:nvSpPr>
        <p:spPr>
          <a:xfrm>
            <a:off x="533400" y="5715000"/>
            <a:ext cx="10864056" cy="923330"/>
          </a:xfrm>
          <a:prstGeom prst="rect">
            <a:avLst/>
          </a:prstGeom>
          <a:noFill/>
        </p:spPr>
        <p:txBody>
          <a:bodyPr wrap="square" rtlCol="0">
            <a:spAutoFit/>
          </a:bodyPr>
          <a:lstStyle/>
          <a:p>
            <a:r>
              <a:rPr lang="en-US" dirty="0" smtClean="0"/>
              <a:t>The investment group has noted that the company is losing operating runway, burning cash at a rate higher than it is collecting cash, and accordingly needs $30 million in funding. Thus, if this process is improved the company stands to raise a large round of capital, and keep the lights on for another (yet to be determined) runway period.</a:t>
            </a:r>
            <a:endParaRPr lang="en-US" dirty="0"/>
          </a:p>
        </p:txBody>
      </p:sp>
    </p:spTree>
    <p:extLst>
      <p:ext uri="{BB962C8B-B14F-4D97-AF65-F5344CB8AC3E}">
        <p14:creationId xmlns:p14="http://schemas.microsoft.com/office/powerpoint/2010/main" val="2399311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sp>
        <p:nvSpPr>
          <p:cNvPr id="6" name="TextBox 5"/>
          <p:cNvSpPr txBox="1"/>
          <p:nvPr/>
        </p:nvSpPr>
        <p:spPr>
          <a:xfrm>
            <a:off x="533400" y="330200"/>
            <a:ext cx="3835400" cy="369332"/>
          </a:xfrm>
          <a:prstGeom prst="rect">
            <a:avLst/>
          </a:prstGeom>
          <a:noFill/>
        </p:spPr>
        <p:txBody>
          <a:bodyPr wrap="square" rtlCol="0">
            <a:spAutoFit/>
          </a:bodyPr>
          <a:lstStyle/>
          <a:p>
            <a:r>
              <a:rPr lang="en-US" b="1" u="sng" dirty="0" smtClean="0"/>
              <a:t>Measure the Data</a:t>
            </a:r>
            <a:endParaRPr lang="en-US" b="1" u="sng" dirty="0"/>
          </a:p>
        </p:txBody>
      </p:sp>
      <p:sp>
        <p:nvSpPr>
          <p:cNvPr id="2" name="TextBox 1"/>
          <p:cNvSpPr txBox="1"/>
          <p:nvPr/>
        </p:nvSpPr>
        <p:spPr>
          <a:xfrm>
            <a:off x="533400" y="1270000"/>
            <a:ext cx="10756900" cy="1477328"/>
          </a:xfrm>
          <a:prstGeom prst="rect">
            <a:avLst/>
          </a:prstGeom>
          <a:noFill/>
        </p:spPr>
        <p:txBody>
          <a:bodyPr wrap="square" rtlCol="0">
            <a:spAutoFit/>
          </a:bodyPr>
          <a:lstStyle/>
          <a:p>
            <a:r>
              <a:rPr lang="en-US" dirty="0" smtClean="0"/>
              <a:t>After discussing with the investment group, the company takes a look at historical information pertaining to outreach by company representatives to prospects &amp; customers and pipeline growth. Through research, the company determines that, though Pipeline is increasing, and though they know not enough, monthly touches appear to be relatively flat. Here we see actual pipeline growth monthly compared to desired growth </a:t>
            </a:r>
            <a:r>
              <a:rPr lang="mr-IN" dirty="0" smtClean="0"/>
              <a:t>–</a:t>
            </a:r>
            <a:r>
              <a:rPr lang="en-US" dirty="0" smtClean="0"/>
              <a:t> and total number of outbound touches, also monthly.</a:t>
            </a:r>
          </a:p>
        </p:txBody>
      </p:sp>
      <p:pic>
        <p:nvPicPr>
          <p:cNvPr id="5" name="Picture 4"/>
          <p:cNvPicPr>
            <a:picLocks noChangeAspect="1"/>
          </p:cNvPicPr>
          <p:nvPr/>
        </p:nvPicPr>
        <p:blipFill>
          <a:blip r:embed="rId3"/>
          <a:stretch>
            <a:fillRect/>
          </a:stretch>
        </p:blipFill>
        <p:spPr>
          <a:xfrm>
            <a:off x="533400" y="2711050"/>
            <a:ext cx="6362700" cy="2130620"/>
          </a:xfrm>
          <a:prstGeom prst="rect">
            <a:avLst/>
          </a:prstGeom>
        </p:spPr>
      </p:pic>
      <p:pic>
        <p:nvPicPr>
          <p:cNvPr id="9" name="Picture 8"/>
          <p:cNvPicPr>
            <a:picLocks noChangeAspect="1"/>
          </p:cNvPicPr>
          <p:nvPr/>
        </p:nvPicPr>
        <p:blipFill>
          <a:blip r:embed="rId4"/>
          <a:stretch>
            <a:fillRect/>
          </a:stretch>
        </p:blipFill>
        <p:spPr>
          <a:xfrm>
            <a:off x="4850126" y="4574140"/>
            <a:ext cx="6850154" cy="2026504"/>
          </a:xfrm>
          <a:prstGeom prst="rect">
            <a:avLst/>
          </a:prstGeom>
        </p:spPr>
      </p:pic>
    </p:spTree>
    <p:extLst>
      <p:ext uri="{BB962C8B-B14F-4D97-AF65-F5344CB8AC3E}">
        <p14:creationId xmlns:p14="http://schemas.microsoft.com/office/powerpoint/2010/main" val="137717184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sp>
        <p:nvSpPr>
          <p:cNvPr id="6" name="TextBox 5"/>
          <p:cNvSpPr txBox="1"/>
          <p:nvPr/>
        </p:nvSpPr>
        <p:spPr>
          <a:xfrm>
            <a:off x="533400" y="330200"/>
            <a:ext cx="3835400" cy="369332"/>
          </a:xfrm>
          <a:prstGeom prst="rect">
            <a:avLst/>
          </a:prstGeom>
          <a:noFill/>
        </p:spPr>
        <p:txBody>
          <a:bodyPr wrap="square" rtlCol="0">
            <a:spAutoFit/>
          </a:bodyPr>
          <a:lstStyle/>
          <a:p>
            <a:r>
              <a:rPr lang="en-US" b="1" u="sng" dirty="0" smtClean="0"/>
              <a:t>Analyze the Data</a:t>
            </a:r>
            <a:endParaRPr lang="en-US" b="1" u="sng" dirty="0"/>
          </a:p>
        </p:txBody>
      </p:sp>
      <p:sp>
        <p:nvSpPr>
          <p:cNvPr id="2" name="TextBox 1"/>
          <p:cNvSpPr txBox="1"/>
          <p:nvPr/>
        </p:nvSpPr>
        <p:spPr>
          <a:xfrm>
            <a:off x="533400" y="1270000"/>
            <a:ext cx="10756900" cy="646331"/>
          </a:xfrm>
          <a:prstGeom prst="rect">
            <a:avLst/>
          </a:prstGeom>
          <a:noFill/>
        </p:spPr>
        <p:txBody>
          <a:bodyPr wrap="square" rtlCol="0">
            <a:spAutoFit/>
          </a:bodyPr>
          <a:lstStyle/>
          <a:p>
            <a:r>
              <a:rPr lang="en-US" dirty="0" smtClean="0"/>
              <a:t>Analysis yields a relatively strong, positive, correlation between the amount of pipeline growth and number of outbound touches to prospects &amp; customers.</a:t>
            </a:r>
            <a:endParaRPr lang="en-US" dirty="0"/>
          </a:p>
        </p:txBody>
      </p:sp>
      <p:sp>
        <p:nvSpPr>
          <p:cNvPr id="8" name="Rectangle 7"/>
          <p:cNvSpPr/>
          <p:nvPr/>
        </p:nvSpPr>
        <p:spPr>
          <a:xfrm>
            <a:off x="844391" y="1981200"/>
            <a:ext cx="1873409" cy="646331"/>
          </a:xfrm>
          <a:prstGeom prst="rect">
            <a:avLst/>
          </a:prstGeom>
        </p:spPr>
        <p:txBody>
          <a:bodyPr wrap="square">
            <a:spAutoFit/>
          </a:bodyPr>
          <a:lstStyle/>
          <a:p>
            <a:pPr algn="ctr"/>
            <a:r>
              <a:rPr lang="en-US" sz="3600" dirty="0" smtClean="0">
                <a:ln w="0"/>
                <a:effectLst>
                  <a:outerShdw blurRad="38100" dist="19050" dir="2700000" algn="tl" rotWithShape="0">
                    <a:schemeClr val="dk1">
                      <a:alpha val="40000"/>
                    </a:schemeClr>
                  </a:outerShdw>
                </a:effectLst>
              </a:rPr>
              <a:t>R = 0.75</a:t>
            </a:r>
            <a:endParaRPr lang="en-US" sz="3600" dirty="0"/>
          </a:p>
        </p:txBody>
      </p:sp>
      <p:sp>
        <p:nvSpPr>
          <p:cNvPr id="3" name="TextBox 2"/>
          <p:cNvSpPr txBox="1"/>
          <p:nvPr/>
        </p:nvSpPr>
        <p:spPr>
          <a:xfrm>
            <a:off x="444500" y="2486798"/>
            <a:ext cx="11303000" cy="1200329"/>
          </a:xfrm>
          <a:prstGeom prst="rect">
            <a:avLst/>
          </a:prstGeom>
          <a:noFill/>
        </p:spPr>
        <p:txBody>
          <a:bodyPr wrap="square" rtlCol="0">
            <a:spAutoFit/>
          </a:bodyPr>
          <a:lstStyle/>
          <a:p>
            <a:r>
              <a:rPr lang="en-US" dirty="0" smtClean="0"/>
              <a:t>The company sets out to prove that pipeline growth through August has been significantly lower than desired to make the case to the executive board that the investment group is right and a change is needed. Setting an alpha of 0.05, the company runs a t-test for the months of pipeline growth from January through August, yielding the following results that the lack of growth is significantly different (i.e. worse) than the desired growth in pipeline.</a:t>
            </a:r>
            <a:endParaRPr lang="en-US" dirty="0"/>
          </a:p>
        </p:txBody>
      </p:sp>
      <p:pic>
        <p:nvPicPr>
          <p:cNvPr id="4" name="Picture 3"/>
          <p:cNvPicPr>
            <a:picLocks noChangeAspect="1"/>
          </p:cNvPicPr>
          <p:nvPr/>
        </p:nvPicPr>
        <p:blipFill>
          <a:blip r:embed="rId3"/>
          <a:stretch>
            <a:fillRect/>
          </a:stretch>
        </p:blipFill>
        <p:spPr>
          <a:xfrm>
            <a:off x="533400" y="3836093"/>
            <a:ext cx="6870700" cy="1727200"/>
          </a:xfrm>
          <a:prstGeom prst="rect">
            <a:avLst/>
          </a:prstGeom>
        </p:spPr>
      </p:pic>
      <p:sp>
        <p:nvSpPr>
          <p:cNvPr id="12" name="Rectangle 11"/>
          <p:cNvSpPr/>
          <p:nvPr/>
        </p:nvSpPr>
        <p:spPr>
          <a:xfrm>
            <a:off x="844390" y="5972958"/>
            <a:ext cx="1873409" cy="646331"/>
          </a:xfrm>
          <a:prstGeom prst="rect">
            <a:avLst/>
          </a:prstGeom>
        </p:spPr>
        <p:txBody>
          <a:bodyPr wrap="square">
            <a:spAutoFit/>
          </a:bodyPr>
          <a:lstStyle/>
          <a:p>
            <a:pPr algn="ctr"/>
            <a:r>
              <a:rPr lang="en-US" sz="3600" dirty="0" smtClean="0">
                <a:ln w="0"/>
                <a:effectLst>
                  <a:outerShdw blurRad="38100" dist="19050" dir="2700000" algn="tl" rotWithShape="0">
                    <a:schemeClr val="dk1">
                      <a:alpha val="40000"/>
                    </a:schemeClr>
                  </a:outerShdw>
                </a:effectLst>
              </a:rPr>
              <a:t>R² = 0.56</a:t>
            </a:r>
            <a:endParaRPr lang="en-US" sz="3600" dirty="0"/>
          </a:p>
        </p:txBody>
      </p:sp>
      <p:pic>
        <p:nvPicPr>
          <p:cNvPr id="10" name="Picture 9"/>
          <p:cNvPicPr>
            <a:picLocks noChangeAspect="1"/>
          </p:cNvPicPr>
          <p:nvPr/>
        </p:nvPicPr>
        <p:blipFill>
          <a:blip r:embed="rId4"/>
          <a:stretch>
            <a:fillRect/>
          </a:stretch>
        </p:blipFill>
        <p:spPr>
          <a:xfrm>
            <a:off x="3968750" y="4844864"/>
            <a:ext cx="6242050" cy="1945407"/>
          </a:xfrm>
          <a:prstGeom prst="rect">
            <a:avLst/>
          </a:prstGeom>
        </p:spPr>
      </p:pic>
      <p:sp>
        <p:nvSpPr>
          <p:cNvPr id="7" name="TextBox 6"/>
          <p:cNvSpPr txBox="1"/>
          <p:nvPr/>
        </p:nvSpPr>
        <p:spPr>
          <a:xfrm>
            <a:off x="7747000" y="3836093"/>
            <a:ext cx="4203700" cy="2308324"/>
          </a:xfrm>
          <a:prstGeom prst="rect">
            <a:avLst/>
          </a:prstGeom>
          <a:noFill/>
        </p:spPr>
        <p:txBody>
          <a:bodyPr wrap="square" rtlCol="0">
            <a:spAutoFit/>
          </a:bodyPr>
          <a:lstStyle/>
          <a:p>
            <a:r>
              <a:rPr lang="en-US" dirty="0" smtClean="0"/>
              <a:t>To ensure that there is more evidence beyond the correlation and significance, and to triple check, the company runs a linear regression analysis on the pipeline growth and number of outbound touches, finding an </a:t>
            </a:r>
            <a:r>
              <a:rPr lang="en-US" dirty="0" err="1" smtClean="0"/>
              <a:t>Rsquare</a:t>
            </a:r>
            <a:r>
              <a:rPr lang="en-US" dirty="0" smtClean="0"/>
              <a:t> of 0.56, and indication of positive influence by touches on pipeline growth.</a:t>
            </a:r>
          </a:p>
        </p:txBody>
      </p:sp>
    </p:spTree>
    <p:extLst>
      <p:ext uri="{BB962C8B-B14F-4D97-AF65-F5344CB8AC3E}">
        <p14:creationId xmlns:p14="http://schemas.microsoft.com/office/powerpoint/2010/main" val="108212292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sp>
        <p:nvSpPr>
          <p:cNvPr id="5" name="TextBox 4"/>
          <p:cNvSpPr txBox="1"/>
          <p:nvPr/>
        </p:nvSpPr>
        <p:spPr>
          <a:xfrm>
            <a:off x="584200" y="1193800"/>
            <a:ext cx="10998200" cy="3139321"/>
          </a:xfrm>
          <a:prstGeom prst="rect">
            <a:avLst/>
          </a:prstGeom>
          <a:noFill/>
        </p:spPr>
        <p:txBody>
          <a:bodyPr wrap="square" rtlCol="0">
            <a:spAutoFit/>
          </a:bodyPr>
          <a:lstStyle/>
          <a:p>
            <a:r>
              <a:rPr lang="en-US" dirty="0" smtClean="0"/>
              <a:t>After the analysis, the company decides to implement a mandatory data entry policy by representatives to the customer relationship management (CRM) platform. The company does this by investing in software tools to automate the tracking of outbound touches, and also tasks the managers with weekly outbound touch number goals.</a:t>
            </a:r>
          </a:p>
          <a:p>
            <a:endParaRPr lang="en-US" dirty="0"/>
          </a:p>
          <a:p>
            <a:r>
              <a:rPr lang="en-US" dirty="0" smtClean="0"/>
              <a:t>For three months the company tests this implementation: September, October, and November of 2017. Afterward the results are gathered and compared to the desired results of the investment group, and also the data from Jan </a:t>
            </a:r>
            <a:r>
              <a:rPr lang="mr-IN" dirty="0" smtClean="0"/>
              <a:t>–</a:t>
            </a:r>
            <a:r>
              <a:rPr lang="en-US" dirty="0" smtClean="0"/>
              <a:t> Aug, considering the investment group specified a significant increase would be acceptable.</a:t>
            </a:r>
          </a:p>
          <a:p>
            <a:endParaRPr lang="en-US" dirty="0"/>
          </a:p>
          <a:p>
            <a:r>
              <a:rPr lang="en-US" dirty="0" smtClean="0"/>
              <a:t>Though the company was not able to hit the desired growth targets, they were able to show a meaningful increase in the growth of pipeline for the Sep </a:t>
            </a:r>
            <a:r>
              <a:rPr lang="mr-IN" dirty="0" smtClean="0"/>
              <a:t>–</a:t>
            </a:r>
            <a:r>
              <a:rPr lang="en-US" dirty="0" smtClean="0"/>
              <a:t> Nov period, following implementation of their outbound touches process.</a:t>
            </a:r>
            <a:endParaRPr lang="en-US" dirty="0"/>
          </a:p>
        </p:txBody>
      </p:sp>
      <p:sp>
        <p:nvSpPr>
          <p:cNvPr id="13" name="TextBox 12"/>
          <p:cNvSpPr txBox="1"/>
          <p:nvPr/>
        </p:nvSpPr>
        <p:spPr>
          <a:xfrm>
            <a:off x="533400" y="330200"/>
            <a:ext cx="3835400" cy="369332"/>
          </a:xfrm>
          <a:prstGeom prst="rect">
            <a:avLst/>
          </a:prstGeom>
          <a:noFill/>
        </p:spPr>
        <p:txBody>
          <a:bodyPr wrap="square" rtlCol="0">
            <a:spAutoFit/>
          </a:bodyPr>
          <a:lstStyle/>
          <a:p>
            <a:r>
              <a:rPr lang="en-US" b="1" u="sng" dirty="0" smtClean="0"/>
              <a:t>Improve the Process</a:t>
            </a:r>
            <a:endParaRPr lang="en-US" b="1" u="sng" dirty="0"/>
          </a:p>
        </p:txBody>
      </p:sp>
      <p:pic>
        <p:nvPicPr>
          <p:cNvPr id="9" name="Picture 8"/>
          <p:cNvPicPr>
            <a:picLocks noChangeAspect="1"/>
          </p:cNvPicPr>
          <p:nvPr/>
        </p:nvPicPr>
        <p:blipFill>
          <a:blip r:embed="rId3"/>
          <a:stretch>
            <a:fillRect/>
          </a:stretch>
        </p:blipFill>
        <p:spPr>
          <a:xfrm>
            <a:off x="6447723" y="4333121"/>
            <a:ext cx="4826000" cy="2413000"/>
          </a:xfrm>
          <a:prstGeom prst="rect">
            <a:avLst/>
          </a:prstGeom>
        </p:spPr>
      </p:pic>
      <p:pic>
        <p:nvPicPr>
          <p:cNvPr id="11" name="Picture 10"/>
          <p:cNvPicPr>
            <a:picLocks noChangeAspect="1"/>
          </p:cNvPicPr>
          <p:nvPr/>
        </p:nvPicPr>
        <p:blipFill>
          <a:blip r:embed="rId4"/>
          <a:stretch>
            <a:fillRect/>
          </a:stretch>
        </p:blipFill>
        <p:spPr>
          <a:xfrm>
            <a:off x="219777" y="4268410"/>
            <a:ext cx="6227946" cy="2542421"/>
          </a:xfrm>
          <a:prstGeom prst="rect">
            <a:avLst/>
          </a:prstGeom>
        </p:spPr>
      </p:pic>
    </p:spTree>
    <p:extLst>
      <p:ext uri="{BB962C8B-B14F-4D97-AF65-F5344CB8AC3E}">
        <p14:creationId xmlns:p14="http://schemas.microsoft.com/office/powerpoint/2010/main" val="16103974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sp>
        <p:nvSpPr>
          <p:cNvPr id="5" name="TextBox 4"/>
          <p:cNvSpPr txBox="1"/>
          <p:nvPr/>
        </p:nvSpPr>
        <p:spPr>
          <a:xfrm>
            <a:off x="584200" y="1193800"/>
            <a:ext cx="10998200" cy="2862322"/>
          </a:xfrm>
          <a:prstGeom prst="rect">
            <a:avLst/>
          </a:prstGeom>
          <a:noFill/>
        </p:spPr>
        <p:txBody>
          <a:bodyPr wrap="square" rtlCol="0">
            <a:spAutoFit/>
          </a:bodyPr>
          <a:lstStyle/>
          <a:p>
            <a:r>
              <a:rPr lang="en-US" dirty="0" smtClean="0"/>
              <a:t>Following the understanding of improvement regarding pipeline growth, the company has decided to implement </a:t>
            </a:r>
            <a:r>
              <a:rPr lang="en-US" dirty="0" err="1" smtClean="0"/>
              <a:t>Yesware</a:t>
            </a:r>
            <a:r>
              <a:rPr lang="en-US" dirty="0" smtClean="0"/>
              <a:t> email and call tracking to automate the entry of outbound touches into the sales </a:t>
            </a:r>
            <a:r>
              <a:rPr lang="en-US" dirty="0" err="1" smtClean="0"/>
              <a:t>crm</a:t>
            </a:r>
            <a:r>
              <a:rPr lang="en-US" dirty="0" smtClean="0"/>
              <a:t>. This will allow management to hold team members accountable for the outreach goals, and with manual data entry off the table will, the company hopes, allow for a focus on content generation for further more targeted outreach.</a:t>
            </a:r>
          </a:p>
          <a:p>
            <a:endParaRPr lang="en-US" dirty="0"/>
          </a:p>
          <a:p>
            <a:r>
              <a:rPr lang="en-US" dirty="0" smtClean="0"/>
              <a:t>Though the company is in its early stage and has not implemented many control features, because of this project the company is open to considering the implementation of process control charts. This is not something that has been implemented yet, but as the company enters 2018 it is explore this as the measure of control for the sales pipeline growth process.</a:t>
            </a:r>
            <a:endParaRPr lang="en-US" dirty="0"/>
          </a:p>
          <a:p>
            <a:endParaRPr lang="en-US" dirty="0"/>
          </a:p>
        </p:txBody>
      </p:sp>
      <p:sp>
        <p:nvSpPr>
          <p:cNvPr id="13" name="TextBox 12"/>
          <p:cNvSpPr txBox="1"/>
          <p:nvPr/>
        </p:nvSpPr>
        <p:spPr>
          <a:xfrm>
            <a:off x="533400" y="330200"/>
            <a:ext cx="3835400" cy="369332"/>
          </a:xfrm>
          <a:prstGeom prst="rect">
            <a:avLst/>
          </a:prstGeom>
          <a:noFill/>
        </p:spPr>
        <p:txBody>
          <a:bodyPr wrap="square" rtlCol="0">
            <a:spAutoFit/>
          </a:bodyPr>
          <a:lstStyle/>
          <a:p>
            <a:r>
              <a:rPr lang="en-US" b="1" u="sng" dirty="0" smtClean="0"/>
              <a:t>Control the Process</a:t>
            </a:r>
            <a:endParaRPr lang="en-US" b="1" u="sng" dirty="0"/>
          </a:p>
        </p:txBody>
      </p:sp>
    </p:spTree>
    <p:extLst>
      <p:ext uri="{BB962C8B-B14F-4D97-AF65-F5344CB8AC3E}">
        <p14:creationId xmlns:p14="http://schemas.microsoft.com/office/powerpoint/2010/main" val="131425327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16"/>
          <p:cNvSpPr txBox="1">
            <a:spLocks noChangeArrowheads="1"/>
          </p:cNvSpPr>
          <p:nvPr/>
        </p:nvSpPr>
        <p:spPr bwMode="auto">
          <a:xfrm>
            <a:off x="3479800" y="10160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0"/>
              </a:spcBef>
              <a:buFontTx/>
              <a:buNone/>
            </a:pPr>
            <a:r>
              <a:rPr lang="en-US" altLang="en-US" sz="2400" b="1" dirty="0" smtClean="0">
                <a:solidFill>
                  <a:srgbClr val="0070C0"/>
                </a:solidFill>
                <a:latin typeface="Arial" charset="0"/>
              </a:rPr>
              <a:t>Sales Pipeline Growth</a:t>
            </a:r>
            <a:endParaRPr lang="en-US" altLang="en-US" sz="2400" b="1" dirty="0">
              <a:solidFill>
                <a:srgbClr val="0070C0"/>
              </a:solidFill>
              <a:latin typeface="Arial" charset="0"/>
            </a:endParaRPr>
          </a:p>
        </p:txBody>
      </p:sp>
      <p:sp>
        <p:nvSpPr>
          <p:cNvPr id="9245" name="Text Box 46"/>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charset="0"/>
              </a:defRPr>
            </a:lvl1pPr>
            <a:lvl2pPr marL="742950" indent="-285750">
              <a:spcBef>
                <a:spcPct val="20000"/>
              </a:spcBef>
              <a:buChar char="–"/>
              <a:defRPr sz="2800">
                <a:solidFill>
                  <a:schemeClr val="tx1"/>
                </a:solidFill>
                <a:latin typeface="Times New Roman" charset="0"/>
              </a:defRPr>
            </a:lvl2pPr>
            <a:lvl3pPr marL="1143000" indent="-228600">
              <a:spcBef>
                <a:spcPct val="20000"/>
              </a:spcBef>
              <a:buChar char="•"/>
              <a:defRPr sz="2400">
                <a:solidFill>
                  <a:schemeClr val="tx1"/>
                </a:solidFill>
                <a:latin typeface="Times New Roman"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r">
              <a:spcBef>
                <a:spcPct val="50000"/>
              </a:spcBef>
              <a:buFontTx/>
              <a:buNone/>
            </a:pPr>
            <a:r>
              <a:rPr lang="en-US" altLang="en-US" sz="1200" dirty="0" smtClean="0">
                <a:solidFill>
                  <a:schemeClr val="tx2"/>
                </a:solidFill>
                <a:latin typeface="Arial" charset="0"/>
              </a:rPr>
              <a:t>Nate Hoffelmeyer</a:t>
            </a:r>
            <a:endParaRPr lang="en-US" altLang="en-US" sz="1200" dirty="0">
              <a:solidFill>
                <a:schemeClr val="tx2"/>
              </a:solidFill>
              <a:latin typeface="Arial" charset="0"/>
            </a:endParaRPr>
          </a:p>
        </p:txBody>
      </p:sp>
      <p:sp>
        <p:nvSpPr>
          <p:cNvPr id="6" name="Rectangle 12"/>
          <p:cNvSpPr>
            <a:spLocks noChangeArrowheads="1"/>
          </p:cNvSpPr>
          <p:nvPr/>
        </p:nvSpPr>
        <p:spPr bwMode="auto">
          <a:xfrm>
            <a:off x="571150" y="1364891"/>
            <a:ext cx="11405260" cy="289823"/>
          </a:xfrm>
          <a:prstGeom prst="rect">
            <a:avLst/>
          </a:prstGeom>
          <a:noFill/>
          <a:ln w="12700">
            <a:noFill/>
            <a:miter lim="800000"/>
            <a:headEnd/>
            <a:tailEnd/>
          </a:ln>
          <a:effectLst/>
        </p:spPr>
        <p:txBody>
          <a:bodyPr wrap="square" lIns="88900" tIns="44450" rIns="88900" bIns="44450">
            <a:spAutoFit/>
          </a:bodyPr>
          <a:lstStyle/>
          <a:p>
            <a:pPr algn="ctr" defTabSz="885825">
              <a:defRPr/>
            </a:pPr>
            <a:r>
              <a:rPr lang="en-US" sz="1300" b="1" u="sng" dirty="0" smtClean="0">
                <a:effectLst>
                  <a:outerShdw blurRad="38100" dist="38100" dir="2700000" algn="tl">
                    <a:srgbClr val="C0C0C0"/>
                  </a:outerShdw>
                </a:effectLst>
                <a:latin typeface="Arial" charset="0"/>
              </a:rPr>
              <a:t>Process Improvement Questions</a:t>
            </a:r>
            <a:endParaRPr lang="en-US" sz="1300" b="1" u="sng" dirty="0">
              <a:effectLst>
                <a:outerShdw blurRad="38100" dist="38100" dir="2700000" algn="tl">
                  <a:srgbClr val="C0C0C0"/>
                </a:outerShdw>
              </a:effectLst>
              <a:latin typeface="Arial" charset="0"/>
            </a:endParaRPr>
          </a:p>
        </p:txBody>
      </p:sp>
      <p:sp>
        <p:nvSpPr>
          <p:cNvPr id="2" name="TextBox 1"/>
          <p:cNvSpPr txBox="1"/>
          <p:nvPr/>
        </p:nvSpPr>
        <p:spPr>
          <a:xfrm>
            <a:off x="791737" y="2007219"/>
            <a:ext cx="11184673" cy="4801314"/>
          </a:xfrm>
          <a:prstGeom prst="rect">
            <a:avLst/>
          </a:prstGeom>
          <a:noFill/>
        </p:spPr>
        <p:txBody>
          <a:bodyPr wrap="square" rtlCol="0">
            <a:spAutoFit/>
          </a:bodyPr>
          <a:lstStyle/>
          <a:p>
            <a:pPr marL="342900" indent="-342900">
              <a:buAutoNum type="arabicParenR"/>
            </a:pPr>
            <a:r>
              <a:rPr lang="en-US" dirty="0" smtClean="0"/>
              <a:t>Data collected for this project is revenue (money) data, as well as outbound sales activity </a:t>
            </a:r>
            <a:r>
              <a:rPr lang="mr-IN" dirty="0" smtClean="0"/>
              <a:t>–</a:t>
            </a:r>
            <a:r>
              <a:rPr lang="en-US" dirty="0" smtClean="0"/>
              <a:t> defined as any outbound touchpoint recorded from our company to the customer.</a:t>
            </a:r>
          </a:p>
          <a:p>
            <a:pPr marL="342900" indent="-342900">
              <a:buAutoNum type="arabicParenR"/>
            </a:pPr>
            <a:r>
              <a:rPr lang="en-US" dirty="0" smtClean="0"/>
              <a:t>The data is continuous data, over time.</a:t>
            </a:r>
          </a:p>
          <a:p>
            <a:pPr marL="342900" indent="-342900">
              <a:buAutoNum type="arabicParenR"/>
            </a:pPr>
            <a:r>
              <a:rPr lang="en-US" dirty="0" smtClean="0"/>
              <a:t>Yes </a:t>
            </a:r>
            <a:r>
              <a:rPr lang="mr-IN" dirty="0" smtClean="0"/>
              <a:t>–</a:t>
            </a:r>
            <a:r>
              <a:rPr lang="en-US" dirty="0" smtClean="0"/>
              <a:t> clear operational and industry standards have been set and mentioned above.</a:t>
            </a:r>
          </a:p>
          <a:p>
            <a:pPr marL="342900" indent="-342900">
              <a:buAutoNum type="arabicParenR"/>
            </a:pPr>
            <a:r>
              <a:rPr lang="en-US" dirty="0" smtClean="0"/>
              <a:t>Existing company data was pulled for this project.</a:t>
            </a:r>
          </a:p>
          <a:p>
            <a:pPr marL="342900" indent="-342900">
              <a:buAutoNum type="arabicParenR"/>
            </a:pPr>
            <a:r>
              <a:rPr lang="en-US" dirty="0" smtClean="0"/>
              <a:t>Here we are looking at current year’s data </a:t>
            </a:r>
            <a:r>
              <a:rPr lang="mr-IN" dirty="0" smtClean="0"/>
              <a:t>–</a:t>
            </a:r>
            <a:r>
              <a:rPr lang="en-US" dirty="0" smtClean="0"/>
              <a:t> about 11 months. Overall we look at 8 months of data for the ”old process”, and 3 months of data for the ”new” process.</a:t>
            </a:r>
          </a:p>
          <a:p>
            <a:pPr marL="342900" indent="-342900">
              <a:buAutoNum type="arabicParenR"/>
            </a:pPr>
            <a:r>
              <a:rPr lang="en-US" dirty="0" smtClean="0"/>
              <a:t>Data is tracked by the company in the company’s CRM system, and I built a set of reports to call on this information.</a:t>
            </a:r>
          </a:p>
          <a:p>
            <a:pPr marL="342900" indent="-342900">
              <a:buAutoNum type="arabicParenR"/>
            </a:pPr>
            <a:r>
              <a:rPr lang="en-US" dirty="0" smtClean="0"/>
              <a:t>The data of the reports is only as good as the data gone in. If a system that records outbound touches went down, for instance, we might lose outbound touch data and if nobody manually backfilled that touch it would be gone forever. Money wise, someone could mistype an amount or fail to accurately represent a pipeline opportunity amount and this would lead to incorrect error. We minimize measurement error here by using said automated systems for touchpoint recordings, and we audit our CRM $ information with our accounting system at the end of each month for reconciliation.</a:t>
            </a:r>
          </a:p>
          <a:p>
            <a:pPr marL="342900" indent="-342900">
              <a:buAutoNum type="arabicParenR"/>
            </a:pPr>
            <a:endParaRPr lang="en-US" dirty="0" smtClean="0"/>
          </a:p>
          <a:p>
            <a:pPr marL="342900" indent="-342900">
              <a:buAutoNum type="arabicParenR"/>
            </a:pPr>
            <a:endParaRPr lang="en-US" dirty="0"/>
          </a:p>
        </p:txBody>
      </p:sp>
    </p:spTree>
    <p:extLst>
      <p:ext uri="{BB962C8B-B14F-4D97-AF65-F5344CB8AC3E}">
        <p14:creationId xmlns:p14="http://schemas.microsoft.com/office/powerpoint/2010/main" val="4320048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9531</TotalTime>
  <Words>1538</Words>
  <Application>Microsoft Macintosh PowerPoint</Application>
  <PresentationFormat>Widescreen</PresentationFormat>
  <Paragraphs>95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Calibri Light</vt:lpstr>
      <vt:lpstr>Mangal</vt:lpstr>
      <vt:lpstr>Times New Roman</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Nate Hoffelmeyer</dc:creator>
  <cp:lastModifiedBy>Nate Hoffelmeyer</cp:lastModifiedBy>
  <cp:revision>40</cp:revision>
  <dcterms:created xsi:type="dcterms:W3CDTF">2017-12-06T00:01:18Z</dcterms:created>
  <dcterms:modified xsi:type="dcterms:W3CDTF">2017-12-12T18:42:11Z</dcterms:modified>
</cp:coreProperties>
</file>