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ucid Dream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Lucid Dreaming</a:t>
            </a:r>
          </a:p>
        </p:txBody>
      </p:sp>
      <p:sp>
        <p:nvSpPr>
          <p:cNvPr id="120" name="“Manifest your own reality.”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“Manifest your own reality.”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“the state of being aware of and responsive to one's surroundings.”"/>
          <p:cNvSpPr txBox="1"/>
          <p:nvPr>
            <p:ph type="body" idx="22"/>
          </p:nvPr>
        </p:nvSpPr>
        <p:spPr>
          <a:xfrm>
            <a:off x="1270000" y="4048249"/>
            <a:ext cx="10464800" cy="1130476"/>
          </a:xfrm>
          <a:prstGeom prst="rect">
            <a:avLst/>
          </a:prstGeom>
        </p:spPr>
        <p:txBody>
          <a:bodyPr/>
          <a:lstStyle/>
          <a:p>
            <a:pPr/>
            <a:r>
              <a:t>“the state of being aware of and responsive to one's surroundings.”</a:t>
            </a:r>
          </a:p>
        </p:txBody>
      </p:sp>
      <p:sp>
        <p:nvSpPr>
          <p:cNvPr id="148" name="Consciousness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Consciousness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“induction of a state of consciousness in which a person apparently loses the power of voluntary action and is highly responsive to suggestion or direction”"/>
          <p:cNvSpPr txBox="1"/>
          <p:nvPr>
            <p:ph type="body" idx="22"/>
          </p:nvPr>
        </p:nvSpPr>
        <p:spPr>
          <a:xfrm>
            <a:off x="1270000" y="3527549"/>
            <a:ext cx="10464800" cy="2171875"/>
          </a:xfrm>
          <a:prstGeom prst="rect">
            <a:avLst/>
          </a:prstGeom>
        </p:spPr>
        <p:txBody>
          <a:bodyPr/>
          <a:lstStyle/>
          <a:p>
            <a:pPr/>
            <a:r>
              <a:t>“induction of a state of consciousness in which a person apparently loses the power of voluntary action and is highly responsive to suggestion or direction”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“induction of a state of consciousness in which a person apparently loses the power of voluntary action and is highly responsive to suggestion or direction”"/>
          <p:cNvSpPr txBox="1"/>
          <p:nvPr>
            <p:ph type="body" idx="22"/>
          </p:nvPr>
        </p:nvSpPr>
        <p:spPr>
          <a:xfrm>
            <a:off x="1270000" y="3527549"/>
            <a:ext cx="10464800" cy="2171875"/>
          </a:xfrm>
          <a:prstGeom prst="rect">
            <a:avLst/>
          </a:prstGeom>
        </p:spPr>
        <p:txBody>
          <a:bodyPr/>
          <a:lstStyle/>
          <a:p>
            <a:pPr/>
            <a:r>
              <a:t>“induction of a state of consciousness in which a person apparently loses the power of voluntary action and is highly responsive to suggestion or direction” </a:t>
            </a:r>
          </a:p>
        </p:txBody>
      </p:sp>
      <p:sp>
        <p:nvSpPr>
          <p:cNvPr id="153" name="Hypnosis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Hypnosis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“thought and emotions are so impaired that contact is lost with external reality.”"/>
          <p:cNvSpPr txBox="1"/>
          <p:nvPr>
            <p:ph type="body" idx="22"/>
          </p:nvPr>
        </p:nvSpPr>
        <p:spPr>
          <a:xfrm>
            <a:off x="1270000" y="4048249"/>
            <a:ext cx="10464800" cy="1130476"/>
          </a:xfrm>
          <a:prstGeom prst="rect">
            <a:avLst/>
          </a:prstGeom>
        </p:spPr>
        <p:txBody>
          <a:bodyPr/>
          <a:lstStyle/>
          <a:p>
            <a:pPr/>
            <a:r>
              <a:t>“thought and emotions are so impaired that contact is lost with external reality.”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“thought and emotions are so impaired that contact is lost with external reality.”"/>
          <p:cNvSpPr txBox="1"/>
          <p:nvPr>
            <p:ph type="body" idx="22"/>
          </p:nvPr>
        </p:nvSpPr>
        <p:spPr>
          <a:xfrm>
            <a:off x="1270000" y="4048249"/>
            <a:ext cx="10464800" cy="1130476"/>
          </a:xfrm>
          <a:prstGeom prst="rect">
            <a:avLst/>
          </a:prstGeom>
        </p:spPr>
        <p:txBody>
          <a:bodyPr/>
          <a:lstStyle/>
          <a:p>
            <a:pPr/>
            <a:r>
              <a:t>“thought and emotions are so impaired that contact is lost with external reality.” </a:t>
            </a:r>
          </a:p>
        </p:txBody>
      </p:sp>
      <p:sp>
        <p:nvSpPr>
          <p:cNvPr id="158" name="Psychosis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Psychosis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“something that is neither derivative nor dependent but exists necessarily.”"/>
          <p:cNvSpPr txBox="1"/>
          <p:nvPr>
            <p:ph type="body" idx="22"/>
          </p:nvPr>
        </p:nvSpPr>
        <p:spPr>
          <a:xfrm>
            <a:off x="1270000" y="4048249"/>
            <a:ext cx="10464800" cy="1130476"/>
          </a:xfrm>
          <a:prstGeom prst="rect">
            <a:avLst/>
          </a:prstGeom>
        </p:spPr>
        <p:txBody>
          <a:bodyPr/>
          <a:lstStyle/>
          <a:p>
            <a:pPr/>
            <a:r>
              <a:t>“something that is neither derivative nor dependent but exists necessarily.”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“something that is neither derivative nor dependent but exists necessarily.”"/>
          <p:cNvSpPr txBox="1"/>
          <p:nvPr>
            <p:ph type="body" idx="22"/>
          </p:nvPr>
        </p:nvSpPr>
        <p:spPr>
          <a:xfrm>
            <a:off x="1270000" y="4048249"/>
            <a:ext cx="10464800" cy="1130476"/>
          </a:xfrm>
          <a:prstGeom prst="rect">
            <a:avLst/>
          </a:prstGeom>
        </p:spPr>
        <p:txBody>
          <a:bodyPr/>
          <a:lstStyle/>
          <a:p>
            <a:pPr/>
            <a:r>
              <a:t>“something that is neither derivative nor dependent but exists necessarily.” </a:t>
            </a:r>
          </a:p>
        </p:txBody>
      </p:sp>
      <p:sp>
        <p:nvSpPr>
          <p:cNvPr id="163" name="Reality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“the underlying state or underlying substance and is the fundamental reality that supports all else.”"/>
          <p:cNvSpPr txBox="1"/>
          <p:nvPr>
            <p:ph type="body" idx="22"/>
          </p:nvPr>
        </p:nvSpPr>
        <p:spPr>
          <a:xfrm>
            <a:off x="1270000" y="4048249"/>
            <a:ext cx="10464800" cy="1130476"/>
          </a:xfrm>
          <a:prstGeom prst="rect">
            <a:avLst/>
          </a:prstGeom>
        </p:spPr>
        <p:txBody>
          <a:bodyPr/>
          <a:lstStyle/>
          <a:p>
            <a:pPr/>
            <a:r>
              <a:t>“the underlying state or underlying substance and is the fundamental reality that supports all else.”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“the underlying state or underlying substance and is the fundamental reality that supports all else.”"/>
          <p:cNvSpPr txBox="1"/>
          <p:nvPr>
            <p:ph type="body" idx="22"/>
          </p:nvPr>
        </p:nvSpPr>
        <p:spPr>
          <a:xfrm>
            <a:off x="1270000" y="4048249"/>
            <a:ext cx="10464800" cy="1130476"/>
          </a:xfrm>
          <a:prstGeom prst="rect">
            <a:avLst/>
          </a:prstGeom>
        </p:spPr>
        <p:txBody>
          <a:bodyPr/>
          <a:lstStyle/>
          <a:p>
            <a:pPr/>
            <a:r>
              <a:t>“the underlying state or underlying substance and is the fundamental reality that supports all else.” </a:t>
            </a:r>
          </a:p>
        </p:txBody>
      </p:sp>
      <p:sp>
        <p:nvSpPr>
          <p:cNvPr id="168" name="Hypostasis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Hypostasis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efin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Definitions</a:t>
            </a:r>
          </a:p>
        </p:txBody>
      </p:sp>
      <p:sp>
        <p:nvSpPr>
          <p:cNvPr id="171" name="Dogm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6700" indent="-266700" defTabSz="350520">
              <a:spcBef>
                <a:spcPts val="2500"/>
              </a:spcBef>
              <a:defRPr b="1" sz="1920"/>
            </a:pPr>
            <a:r>
              <a:t>Dogma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“a principle or set of principles laid down by an authority as incontrovertibly true.”</a:t>
            </a:r>
          </a:p>
          <a:p>
            <a:pPr marL="266700" indent="-266700" defTabSz="350520">
              <a:spcBef>
                <a:spcPts val="2500"/>
              </a:spcBef>
              <a:defRPr b="1" sz="1920"/>
            </a:pPr>
            <a:r>
              <a:t>Theism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“belief in the existence of a god or gods, specifically of a creator who intervenes in the universe.”</a:t>
            </a:r>
          </a:p>
          <a:p>
            <a:pPr marL="266700" indent="-266700" defTabSz="350520">
              <a:spcBef>
                <a:spcPts val="2500"/>
              </a:spcBef>
              <a:defRPr b="1" sz="1920"/>
            </a:pPr>
            <a:r>
              <a:t>Consciousness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“the state of being aware of and responsive to one's surroundings.”</a:t>
            </a:r>
          </a:p>
          <a:p>
            <a:pPr marL="266700" indent="-266700" defTabSz="350520">
              <a:spcBef>
                <a:spcPts val="2500"/>
              </a:spcBef>
              <a:defRPr b="1" sz="1920"/>
            </a:pPr>
            <a:r>
              <a:t>Atheism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“disbelief or lack of belief in the existence of god or gods.”</a:t>
            </a:r>
          </a:p>
          <a:p>
            <a:pPr marL="266700" indent="-266700" defTabSz="350520">
              <a:spcBef>
                <a:spcPts val="2500"/>
              </a:spcBef>
              <a:defRPr b="1" sz="1920"/>
            </a:pPr>
            <a:r>
              <a:t>Hedonism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"the pursuit of pleasure; sensual self-indulgence.”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Realit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Reality?</a:t>
            </a:r>
          </a:p>
        </p:txBody>
      </p:sp>
      <p:sp>
        <p:nvSpPr>
          <p:cNvPr id="123" name="Drea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240"/>
            </a:pPr>
            <a:r>
              <a:t>Dreams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Shared Realities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Memories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Hypnosis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Psychosis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Old Souls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Digital Reality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Infinite Universes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Simulations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Belie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Beliefs</a:t>
            </a:r>
          </a:p>
        </p:txBody>
      </p:sp>
      <p:sp>
        <p:nvSpPr>
          <p:cNvPr id="174" name="Double Arrow"/>
          <p:cNvSpPr/>
          <p:nvPr/>
        </p:nvSpPr>
        <p:spPr>
          <a:xfrm>
            <a:off x="1052604" y="3917950"/>
            <a:ext cx="10899592" cy="1375024"/>
          </a:xfrm>
          <a:prstGeom prst="leftRightArrow">
            <a:avLst>
              <a:gd name="adj1" fmla="val 32000"/>
              <a:gd name="adj2" fmla="val 4063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Consciousness"/>
          <p:cNvSpPr txBox="1"/>
          <p:nvPr/>
        </p:nvSpPr>
        <p:spPr>
          <a:xfrm>
            <a:off x="5459107" y="4387263"/>
            <a:ext cx="2086586" cy="4363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Consciousness</a:t>
            </a:r>
          </a:p>
        </p:txBody>
      </p:sp>
      <p:sp>
        <p:nvSpPr>
          <p:cNvPr id="176" name="Hedonism"/>
          <p:cNvSpPr txBox="1"/>
          <p:nvPr/>
        </p:nvSpPr>
        <p:spPr>
          <a:xfrm>
            <a:off x="10184498" y="4387263"/>
            <a:ext cx="1423569" cy="4363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Hedonism</a:t>
            </a:r>
          </a:p>
        </p:txBody>
      </p:sp>
      <p:sp>
        <p:nvSpPr>
          <p:cNvPr id="177" name="Dogma"/>
          <p:cNvSpPr txBox="1"/>
          <p:nvPr/>
        </p:nvSpPr>
        <p:spPr>
          <a:xfrm>
            <a:off x="1275699" y="4387263"/>
            <a:ext cx="1045820" cy="4363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Dogma</a:t>
            </a:r>
          </a:p>
        </p:txBody>
      </p:sp>
      <p:sp>
        <p:nvSpPr>
          <p:cNvPr id="178" name="Atheism"/>
          <p:cNvSpPr txBox="1"/>
          <p:nvPr/>
        </p:nvSpPr>
        <p:spPr>
          <a:xfrm>
            <a:off x="8282673" y="4387263"/>
            <a:ext cx="1164845" cy="4363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Atheism</a:t>
            </a:r>
          </a:p>
        </p:txBody>
      </p:sp>
      <p:sp>
        <p:nvSpPr>
          <p:cNvPr id="179" name="Theism"/>
          <p:cNvSpPr txBox="1"/>
          <p:nvPr/>
        </p:nvSpPr>
        <p:spPr>
          <a:xfrm>
            <a:off x="3364749" y="4387263"/>
            <a:ext cx="1051129" cy="4363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Theism</a:t>
            </a:r>
          </a:p>
        </p:txBody>
      </p:sp>
      <p:sp>
        <p:nvSpPr>
          <p:cNvPr id="180" name="Heaven"/>
          <p:cNvSpPr txBox="1"/>
          <p:nvPr/>
        </p:nvSpPr>
        <p:spPr>
          <a:xfrm>
            <a:off x="1196476" y="7675198"/>
            <a:ext cx="120426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Heaven</a:t>
            </a:r>
          </a:p>
        </p:txBody>
      </p:sp>
      <p:sp>
        <p:nvSpPr>
          <p:cNvPr id="181" name="Hell"/>
          <p:cNvSpPr txBox="1"/>
          <p:nvPr/>
        </p:nvSpPr>
        <p:spPr>
          <a:xfrm>
            <a:off x="10560087" y="7675198"/>
            <a:ext cx="67239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</a:t>
            </a:r>
          </a:p>
        </p:txBody>
      </p:sp>
      <p:sp>
        <p:nvSpPr>
          <p:cNvPr id="182" name="Purgatory"/>
          <p:cNvSpPr txBox="1"/>
          <p:nvPr/>
        </p:nvSpPr>
        <p:spPr>
          <a:xfrm>
            <a:off x="5710489" y="7675198"/>
            <a:ext cx="153985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Purgatory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ar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Parables</a:t>
            </a:r>
          </a:p>
        </p:txBody>
      </p:sp>
      <p:sp>
        <p:nvSpPr>
          <p:cNvPr id="185" name="Ancient Tex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/>
          <a:lstStyle/>
          <a:p>
            <a:pPr marL="351155" indent="-351155" defTabSz="461518">
              <a:spcBef>
                <a:spcPts val="3300"/>
              </a:spcBef>
              <a:defRPr b="1" sz="2528"/>
            </a:pPr>
            <a:r>
              <a:t>Ancient Texts</a:t>
            </a:r>
          </a:p>
          <a:p>
            <a:pPr lvl="1" marL="702310" indent="-351155" defTabSz="461518">
              <a:spcBef>
                <a:spcPts val="3300"/>
              </a:spcBef>
              <a:defRPr sz="2528"/>
            </a:pPr>
            <a:r>
              <a:t>The Bible</a:t>
            </a:r>
          </a:p>
          <a:p>
            <a:pPr lvl="1" marL="702310" indent="-351155" defTabSz="461518">
              <a:spcBef>
                <a:spcPts val="3300"/>
              </a:spcBef>
              <a:defRPr sz="2528"/>
            </a:pPr>
            <a:r>
              <a:t>The Quran</a:t>
            </a:r>
          </a:p>
          <a:p>
            <a:pPr marL="351155" indent="-351155" defTabSz="461518">
              <a:spcBef>
                <a:spcPts val="3300"/>
              </a:spcBef>
              <a:defRPr b="1" sz="2528"/>
            </a:pPr>
            <a:r>
              <a:t>Ancient Philosophies</a:t>
            </a:r>
          </a:p>
          <a:p>
            <a:pPr lvl="1" marL="702310" indent="-351155" defTabSz="461518">
              <a:spcBef>
                <a:spcPts val="3300"/>
              </a:spcBef>
              <a:defRPr sz="2528"/>
            </a:pPr>
            <a:r>
              <a:t>Holy Trinity </a:t>
            </a:r>
          </a:p>
          <a:p>
            <a:pPr lvl="1" marL="702310" indent="-351155" defTabSz="461518">
              <a:spcBef>
                <a:spcPts val="3300"/>
              </a:spcBef>
              <a:defRPr sz="2528"/>
            </a:pPr>
            <a:r>
              <a:t>Buddhism</a:t>
            </a:r>
          </a:p>
          <a:p>
            <a:pPr lvl="1" marL="702310" indent="-351155" defTabSz="461518">
              <a:spcBef>
                <a:spcPts val="3300"/>
              </a:spcBef>
              <a:defRPr sz="2528"/>
            </a:pPr>
            <a:r>
              <a:t>Existentialism</a:t>
            </a:r>
          </a:p>
          <a:p>
            <a:pPr lvl="1" marL="702310" indent="-351155" defTabSz="461518">
              <a:spcBef>
                <a:spcPts val="3300"/>
              </a:spcBef>
              <a:defRPr sz="2528"/>
            </a:pPr>
            <a:r>
              <a:t>Stoicism</a:t>
            </a:r>
          </a:p>
          <a:p>
            <a:pPr marL="351155" indent="-351155" defTabSz="461518">
              <a:spcBef>
                <a:spcPts val="3300"/>
              </a:spcBef>
              <a:defRPr b="1" sz="2528"/>
            </a:pPr>
            <a:r>
              <a:t>Modern Philosophies</a:t>
            </a:r>
          </a:p>
          <a:p>
            <a:pPr lvl="1" marL="702310" indent="-351155" defTabSz="461518">
              <a:spcBef>
                <a:spcPts val="3300"/>
              </a:spcBef>
              <a:defRPr sz="2528"/>
            </a:pPr>
            <a:r>
              <a:t>Mindfulness</a:t>
            </a:r>
          </a:p>
          <a:p>
            <a:pPr marL="351155" indent="-351155" defTabSz="461518">
              <a:spcBef>
                <a:spcPts val="3300"/>
              </a:spcBef>
              <a:defRPr b="1" sz="2528"/>
            </a:pPr>
            <a:r>
              <a:t>Modern Media</a:t>
            </a:r>
          </a:p>
          <a:p>
            <a:pPr lvl="1" marL="702310" indent="-351155" defTabSz="461518">
              <a:spcBef>
                <a:spcPts val="3300"/>
              </a:spcBef>
              <a:defRPr sz="2528"/>
            </a:pPr>
            <a:r>
              <a:t>2001: A Space Odyssey (1968)</a:t>
            </a:r>
          </a:p>
          <a:p>
            <a:pPr lvl="1" marL="702310" indent="-351155" defTabSz="461518">
              <a:spcBef>
                <a:spcPts val="3300"/>
              </a:spcBef>
              <a:defRPr sz="2528"/>
            </a:pPr>
            <a:r>
              <a:t>Independence Day (1996)</a:t>
            </a:r>
          </a:p>
          <a:p>
            <a:pPr lvl="1" marL="702310" indent="-351155" defTabSz="461518">
              <a:spcBef>
                <a:spcPts val="3300"/>
              </a:spcBef>
              <a:defRPr sz="2528"/>
            </a:pPr>
            <a:r>
              <a:t>The Matrix (1999)</a:t>
            </a:r>
          </a:p>
          <a:p>
            <a:pPr lvl="1" marL="702310" indent="-351155" defTabSz="461518">
              <a:spcBef>
                <a:spcPts val="3300"/>
              </a:spcBef>
              <a:defRPr sz="2528"/>
            </a:pPr>
            <a:r>
              <a:t>Inception (2010)</a:t>
            </a:r>
          </a:p>
          <a:p>
            <a:pPr lvl="1" marL="702310" indent="-351155" defTabSz="461518">
              <a:spcBef>
                <a:spcPts val="3300"/>
              </a:spcBef>
              <a:defRPr sz="2528"/>
            </a:pPr>
            <a:r>
              <a:t>Westworld (2016)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he Matr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Matrix</a:t>
            </a:r>
          </a:p>
        </p:txBody>
      </p:sp>
      <p:sp>
        <p:nvSpPr>
          <p:cNvPr id="188" name="Remembering Your Drea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1139" indent="-231139" defTabSz="303783">
              <a:spcBef>
                <a:spcPts val="2100"/>
              </a:spcBef>
              <a:defRPr b="1" sz="1664"/>
            </a:pPr>
            <a:r>
              <a:t>Remembering Your Dreams</a:t>
            </a:r>
          </a:p>
          <a:p>
            <a:pPr lvl="1" marL="462279" indent="-231139" defTabSz="303783">
              <a:spcBef>
                <a:spcPts val="2100"/>
              </a:spcBef>
              <a:defRPr sz="1664"/>
            </a:pPr>
            <a:r>
              <a:t>Dream Journals</a:t>
            </a:r>
          </a:p>
          <a:p>
            <a:pPr lvl="1" marL="462279" indent="-231139" defTabSz="303783">
              <a:spcBef>
                <a:spcPts val="2100"/>
              </a:spcBef>
              <a:defRPr sz="1664"/>
            </a:pPr>
            <a:r>
              <a:t>Accessing Your Memories</a:t>
            </a:r>
          </a:p>
          <a:p>
            <a:pPr marL="231139" indent="-231139" defTabSz="303783">
              <a:spcBef>
                <a:spcPts val="2100"/>
              </a:spcBef>
              <a:defRPr b="1" sz="1664"/>
            </a:pPr>
            <a:r>
              <a:t>Vivid Dreaming</a:t>
            </a:r>
          </a:p>
          <a:p>
            <a:pPr lvl="1" marL="462279" indent="-231139" defTabSz="303783">
              <a:spcBef>
                <a:spcPts val="2100"/>
              </a:spcBef>
              <a:defRPr sz="1664"/>
            </a:pPr>
            <a:r>
              <a:t>Chemicals (Prozac, Chloroquine)</a:t>
            </a:r>
          </a:p>
          <a:p>
            <a:pPr lvl="1" marL="462279" indent="-231139" defTabSz="303783">
              <a:spcBef>
                <a:spcPts val="2100"/>
              </a:spcBef>
              <a:defRPr sz="1664"/>
            </a:pPr>
            <a:r>
              <a:t>Psychedelics (Cannabis, Psilocybin, MDMA)</a:t>
            </a:r>
          </a:p>
          <a:p>
            <a:pPr marL="231139" indent="-231139" defTabSz="303783">
              <a:spcBef>
                <a:spcPts val="2100"/>
              </a:spcBef>
              <a:defRPr b="1" sz="1664"/>
            </a:pPr>
            <a:r>
              <a:t>Lucid Initiation</a:t>
            </a:r>
          </a:p>
          <a:p>
            <a:pPr lvl="1" marL="462279" indent="-231139" defTabSz="303783">
              <a:spcBef>
                <a:spcPts val="2100"/>
              </a:spcBef>
              <a:defRPr sz="1664"/>
            </a:pPr>
            <a:r>
              <a:t>Red Pill or Blue Pill</a:t>
            </a:r>
          </a:p>
          <a:p>
            <a:pPr lvl="1" marL="462279" indent="-231139" defTabSz="303783">
              <a:spcBef>
                <a:spcPts val="2100"/>
              </a:spcBef>
              <a:defRPr sz="1664"/>
            </a:pPr>
            <a:r>
              <a:t>Willpower of Belief</a:t>
            </a:r>
          </a:p>
          <a:p>
            <a:pPr marL="231139" indent="-231139" defTabSz="303783">
              <a:spcBef>
                <a:spcPts val="2100"/>
              </a:spcBef>
              <a:defRPr b="1" sz="1664"/>
            </a:pPr>
            <a:r>
              <a:t>Practice Makes Perfect!</a:t>
            </a:r>
          </a:p>
          <a:p>
            <a:pPr lvl="1" marL="462279" indent="-231139" defTabSz="303783">
              <a:spcBef>
                <a:spcPts val="2100"/>
              </a:spcBef>
              <a:defRPr sz="1664"/>
            </a:pPr>
            <a:r>
              <a:t>Experimentation</a:t>
            </a:r>
          </a:p>
          <a:p>
            <a:pPr lvl="1" marL="462279" indent="-231139" defTabSz="303783">
              <a:spcBef>
                <a:spcPts val="2100"/>
              </a:spcBef>
              <a:defRPr sz="1664"/>
            </a:pPr>
            <a:r>
              <a:t>3-4 Times Per Week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My Backgr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Background</a:t>
            </a:r>
          </a:p>
        </p:txBody>
      </p:sp>
      <p:sp>
        <p:nvSpPr>
          <p:cNvPr id="191" name="Bipola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600"/>
              </a:spcBef>
              <a:defRPr b="1" sz="2048"/>
            </a:pPr>
            <a:r>
              <a:t>Bipolar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“having or relating to two poles or extremities.”</a:t>
            </a:r>
          </a:p>
          <a:p>
            <a:pPr marL="284479" indent="-284479" defTabSz="373887">
              <a:spcBef>
                <a:spcPts val="2600"/>
              </a:spcBef>
              <a:defRPr b="1" sz="2048"/>
            </a:pPr>
            <a:r>
              <a:t>Period of Extreme Religious Dogma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Depression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First Lucid Dream Age 14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Heavy Dream Abuse (Prozac)</a:t>
            </a:r>
          </a:p>
          <a:p>
            <a:pPr marL="284479" indent="-284479" defTabSz="373887">
              <a:spcBef>
                <a:spcPts val="2600"/>
              </a:spcBef>
              <a:defRPr b="1" sz="2048"/>
            </a:pPr>
            <a:r>
              <a:t>Period of Extreme Hedonism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Mania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First Psychotic Break Age 28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Heavy Drug Abuse (MDMA)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Double Arrow"/>
          <p:cNvSpPr/>
          <p:nvPr/>
        </p:nvSpPr>
        <p:spPr>
          <a:xfrm>
            <a:off x="1052604" y="3917950"/>
            <a:ext cx="10899592" cy="1375024"/>
          </a:xfrm>
          <a:prstGeom prst="leftRightArrow">
            <a:avLst>
              <a:gd name="adj1" fmla="val 32000"/>
              <a:gd name="adj2" fmla="val 4063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Manifesting Real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Manifesting Realities</a:t>
            </a:r>
          </a:p>
        </p:txBody>
      </p:sp>
      <p:sp>
        <p:nvSpPr>
          <p:cNvPr id="195" name="Flow State"/>
          <p:cNvSpPr txBox="1"/>
          <p:nvPr/>
        </p:nvSpPr>
        <p:spPr>
          <a:xfrm>
            <a:off x="5759462" y="4387263"/>
            <a:ext cx="1485876" cy="4363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Flow State</a:t>
            </a:r>
          </a:p>
        </p:txBody>
      </p:sp>
      <p:sp>
        <p:nvSpPr>
          <p:cNvPr id="196" name="Lucid Dreaming"/>
          <p:cNvSpPr txBox="1"/>
          <p:nvPr/>
        </p:nvSpPr>
        <p:spPr>
          <a:xfrm>
            <a:off x="1285061" y="4387263"/>
            <a:ext cx="2148333" cy="4363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Lucid Dreaming</a:t>
            </a:r>
          </a:p>
        </p:txBody>
      </p:sp>
      <p:sp>
        <p:nvSpPr>
          <p:cNvPr id="197" name="Psychosis"/>
          <p:cNvSpPr txBox="1"/>
          <p:nvPr/>
        </p:nvSpPr>
        <p:spPr>
          <a:xfrm>
            <a:off x="10317815" y="4387263"/>
            <a:ext cx="1429437" cy="4363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Psychosis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Double Arrow"/>
          <p:cNvSpPr/>
          <p:nvPr/>
        </p:nvSpPr>
        <p:spPr>
          <a:xfrm>
            <a:off x="1052604" y="3917950"/>
            <a:ext cx="10899592" cy="1375024"/>
          </a:xfrm>
          <a:prstGeom prst="leftRightArrow">
            <a:avLst>
              <a:gd name="adj1" fmla="val 32000"/>
              <a:gd name="adj2" fmla="val 4063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The Spectr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Spectrum</a:t>
            </a:r>
          </a:p>
        </p:txBody>
      </p:sp>
      <p:sp>
        <p:nvSpPr>
          <p:cNvPr id="201" name="Flow State"/>
          <p:cNvSpPr txBox="1"/>
          <p:nvPr/>
        </p:nvSpPr>
        <p:spPr>
          <a:xfrm>
            <a:off x="5759462" y="4387263"/>
            <a:ext cx="1485876" cy="4363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Flow State</a:t>
            </a:r>
          </a:p>
        </p:txBody>
      </p:sp>
      <p:sp>
        <p:nvSpPr>
          <p:cNvPr id="202" name="Mania"/>
          <p:cNvSpPr txBox="1"/>
          <p:nvPr/>
        </p:nvSpPr>
        <p:spPr>
          <a:xfrm>
            <a:off x="10764722" y="4387263"/>
            <a:ext cx="901091" cy="4363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Mania</a:t>
            </a:r>
          </a:p>
        </p:txBody>
      </p:sp>
      <p:sp>
        <p:nvSpPr>
          <p:cNvPr id="203" name="Depression"/>
          <p:cNvSpPr txBox="1"/>
          <p:nvPr/>
        </p:nvSpPr>
        <p:spPr>
          <a:xfrm>
            <a:off x="1300308" y="4387263"/>
            <a:ext cx="1574166" cy="4363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Depression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Dang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Dangers</a:t>
            </a:r>
          </a:p>
        </p:txBody>
      </p:sp>
      <p:sp>
        <p:nvSpPr>
          <p:cNvPr id="206" name="Extremely Addictiv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Extremely Addictive</a:t>
            </a:r>
          </a:p>
          <a:p>
            <a:pPr/>
            <a:r>
              <a:t>Manifesting Fears</a:t>
            </a:r>
          </a:p>
          <a:p>
            <a:pPr/>
            <a:r>
              <a:t>Unintended Breaks</a:t>
            </a:r>
          </a:p>
          <a:p>
            <a:pPr/>
            <a:r>
              <a:t>Traps</a:t>
            </a:r>
          </a:p>
          <a:p>
            <a:pPr/>
            <a:r>
              <a:t>Existence</a:t>
            </a:r>
          </a:p>
          <a:p>
            <a:pPr/>
            <a:r>
              <a:t>Death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wo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Methods</a:t>
            </a:r>
          </a:p>
        </p:txBody>
      </p:sp>
      <p:sp>
        <p:nvSpPr>
          <p:cNvPr id="209" name="Coming U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b="1" sz="2560"/>
            </a:pPr>
            <a:r>
              <a:t>Coming Up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Difficult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More Commonly Referenced in Pop-Culture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Dream Tests (Spinning Top, Levitating)</a:t>
            </a:r>
          </a:p>
          <a:p>
            <a:pPr marL="355600" indent="-355600" defTabSz="467359">
              <a:spcBef>
                <a:spcPts val="3300"/>
              </a:spcBef>
              <a:defRPr b="1" sz="2560"/>
            </a:pPr>
            <a:r>
              <a:t>Coming Down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Easier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Consistent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Safer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Brea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Breaks</a:t>
            </a:r>
          </a:p>
        </p:txBody>
      </p:sp>
      <p:sp>
        <p:nvSpPr>
          <p:cNvPr id="212" name="Breaking Continu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b="1" sz="2976"/>
            </a:pPr>
            <a:r>
              <a:t>Breaking Continuity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“the unbroken and consistent existence or operation of something over time.”</a:t>
            </a:r>
          </a:p>
          <a:p>
            <a:pPr marL="413384" indent="-413384" defTabSz="543305">
              <a:spcBef>
                <a:spcPts val="3900"/>
              </a:spcBef>
              <a:defRPr b="1" sz="2976"/>
            </a:pPr>
            <a:r>
              <a:t>Breaking Setting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“the place or type of surroundings where something is positioned or where an event takes place.”</a:t>
            </a:r>
          </a:p>
          <a:p>
            <a:pPr marL="413384" indent="-413384" defTabSz="543305">
              <a:spcBef>
                <a:spcPts val="3900"/>
              </a:spcBef>
              <a:defRPr b="1" sz="2976"/>
            </a:pPr>
            <a:r>
              <a:t>Breaking Will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"expressing the future tense.”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ra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Traps</a:t>
            </a:r>
          </a:p>
        </p:txBody>
      </p:sp>
      <p:sp>
        <p:nvSpPr>
          <p:cNvPr id="215" name="Sleep Par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b="1" sz="2240"/>
            </a:pPr>
            <a:r>
              <a:t>Sleep Paralysis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Extreme Externality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“one is aware but unable to move.”</a:t>
            </a:r>
          </a:p>
          <a:p>
            <a:pPr marL="311150" indent="-311150" defTabSz="408940">
              <a:spcBef>
                <a:spcPts val="2900"/>
              </a:spcBef>
              <a:defRPr b="1" sz="2240"/>
            </a:pPr>
            <a:r>
              <a:t>Psychotic Breaks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Extreme Internality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“harmless, sometimes unnoticed delusions, to violent outbursts.”</a:t>
            </a:r>
          </a:p>
          <a:p>
            <a:pPr marL="311150" indent="-311150" defTabSz="408940">
              <a:spcBef>
                <a:spcPts val="2900"/>
              </a:spcBef>
              <a:defRPr b="1" sz="2240"/>
            </a:pPr>
            <a:r>
              <a:t>Unintended Consequences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Karma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Chaos Theory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Manifest.jpg" descr="Manifes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1858" y="2485345"/>
            <a:ext cx="4701084" cy="639985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Playing God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Playing God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roof of Exist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 of Existence</a:t>
            </a:r>
          </a:p>
        </p:txBody>
      </p:sp>
      <p:sp>
        <p:nvSpPr>
          <p:cNvPr id="218" name="Dream Remna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375" indent="-333375" defTabSz="438150">
              <a:spcBef>
                <a:spcPts val="3100"/>
              </a:spcBef>
              <a:defRPr b="1" sz="2400"/>
            </a:pPr>
            <a:r>
              <a:t>Dream Remnants</a:t>
            </a:r>
          </a:p>
          <a:p>
            <a:pPr lvl="1" marL="666750" indent="-333375" defTabSz="438150">
              <a:spcBef>
                <a:spcPts val="3100"/>
              </a:spcBef>
              <a:defRPr sz="2400"/>
            </a:pPr>
            <a:r>
              <a:t>“a part or quantity that is left after the greater part has been used, removed, or destroyed.”</a:t>
            </a:r>
          </a:p>
          <a:p>
            <a:pPr marL="333375" indent="-333375" defTabSz="438150">
              <a:spcBef>
                <a:spcPts val="3100"/>
              </a:spcBef>
              <a:defRPr b="1" sz="2400"/>
            </a:pPr>
            <a:r>
              <a:t>Dream Revenants</a:t>
            </a:r>
          </a:p>
          <a:p>
            <a:pPr lvl="1" marL="666750" indent="-333375" defTabSz="438150">
              <a:spcBef>
                <a:spcPts val="3100"/>
              </a:spcBef>
              <a:defRPr sz="2400"/>
            </a:pPr>
            <a:r>
              <a:t>“a person who has returned, especially supposedly from the dead.”</a:t>
            </a:r>
          </a:p>
          <a:p>
            <a:pPr marL="333375" indent="-333375" defTabSz="438150">
              <a:spcBef>
                <a:spcPts val="3100"/>
              </a:spcBef>
              <a:defRPr b="1" sz="2400"/>
            </a:pPr>
            <a:r>
              <a:t>Dream Leaks (in Both Directions)</a:t>
            </a:r>
          </a:p>
          <a:p>
            <a:pPr lvl="1" marL="666750" indent="-333375" defTabSz="438150">
              <a:spcBef>
                <a:spcPts val="3100"/>
              </a:spcBef>
              <a:defRPr sz="2400"/>
            </a:pPr>
            <a:r>
              <a:t>Sleep Talking</a:t>
            </a:r>
          </a:p>
          <a:p>
            <a:pPr lvl="1" marL="666750" indent="-333375" defTabSz="438150">
              <a:spcBef>
                <a:spcPts val="3100"/>
              </a:spcBef>
              <a:defRPr sz="2400"/>
            </a:pPr>
            <a:r>
              <a:t>Hearing Voices (Beautiful Mind)</a:t>
            </a:r>
          </a:p>
          <a:p>
            <a:pPr marL="333375" indent="-333375" defTabSz="438150">
              <a:spcBef>
                <a:spcPts val="3100"/>
              </a:spcBef>
              <a:defRPr b="1" sz="2400"/>
            </a:pPr>
            <a:r>
              <a:t>Proof of Existence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“branch of mathematics that deals with complex systems whose behaviour is highly sensitive to slight changes in conditions, so that small alterations can give rise to strikingly great consequences.”"/>
          <p:cNvSpPr txBox="1"/>
          <p:nvPr>
            <p:ph type="body" idx="22"/>
          </p:nvPr>
        </p:nvSpPr>
        <p:spPr>
          <a:xfrm>
            <a:off x="1270000" y="3267199"/>
            <a:ext cx="10464800" cy="2692575"/>
          </a:xfrm>
          <a:prstGeom prst="rect">
            <a:avLst/>
          </a:prstGeom>
        </p:spPr>
        <p:txBody>
          <a:bodyPr/>
          <a:lstStyle/>
          <a:p>
            <a:pPr/>
            <a:r>
              <a:t>“branch of mathematics that deals with complex systems whose behaviour is highly sensitive to slight changes in conditions, so that small alterations can give rise to strikingly great consequences.” </a:t>
            </a:r>
          </a:p>
        </p:txBody>
      </p:sp>
      <p:sp>
        <p:nvSpPr>
          <p:cNvPr id="221" name="Chaos Theory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Chaos Theory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“the sum of a person's actions in this and previous states of existence, viewed as deciding their fate in future existences.”"/>
          <p:cNvSpPr txBox="1"/>
          <p:nvPr>
            <p:ph type="body" idx="22"/>
          </p:nvPr>
        </p:nvSpPr>
        <p:spPr>
          <a:xfrm>
            <a:off x="1270000" y="3787899"/>
            <a:ext cx="10464800" cy="1651176"/>
          </a:xfrm>
          <a:prstGeom prst="rect">
            <a:avLst/>
          </a:prstGeom>
        </p:spPr>
        <p:txBody>
          <a:bodyPr/>
          <a:lstStyle/>
          <a:p>
            <a:pPr/>
            <a:r>
              <a:t>“the sum of a person's actions in this and previous states of existence, viewed as deciding their fate in future existences.” </a:t>
            </a:r>
          </a:p>
        </p:txBody>
      </p:sp>
      <p:sp>
        <p:nvSpPr>
          <p:cNvPr id="224" name="Karma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Karma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lated Read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Related Readings</a:t>
            </a:r>
          </a:p>
        </p:txBody>
      </p:sp>
      <p:sp>
        <p:nvSpPr>
          <p:cNvPr id="227" name="Symbolis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240"/>
            </a:pPr>
            <a:r>
              <a:t>Symbolism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Loops (Referenced in Inception)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Schizophrenia (John Nash)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Mirroring Psychology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Simulation Theory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Discreet Spacetime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Quantum Physics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M-Theory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MAD Paradox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hank You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230" name="Questions?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“a series of thoughts, images, and sensations occurring in a person's mind during sleep.”"/>
          <p:cNvSpPr txBox="1"/>
          <p:nvPr>
            <p:ph type="body" idx="22"/>
          </p:nvPr>
        </p:nvSpPr>
        <p:spPr>
          <a:xfrm>
            <a:off x="1270000" y="4048249"/>
            <a:ext cx="10464800" cy="1130476"/>
          </a:xfrm>
          <a:prstGeom prst="rect">
            <a:avLst/>
          </a:prstGeom>
        </p:spPr>
        <p:txBody>
          <a:bodyPr/>
          <a:lstStyle/>
          <a:p>
            <a:pPr/>
            <a:r>
              <a:t>“a series of thoughts, images, and sensations occurring in a person's mind during sleep.” </a:t>
            </a:r>
          </a:p>
        </p:txBody>
      </p:sp>
      <p:sp>
        <p:nvSpPr>
          <p:cNvPr id="129" name="Dream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Dream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“a lucid dream is a dream during which the dreamer is aware of dreaming. During lucid dreaming, the dreamer may be able to exert some degree of control over the dream characters, narrative, and environment.”"/>
          <p:cNvSpPr txBox="1"/>
          <p:nvPr>
            <p:ph type="body" idx="22"/>
          </p:nvPr>
        </p:nvSpPr>
        <p:spPr>
          <a:xfrm>
            <a:off x="1270000" y="3267199"/>
            <a:ext cx="10464800" cy="2692575"/>
          </a:xfrm>
          <a:prstGeom prst="rect">
            <a:avLst/>
          </a:prstGeom>
        </p:spPr>
        <p:txBody>
          <a:bodyPr/>
          <a:lstStyle/>
          <a:p>
            <a:pPr/>
            <a:r>
              <a:t>“a lucid dream is a dream during which the dreamer is aware of dreaming. During lucid dreaming, the dreamer may be able to exert </a:t>
            </a:r>
            <a:r>
              <a:rPr b="1" i="1">
                <a:latin typeface="Helvetica Neue"/>
                <a:ea typeface="Helvetica Neue"/>
                <a:cs typeface="Helvetica Neue"/>
                <a:sym typeface="Helvetica Neue"/>
              </a:rPr>
              <a:t>some degree</a:t>
            </a:r>
            <a:r>
              <a:t> of control over the dream characters, narrative, and environment.” </a:t>
            </a:r>
          </a:p>
        </p:txBody>
      </p:sp>
      <p:sp>
        <p:nvSpPr>
          <p:cNvPr id="132" name="Lucid Dream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Lucid Dream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hat Is Sleep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Sleep?</a:t>
            </a:r>
          </a:p>
        </p:txBody>
      </p:sp>
      <p:sp>
        <p:nvSpPr>
          <p:cNvPr id="135" name="Difficult to Defi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b="1" sz="2560"/>
            </a:pPr>
            <a:r>
              <a:t>Difficult to Define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Loss of Consciousness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Fainting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Comas</a:t>
            </a:r>
          </a:p>
          <a:p>
            <a:pPr marL="355600" indent="-355600" defTabSz="467359">
              <a:spcBef>
                <a:spcPts val="3300"/>
              </a:spcBef>
              <a:defRPr b="1" sz="2560"/>
            </a:pPr>
            <a:r>
              <a:t>Are We Always Sleeping?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Difference Between a Dream and a Memory?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Meditation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Blinking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“the natural periodic suspension of consciousness during which the powers of the body are restored.”"/>
          <p:cNvSpPr txBox="1"/>
          <p:nvPr>
            <p:ph type="body" idx="22"/>
          </p:nvPr>
        </p:nvSpPr>
        <p:spPr>
          <a:xfrm>
            <a:off x="1270000" y="4048249"/>
            <a:ext cx="10464800" cy="1130476"/>
          </a:xfrm>
          <a:prstGeom prst="rect">
            <a:avLst/>
          </a:prstGeom>
        </p:spPr>
        <p:txBody>
          <a:bodyPr/>
          <a:lstStyle/>
          <a:p>
            <a:pPr/>
            <a:r>
              <a:t>“the natural periodic suspension of consciousness during which the powers of the body are restored.” </a:t>
            </a:r>
          </a:p>
        </p:txBody>
      </p:sp>
      <p:sp>
        <p:nvSpPr>
          <p:cNvPr id="138" name="Sleep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Sleep</a:t>
            </a:r>
          </a:p>
        </p:txBody>
      </p:sp>
      <p:sp>
        <p:nvSpPr>
          <p:cNvPr id="139" name="–Merriam-Webster"/>
          <p:cNvSpPr txBox="1"/>
          <p:nvPr/>
        </p:nvSpPr>
        <p:spPr>
          <a:xfrm>
            <a:off x="1270000" y="6362700"/>
            <a:ext cx="104648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0" i="1"/>
            </a:lvl1pPr>
          </a:lstStyle>
          <a:p>
            <a:pPr/>
            <a:r>
              <a:t>–Merriam-Webster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What Is Tim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Time?</a:t>
            </a:r>
          </a:p>
        </p:txBody>
      </p:sp>
      <p:sp>
        <p:nvSpPr>
          <p:cNvPr id="142" name="Philosophical Defini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4475" indent="-244475" defTabSz="321310">
              <a:spcBef>
                <a:spcPts val="2300"/>
              </a:spcBef>
              <a:defRPr b="1" sz="1760"/>
            </a:pPr>
            <a:r>
              <a:t>Philosophical Definitions</a:t>
            </a:r>
          </a:p>
          <a:p>
            <a:pPr lvl="1" marL="488950" indent="-244475" defTabSz="321310">
              <a:spcBef>
                <a:spcPts val="2300"/>
              </a:spcBef>
              <a:defRPr sz="1760"/>
            </a:pPr>
            <a:r>
              <a:t>Eternalism (“the view that all points in time are equally </a:t>
            </a:r>
            <a:r>
              <a:rPr i="1"/>
              <a:t>real”)</a:t>
            </a:r>
          </a:p>
          <a:p>
            <a:pPr lvl="1" marL="488950" indent="-244475" defTabSz="321310">
              <a:spcBef>
                <a:spcPts val="2300"/>
              </a:spcBef>
              <a:defRPr sz="1760"/>
            </a:pPr>
            <a:r>
              <a:t>Existentialism</a:t>
            </a:r>
          </a:p>
          <a:p>
            <a:pPr marL="244475" indent="-244475" defTabSz="321310">
              <a:spcBef>
                <a:spcPts val="2300"/>
              </a:spcBef>
              <a:defRPr b="1" sz="1760"/>
            </a:pPr>
            <a:r>
              <a:t>Physics Definitions</a:t>
            </a:r>
          </a:p>
          <a:p>
            <a:pPr lvl="1" marL="488950" indent="-244475" defTabSz="321310">
              <a:spcBef>
                <a:spcPts val="2300"/>
              </a:spcBef>
              <a:defRPr sz="1760"/>
            </a:pPr>
            <a:r>
              <a:t>Space Time Continuum</a:t>
            </a:r>
          </a:p>
          <a:p>
            <a:pPr lvl="1" marL="488950" indent="-244475" defTabSz="321310">
              <a:spcBef>
                <a:spcPts val="2300"/>
              </a:spcBef>
              <a:defRPr sz="1760"/>
            </a:pPr>
            <a:r>
              <a:t>Time Dilation</a:t>
            </a:r>
          </a:p>
          <a:p>
            <a:pPr lvl="1" marL="488950" indent="-244475" defTabSz="321310">
              <a:spcBef>
                <a:spcPts val="2300"/>
              </a:spcBef>
              <a:defRPr sz="1760"/>
            </a:pPr>
            <a:r>
              <a:t>Waves</a:t>
            </a:r>
          </a:p>
          <a:p>
            <a:pPr marL="244475" indent="-244475" defTabSz="321310">
              <a:spcBef>
                <a:spcPts val="2300"/>
              </a:spcBef>
              <a:defRPr b="1" sz="1760"/>
            </a:pPr>
            <a:r>
              <a:t>Existence</a:t>
            </a:r>
          </a:p>
          <a:p>
            <a:pPr lvl="1" marL="488950" indent="-244475" defTabSz="321310">
              <a:spcBef>
                <a:spcPts val="2300"/>
              </a:spcBef>
              <a:defRPr sz="1760"/>
            </a:pPr>
            <a:r>
              <a:t>Proving Memories</a:t>
            </a:r>
          </a:p>
          <a:p>
            <a:pPr lvl="1" marL="488950" indent="-244475" defTabSz="321310">
              <a:spcBef>
                <a:spcPts val="2300"/>
              </a:spcBef>
              <a:defRPr sz="1760"/>
            </a:pPr>
            <a:r>
              <a:t>Future Predictions</a:t>
            </a:r>
          </a:p>
          <a:p>
            <a:pPr lvl="1" marL="488950" indent="-244475" defTabSz="321310">
              <a:spcBef>
                <a:spcPts val="2300"/>
              </a:spcBef>
              <a:defRPr sz="1760"/>
            </a:pPr>
            <a:r>
              <a:t>“Proof of Existence is an online service that verifies the existence of computer files as of a specific time via timestamped transactions in the bitcoin blockchain.” (2013)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“time dilation is a difference of elapsed time between two events as measured by observers either moving relative to each other or differently situated from a gravitational mass or masses.”"/>
          <p:cNvSpPr txBox="1"/>
          <p:nvPr>
            <p:ph type="body" idx="22"/>
          </p:nvPr>
        </p:nvSpPr>
        <p:spPr>
          <a:xfrm>
            <a:off x="1270000" y="3527549"/>
            <a:ext cx="10464800" cy="2171875"/>
          </a:xfrm>
          <a:prstGeom prst="rect">
            <a:avLst/>
          </a:prstGeom>
        </p:spPr>
        <p:txBody>
          <a:bodyPr/>
          <a:lstStyle/>
          <a:p>
            <a:pPr/>
            <a:r>
              <a:t>“time dilation is a difference of elapsed time between two events as measured by observers either moving relative to each other or differently situated from a gravitational mass or masses.”</a:t>
            </a:r>
          </a:p>
        </p:txBody>
      </p:sp>
      <p:sp>
        <p:nvSpPr>
          <p:cNvPr id="145" name="Time Dilation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Dilation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