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4" r:id="rId5"/>
    <p:sldId id="266" r:id="rId6"/>
    <p:sldId id="270" r:id="rId7"/>
    <p:sldId id="268" r:id="rId8"/>
    <p:sldId id="267" r:id="rId9"/>
    <p:sldId id="261" r:id="rId10"/>
    <p:sldId id="260" r:id="rId11"/>
    <p:sldId id="259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DB2ED-0206-4F90-B508-F62A7730ECB5}" type="doc">
      <dgm:prSet loTypeId="urn:microsoft.com/office/officeart/2005/8/layout/vList2" loCatId="list" qsTypeId="urn:microsoft.com/office/officeart/2005/8/quickstyle/simple1#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6DE89E-11CB-450F-8A15-1661FB0F1B38}">
      <dgm:prSet/>
      <dgm:spPr/>
      <dgm:t>
        <a:bodyPr/>
        <a:lstStyle/>
        <a:p>
          <a:pPr algn="ctr" rtl="0"/>
          <a:r>
            <a:rPr lang="en-US" dirty="0" smtClean="0">
              <a:latin typeface="Bookman Old Style" pitchFamily="18" charset="0"/>
            </a:rPr>
            <a:t>EE459, Spring 2008</a:t>
          </a:r>
        </a:p>
        <a:p>
          <a:pPr algn="ctr" rtl="0"/>
          <a:r>
            <a:rPr lang="en-US" dirty="0" smtClean="0">
              <a:latin typeface="Bookman Old Style" pitchFamily="18" charset="0"/>
            </a:rPr>
            <a:t>Senior  Design Project</a:t>
          </a:r>
        </a:p>
        <a:p>
          <a:pPr algn="ctr" rtl="0"/>
          <a:r>
            <a:rPr lang="en-US" dirty="0" smtClean="0">
              <a:latin typeface="Bookman Old Style" pitchFamily="18" charset="0"/>
            </a:rPr>
            <a:t>Engineers: Tony Chen, Nate </a:t>
          </a:r>
          <a:r>
            <a:rPr lang="en-US" dirty="0" err="1" smtClean="0">
              <a:latin typeface="Bookman Old Style" pitchFamily="18" charset="0"/>
            </a:rPr>
            <a:t>Houk</a:t>
          </a:r>
          <a:r>
            <a:rPr lang="en-US" dirty="0" smtClean="0">
              <a:latin typeface="Bookman Old Style" pitchFamily="18" charset="0"/>
            </a:rPr>
            <a:t>, </a:t>
          </a:r>
          <a:r>
            <a:rPr lang="en-US" dirty="0" err="1" smtClean="0">
              <a:latin typeface="Bookman Old Style" pitchFamily="18" charset="0"/>
            </a:rPr>
            <a:t>Ashwin</a:t>
          </a:r>
          <a:r>
            <a:rPr lang="en-US" dirty="0" smtClean="0">
              <a:latin typeface="Bookman Old Style" pitchFamily="18" charset="0"/>
            </a:rPr>
            <a:t> </a:t>
          </a:r>
          <a:r>
            <a:rPr lang="en-US" dirty="0" err="1" smtClean="0">
              <a:latin typeface="Bookman Old Style" pitchFamily="18" charset="0"/>
            </a:rPr>
            <a:t>Sathe</a:t>
          </a:r>
          <a:endParaRPr lang="en-US" dirty="0">
            <a:latin typeface="Bookman Old Style" pitchFamily="18" charset="0"/>
          </a:endParaRPr>
        </a:p>
      </dgm:t>
    </dgm:pt>
    <dgm:pt modelId="{0F425F2E-14FE-4E3F-9224-9870E3EC9C40}" type="parTrans" cxnId="{4466F3FF-0D47-46DB-88C5-68A54BAAA41A}">
      <dgm:prSet/>
      <dgm:spPr/>
      <dgm:t>
        <a:bodyPr/>
        <a:lstStyle/>
        <a:p>
          <a:endParaRPr lang="en-US"/>
        </a:p>
      </dgm:t>
    </dgm:pt>
    <dgm:pt modelId="{282F14DF-2143-4F37-8ED2-64462C5CB1B6}" type="sibTrans" cxnId="{4466F3FF-0D47-46DB-88C5-68A54BAAA41A}">
      <dgm:prSet/>
      <dgm:spPr/>
      <dgm:t>
        <a:bodyPr/>
        <a:lstStyle/>
        <a:p>
          <a:endParaRPr lang="en-US"/>
        </a:p>
      </dgm:t>
    </dgm:pt>
    <dgm:pt modelId="{A0479C44-E3F4-4C73-AD2B-5CAD0464ABF6}" type="pres">
      <dgm:prSet presAssocID="{9ECDB2ED-0206-4F90-B508-F62A7730EC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DABCAD-8F6E-45C6-8DB4-7337A8D7A9FA}" type="pres">
      <dgm:prSet presAssocID="{166DE89E-11CB-450F-8A15-1661FB0F1B38}" presName="parentText" presStyleLbl="node1" presStyleIdx="0" presStyleCnt="1" custLinFactNeighborX="-45679" custLinFactNeighborY="-1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66F3FF-0D47-46DB-88C5-68A54BAAA41A}" srcId="{9ECDB2ED-0206-4F90-B508-F62A7730ECB5}" destId="{166DE89E-11CB-450F-8A15-1661FB0F1B38}" srcOrd="0" destOrd="0" parTransId="{0F425F2E-14FE-4E3F-9224-9870E3EC9C40}" sibTransId="{282F14DF-2143-4F37-8ED2-64462C5CB1B6}"/>
    <dgm:cxn modelId="{E59E15A3-6FB9-4725-95FC-AEFC2824579B}" type="presOf" srcId="{166DE89E-11CB-450F-8A15-1661FB0F1B38}" destId="{6BDABCAD-8F6E-45C6-8DB4-7337A8D7A9FA}" srcOrd="0" destOrd="0" presId="urn:microsoft.com/office/officeart/2005/8/layout/vList2"/>
    <dgm:cxn modelId="{E1A6464E-2BE7-4D19-A8DB-FA2FA806220D}" type="presOf" srcId="{9ECDB2ED-0206-4F90-B508-F62A7730ECB5}" destId="{A0479C44-E3F4-4C73-AD2B-5CAD0464ABF6}" srcOrd="0" destOrd="0" presId="urn:microsoft.com/office/officeart/2005/8/layout/vList2"/>
    <dgm:cxn modelId="{9DD88FA1-6500-4726-89C8-5D3A66647EC2}" type="presParOf" srcId="{A0479C44-E3F4-4C73-AD2B-5CAD0464ABF6}" destId="{6BDABCAD-8F6E-45C6-8DB4-7337A8D7A9FA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8342DF-E9D9-48B9-A9A5-B2E2C73A5901}" type="doc">
      <dgm:prSet loTypeId="urn:microsoft.com/office/officeart/2005/8/layout/hList3" loCatId="list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F5D8158-0E12-4D47-9D67-55491C43F71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/>
            <a:t>Increase Volume Packet</a:t>
          </a:r>
          <a:endParaRPr lang="en-US" sz="1800" b="1" dirty="0"/>
        </a:p>
      </dgm:t>
    </dgm:pt>
    <dgm:pt modelId="{ED15B3EB-38D0-4840-BE8E-EF9AA62378B4}" type="parTrans" cxnId="{9435A058-E81F-4085-8D46-FA852381F38E}">
      <dgm:prSet/>
      <dgm:spPr/>
      <dgm:t>
        <a:bodyPr/>
        <a:lstStyle/>
        <a:p>
          <a:endParaRPr lang="en-US"/>
        </a:p>
      </dgm:t>
    </dgm:pt>
    <dgm:pt modelId="{76C65284-4E30-4CF4-8E1D-E801A412311A}" type="sibTrans" cxnId="{9435A058-E81F-4085-8D46-FA852381F38E}">
      <dgm:prSet/>
      <dgm:spPr/>
      <dgm:t>
        <a:bodyPr/>
        <a:lstStyle/>
        <a:p>
          <a:endParaRPr lang="en-US"/>
        </a:p>
      </dgm:t>
    </dgm:pt>
    <dgm:pt modelId="{6F4C4D56-56DB-404C-9850-929363A07C68}">
      <dgm:prSet phldrT="[Text]"/>
      <dgm:spPr/>
      <dgm:t>
        <a:bodyPr/>
        <a:lstStyle/>
        <a:p>
          <a:r>
            <a:rPr lang="en-US" dirty="0" err="1" smtClean="0"/>
            <a:t>sci_write</a:t>
          </a:r>
          <a:r>
            <a:rPr lang="en-US" dirty="0" smtClean="0"/>
            <a:t>(FF) ;</a:t>
          </a:r>
        </a:p>
        <a:p>
          <a:r>
            <a:rPr lang="en-US" dirty="0" err="1" smtClean="0"/>
            <a:t>sci_write</a:t>
          </a:r>
          <a:r>
            <a:rPr lang="en-US" dirty="0" smtClean="0"/>
            <a:t>(55);</a:t>
          </a:r>
        </a:p>
        <a:p>
          <a:r>
            <a:rPr lang="en-US" dirty="0" err="1" smtClean="0"/>
            <a:t>sci_write</a:t>
          </a:r>
          <a:r>
            <a:rPr lang="en-US" dirty="0" smtClean="0"/>
            <a:t>(03);</a:t>
          </a:r>
        </a:p>
        <a:p>
          <a:r>
            <a:rPr lang="en-US" dirty="0" err="1" smtClean="0"/>
            <a:t>sci_write</a:t>
          </a:r>
          <a:r>
            <a:rPr lang="en-US" dirty="0" smtClean="0"/>
            <a:t>(02);</a:t>
          </a:r>
        </a:p>
        <a:p>
          <a:r>
            <a:rPr lang="en-US" dirty="0" err="1" smtClean="0"/>
            <a:t>sci_write</a:t>
          </a:r>
          <a:r>
            <a:rPr lang="en-US" dirty="0" smtClean="0"/>
            <a:t>(00);</a:t>
          </a:r>
        </a:p>
        <a:p>
          <a:r>
            <a:rPr lang="en-US" dirty="0" err="1" smtClean="0"/>
            <a:t>sci_write</a:t>
          </a:r>
          <a:r>
            <a:rPr lang="en-US" dirty="0" smtClean="0"/>
            <a:t>(02);</a:t>
          </a:r>
        </a:p>
        <a:p>
          <a:r>
            <a:rPr lang="en-US" dirty="0" err="1" smtClean="0"/>
            <a:t>sci_write</a:t>
          </a:r>
          <a:r>
            <a:rPr lang="en-US" dirty="0" smtClean="0"/>
            <a:t>(F9);</a:t>
          </a:r>
          <a:endParaRPr lang="en-US" dirty="0"/>
        </a:p>
      </dgm:t>
    </dgm:pt>
    <dgm:pt modelId="{7039BEEE-6E51-498A-A7D7-9548930EFFA1}" type="parTrans" cxnId="{D4B4B3A6-3D00-455D-8308-9E4AB179A31F}">
      <dgm:prSet/>
      <dgm:spPr/>
      <dgm:t>
        <a:bodyPr/>
        <a:lstStyle/>
        <a:p>
          <a:endParaRPr lang="en-US"/>
        </a:p>
      </dgm:t>
    </dgm:pt>
    <dgm:pt modelId="{3E4014A2-0058-4EB8-A1A9-F0735156BE52}" type="sibTrans" cxnId="{D4B4B3A6-3D00-455D-8308-9E4AB179A31F}">
      <dgm:prSet/>
      <dgm:spPr/>
      <dgm:t>
        <a:bodyPr/>
        <a:lstStyle/>
        <a:p>
          <a:endParaRPr lang="en-US"/>
        </a:p>
      </dgm:t>
    </dgm:pt>
    <dgm:pt modelId="{DADEEA0F-53EE-4063-9165-8F52067AD019}">
      <dgm:prSet phldrT="[Text]"/>
      <dgm:spPr/>
      <dgm:t>
        <a:bodyPr/>
        <a:lstStyle/>
        <a:p>
          <a:pPr algn="l"/>
          <a:r>
            <a:rPr lang="en-US" dirty="0" smtClean="0"/>
            <a:t>// header</a:t>
          </a:r>
        </a:p>
        <a:p>
          <a:pPr algn="l"/>
          <a:endParaRPr lang="en-US" dirty="0" smtClean="0"/>
        </a:p>
        <a:p>
          <a:pPr algn="l"/>
          <a:r>
            <a:rPr lang="en-US" dirty="0" smtClean="0"/>
            <a:t>// length</a:t>
          </a:r>
        </a:p>
        <a:p>
          <a:pPr algn="l"/>
          <a:r>
            <a:rPr lang="en-US" dirty="0" smtClean="0"/>
            <a:t>// mode</a:t>
          </a:r>
        </a:p>
        <a:p>
          <a:pPr algn="l"/>
          <a:r>
            <a:rPr lang="en-US" dirty="0" smtClean="0"/>
            <a:t>// command</a:t>
          </a:r>
        </a:p>
        <a:p>
          <a:pPr algn="l"/>
          <a:endParaRPr lang="en-US" dirty="0" smtClean="0"/>
        </a:p>
        <a:p>
          <a:pPr algn="l"/>
          <a:r>
            <a:rPr lang="en-US" dirty="0" smtClean="0"/>
            <a:t>// checksum</a:t>
          </a:r>
          <a:endParaRPr lang="en-US" dirty="0"/>
        </a:p>
      </dgm:t>
    </dgm:pt>
    <dgm:pt modelId="{3CE966AB-2081-407C-8D16-E4B5A0A10598}" type="parTrans" cxnId="{6F5C3F0B-8034-48EB-B0BC-1D0A23CC5925}">
      <dgm:prSet/>
      <dgm:spPr/>
      <dgm:t>
        <a:bodyPr/>
        <a:lstStyle/>
        <a:p>
          <a:endParaRPr lang="en-US"/>
        </a:p>
      </dgm:t>
    </dgm:pt>
    <dgm:pt modelId="{4BBD4920-1A53-4919-AFF0-EEBC67EA8656}" type="sibTrans" cxnId="{6F5C3F0B-8034-48EB-B0BC-1D0A23CC5925}">
      <dgm:prSet/>
      <dgm:spPr/>
      <dgm:t>
        <a:bodyPr/>
        <a:lstStyle/>
        <a:p>
          <a:endParaRPr lang="en-US"/>
        </a:p>
      </dgm:t>
    </dgm:pt>
    <dgm:pt modelId="{D3F1261D-694B-489E-954C-9EB46AE82052}" type="pres">
      <dgm:prSet presAssocID="{B38342DF-E9D9-48B9-A9A5-B2E2C73A590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C73E8B-9554-40F2-B5F1-1049F80E289A}" type="pres">
      <dgm:prSet presAssocID="{7F5D8158-0E12-4D47-9D67-55491C43F71D}" presName="roof" presStyleLbl="dkBgShp" presStyleIdx="0" presStyleCnt="2" custLinFactNeighborX="-5714" custLinFactNeighborY="7966"/>
      <dgm:spPr/>
      <dgm:t>
        <a:bodyPr/>
        <a:lstStyle/>
        <a:p>
          <a:endParaRPr lang="en-US"/>
        </a:p>
      </dgm:t>
    </dgm:pt>
    <dgm:pt modelId="{6BC4C587-5F20-47D0-8921-40754CDEAB7D}" type="pres">
      <dgm:prSet presAssocID="{7F5D8158-0E12-4D47-9D67-55491C43F71D}" presName="pillars" presStyleCnt="0"/>
      <dgm:spPr/>
    </dgm:pt>
    <dgm:pt modelId="{EFF6E19E-658F-47B7-BC12-C0576C89F703}" type="pres">
      <dgm:prSet presAssocID="{7F5D8158-0E12-4D47-9D67-55491C43F71D}" presName="pillar1" presStyleLbl="node1" presStyleIdx="0" presStyleCnt="2" custLinFactNeighborY="-3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576904-511D-40F2-A8D2-66F95FFB9457}" type="pres">
      <dgm:prSet presAssocID="{DADEEA0F-53EE-4063-9165-8F52067AD019}" presName="pillarX" presStyleLbl="node1" presStyleIdx="1" presStyleCnt="2" custLinFactNeighborY="-3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00DD4-9896-47C8-BFF2-2AEB9790883C}" type="pres">
      <dgm:prSet presAssocID="{7F5D8158-0E12-4D47-9D67-55491C43F71D}" presName="base" presStyleLbl="dkBgShp" presStyleIdx="1" presStyleCnt="2" custAng="16388300" custFlipVert="1" custFlipHor="0" custScaleX="4347" custScaleY="448207" custLinFactY="-500000" custLinFactNeighborX="2857" custLinFactNeighborY="-553957"/>
      <dgm:spPr/>
    </dgm:pt>
  </dgm:ptLst>
  <dgm:cxnLst>
    <dgm:cxn modelId="{6F5C3F0B-8034-48EB-B0BC-1D0A23CC5925}" srcId="{7F5D8158-0E12-4D47-9D67-55491C43F71D}" destId="{DADEEA0F-53EE-4063-9165-8F52067AD019}" srcOrd="1" destOrd="0" parTransId="{3CE966AB-2081-407C-8D16-E4B5A0A10598}" sibTransId="{4BBD4920-1A53-4919-AFF0-EEBC67EA8656}"/>
    <dgm:cxn modelId="{E2CBA587-1E91-43BF-85A3-00A96629AE81}" type="presOf" srcId="{7F5D8158-0E12-4D47-9D67-55491C43F71D}" destId="{70C73E8B-9554-40F2-B5F1-1049F80E289A}" srcOrd="0" destOrd="0" presId="urn:microsoft.com/office/officeart/2005/8/layout/hList3"/>
    <dgm:cxn modelId="{9435A058-E81F-4085-8D46-FA852381F38E}" srcId="{B38342DF-E9D9-48B9-A9A5-B2E2C73A5901}" destId="{7F5D8158-0E12-4D47-9D67-55491C43F71D}" srcOrd="0" destOrd="0" parTransId="{ED15B3EB-38D0-4840-BE8E-EF9AA62378B4}" sibTransId="{76C65284-4E30-4CF4-8E1D-E801A412311A}"/>
    <dgm:cxn modelId="{F46A6537-D41E-492B-B7E6-CF96C6311476}" type="presOf" srcId="{6F4C4D56-56DB-404C-9850-929363A07C68}" destId="{EFF6E19E-658F-47B7-BC12-C0576C89F703}" srcOrd="0" destOrd="0" presId="urn:microsoft.com/office/officeart/2005/8/layout/hList3"/>
    <dgm:cxn modelId="{39AEAB92-F03F-4066-9735-FFE69EF0F611}" type="presOf" srcId="{DADEEA0F-53EE-4063-9165-8F52067AD019}" destId="{62576904-511D-40F2-A8D2-66F95FFB9457}" srcOrd="0" destOrd="0" presId="urn:microsoft.com/office/officeart/2005/8/layout/hList3"/>
    <dgm:cxn modelId="{03A9870B-9EBE-4E5D-BB35-C19E3EA4311E}" type="presOf" srcId="{B38342DF-E9D9-48B9-A9A5-B2E2C73A5901}" destId="{D3F1261D-694B-489E-954C-9EB46AE82052}" srcOrd="0" destOrd="0" presId="urn:microsoft.com/office/officeart/2005/8/layout/hList3"/>
    <dgm:cxn modelId="{D4B4B3A6-3D00-455D-8308-9E4AB179A31F}" srcId="{7F5D8158-0E12-4D47-9D67-55491C43F71D}" destId="{6F4C4D56-56DB-404C-9850-929363A07C68}" srcOrd="0" destOrd="0" parTransId="{7039BEEE-6E51-498A-A7D7-9548930EFFA1}" sibTransId="{3E4014A2-0058-4EB8-A1A9-F0735156BE52}"/>
    <dgm:cxn modelId="{A92AE8CC-481E-4869-9C0A-7EE2214CCC4E}" type="presParOf" srcId="{D3F1261D-694B-489E-954C-9EB46AE82052}" destId="{70C73E8B-9554-40F2-B5F1-1049F80E289A}" srcOrd="0" destOrd="0" presId="urn:microsoft.com/office/officeart/2005/8/layout/hList3"/>
    <dgm:cxn modelId="{D572D57A-1AE7-4662-9292-2D0A53955017}" type="presParOf" srcId="{D3F1261D-694B-489E-954C-9EB46AE82052}" destId="{6BC4C587-5F20-47D0-8921-40754CDEAB7D}" srcOrd="1" destOrd="0" presId="urn:microsoft.com/office/officeart/2005/8/layout/hList3"/>
    <dgm:cxn modelId="{16E9F611-D104-4123-86B8-98FF942E33E2}" type="presParOf" srcId="{6BC4C587-5F20-47D0-8921-40754CDEAB7D}" destId="{EFF6E19E-658F-47B7-BC12-C0576C89F703}" srcOrd="0" destOrd="0" presId="urn:microsoft.com/office/officeart/2005/8/layout/hList3"/>
    <dgm:cxn modelId="{EEEF6D4C-9761-4F55-9A6C-3A99B2813420}" type="presParOf" srcId="{6BC4C587-5F20-47D0-8921-40754CDEAB7D}" destId="{62576904-511D-40F2-A8D2-66F95FFB9457}" srcOrd="1" destOrd="0" presId="urn:microsoft.com/office/officeart/2005/8/layout/hList3"/>
    <dgm:cxn modelId="{F56A212A-27FC-4248-B7EC-A0A326607755}" type="presParOf" srcId="{D3F1261D-694B-489E-954C-9EB46AE82052}" destId="{1A800DD4-9896-47C8-BFF2-2AEB9790883C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8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39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40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41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55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64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65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66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DA11FD-A902-4097-8E6E-90B83304E3EE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D64CB2-0A2A-4AFE-97C9-25F1997B1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FFBBD-5DA9-4C47-953E-BCA9ADCC694A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74D2E-F8BB-43C5-A988-C2374FA35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B2058-430F-4BBE-8145-955E81A78EEF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EF112-1DC5-4126-BA03-A5BB73EA3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D499D-9BA6-4618-91C2-B0074B1987CE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B34B5-59BF-41CE-B729-D15C51E2C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2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24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Freeform 25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7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8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9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10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11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7E2086-70FC-48CB-9CB7-780ED2BA364E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C7A5E8-D476-4C4B-8AE9-192ACC845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3F091D-8B6F-441F-8705-A1EA9F998B90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6908C9-D1BF-4968-992C-7505A35D9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A18141-E1AA-45A4-8050-C150C70739B0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8C64CF-1222-4783-826B-27147ADA6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C509-8648-4169-870F-0B99EA2D5A11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67D17-77BC-487B-A8E7-9F78DBF9D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C90E39-07F7-45DE-BC98-BA2F2859BC91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59C4A0-EF16-4A00-9093-BC6FADAD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F76BE-ADBE-49FE-9F99-4623512E5A13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A5554-E672-4B9B-8A23-6B0804B28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3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516CB5-6642-4CEC-93F5-D4501E1A10C7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3473E9-0C2A-4E1C-993A-49B49FC89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B1F15F3-B6EE-4EE7-96A2-2C80CA0A713A}" type="datetimeFigureOut">
              <a:rPr lang="en-US"/>
              <a:pPr>
                <a:defRPr/>
              </a:pPr>
              <a:t>5/10/2008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D8F4CEC-9087-4417-BC6C-C814DC8A7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7" r:id="rId2"/>
    <p:sldLayoutId id="2147483769" r:id="rId3"/>
    <p:sldLayoutId id="2147483770" r:id="rId4"/>
    <p:sldLayoutId id="2147483771" r:id="rId5"/>
    <p:sldLayoutId id="2147483766" r:id="rId6"/>
    <p:sldLayoutId id="2147483772" r:id="rId7"/>
    <p:sldLayoutId id="2147483765" r:id="rId8"/>
    <p:sldLayoutId id="2147483773" r:id="rId9"/>
    <p:sldLayoutId id="2147483764" r:id="rId10"/>
    <p:sldLayoutId id="21474837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20896"/>
            <a:ext cx="7772400" cy="1975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cap="none" dirty="0" err="1" smtClean="0">
                <a:solidFill>
                  <a:schemeClr val="tx2">
                    <a:satMod val="200000"/>
                  </a:schemeClr>
                </a:solidFill>
              </a:rPr>
              <a:t>iSnooze</a:t>
            </a:r>
            <a:endParaRPr lang="en-US" sz="6000" cap="none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914400" y="2759075"/>
            <a:ext cx="7772400" cy="15081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3600" smtClean="0"/>
              <a:t>Apple</a:t>
            </a:r>
            <a:endParaRPr lang="en-US" sz="2600" smtClean="0"/>
          </a:p>
        </p:txBody>
      </p:sp>
      <p:pic>
        <p:nvPicPr>
          <p:cNvPr id="13315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/>
        </p:nvGraphicFramePr>
        <p:xfrm>
          <a:off x="1600200" y="5562600"/>
          <a:ext cx="61722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Problems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Backlight</a:t>
            </a:r>
          </a:p>
          <a:p>
            <a:pPr lvl="1" eaLnBrk="1" hangingPunct="1"/>
            <a:r>
              <a:rPr lang="en-US" smtClean="0"/>
              <a:t>Dead on arrival</a:t>
            </a:r>
          </a:p>
          <a:p>
            <a:pPr eaLnBrk="1" hangingPunct="1"/>
            <a:r>
              <a:rPr lang="en-US" smtClean="0"/>
              <a:t>LCD Fades</a:t>
            </a:r>
          </a:p>
          <a:p>
            <a:pPr lvl="1" eaLnBrk="1" hangingPunct="1"/>
            <a:r>
              <a:rPr lang="en-US" smtClean="0"/>
              <a:t>BCD Driver chips unable to sink enough current</a:t>
            </a:r>
          </a:p>
          <a:p>
            <a:pPr eaLnBrk="1" hangingPunct="1"/>
            <a:r>
              <a:rPr lang="en-US" smtClean="0"/>
              <a:t>iPod Integration</a:t>
            </a:r>
          </a:p>
          <a:p>
            <a:pPr lvl="1" eaLnBrk="1" hangingPunct="1"/>
            <a:r>
              <a:rPr lang="en-US" smtClean="0"/>
              <a:t>Not able to fully utilize protocol</a:t>
            </a:r>
          </a:p>
          <a:p>
            <a:pPr eaLnBrk="1" hangingPunct="1"/>
            <a:r>
              <a:rPr lang="en-US" smtClean="0"/>
              <a:t>Audio Amplification</a:t>
            </a:r>
          </a:p>
          <a:p>
            <a:pPr lvl="1" eaLnBrk="1" hangingPunct="1"/>
            <a:r>
              <a:rPr lang="en-US" smtClean="0"/>
              <a:t>Feedback in op-amp circuit caused audio distortion</a:t>
            </a:r>
          </a:p>
        </p:txBody>
      </p:sp>
      <p:pic>
        <p:nvPicPr>
          <p:cNvPr id="22531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Cost Analysis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3554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749425"/>
          <a:ext cx="6934200" cy="487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2590800"/>
                <a:gridCol w="533400"/>
                <a:gridCol w="1219200"/>
                <a:gridCol w="990600"/>
              </a:tblGrid>
              <a:tr h="3048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 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Bulk 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MC908JL16CPE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$2.19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VI-319-DP-FC-S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7-Segment</a:t>
                      </a:r>
                      <a:r>
                        <a:rPr lang="en-US" sz="1400" baseline="0" dirty="0" smtClean="0"/>
                        <a:t> LCD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$6.80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$6.80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KIT-LED-41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LCD Backlight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$3.25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$3.25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$3.78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74LS374N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$1.80</a:t>
                      </a:r>
                      <a:endParaRPr lang="en-US" sz="1400" dirty="0"/>
                    </a:p>
                  </a:txBody>
                  <a:tcPr/>
                </a:tc>
              </a:tr>
              <a:tr h="302405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74LS247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BCD Converter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$3.84</a:t>
                      </a:r>
                      <a:endParaRPr lang="en-US" sz="1400" dirty="0"/>
                    </a:p>
                  </a:txBody>
                  <a:tcPr/>
                </a:tc>
              </a:tr>
              <a:tr h="302405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74LS08N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Hex AND Gate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$0.32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74LS138N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3-8 Decoder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$0.41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74LS148N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8-3 Encoder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$0.80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DS1307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RTC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$1.69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$1.69</a:t>
                      </a:r>
                      <a:endParaRPr lang="en-US" sz="1400" dirty="0"/>
                    </a:p>
                  </a:txBody>
                  <a:tcPr/>
                </a:tc>
              </a:tr>
              <a:tr h="3009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24LC256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EEPROM 256k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$1.35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$1.35</a:t>
                      </a:r>
                      <a:endParaRPr lang="en-US" sz="1400" dirty="0"/>
                    </a:p>
                  </a:txBody>
                  <a:tcPr/>
                </a:tc>
              </a:tr>
              <a:tr h="300968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DS32KHZ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Oscillator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$2.55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$2.55</a:t>
                      </a:r>
                      <a:endParaRPr lang="en-US" sz="1400" dirty="0"/>
                    </a:p>
                  </a:txBody>
                  <a:tcPr/>
                </a:tc>
              </a:tr>
              <a:tr h="3009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10Mhz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Oscillator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$1.27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$1.27</a:t>
                      </a:r>
                      <a:endParaRPr lang="en-US" sz="1400" dirty="0"/>
                    </a:p>
                  </a:txBody>
                  <a:tcPr/>
                </a:tc>
              </a:tr>
              <a:tr h="300968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QT1103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$2.17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$2.17</a:t>
                      </a:r>
                      <a:endParaRPr lang="en-US" sz="1400" dirty="0"/>
                    </a:p>
                  </a:txBody>
                  <a:tcPr/>
                </a:tc>
              </a:tr>
              <a:tr h="3009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Resistors Pack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330</a:t>
                      </a:r>
                      <a:r>
                        <a:rPr lang="el-GR" sz="1400" dirty="0" smtClean="0">
                          <a:latin typeface="Arial"/>
                          <a:cs typeface="Arial"/>
                        </a:rPr>
                        <a:t>Ω</a:t>
                      </a:r>
                      <a:r>
                        <a:rPr lang="en-US" sz="1400" dirty="0" smtClean="0"/>
                        <a:t>, 1</a:t>
                      </a:r>
                      <a:r>
                        <a:rPr lang="el-GR" sz="1400" dirty="0" smtClean="0">
                          <a:latin typeface="Arial"/>
                          <a:cs typeface="Arial"/>
                        </a:rPr>
                        <a:t>Ω</a:t>
                      </a:r>
                      <a:r>
                        <a:rPr lang="en-US" sz="1400" dirty="0" smtClean="0"/>
                        <a:t> , 2</a:t>
                      </a:r>
                      <a:r>
                        <a:rPr lang="el-GR" sz="1400" dirty="0" smtClean="0">
                          <a:latin typeface="Arial"/>
                          <a:cs typeface="Arial"/>
                        </a:rPr>
                        <a:t>Ω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smtClean="0"/>
                        <a:t>10K</a:t>
                      </a:r>
                      <a:r>
                        <a:rPr lang="el-GR" sz="1400" dirty="0" smtClean="0">
                          <a:latin typeface="Arial"/>
                          <a:cs typeface="Arial"/>
                        </a:rPr>
                        <a:t>Ω</a:t>
                      </a:r>
                      <a:r>
                        <a:rPr lang="en-US" sz="1400" dirty="0" smtClean="0"/>
                        <a:t> , 500K</a:t>
                      </a:r>
                      <a:r>
                        <a:rPr lang="el-GR" sz="1400" dirty="0" smtClean="0">
                          <a:latin typeface="Arial"/>
                          <a:cs typeface="Arial"/>
                        </a:rPr>
                        <a:t>Ω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$1.86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659" name="Picture 1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Cost Analysis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4578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765300"/>
          <a:ext cx="6934200" cy="463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2590800"/>
                <a:gridCol w="533400"/>
                <a:gridCol w="1219200"/>
                <a:gridCol w="990600"/>
              </a:tblGrid>
              <a:tr h="3048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 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Bulk 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Capacitors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100pF, .1uF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$2.00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3.3v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Battery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$0.85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$1.59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$3.18</a:t>
                      </a:r>
                      <a:endParaRPr lang="en-US" sz="1400" dirty="0"/>
                    </a:p>
                  </a:txBody>
                  <a:tcPr/>
                </a:tc>
              </a:tr>
              <a:tr h="3024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Buzzer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$0.50</a:t>
                      </a:r>
                      <a:endParaRPr lang="en-US" sz="1400" dirty="0"/>
                    </a:p>
                  </a:txBody>
                  <a:tcPr/>
                </a:tc>
              </a:tr>
              <a:tr h="30240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Piezo</a:t>
                      </a:r>
                      <a:r>
                        <a:rPr lang="en-US" sz="1400" dirty="0" smtClean="0"/>
                        <a:t> Speaker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$0.50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iPod Dock Adaptor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$0.50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Adaptor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$4.35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$4.35</a:t>
                      </a:r>
                      <a:endParaRPr lang="en-US" sz="1400" dirty="0"/>
                    </a:p>
                  </a:txBody>
                  <a:tcPr/>
                </a:tc>
              </a:tr>
              <a:tr h="3052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Total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$45.96</a:t>
                      </a:r>
                      <a:endParaRPr lang="en-US" sz="1400" b="1" dirty="0"/>
                    </a:p>
                  </a:txBody>
                  <a:tcPr/>
                </a:tc>
              </a:tr>
              <a:tr h="3009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Apple Volume</a:t>
                      </a:r>
                      <a:r>
                        <a:rPr lang="en-US" sz="1400" b="1" baseline="0" dirty="0" smtClean="0"/>
                        <a:t> Discount 20%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-$9.19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00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Cost</a:t>
                      </a:r>
                      <a:r>
                        <a:rPr lang="en-US" sz="1400" b="1" baseline="0" dirty="0" smtClean="0"/>
                        <a:t> Basis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$36.77</a:t>
                      </a:r>
                      <a:endParaRPr lang="en-US" sz="1400" b="1" dirty="0"/>
                    </a:p>
                  </a:txBody>
                  <a:tcPr/>
                </a:tc>
              </a:tr>
              <a:tr h="3009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0962">
                <a:tc>
                  <a:txBody>
                    <a:bodyPr/>
                    <a:lstStyle/>
                    <a:p>
                      <a:pPr algn="r"/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Price Point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$49.99</a:t>
                      </a:r>
                    </a:p>
                  </a:txBody>
                  <a:tcPr/>
                </a:tc>
              </a:tr>
              <a:tr h="300968">
                <a:tc>
                  <a:txBody>
                    <a:bodyPr/>
                    <a:lstStyle/>
                    <a:p>
                      <a:pPr algn="r"/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$13.22</a:t>
                      </a:r>
                      <a:endParaRPr lang="en-US" sz="1400" b="1" dirty="0"/>
                    </a:p>
                  </a:txBody>
                  <a:tcPr/>
                </a:tc>
              </a:tr>
              <a:tr h="3009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Profit Margin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26.4%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677" name="Picture 1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tx2">
                    <a:satMod val="200000"/>
                  </a:schemeClr>
                </a:solidFill>
              </a:rPr>
              <a:t>Questions?</a:t>
            </a:r>
            <a:endParaRPr lang="en-US" sz="6000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5602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Objective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</a:t>
            </a:r>
          </a:p>
          <a:p>
            <a:pPr lvl="1" eaLnBrk="1" hangingPunct="1"/>
            <a:r>
              <a:rPr lang="en-US" smtClean="0"/>
              <a:t>No feature creep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cs typeface="Arial" charset="0"/>
              </a:rPr>
              <a:t>“It Just Works”™</a:t>
            </a:r>
            <a:endParaRPr lang="en-US" smtClean="0"/>
          </a:p>
          <a:p>
            <a:pPr lvl="1" eaLnBrk="1" hangingPunct="1"/>
            <a:r>
              <a:rPr lang="en-US" smtClean="0"/>
              <a:t>No user manual</a:t>
            </a:r>
          </a:p>
          <a:p>
            <a:pPr lvl="1" eaLnBrk="1" hangingPunct="1"/>
            <a:r>
              <a:rPr lang="en-US" smtClean="0"/>
              <a:t>Intuitive</a:t>
            </a:r>
          </a:p>
          <a:p>
            <a:pPr eaLnBrk="1" hangingPunct="1"/>
            <a:r>
              <a:rPr lang="en-US" smtClean="0"/>
              <a:t>Beautiful</a:t>
            </a:r>
          </a:p>
          <a:p>
            <a:pPr lvl="1" eaLnBrk="1" hangingPunct="1"/>
            <a:r>
              <a:rPr lang="en-US" smtClean="0"/>
              <a:t>Sleek and hip</a:t>
            </a:r>
          </a:p>
          <a:p>
            <a:pPr lvl="1" eaLnBrk="1" hangingPunct="1"/>
            <a:r>
              <a:rPr lang="en-US" smtClean="0"/>
              <a:t>Doesn’t look “cheap”</a:t>
            </a:r>
          </a:p>
        </p:txBody>
      </p:sp>
      <p:pic>
        <p:nvPicPr>
          <p:cNvPr id="14339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Features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“Think Different”</a:t>
            </a:r>
            <a:r>
              <a:rPr lang="en-US" smtClean="0">
                <a:latin typeface="Arial" charset="0"/>
                <a:cs typeface="Arial" charset="0"/>
              </a:rPr>
              <a:t>™</a:t>
            </a:r>
            <a:endParaRPr lang="en-US" smtClean="0"/>
          </a:p>
          <a:p>
            <a:pPr lvl="1" eaLnBrk="1" hangingPunct="1"/>
            <a:r>
              <a:rPr lang="en-US" smtClean="0"/>
              <a:t>Button less</a:t>
            </a:r>
          </a:p>
          <a:p>
            <a:pPr lvl="1" eaLnBrk="1" hangingPunct="1"/>
            <a:r>
              <a:rPr lang="en-US" smtClean="0"/>
              <a:t>Seamless iPod integration</a:t>
            </a:r>
          </a:p>
          <a:p>
            <a:pPr lvl="1" eaLnBrk="1" hangingPunct="1"/>
            <a:r>
              <a:rPr lang="en-US" smtClean="0"/>
              <a:t>Simple user interface</a:t>
            </a:r>
          </a:p>
          <a:p>
            <a:pPr eaLnBrk="1" hangingPunct="1"/>
            <a:r>
              <a:rPr lang="en-US" smtClean="0"/>
              <a:t>Standard Features</a:t>
            </a:r>
          </a:p>
          <a:p>
            <a:pPr lvl="1" eaLnBrk="1" hangingPunct="1"/>
            <a:r>
              <a:rPr lang="en-US" smtClean="0"/>
              <a:t>Snooze</a:t>
            </a:r>
          </a:p>
          <a:p>
            <a:pPr lvl="1" eaLnBrk="1" hangingPunct="1"/>
            <a:r>
              <a:rPr lang="en-US" smtClean="0"/>
              <a:t>Alarm buzzer</a:t>
            </a:r>
          </a:p>
          <a:p>
            <a:pPr lvl="1" eaLnBrk="1" hangingPunct="1"/>
            <a:r>
              <a:rPr lang="en-US" smtClean="0"/>
              <a:t>12/24 Hour</a:t>
            </a:r>
          </a:p>
          <a:p>
            <a:pPr lvl="1" eaLnBrk="1" hangingPunct="1"/>
            <a:r>
              <a:rPr lang="en-US" smtClean="0"/>
              <a:t>Battery backup</a:t>
            </a:r>
          </a:p>
          <a:p>
            <a:pPr eaLnBrk="1" hangingPunct="1"/>
            <a:endParaRPr lang="en-US" smtClean="0"/>
          </a:p>
        </p:txBody>
      </p:sp>
      <p:pic>
        <p:nvPicPr>
          <p:cNvPr id="15363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Schematic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6386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62400" y="3200400"/>
            <a:ext cx="685800" cy="1524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uC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5562600"/>
            <a:ext cx="1676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iPod Dock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3200400"/>
            <a:ext cx="99060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Touch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Buttons</a:t>
            </a:r>
          </a:p>
        </p:txBody>
      </p:sp>
      <p:sp>
        <p:nvSpPr>
          <p:cNvPr id="1026" name="Sound"/>
          <p:cNvSpPr>
            <a:spLocks noEditPoints="1" noChangeArrowheads="1"/>
          </p:cNvSpPr>
          <p:nvPr/>
        </p:nvSpPr>
        <p:spPr bwMode="auto">
          <a:xfrm rot="10800000">
            <a:off x="1371600" y="5486400"/>
            <a:ext cx="523875" cy="59372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ound"/>
          <p:cNvSpPr>
            <a:spLocks noEditPoints="1" noChangeArrowheads="1"/>
          </p:cNvSpPr>
          <p:nvPr/>
        </p:nvSpPr>
        <p:spPr bwMode="auto">
          <a:xfrm>
            <a:off x="3733800" y="5486400"/>
            <a:ext cx="523875" cy="59372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16392" name="Group 36"/>
          <p:cNvGrpSpPr>
            <a:grpSpLocks/>
          </p:cNvGrpSpPr>
          <p:nvPr/>
        </p:nvGrpSpPr>
        <p:grpSpPr bwMode="auto">
          <a:xfrm>
            <a:off x="6477000" y="3581400"/>
            <a:ext cx="2057400" cy="762000"/>
            <a:chOff x="6553200" y="3581400"/>
            <a:chExt cx="2057400" cy="762000"/>
          </a:xfrm>
        </p:grpSpPr>
        <p:sp>
          <p:nvSpPr>
            <p:cNvPr id="7" name="Rectangle 6"/>
            <p:cNvSpPr/>
            <p:nvPr/>
          </p:nvSpPr>
          <p:spPr>
            <a:xfrm>
              <a:off x="6553200" y="3581400"/>
              <a:ext cx="2057400" cy="7620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12:59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6705600" y="3733800"/>
              <a:ext cx="152400" cy="152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 rot="16200000">
            <a:off x="5511007" y="3377406"/>
            <a:ext cx="990600" cy="33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22" name="Down Arrow 21"/>
          <p:cNvSpPr/>
          <p:nvPr/>
        </p:nvSpPr>
        <p:spPr>
          <a:xfrm rot="16200000">
            <a:off x="2133600" y="3581400"/>
            <a:ext cx="304800" cy="1524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2095500" y="3543300"/>
            <a:ext cx="9906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Encoder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5511007" y="4444206"/>
            <a:ext cx="990600" cy="33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5511007" y="2310606"/>
            <a:ext cx="990600" cy="33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29" name="Rectangle 28"/>
          <p:cNvSpPr/>
          <p:nvPr/>
        </p:nvSpPr>
        <p:spPr>
          <a:xfrm rot="16200000">
            <a:off x="5511007" y="5511006"/>
            <a:ext cx="990600" cy="33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Register</a:t>
            </a:r>
          </a:p>
        </p:txBody>
      </p:sp>
      <p:grpSp>
        <p:nvGrpSpPr>
          <p:cNvPr id="16399" name="Group 32"/>
          <p:cNvGrpSpPr>
            <a:grpSpLocks/>
          </p:cNvGrpSpPr>
          <p:nvPr/>
        </p:nvGrpSpPr>
        <p:grpSpPr bwMode="auto">
          <a:xfrm>
            <a:off x="4724400" y="3352800"/>
            <a:ext cx="1066800" cy="419100"/>
            <a:chOff x="6477000" y="2781300"/>
            <a:chExt cx="1066800" cy="419100"/>
          </a:xfrm>
        </p:grpSpPr>
        <p:sp>
          <p:nvSpPr>
            <p:cNvPr id="19" name="Down Arrow 18"/>
            <p:cNvSpPr/>
            <p:nvPr/>
          </p:nvSpPr>
          <p:spPr>
            <a:xfrm rot="16200000">
              <a:off x="6781800" y="2476500"/>
              <a:ext cx="419100" cy="1028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47" name="TextBox 31"/>
            <p:cNvSpPr txBox="1">
              <a:spLocks noChangeArrowheads="1"/>
            </p:cNvSpPr>
            <p:nvPr/>
          </p:nvSpPr>
          <p:spPr bwMode="auto">
            <a:xfrm>
              <a:off x="6477000" y="2819400"/>
              <a:ext cx="1066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Data Bus</a:t>
              </a:r>
            </a:p>
          </p:txBody>
        </p:sp>
      </p:grpSp>
      <p:grpSp>
        <p:nvGrpSpPr>
          <p:cNvPr id="16400" name="Group 33"/>
          <p:cNvGrpSpPr>
            <a:grpSpLocks/>
          </p:cNvGrpSpPr>
          <p:nvPr/>
        </p:nvGrpSpPr>
        <p:grpSpPr bwMode="auto">
          <a:xfrm>
            <a:off x="4724400" y="4000500"/>
            <a:ext cx="1066800" cy="419100"/>
            <a:chOff x="6477000" y="2781300"/>
            <a:chExt cx="1066800" cy="419100"/>
          </a:xfrm>
        </p:grpSpPr>
        <p:sp>
          <p:nvSpPr>
            <p:cNvPr id="35" name="Down Arrow 34"/>
            <p:cNvSpPr/>
            <p:nvPr/>
          </p:nvSpPr>
          <p:spPr>
            <a:xfrm rot="16200000">
              <a:off x="6781800" y="2476500"/>
              <a:ext cx="419100" cy="10287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45" name="TextBox 35"/>
            <p:cNvSpPr txBox="1">
              <a:spLocks noChangeArrowheads="1"/>
            </p:cNvSpPr>
            <p:nvPr/>
          </p:nvSpPr>
          <p:spPr bwMode="auto">
            <a:xfrm>
              <a:off x="6477000" y="2819400"/>
              <a:ext cx="1066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latin typeface="Corbel" pitchFamily="34" charset="0"/>
                </a:rPr>
                <a:t>Address</a:t>
              </a:r>
            </a:p>
          </p:txBody>
        </p:sp>
      </p:grpSp>
      <p:sp>
        <p:nvSpPr>
          <p:cNvPr id="38" name="Oval 37"/>
          <p:cNvSpPr/>
          <p:nvPr/>
        </p:nvSpPr>
        <p:spPr>
          <a:xfrm>
            <a:off x="6553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80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1628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676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24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077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820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58000" y="4419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162800" y="4419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467600" y="4419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72400" y="4419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077200" y="4419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382000" y="4419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553200" y="4419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4" name="Elbow Connector 53"/>
          <p:cNvCxnSpPr/>
          <p:nvPr/>
        </p:nvCxnSpPr>
        <p:spPr>
          <a:xfrm rot="5400000">
            <a:off x="3200400" y="4800600"/>
            <a:ext cx="990600" cy="381000"/>
          </a:xfrm>
          <a:prstGeom prst="bentConnector3">
            <a:avLst>
              <a:gd name="adj1" fmla="val -1282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819400" y="3467100"/>
            <a:ext cx="1066800" cy="419100"/>
            <a:chOff x="6477000" y="2781300"/>
            <a:chExt cx="1066800" cy="419100"/>
          </a:xfrm>
          <a:solidFill>
            <a:schemeClr val="accent6">
              <a:lumMod val="75000"/>
            </a:schemeClr>
          </a:solidFill>
        </p:grpSpPr>
        <p:sp>
          <p:nvSpPr>
            <p:cNvPr id="57" name="Down Arrow 56"/>
            <p:cNvSpPr/>
            <p:nvPr/>
          </p:nvSpPr>
          <p:spPr>
            <a:xfrm rot="16200000">
              <a:off x="6781800" y="2476500"/>
              <a:ext cx="419100" cy="1028700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7000" y="2819400"/>
              <a:ext cx="10668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+mn-lt"/>
                  <a:cs typeface="+mn-cs"/>
                </a:rPr>
                <a:t>Input Bus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6553200" y="2971800"/>
            <a:ext cx="19050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BCD Drivers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7315200" y="32766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Down Arrow 63"/>
          <p:cNvSpPr/>
          <p:nvPr/>
        </p:nvSpPr>
        <p:spPr>
          <a:xfrm rot="16200000">
            <a:off x="6210300" y="2933700"/>
            <a:ext cx="304800" cy="2286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447800" y="2209800"/>
            <a:ext cx="685800" cy="38100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RTC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2209800"/>
            <a:ext cx="1143000" cy="38100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EEPROM</a:t>
            </a:r>
          </a:p>
        </p:txBody>
      </p:sp>
      <p:cxnSp>
        <p:nvCxnSpPr>
          <p:cNvPr id="69" name="Elbow Connector 68"/>
          <p:cNvCxnSpPr/>
          <p:nvPr/>
        </p:nvCxnSpPr>
        <p:spPr>
          <a:xfrm>
            <a:off x="2819400" y="2743200"/>
            <a:ext cx="1295400" cy="457200"/>
          </a:xfrm>
          <a:prstGeom prst="bentConnector3">
            <a:avLst>
              <a:gd name="adj1" fmla="val 100000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0800000">
            <a:off x="1828800" y="2743200"/>
            <a:ext cx="1143000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2666207" y="2666206"/>
            <a:ext cx="152400" cy="158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1751807" y="2666206"/>
            <a:ext cx="152400" cy="158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26" name="TextBox 79"/>
          <p:cNvSpPr txBox="1">
            <a:spLocks noChangeArrowheads="1"/>
          </p:cNvSpPr>
          <p:nvPr/>
        </p:nvSpPr>
        <p:spPr bwMode="auto">
          <a:xfrm>
            <a:off x="1981200" y="4419600"/>
            <a:ext cx="67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Beep</a:t>
            </a:r>
          </a:p>
        </p:txBody>
      </p:sp>
      <p:sp>
        <p:nvSpPr>
          <p:cNvPr id="16427" name="TextBox 80"/>
          <p:cNvSpPr txBox="1">
            <a:spLocks noChangeArrowheads="1"/>
          </p:cNvSpPr>
          <p:nvPr/>
        </p:nvSpPr>
        <p:spPr bwMode="auto">
          <a:xfrm>
            <a:off x="2819400" y="4800600"/>
            <a:ext cx="723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Serial</a:t>
            </a:r>
          </a:p>
        </p:txBody>
      </p:sp>
      <p:sp>
        <p:nvSpPr>
          <p:cNvPr id="16428" name="TextBox 81"/>
          <p:cNvSpPr txBox="1">
            <a:spLocks noChangeArrowheads="1"/>
          </p:cNvSpPr>
          <p:nvPr/>
        </p:nvSpPr>
        <p:spPr bwMode="auto">
          <a:xfrm>
            <a:off x="6400800" y="4495800"/>
            <a:ext cx="3889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rbel" pitchFamily="34" charset="0"/>
              </a:rPr>
              <a:t>Sun</a:t>
            </a:r>
          </a:p>
        </p:txBody>
      </p:sp>
      <p:sp>
        <p:nvSpPr>
          <p:cNvPr id="16429" name="TextBox 82"/>
          <p:cNvSpPr txBox="1">
            <a:spLocks noChangeArrowheads="1"/>
          </p:cNvSpPr>
          <p:nvPr/>
        </p:nvSpPr>
        <p:spPr bwMode="auto">
          <a:xfrm>
            <a:off x="6697663" y="4495800"/>
            <a:ext cx="4270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rbel" pitchFamily="34" charset="0"/>
              </a:rPr>
              <a:t>Mon</a:t>
            </a:r>
          </a:p>
        </p:txBody>
      </p:sp>
      <p:sp>
        <p:nvSpPr>
          <p:cNvPr id="16430" name="TextBox 83"/>
          <p:cNvSpPr txBox="1">
            <a:spLocks noChangeArrowheads="1"/>
          </p:cNvSpPr>
          <p:nvPr/>
        </p:nvSpPr>
        <p:spPr bwMode="auto">
          <a:xfrm>
            <a:off x="7002463" y="4495800"/>
            <a:ext cx="3857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rbel" pitchFamily="34" charset="0"/>
              </a:rPr>
              <a:t>Tue</a:t>
            </a:r>
          </a:p>
        </p:txBody>
      </p:sp>
      <p:sp>
        <p:nvSpPr>
          <p:cNvPr id="16431" name="TextBox 84"/>
          <p:cNvSpPr txBox="1">
            <a:spLocks noChangeArrowheads="1"/>
          </p:cNvSpPr>
          <p:nvPr/>
        </p:nvSpPr>
        <p:spPr bwMode="auto">
          <a:xfrm>
            <a:off x="7307263" y="4495800"/>
            <a:ext cx="431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rbel" pitchFamily="34" charset="0"/>
              </a:rPr>
              <a:t>Wed</a:t>
            </a:r>
          </a:p>
        </p:txBody>
      </p:sp>
      <p:sp>
        <p:nvSpPr>
          <p:cNvPr id="16432" name="TextBox 85"/>
          <p:cNvSpPr txBox="1">
            <a:spLocks noChangeArrowheads="1"/>
          </p:cNvSpPr>
          <p:nvPr/>
        </p:nvSpPr>
        <p:spPr bwMode="auto">
          <a:xfrm>
            <a:off x="7620000" y="4495800"/>
            <a:ext cx="390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rbel" pitchFamily="34" charset="0"/>
              </a:rPr>
              <a:t>Thu</a:t>
            </a:r>
          </a:p>
        </p:txBody>
      </p:sp>
      <p:sp>
        <p:nvSpPr>
          <p:cNvPr id="16433" name="TextBox 86"/>
          <p:cNvSpPr txBox="1">
            <a:spLocks noChangeArrowheads="1"/>
          </p:cNvSpPr>
          <p:nvPr/>
        </p:nvSpPr>
        <p:spPr bwMode="auto">
          <a:xfrm>
            <a:off x="7924800" y="4495800"/>
            <a:ext cx="322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rbel" pitchFamily="34" charset="0"/>
              </a:rPr>
              <a:t>Fri</a:t>
            </a:r>
          </a:p>
        </p:txBody>
      </p:sp>
      <p:sp>
        <p:nvSpPr>
          <p:cNvPr id="16434" name="TextBox 87"/>
          <p:cNvSpPr txBox="1">
            <a:spLocks noChangeArrowheads="1"/>
          </p:cNvSpPr>
          <p:nvPr/>
        </p:nvSpPr>
        <p:spPr bwMode="auto">
          <a:xfrm>
            <a:off x="8229600" y="4495800"/>
            <a:ext cx="3619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rbel" pitchFamily="34" charset="0"/>
              </a:rPr>
              <a:t>Sat</a:t>
            </a:r>
          </a:p>
        </p:txBody>
      </p:sp>
      <p:sp>
        <p:nvSpPr>
          <p:cNvPr id="89" name="Oval 88"/>
          <p:cNvSpPr/>
          <p:nvPr/>
        </p:nvSpPr>
        <p:spPr>
          <a:xfrm>
            <a:off x="457200" y="1600200"/>
            <a:ext cx="609600" cy="633413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Bat</a:t>
            </a:r>
          </a:p>
        </p:txBody>
      </p:sp>
      <p:cxnSp>
        <p:nvCxnSpPr>
          <p:cNvPr id="91" name="Shape 90"/>
          <p:cNvCxnSpPr>
            <a:stCxn id="89" idx="4"/>
            <a:endCxn id="66" idx="1"/>
          </p:cNvCxnSpPr>
          <p:nvPr/>
        </p:nvCxnSpPr>
        <p:spPr>
          <a:xfrm rot="16200000" flipH="1">
            <a:off x="1021556" y="1974057"/>
            <a:ext cx="166687" cy="685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ound"/>
          <p:cNvSpPr>
            <a:spLocks noEditPoints="1" noChangeArrowheads="1"/>
          </p:cNvSpPr>
          <p:nvPr/>
        </p:nvSpPr>
        <p:spPr bwMode="auto">
          <a:xfrm>
            <a:off x="4962525" y="2438400"/>
            <a:ext cx="523875" cy="59372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cxnSp>
        <p:nvCxnSpPr>
          <p:cNvPr id="94" name="Shape 93"/>
          <p:cNvCxnSpPr>
            <a:stCxn id="6" idx="0"/>
          </p:cNvCxnSpPr>
          <p:nvPr/>
        </p:nvCxnSpPr>
        <p:spPr>
          <a:xfrm rot="5400000" flipH="1" flipV="1">
            <a:off x="4362450" y="2686050"/>
            <a:ext cx="457200" cy="571500"/>
          </a:xfrm>
          <a:prstGeom prst="bent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39" name="TextBox 102"/>
          <p:cNvSpPr txBox="1">
            <a:spLocks noChangeArrowheads="1"/>
          </p:cNvSpPr>
          <p:nvPr/>
        </p:nvSpPr>
        <p:spPr bwMode="auto">
          <a:xfrm>
            <a:off x="4230688" y="244951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Buzz</a:t>
            </a:r>
          </a:p>
        </p:txBody>
      </p:sp>
      <p:sp>
        <p:nvSpPr>
          <p:cNvPr id="104" name="Sound"/>
          <p:cNvSpPr>
            <a:spLocks noEditPoints="1" noChangeArrowheads="1"/>
          </p:cNvSpPr>
          <p:nvPr/>
        </p:nvSpPr>
        <p:spPr bwMode="auto">
          <a:xfrm rot="10800000">
            <a:off x="1228725" y="4419600"/>
            <a:ext cx="523875" cy="59372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sx="1000" sy="1000" algn="ctr" rotWithShape="0">
              <a:srgbClr val="808080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cxnSp>
        <p:nvCxnSpPr>
          <p:cNvPr id="108" name="Elbow Connector 107"/>
          <p:cNvCxnSpPr/>
          <p:nvPr/>
        </p:nvCxnSpPr>
        <p:spPr>
          <a:xfrm rot="10800000" flipV="1">
            <a:off x="1828800" y="4191000"/>
            <a:ext cx="2133600" cy="5334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42" name="TextBox 108"/>
          <p:cNvSpPr txBox="1">
            <a:spLocks noChangeArrowheads="1"/>
          </p:cNvSpPr>
          <p:nvPr/>
        </p:nvSpPr>
        <p:spPr bwMode="auto">
          <a:xfrm>
            <a:off x="3735388" y="2449513"/>
            <a:ext cx="4556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I</a:t>
            </a:r>
            <a:r>
              <a:rPr lang="en-US" baseline="30000">
                <a:latin typeface="Corbel" pitchFamily="34" charset="0"/>
              </a:rPr>
              <a:t>2</a:t>
            </a:r>
            <a:r>
              <a:rPr lang="en-US">
                <a:latin typeface="Corbel" pitchFamily="34" charset="0"/>
              </a:rPr>
              <a:t>C</a:t>
            </a:r>
          </a:p>
        </p:txBody>
      </p:sp>
      <p:pic>
        <p:nvPicPr>
          <p:cNvPr id="16443" name="Picture 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Touch Sensitive Buttons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/>
              <a:t>QTouch</a:t>
            </a:r>
            <a:r>
              <a:rPr lang="en-US" dirty="0" smtClean="0"/>
              <a:t> Technology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Key design feature in iPod, </a:t>
            </a:r>
            <a:r>
              <a:rPr lang="en-US" dirty="0" err="1" smtClean="0"/>
              <a:t>iPhone</a:t>
            </a:r>
            <a:endParaRPr lang="en-US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Allows us to design a sleek clock housing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QT110 1-Channel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Detects change in capacitance as a finger approaches the electrode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QT1103 10-Channel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QFN Package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Adjacent Key Suppression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Problems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Soldering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Tactile Feedback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Routing of wires causes unwanted capacitance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iPod Integration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381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657600"/>
            <a:ext cx="609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-533400" y="-228600"/>
            <a:ext cx="10363200" cy="7467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10200" y="6553200"/>
            <a:ext cx="4572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0225" y="1438275"/>
            <a:ext cx="55911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334000" y="1752600"/>
            <a:ext cx="381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4350"/>
            <a:ext cx="5105400" cy="4921250"/>
          </a:xfrm>
        </p:spPr>
        <p:txBody>
          <a:bodyPr>
            <a:normAutofit fontScale="77500" lnSpcReduction="2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Apple Accessory Protocol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Reverse Engineered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Poor documentation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Difficult to obtain parts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Difficult to obtain robustness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Serial Communication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Accessory Indicator Resistor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Command Packets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 smtClean="0"/>
              <a:t>Header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 smtClean="0"/>
              <a:t>Length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 smtClean="0"/>
              <a:t>Mode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altLang="zh-TW" dirty="0" smtClean="0"/>
              <a:t>Checksum = [0x100 - (length + mode + command)]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TW" dirty="0" smtClean="0"/>
              <a:t>Problems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TW" dirty="0" smtClean="0"/>
              <a:t>Soldering</a:t>
            </a:r>
          </a:p>
        </p:txBody>
      </p:sp>
      <p:pic>
        <p:nvPicPr>
          <p:cNvPr id="19458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iPod Integration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172200" y="2743200"/>
          <a:ext cx="2667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iPod Integration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381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657600"/>
            <a:ext cx="609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-533400" y="-228600"/>
            <a:ext cx="10363200" cy="7467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487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76200"/>
            <a:ext cx="7391400" cy="690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410200" y="6337300"/>
            <a:ext cx="776288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+mn-cs"/>
              </a:rPr>
              <a:t>uC</a:t>
            </a:r>
            <a:r>
              <a:rPr lang="en-US" sz="800" b="1" dirty="0">
                <a:solidFill>
                  <a:schemeClr val="bg2">
                    <a:lumMod val="75000"/>
                  </a:schemeClr>
                </a:solidFill>
                <a:latin typeface="+mn-lt"/>
                <a:cs typeface="+mn-cs"/>
              </a:rPr>
              <a:t> Serial </a:t>
            </a:r>
            <a:r>
              <a:rPr lang="en-US" sz="800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+mn-cs"/>
              </a:rPr>
              <a:t>TxD</a:t>
            </a:r>
            <a:endParaRPr lang="en-US" sz="800" b="1" dirty="0">
              <a:solidFill>
                <a:schemeClr val="bg2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0200" y="6553200"/>
            <a:ext cx="4572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tx2">
                    <a:satMod val="200000"/>
                  </a:schemeClr>
                </a:solidFill>
              </a:rPr>
              <a:t>Demo</a:t>
            </a:r>
            <a:endParaRPr lang="en-US" sz="6000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1506" name="Picture 2" descr="C:\Users\Tony\Desktop\CarbonApple_mono1024.jpg"/>
          <p:cNvPicPr>
            <a:picLocks noChangeAspect="1" noChangeArrowheads="1"/>
          </p:cNvPicPr>
          <p:nvPr/>
        </p:nvPicPr>
        <p:blipFill>
          <a:blip r:embed="rId2">
            <a:lum bright="-6000"/>
          </a:blip>
          <a:srcRect/>
          <a:stretch>
            <a:fillRect/>
          </a:stretch>
        </p:blipFill>
        <p:spPr bwMode="auto">
          <a:xfrm>
            <a:off x="6781800" y="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04800"/>
            <a:ext cx="4000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354</Words>
  <Application>Microsoft Office PowerPoint</Application>
  <PresentationFormat>On-screen Show (4:3)</PresentationFormat>
  <Paragraphs>216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Consolas</vt:lpstr>
      <vt:lpstr>Corbel</vt:lpstr>
      <vt:lpstr>Wingdings</vt:lpstr>
      <vt:lpstr>Wingdings 2</vt:lpstr>
      <vt:lpstr>Wingdings 3</vt:lpstr>
      <vt:lpstr>Calibri</vt:lpstr>
      <vt:lpstr>Courier New</vt:lpstr>
      <vt:lpstr>新細明體</vt:lpstr>
      <vt:lpstr>Metro</vt:lpstr>
      <vt:lpstr>Metro</vt:lpstr>
      <vt:lpstr>Metro</vt:lpstr>
      <vt:lpstr>Metro</vt:lpstr>
      <vt:lpstr>Metro</vt:lpstr>
      <vt:lpstr>Metro</vt:lpstr>
      <vt:lpstr>Metro</vt:lpstr>
      <vt:lpstr>Slide 1</vt:lpstr>
      <vt:lpstr>Objective</vt:lpstr>
      <vt:lpstr>Features</vt:lpstr>
      <vt:lpstr>Schematic</vt:lpstr>
      <vt:lpstr>Touch Sensitive Buttons</vt:lpstr>
      <vt:lpstr>iPod Integration</vt:lpstr>
      <vt:lpstr>iPod Integration</vt:lpstr>
      <vt:lpstr>iPod Integration</vt:lpstr>
      <vt:lpstr>Demo</vt:lpstr>
      <vt:lpstr>Problems</vt:lpstr>
      <vt:lpstr>Cost Analysis</vt:lpstr>
      <vt:lpstr>Cost Analysis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iClock</dc:title>
  <dc:creator>Jenny Chang</dc:creator>
  <cp:lastModifiedBy>houk</cp:lastModifiedBy>
  <cp:revision>145</cp:revision>
  <dcterms:created xsi:type="dcterms:W3CDTF">2008-04-28T05:50:03Z</dcterms:created>
  <dcterms:modified xsi:type="dcterms:W3CDTF">2008-05-10T21:02:10Z</dcterms:modified>
</cp:coreProperties>
</file>