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88889" autoAdjust="0"/>
  </p:normalViewPr>
  <p:slideViewPr>
    <p:cSldViewPr snapToGrid="0" snapToObjects="1" showGuides="1">
      <p:cViewPr>
        <p:scale>
          <a:sx n="125" d="100"/>
          <a:sy n="125" d="100"/>
        </p:scale>
        <p:origin x="90" y="-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6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02T22:24:05.76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5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712588-04B1-427B-82EE-E8DB90309F08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4516C9-5EA6-C3D0-1522-BBF5AC006901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353A0C-431D-2D61-4256-5547356028F5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A949F7-88BE-6827-3D8E-C8B7F286EE6B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F04DFA-4142-48F8-8A17-4799B1BBD322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92213B-4B39-7A2E-AA2B-346AF35C7D0F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BBF90A-B087-2DDE-DBB0-4966B09C63B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FF30DEF-0417-8182-7E8E-33472477FBFB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D1AC32-BA33-1FB8-C995-7F82246C516E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4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5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2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8F7B7-1657-0E17-4DB8-6BC0149B91D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81008-504B-1956-B7B7-74923E5CFEF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7500F-5A0B-1D64-7032-50E6522A7A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dashboards/c4f0dc2a-e661-4f6e-b01c-2f962861a8c8/view/6601eb2c0fa902c971b6bde4079a2e547831225ae6bb8a5085807b490e332297a96a1494c87d4e09de450762f5b8160fc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576" y="1799834"/>
            <a:ext cx="557953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1576" y="3038307"/>
            <a:ext cx="5760156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Stack Overflow Developer Survey – 2019 Analysis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Nathan Chan</a:t>
            </a:r>
          </a:p>
          <a:p>
            <a:pPr marL="0" indent="0" algn="r">
              <a:buNone/>
            </a:pPr>
            <a:r>
              <a:rPr lang="en-US" dirty="0"/>
              <a:t>August 1,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3" y="116268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7676" y="92646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comes out to be a popular choice of database for the current year whereas PostgreSQL is the select database desired in the future  </a:t>
            </a:r>
          </a:p>
          <a:p>
            <a:r>
              <a:rPr lang="en-US" dirty="0"/>
              <a:t>Oracle comes as the least popular for the current year and DynamoDB as well for the next year as well.</a:t>
            </a:r>
          </a:p>
          <a:p>
            <a:r>
              <a:rPr lang="en-US" dirty="0"/>
              <a:t>Looking to the future, PostgreSQL, MongoDB, Elasticsearch, MySQL, and Microsoft SQL Server appear to be the most trending databases.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becoming the new upcoming popular desired database skill among users replacing MySQL.</a:t>
            </a:r>
          </a:p>
          <a:p>
            <a:r>
              <a:rPr lang="en-US" dirty="0"/>
              <a:t>Oracle has been replaced by other programming languages at most places.  </a:t>
            </a:r>
          </a:p>
          <a:p>
            <a:r>
              <a:rPr lang="en-US" dirty="0"/>
              <a:t>PostgreSQL, MongoDB, Elasticsearch, MySQL, and Microsoft SQL Server appear to be the more popular desired choices of databases in the future.  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791770"/>
            <a:ext cx="3500828" cy="2470065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7494" y="3208494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i="1" dirty="0">
                <a:hlinkClick r:id="rId3"/>
              </a:rPr>
              <a:t>https://dataplatform.cloud.ibm.com/dashboards/c4f0dc2a-e661-4f6e-b01c-2f962861a8c8/view/6601eb2c0fa902c971b6bde4079a2e547831225ae6bb8a5085807b490e332297a96a1494c87d4e09de450762f5b8160fcb</a:t>
            </a:r>
            <a:endParaRPr lang="en-US" sz="2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33" y="1956080"/>
            <a:ext cx="3054361" cy="3054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AB5B8-1CC0-AF2F-0C98-FD3E21E70DEC}"/>
              </a:ext>
            </a:extLst>
          </p:cNvPr>
          <p:cNvSpPr txBox="1"/>
          <p:nvPr/>
        </p:nvSpPr>
        <p:spPr>
          <a:xfrm>
            <a:off x="4647494" y="2026802"/>
            <a:ext cx="6309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ED8428"/>
                </a:solidFill>
              </a:rPr>
              <a:t>The permanent link of the read-only view of the Cognos dashboard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DEFA9-CD8E-29AC-E9F8-27D6F23D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49"/>
          <a:stretch/>
        </p:blipFill>
        <p:spPr>
          <a:xfrm>
            <a:off x="457200" y="537150"/>
            <a:ext cx="11033759" cy="48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B6ADD-8469-F59C-EA12-D741E013C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4"/>
          <a:stretch/>
        </p:blipFill>
        <p:spPr>
          <a:xfrm>
            <a:off x="546100" y="831921"/>
            <a:ext cx="10909300" cy="48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F71F1-EE86-8FA0-3DBE-89CDC28B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754380"/>
            <a:ext cx="10845800" cy="48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769717"/>
            <a:ext cx="3500828" cy="2470065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3255" y="2426800"/>
            <a:ext cx="2382838" cy="23828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/>
          <a:lstStyle/>
          <a:p>
            <a:r>
              <a:rPr lang="en-US" dirty="0"/>
              <a:t>All ages used for survey.  Outliers filtered out.  </a:t>
            </a:r>
          </a:p>
          <a:p>
            <a:r>
              <a:rPr lang="en-US" dirty="0"/>
              <a:t>All genders were considered for this survey.</a:t>
            </a:r>
          </a:p>
          <a:p>
            <a:r>
              <a:rPr lang="en-US" dirty="0"/>
              <a:t>People from across various countries were asked for the survey.</a:t>
            </a:r>
          </a:p>
          <a:p>
            <a:r>
              <a:rPr lang="en-US" dirty="0"/>
              <a:t>Various people with different educational levels were included as well.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7" y="52468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The upcoming languages trend is for web languages like HTML/CSS and scripting languages like Bash/Shell/PowerShell.</a:t>
            </a:r>
          </a:p>
          <a:p>
            <a:r>
              <a:rPr lang="en-US" dirty="0"/>
              <a:t>The upcoming trend for relational database usage is PostgreSQL.</a:t>
            </a:r>
          </a:p>
          <a:p>
            <a:r>
              <a:rPr lang="en-US" dirty="0"/>
              <a:t>Docker appears to be the most used platform and continues to be the future platform of use.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People are looking towards web languages and shell scripting in the future.</a:t>
            </a:r>
          </a:p>
          <a:p>
            <a:r>
              <a:rPr lang="en-US" dirty="0"/>
              <a:t>Relational databases are the trending options for the future!</a:t>
            </a:r>
          </a:p>
          <a:p>
            <a:r>
              <a:rPr lang="en-US" dirty="0"/>
              <a:t>Docker is the dominant platform for all platforms.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8828" y="2190097"/>
            <a:ext cx="2839104" cy="283910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2252345"/>
            <a:ext cx="6809509" cy="4351338"/>
          </a:xfrm>
        </p:spPr>
        <p:txBody>
          <a:bodyPr/>
          <a:lstStyle/>
          <a:p>
            <a:r>
              <a:rPr lang="en-US" dirty="0"/>
              <a:t>The top language in demand of present and future is HTML/CSS.</a:t>
            </a:r>
          </a:p>
          <a:p>
            <a:r>
              <a:rPr lang="en-US" dirty="0"/>
              <a:t>The top database in demand:</a:t>
            </a:r>
          </a:p>
          <a:p>
            <a:pPr marL="0" indent="0">
              <a:buNone/>
            </a:pPr>
            <a:r>
              <a:rPr lang="en-US" dirty="0"/>
              <a:t>   Present – MySQL; Future - PostgreSQL</a:t>
            </a:r>
          </a:p>
          <a:p>
            <a:r>
              <a:rPr lang="en-US" dirty="0"/>
              <a:t>The most popular platform is Docker.</a:t>
            </a:r>
          </a:p>
          <a:p>
            <a:r>
              <a:rPr lang="en-US" dirty="0"/>
              <a:t>The top web frame in demand for present and future is Angular.js.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C0049D-43D5-BA34-9E17-A655DBFB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731849"/>
            <a:ext cx="3500828" cy="247006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875" y="191078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30E665-F374-B8E1-2BBB-2F9A7128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56" y="1520254"/>
            <a:ext cx="7550215" cy="45528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FB5DDA0-DDD2-770D-7D00-C62932D4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731849"/>
            <a:ext cx="3500828" cy="2470065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1B8A7-9F8E-664F-3530-8973DECA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40" y="1408005"/>
            <a:ext cx="10948600" cy="43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8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/>
              <a:t>Executive Summary</a:t>
            </a:r>
          </a:p>
          <a:p>
            <a:r>
              <a:rPr lang="en-US" sz="8000" dirty="0"/>
              <a:t>Introduction</a:t>
            </a:r>
          </a:p>
          <a:p>
            <a:r>
              <a:rPr lang="en-US" sz="8000" dirty="0"/>
              <a:t>Methodology</a:t>
            </a:r>
          </a:p>
          <a:p>
            <a:r>
              <a:rPr lang="en-US" sz="8000" dirty="0"/>
              <a:t>Results</a:t>
            </a:r>
          </a:p>
          <a:p>
            <a:pPr lvl="1"/>
            <a:r>
              <a:rPr lang="en-US" sz="7200" dirty="0"/>
              <a:t>Visualization – Charts</a:t>
            </a:r>
          </a:p>
          <a:p>
            <a:pPr lvl="1"/>
            <a:r>
              <a:rPr lang="en-US" sz="7200" dirty="0"/>
              <a:t>Dashboard</a:t>
            </a:r>
          </a:p>
          <a:p>
            <a:r>
              <a:rPr lang="en-US" sz="8000" dirty="0"/>
              <a:t>Discussion</a:t>
            </a:r>
          </a:p>
          <a:p>
            <a:pPr lvl="1"/>
            <a:r>
              <a:rPr lang="en-US" sz="7200" dirty="0"/>
              <a:t>Findings &amp; Implications</a:t>
            </a:r>
          </a:p>
          <a:p>
            <a:r>
              <a:rPr lang="en-US" sz="8000" dirty="0"/>
              <a:t>Conclusion</a:t>
            </a:r>
          </a:p>
          <a:p>
            <a:r>
              <a:rPr lang="en-US" sz="8000" dirty="0"/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71C254F-144F-9FB3-8F19-A2FF8AD9D00E}"/>
              </a:ext>
            </a:extLst>
          </p:cNvPr>
          <p:cNvSpPr txBox="1">
            <a:spLocks/>
          </p:cNvSpPr>
          <p:nvPr/>
        </p:nvSpPr>
        <p:spPr>
          <a:xfrm>
            <a:off x="-2357120" y="760559"/>
            <a:ext cx="9984740" cy="2425279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F9372-9145-98F9-435C-F5DBF519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8" y="1045832"/>
            <a:ext cx="9718272" cy="4947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34B88-482A-9F7F-0604-6734C403CD82}"/>
              </a:ext>
            </a:extLst>
          </p:cNvPr>
          <p:cNvSpPr txBox="1"/>
          <p:nvPr/>
        </p:nvSpPr>
        <p:spPr>
          <a:xfrm>
            <a:off x="806333" y="1242060"/>
            <a:ext cx="539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Popular Languages and Average Annual Salary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</a:t>
            </a:r>
            <a:r>
              <a:rPr lang="en-US" dirty="0" err="1"/>
              <a:t>SUdMMARY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4278" y="1196276"/>
            <a:ext cx="7068725" cy="4465447"/>
          </a:xfrm>
        </p:spPr>
        <p:txBody>
          <a:bodyPr>
            <a:normAutofit fontScale="85000" lnSpcReduction="20000"/>
          </a:bodyPr>
          <a:lstStyle/>
          <a:p>
            <a:r>
              <a:rPr lang="en-US" sz="2200" b="1" dirty="0">
                <a:solidFill>
                  <a:srgbClr val="ED8428"/>
                </a:solidFill>
              </a:rPr>
              <a:t>Current Technology Usage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10 Languages Worked with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10 Databases Worked with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Platforms as presented by Word Cloud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10 Web Frames worked with</a:t>
            </a:r>
          </a:p>
          <a:p>
            <a:r>
              <a:rPr lang="en-US" sz="2200" b="1" dirty="0">
                <a:solidFill>
                  <a:srgbClr val="ED8428"/>
                </a:solidFill>
              </a:rPr>
              <a:t>Future Technology Trend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10 Languages Desired Next Year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10 Databases Desired Next Year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Platforms worked with Desired Next Year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10 Web Frames Desired Next Year</a:t>
            </a:r>
          </a:p>
          <a:p>
            <a:r>
              <a:rPr lang="en-US" sz="2200" b="1" dirty="0">
                <a:solidFill>
                  <a:srgbClr val="ED8428"/>
                </a:solidFill>
                <a:latin typeface="+mn-lt"/>
              </a:rPr>
              <a:t>Demographics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Respondents Classified by Gender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Respondent Count for Countries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Respondent Count by 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Respondent Count by Gender by Formal Education Level</a:t>
            </a:r>
          </a:p>
          <a:p>
            <a:endParaRPr lang="en-US" sz="2200" dirty="0">
              <a:solidFill>
                <a:srgbClr val="ED8428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91" y="2140311"/>
            <a:ext cx="2852070" cy="2852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D14FC-E39B-03E8-C46C-7C5FC5CBEFF5}"/>
              </a:ext>
            </a:extLst>
          </p:cNvPr>
          <p:cNvSpPr txBox="1"/>
          <p:nvPr/>
        </p:nvSpPr>
        <p:spPr>
          <a:xfrm>
            <a:off x="1171291" y="1744980"/>
            <a:ext cx="2966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EXECUTIVE SUMMARY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08" y="2262037"/>
            <a:ext cx="2546184" cy="25461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673695" y="1253331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dirty="0">
                <a:latin typeface="+mn-lt"/>
              </a:rPr>
              <a:t>This is a report written for Stack Overflow’s annual Developer Survey.  It is the world’s largest and most comprehensive survey of people who code around the world.</a:t>
            </a:r>
          </a:p>
          <a:p>
            <a:r>
              <a:rPr lang="en-US" dirty="0">
                <a:latin typeface="+mn-lt"/>
              </a:rPr>
              <a:t>Nearly 90,000 developers. </a:t>
            </a:r>
          </a:p>
          <a:p>
            <a:r>
              <a:rPr lang="en-US" dirty="0">
                <a:latin typeface="+mn-lt"/>
              </a:rPr>
              <a:t>Trends of predictive analysis and characterization of developers around the globe.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ED354-C9E8-9344-67E7-E3F9BDA5A07E}"/>
              </a:ext>
            </a:extLst>
          </p:cNvPr>
          <p:cNvSpPr txBox="1"/>
          <p:nvPr/>
        </p:nvSpPr>
        <p:spPr>
          <a:xfrm>
            <a:off x="1326281" y="1690688"/>
            <a:ext cx="6309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6981" y="1253330"/>
            <a:ext cx="70687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Collecting Data – </a:t>
            </a:r>
            <a:r>
              <a:rPr lang="en-US" sz="2200" b="1" i="1" dirty="0">
                <a:solidFill>
                  <a:srgbClr val="ED8428"/>
                </a:solidFill>
              </a:rPr>
              <a:t>Stack Overflow Developer Survey – 2019</a:t>
            </a:r>
          </a:p>
          <a:p>
            <a:pPr lvl="1"/>
            <a:r>
              <a:rPr lang="en-US" sz="1800" dirty="0"/>
              <a:t>Using – API.</a:t>
            </a:r>
          </a:p>
          <a:p>
            <a:pPr lvl="1"/>
            <a:r>
              <a:rPr lang="en-US" sz="1800" dirty="0"/>
              <a:t>Using – Web scraping.</a:t>
            </a:r>
          </a:p>
          <a:p>
            <a:r>
              <a:rPr lang="en-US" sz="2200" dirty="0"/>
              <a:t>Exploring Data</a:t>
            </a:r>
          </a:p>
          <a:p>
            <a:pPr lvl="1"/>
            <a:r>
              <a:rPr lang="en-US" sz="1800" dirty="0"/>
              <a:t>Finding Duplicates &amp; Removing Duplicates.</a:t>
            </a:r>
          </a:p>
          <a:p>
            <a:pPr lvl="1"/>
            <a:r>
              <a:rPr lang="en-US" sz="1800" dirty="0"/>
              <a:t>Finding &amp; Imputing Missing Values.</a:t>
            </a:r>
          </a:p>
          <a:p>
            <a:pPr lvl="1"/>
            <a:r>
              <a:rPr lang="en-US" sz="1800" dirty="0"/>
              <a:t>Normalizing Data</a:t>
            </a:r>
          </a:p>
          <a:p>
            <a:pPr lvl="1"/>
            <a:r>
              <a:rPr lang="en-US" sz="1800" dirty="0"/>
              <a:t>Handling Outliers</a:t>
            </a:r>
          </a:p>
          <a:p>
            <a:pPr lvl="1"/>
            <a:r>
              <a:rPr lang="en-US" sz="1800" dirty="0"/>
              <a:t>Correlation</a:t>
            </a:r>
          </a:p>
          <a:p>
            <a:r>
              <a:rPr lang="en-US" sz="2200" dirty="0"/>
              <a:t>Visualization Data</a:t>
            </a:r>
          </a:p>
          <a:p>
            <a:pPr lvl="1"/>
            <a:r>
              <a:rPr lang="en-US" sz="1800" dirty="0"/>
              <a:t>Visualization Distribution, Relation, Composition &amp; Comparison of data.</a:t>
            </a:r>
          </a:p>
          <a:p>
            <a:pPr lvl="1"/>
            <a:r>
              <a:rPr lang="en-US" sz="1800" dirty="0"/>
              <a:t>Building Dashboard.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EF7B3F-B8E6-CD2B-FC36-B46DFBDD32CB}"/>
              </a:ext>
            </a:extLst>
          </p:cNvPr>
          <p:cNvSpPr txBox="1"/>
          <p:nvPr/>
        </p:nvSpPr>
        <p:spPr>
          <a:xfrm>
            <a:off x="1326281" y="1690688"/>
            <a:ext cx="6309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METHDOLOGY</a:t>
            </a: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1BE217B-03EA-FEE9-2472-5675DAE3392A}"/>
              </a:ext>
            </a:extLst>
          </p:cNvPr>
          <p:cNvSpPr/>
          <p:nvPr/>
        </p:nvSpPr>
        <p:spPr>
          <a:xfrm>
            <a:off x="784860" y="1572154"/>
            <a:ext cx="4069080" cy="755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510" y="1706191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0347" y="1822449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2FEEB9-6D4F-C4E2-420D-EC80871AF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51"/>
          <a:stretch/>
        </p:blipFill>
        <p:spPr>
          <a:xfrm>
            <a:off x="663667" y="2324389"/>
            <a:ext cx="5348513" cy="29674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6CD67A-17FF-0801-A02B-7140D3592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822" y="2524442"/>
            <a:ext cx="4886457" cy="27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7196" y="802252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 appears to be a popular choice for the current year as well as the future.  </a:t>
            </a:r>
          </a:p>
          <a:p>
            <a:r>
              <a:rPr lang="en-US" dirty="0"/>
              <a:t>PHP comes as the least popular for the current year and Kotlin appears as the least choice for the next year.</a:t>
            </a:r>
          </a:p>
          <a:p>
            <a:r>
              <a:rPr lang="en-US" dirty="0"/>
              <a:t>JavaScript and Java appear to be a mid-popular choice for the current year and next year respectively.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7196" y="3268302"/>
            <a:ext cx="6272022" cy="23835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 is becoming the new and upcoming popular and demanding programming language among users.</a:t>
            </a:r>
          </a:p>
          <a:p>
            <a:r>
              <a:rPr lang="en-US" dirty="0"/>
              <a:t>PHP and Kotlin have been replaced by other programming languages at most places.</a:t>
            </a:r>
          </a:p>
          <a:p>
            <a:r>
              <a:rPr lang="en-US" dirty="0"/>
              <a:t>JavaScript and Java appear to be medium demand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9B7DC2-3BCE-E288-098A-1A2D1630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10" y="2230580"/>
            <a:ext cx="5212080" cy="2873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044039-70A0-CEB4-E491-D71D22AE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4"/>
            <a:ext cx="5297290" cy="28368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43AD35-5A21-42F7-0BDC-F79D191F7CB9}"/>
              </a:ext>
            </a:extLst>
          </p:cNvPr>
          <p:cNvSpPr/>
          <p:nvPr/>
        </p:nvSpPr>
        <p:spPr>
          <a:xfrm>
            <a:off x="722510" y="1572154"/>
            <a:ext cx="4131430" cy="755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9908" y="1754331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1083</TotalTime>
  <Words>709</Words>
  <Application>Microsoft Office PowerPoint</Application>
  <PresentationFormat>Widescreen</PresentationFormat>
  <Paragraphs>118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IBM Plex Mono Text</vt:lpstr>
      <vt:lpstr>Rockwell</vt:lpstr>
      <vt:lpstr>Wingdings</vt:lpstr>
      <vt:lpstr>Atlas</vt:lpstr>
      <vt:lpstr>Capstone Project</vt:lpstr>
      <vt:lpstr>OUTLINE</vt:lpstr>
      <vt:lpstr>EXECUTIVE SUdMMARY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Nathan Chan</cp:lastModifiedBy>
  <cp:revision>58</cp:revision>
  <dcterms:created xsi:type="dcterms:W3CDTF">2020-10-28T18:29:43Z</dcterms:created>
  <dcterms:modified xsi:type="dcterms:W3CDTF">2023-08-03T00:47:34Z</dcterms:modified>
</cp:coreProperties>
</file>