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397" r:id="rId2"/>
    <p:sldId id="392" r:id="rId3"/>
    <p:sldId id="307" r:id="rId4"/>
    <p:sldId id="400" r:id="rId5"/>
    <p:sldId id="308" r:id="rId6"/>
    <p:sldId id="309" r:id="rId7"/>
    <p:sldId id="401" r:id="rId8"/>
    <p:sldId id="310" r:id="rId9"/>
    <p:sldId id="398" r:id="rId10"/>
    <p:sldId id="311" r:id="rId11"/>
    <p:sldId id="393" r:id="rId12"/>
    <p:sldId id="312" r:id="rId13"/>
    <p:sldId id="394" r:id="rId14"/>
    <p:sldId id="313" r:id="rId15"/>
    <p:sldId id="395" r:id="rId16"/>
    <p:sldId id="314" r:id="rId17"/>
    <p:sldId id="396" r:id="rId18"/>
    <p:sldId id="315" r:id="rId19"/>
    <p:sldId id="399" r:id="rId20"/>
    <p:sldId id="388" r:id="rId21"/>
  </p:sldIdLst>
  <p:sldSz cx="9144000" cy="6858000" type="screen4x3"/>
  <p:notesSz cx="6858000" cy="9028113"/>
  <p:embeddedFontLst>
    <p:embeddedFont>
      <p:font typeface="ArtBrush" pitchFamily="34" charset="0"/>
      <p:regular r:id="rId2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63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013" autoAdjust="0"/>
    <p:restoredTop sz="90929"/>
  </p:normalViewPr>
  <p:slideViewPr>
    <p:cSldViewPr>
      <p:cViewPr varScale="1">
        <p:scale>
          <a:sx n="79" d="100"/>
          <a:sy n="79" d="100"/>
        </p:scale>
        <p:origin x="-1494" y="-96"/>
      </p:cViewPr>
      <p:guideLst>
        <p:guide orient="horz" pos="2448"/>
        <p:guide orient="horz" pos="1104"/>
        <p:guide pos="912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1938" y="-96"/>
      </p:cViewPr>
      <p:guideLst>
        <p:guide orient="horz" pos="2843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png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png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08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72" tIns="44586" rIns="89172" bIns="44586" numCol="1" anchor="t" anchorCtr="0" compatLnSpc="1">
            <a:prstTxWarp prst="textNoShape">
              <a:avLst/>
            </a:prstTxWarp>
          </a:bodyPr>
          <a:lstStyle>
            <a:lvl1pPr defTabSz="892175" eaLnBrk="0" hangingPunct="0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908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72" tIns="44586" rIns="89172" bIns="44586" numCol="1" anchor="t" anchorCtr="0" compatLnSpc="1">
            <a:prstTxWarp prst="textNoShape">
              <a:avLst/>
            </a:prstTxWarp>
          </a:bodyPr>
          <a:lstStyle>
            <a:lvl1pPr algn="r" defTabSz="892175" eaLnBrk="0" hangingPunct="0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96313"/>
            <a:ext cx="29908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72" tIns="44586" rIns="89172" bIns="44586" numCol="1" anchor="b" anchorCtr="0" compatLnSpc="1">
            <a:prstTxWarp prst="textNoShape">
              <a:avLst/>
            </a:prstTxWarp>
          </a:bodyPr>
          <a:lstStyle>
            <a:lvl1pPr defTabSz="892175" eaLnBrk="0" hangingPunct="0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96313"/>
            <a:ext cx="29908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172" tIns="44586" rIns="89172" bIns="44586" numCol="1" anchor="b" anchorCtr="0" compatLnSpc="1">
            <a:prstTxWarp prst="textNoShape">
              <a:avLst/>
            </a:prstTxWarp>
          </a:bodyPr>
          <a:lstStyle>
            <a:lvl1pPr algn="r" defTabSz="892175" eaLnBrk="0" hangingPunct="0">
              <a:defRPr sz="1200">
                <a:latin typeface="Arial" charset="0"/>
              </a:defRPr>
            </a:lvl1pPr>
          </a:lstStyle>
          <a:p>
            <a:fld id="{55E3F7B3-3ADE-474F-AD4E-1439137D5A5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9" tIns="45384" rIns="90769" bIns="45384" numCol="1" anchor="t" anchorCtr="0" compatLnSpc="1">
            <a:prstTxWarp prst="textNoShape">
              <a:avLst/>
            </a:prstTxWarp>
          </a:bodyPr>
          <a:lstStyle>
            <a:lvl1pPr defTabSz="90646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9" tIns="45384" rIns="90769" bIns="45384" numCol="1" anchor="t" anchorCtr="0" compatLnSpc="1">
            <a:prstTxWarp prst="textNoShape">
              <a:avLst/>
            </a:prstTxWarp>
          </a:bodyPr>
          <a:lstStyle>
            <a:lvl1pPr algn="r" defTabSz="90646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71575" y="677863"/>
            <a:ext cx="4514850" cy="3386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89425"/>
            <a:ext cx="50292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9" tIns="45384" rIns="90769" bIns="45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9" tIns="45384" rIns="90769" bIns="45384" numCol="1" anchor="b" anchorCtr="0" compatLnSpc="1">
            <a:prstTxWarp prst="textNoShape">
              <a:avLst/>
            </a:prstTxWarp>
          </a:bodyPr>
          <a:lstStyle>
            <a:lvl1pPr defTabSz="906463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69" tIns="45384" rIns="90769" bIns="45384" numCol="1" anchor="b" anchorCtr="0" compatLnSpc="1">
            <a:prstTxWarp prst="textNoShape">
              <a:avLst/>
            </a:prstTxWarp>
          </a:bodyPr>
          <a:lstStyle>
            <a:lvl1pPr algn="r" defTabSz="906463" eaLnBrk="0" hangingPunct="0">
              <a:defRPr sz="1200"/>
            </a:lvl1pPr>
          </a:lstStyle>
          <a:p>
            <a:fld id="{405A4441-7243-47BB-BA1F-8D77E93E77A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62819" name="AutoShape 3"/>
          <p:cNvSpPr>
            <a:spLocks noChangeArrowheads="1"/>
          </p:cNvSpPr>
          <p:nvPr/>
        </p:nvSpPr>
        <p:spPr bwMode="auto">
          <a:xfrm>
            <a:off x="685800" y="990600"/>
            <a:ext cx="5181600" cy="1905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36576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2821" name="Group 5"/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162822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23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2824" name="Rectangle 8"/>
          <p:cNvSpPr>
            <a:spLocks noGrp="1" noChangeArrowheads="1"/>
          </p:cNvSpPr>
          <p:nvPr>
            <p:ph type="dt" sz="quarter" idx="2"/>
          </p:nvPr>
        </p:nvSpPr>
        <p:spPr>
          <a:xfrm>
            <a:off x="2667000" y="6553200"/>
            <a:ext cx="19050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62825" name="Rectangle 9"/>
          <p:cNvSpPr>
            <a:spLocks noGrp="1" noChangeArrowheads="1"/>
          </p:cNvSpPr>
          <p:nvPr>
            <p:ph type="ftr" sz="quarter" idx="3"/>
          </p:nvPr>
        </p:nvSpPr>
        <p:spPr>
          <a:xfrm>
            <a:off x="5195888" y="6553200"/>
            <a:ext cx="3279775" cy="304800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62826" name="Rectangle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9A72739C-5837-426A-A32B-6F152DF1BFB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628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936625" y="1425575"/>
            <a:ext cx="7772400" cy="1143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7B6BB-BC33-4BB8-995C-44B00A505B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762000"/>
            <a:ext cx="200025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584835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B7A9DC-E8BD-46AE-A0F3-62B5D2D149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47833C-DDFC-4C19-A3B1-AD787E7054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0FD4BE-56A7-4471-B72E-0FEA98BE8A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C5A90-86B8-4CB2-945E-836DCB919A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AE26E-4D2F-4D77-94CB-4E1F3C9353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10EFA-DDC0-4854-80E2-BEEAC967CC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7A5673-73F6-4039-8DE7-00872F1896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00AFC-856B-4599-A573-A15BF071B0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0EC2C-9C07-4F19-9331-0E72AEDF79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794" name="Group 2"/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617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796" name="Rectangle 4"/>
            <p:cNvSpPr>
              <a:spLocks noChangeArrowheads="1"/>
            </p:cNvSpPr>
            <p:nvPr/>
          </p:nvSpPr>
          <p:spPr bwMode="auto">
            <a:xfrm>
              <a:off x="432" y="0"/>
              <a:ext cx="1584" cy="6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1797" name="AutoShape 5"/>
          <p:cNvSpPr>
            <a:spLocks noChangeArrowheads="1"/>
          </p:cNvSpPr>
          <p:nvPr/>
        </p:nvSpPr>
        <p:spPr bwMode="auto">
          <a:xfrm>
            <a:off x="762000" y="762000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362200"/>
            <a:ext cx="8001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180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10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180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36875" y="6529388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618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2600" b="1">
                <a:solidFill>
                  <a:schemeClr val="bg1"/>
                </a:solidFill>
                <a:latin typeface="+mn-lt"/>
              </a:defRPr>
            </a:lvl1pPr>
          </a:lstStyle>
          <a:p>
            <a:fld id="{CDD999FC-56D9-4850-BF13-48369652BD33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61803" name="Group 11"/>
          <p:cNvGrpSpPr>
            <a:grpSpLocks/>
          </p:cNvGrpSpPr>
          <p:nvPr/>
        </p:nvGrpSpPr>
        <p:grpSpPr bwMode="auto">
          <a:xfrm>
            <a:off x="228600" y="1981200"/>
            <a:ext cx="7391400" cy="319088"/>
            <a:chOff x="144" y="1248"/>
            <a:chExt cx="4656" cy="201"/>
          </a:xfrm>
        </p:grpSpPr>
        <p:sp>
          <p:nvSpPr>
            <p:cNvPr id="161804" name="AutoShape 12"/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805" name="AutoShape 13"/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7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8C08-313B-4610-B1F0-A63AC53EF2CA}" type="slidenum">
              <a:rPr lang="en-US"/>
              <a:pPr/>
              <a:t>1</a:t>
            </a:fld>
            <a:endParaRPr lang="en-US"/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838200" y="3352800"/>
            <a:ext cx="5029200" cy="457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b="1">
                <a:latin typeface="Arial" charset="0"/>
                <a:sym typeface="Symbol" pitchFamily="18" charset="2"/>
              </a:rPr>
              <a:t>METHOD OF MOMENTS</a:t>
            </a:r>
            <a:r>
              <a:rPr lang="en-US">
                <a:latin typeface="Arial" charset="0"/>
                <a:sym typeface="Symbol" pitchFamily="18" charset="2"/>
              </a:rPr>
              <a:t> :</a:t>
            </a:r>
          </a:p>
        </p:txBody>
      </p:sp>
      <p:grpSp>
        <p:nvGrpSpPr>
          <p:cNvPr id="171018" name="Group 10"/>
          <p:cNvGrpSpPr>
            <a:grpSpLocks/>
          </p:cNvGrpSpPr>
          <p:nvPr/>
        </p:nvGrpSpPr>
        <p:grpSpPr bwMode="auto">
          <a:xfrm>
            <a:off x="762000" y="5334004"/>
            <a:ext cx="6423025" cy="750888"/>
            <a:chOff x="480" y="3360"/>
            <a:chExt cx="4046" cy="473"/>
          </a:xfrm>
        </p:grpSpPr>
        <p:sp>
          <p:nvSpPr>
            <p:cNvPr id="171015" name="Rectangle 7"/>
            <p:cNvSpPr>
              <a:spLocks noChangeArrowheads="1"/>
            </p:cNvSpPr>
            <p:nvPr/>
          </p:nvSpPr>
          <p:spPr bwMode="auto">
            <a:xfrm>
              <a:off x="480" y="3360"/>
              <a:ext cx="404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>
                  <a:latin typeface="Arial" charset="0"/>
                  <a:sym typeface="Symbol" pitchFamily="18" charset="2"/>
                </a:rPr>
                <a:t>If E(X</a:t>
              </a:r>
              <a:r>
                <a:rPr lang="en-US" sz="2000" baseline="-25000">
                  <a:latin typeface="Arial" charset="0"/>
                  <a:sym typeface="Symbol" pitchFamily="18" charset="2"/>
                </a:rPr>
                <a:t>i</a:t>
              </a:r>
              <a:r>
                <a:rPr lang="en-US" sz="2000">
                  <a:latin typeface="Arial" charset="0"/>
                  <a:sym typeface="Symbol" pitchFamily="18" charset="2"/>
                </a:rPr>
                <a:t>) is some function of </a:t>
              </a:r>
              <a:r>
                <a:rPr lang="en-US" sz="2000" b="1">
                  <a:latin typeface="Arial" charset="0"/>
                  <a:sym typeface="Symbol" pitchFamily="18" charset="2"/>
                </a:rPr>
                <a:t></a:t>
              </a:r>
              <a:r>
                <a:rPr lang="en-US" sz="2000">
                  <a:latin typeface="Arial" charset="0"/>
                  <a:sym typeface="Symbol" pitchFamily="18" charset="2"/>
                </a:rPr>
                <a:t>, then we can estimate that </a:t>
              </a:r>
            </a:p>
            <a:p>
              <a:r>
                <a:rPr lang="en-US" sz="2000">
                  <a:latin typeface="Arial" charset="0"/>
                  <a:sym typeface="Symbol" pitchFamily="18" charset="2"/>
                </a:rPr>
                <a:t>function </a:t>
              </a:r>
              <a:r>
                <a:rPr lang="en-US" sz="2000" b="1">
                  <a:latin typeface="Arial" charset="0"/>
                  <a:sym typeface="Symbol" pitchFamily="18" charset="2"/>
                </a:rPr>
                <a:t></a:t>
              </a:r>
              <a:r>
                <a:rPr lang="en-US" sz="2000">
                  <a:latin typeface="Arial" charset="0"/>
                  <a:sym typeface="Symbol" pitchFamily="18" charset="2"/>
                </a:rPr>
                <a:t>(</a:t>
              </a:r>
              <a:r>
                <a:rPr lang="en-US" sz="2000" b="1">
                  <a:latin typeface="Arial" charset="0"/>
                  <a:sym typeface="Symbol" pitchFamily="18" charset="2"/>
                </a:rPr>
                <a:t></a:t>
              </a:r>
              <a:r>
                <a:rPr lang="en-US" sz="2000">
                  <a:latin typeface="Arial" charset="0"/>
                  <a:sym typeface="Symbol" pitchFamily="18" charset="2"/>
                </a:rPr>
                <a:t>) using only the statistic </a:t>
              </a:r>
            </a:p>
          </p:txBody>
        </p:sp>
        <p:graphicFrame>
          <p:nvGraphicFramePr>
            <p:cNvPr id="171012" name="Object 4"/>
            <p:cNvGraphicFramePr>
              <a:graphicFrameLocks noChangeAspect="1"/>
            </p:cNvGraphicFramePr>
            <p:nvPr/>
          </p:nvGraphicFramePr>
          <p:xfrm>
            <a:off x="3072" y="3552"/>
            <a:ext cx="240" cy="281"/>
          </p:xfrm>
          <a:graphic>
            <a:graphicData uri="http://schemas.openxmlformats.org/presentationml/2006/ole">
              <p:oleObj spid="_x0000_s171012" name="Equation" r:id="rId3" imgW="139680" imgH="164880" progId="Equation.3">
                <p:embed/>
              </p:oleObj>
            </a:graphicData>
          </a:graphic>
        </p:graphicFrame>
      </p:grp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825500" y="2336800"/>
            <a:ext cx="792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Arial" charset="0"/>
              </a:rPr>
              <a:t>We</a:t>
            </a:r>
            <a:r>
              <a:rPr lang="en-US" sz="2000">
                <a:latin typeface="Arial" charset="0"/>
                <a:sym typeface="Symbol" pitchFamily="18" charset="2"/>
              </a:rPr>
              <a:t> know how to estimate parameters such as </a:t>
            </a:r>
            <a:r>
              <a:rPr lang="en-US" sz="2000" b="1">
                <a:latin typeface="Arial" charset="0"/>
                <a:sym typeface="Symbol" pitchFamily="18" charset="2"/>
              </a:rPr>
              <a:t>, </a:t>
            </a:r>
            <a:r>
              <a:rPr lang="en-US" sz="2000" b="1" baseline="30000">
                <a:latin typeface="Arial" charset="0"/>
                <a:sym typeface="Symbol" pitchFamily="18" charset="2"/>
              </a:rPr>
              <a:t>2</a:t>
            </a:r>
            <a:r>
              <a:rPr lang="en-US" sz="2000">
                <a:latin typeface="Arial" charset="0"/>
                <a:sym typeface="Symbol" pitchFamily="18" charset="2"/>
              </a:rPr>
              <a:t>, or p. Now we need </a:t>
            </a:r>
            <a:r>
              <a:rPr lang="en-US" sz="2000" i="1">
                <a:latin typeface="Arial" charset="0"/>
                <a:sym typeface="Symbol" pitchFamily="18" charset="2"/>
              </a:rPr>
              <a:t>general</a:t>
            </a:r>
            <a:r>
              <a:rPr lang="en-US" sz="2000">
                <a:latin typeface="Arial" charset="0"/>
                <a:sym typeface="Symbol" pitchFamily="18" charset="2"/>
              </a:rPr>
              <a:t> methods to estimate other parameters</a:t>
            </a:r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762000" y="4191000"/>
            <a:ext cx="792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Arial" charset="0"/>
                <a:sym typeface="Symbol" pitchFamily="18" charset="2"/>
              </a:rPr>
              <a:t>From a sample </a:t>
            </a:r>
            <a:r>
              <a:rPr lang="en-US" sz="2000">
                <a:latin typeface="Arial" charset="0"/>
              </a:rPr>
              <a:t>X</a:t>
            </a:r>
            <a:r>
              <a:rPr lang="en-US" sz="2000" baseline="-25000">
                <a:latin typeface="Arial" charset="0"/>
              </a:rPr>
              <a:t>1</a:t>
            </a:r>
            <a:r>
              <a:rPr lang="en-US" sz="2000">
                <a:latin typeface="Arial" charset="0"/>
              </a:rPr>
              <a:t>,…,X</a:t>
            </a:r>
            <a:r>
              <a:rPr lang="en-US" sz="2000" baseline="-25000">
                <a:latin typeface="Arial" charset="0"/>
              </a:rPr>
              <a:t>n</a:t>
            </a:r>
            <a:r>
              <a:rPr lang="en-US" sz="2000">
                <a:latin typeface="Arial" charset="0"/>
                <a:sym typeface="Symbol" pitchFamily="18" charset="2"/>
              </a:rPr>
              <a:t>, suppose we wish to estimate some unknown parameter </a:t>
            </a:r>
            <a:r>
              <a:rPr lang="en-US" sz="2000" b="1">
                <a:latin typeface="Arial" charset="0"/>
                <a:sym typeface="Symbol" pitchFamily="18" charset="2"/>
              </a:rPr>
              <a:t></a:t>
            </a:r>
          </a:p>
        </p:txBody>
      </p:sp>
      <p:sp>
        <p:nvSpPr>
          <p:cNvPr id="171017" name="Rectangle 9"/>
          <p:cNvSpPr>
            <a:spLocks noGrp="1" noChangeArrowheads="1"/>
          </p:cNvSpPr>
          <p:nvPr>
            <p:ph type="title"/>
          </p:nvPr>
        </p:nvSpPr>
        <p:spPr>
          <a:xfrm>
            <a:off x="914400" y="685800"/>
            <a:ext cx="8001000" cy="1143000"/>
          </a:xfrm>
        </p:spPr>
        <p:txBody>
          <a:bodyPr/>
          <a:lstStyle/>
          <a:p>
            <a:r>
              <a:rPr lang="en-US"/>
              <a:t>Estimating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animBg="1" autoUpdateAnimBg="0"/>
      <p:bldP spid="17101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1C160-CC17-4683-AB23-18E1BD51E230}" type="slidenum">
              <a:rPr lang="en-US"/>
              <a:pPr/>
              <a:t>10</a:t>
            </a:fld>
            <a:endParaRPr lang="en-US"/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066800" y="4470400"/>
            <a:ext cx="7386638" cy="7016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latin typeface="Arial" charset="0"/>
              </a:rPr>
              <a:t>Hint :	it is almost always easier to maximize the log of L rather</a:t>
            </a:r>
          </a:p>
          <a:p>
            <a:pPr eaLnBrk="0" hangingPunct="0"/>
            <a:r>
              <a:rPr lang="en-US" sz="2000">
                <a:latin typeface="Arial" charset="0"/>
              </a:rPr>
              <a:t>	than L, and it maximizes at the same value of </a:t>
            </a:r>
            <a:r>
              <a:rPr lang="en-US" sz="2000">
                <a:latin typeface="Arial" charset="0"/>
                <a:sym typeface="Symbol" pitchFamily="18" charset="2"/>
              </a:rPr>
              <a:t></a:t>
            </a:r>
          </a:p>
        </p:txBody>
      </p:sp>
      <p:graphicFrame>
        <p:nvGraphicFramePr>
          <p:cNvPr id="180224" name="Object 1024"/>
          <p:cNvGraphicFramePr>
            <a:graphicFrameLocks noChangeAspect="1"/>
          </p:cNvGraphicFramePr>
          <p:nvPr/>
        </p:nvGraphicFramePr>
        <p:xfrm>
          <a:off x="4508500" y="3308350"/>
          <a:ext cx="125413" cy="239713"/>
        </p:xfrm>
        <a:graphic>
          <a:graphicData uri="http://schemas.openxmlformats.org/presentationml/2006/ole">
            <p:oleObj spid="_x0000_s180224" name="Equation" r:id="rId3" imgW="126720" imgH="241200" progId="Equation.3">
              <p:embed/>
            </p:oleObj>
          </a:graphicData>
        </a:graphic>
      </p:graphicFrame>
      <p:graphicFrame>
        <p:nvGraphicFramePr>
          <p:cNvPr id="180225" name="Object 1025"/>
          <p:cNvGraphicFramePr>
            <a:graphicFrameLocks noChangeAspect="1"/>
          </p:cNvGraphicFramePr>
          <p:nvPr/>
        </p:nvGraphicFramePr>
        <p:xfrm>
          <a:off x="2057400" y="2590800"/>
          <a:ext cx="5146675" cy="561975"/>
        </p:xfrm>
        <a:graphic>
          <a:graphicData uri="http://schemas.openxmlformats.org/presentationml/2006/ole">
            <p:oleObj spid="_x0000_s180225" name="Equation" r:id="rId4" imgW="2095200" imgH="228600" progId="Equation.3">
              <p:embed/>
            </p:oleObj>
          </a:graphicData>
        </a:graphic>
      </p:graphicFrame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990600" y="5486400"/>
            <a:ext cx="7467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latin typeface="Arial" charset="0"/>
                <a:sym typeface="Symbol" pitchFamily="18" charset="2"/>
              </a:rPr>
              <a:t>Note :	Check second derivative to make sure you didn’t find the 	minimum likelihood estimator </a:t>
            </a:r>
          </a:p>
        </p:txBody>
      </p: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1">
                <a:solidFill>
                  <a:schemeClr val="tx2"/>
                </a:solidFill>
                <a:latin typeface="Arial" charset="0"/>
              </a:rPr>
              <a:t>MLE of </a:t>
            </a:r>
            <a:r>
              <a:rPr lang="en-US" sz="3600" b="1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en-US" sz="3600" b="1">
                <a:solidFill>
                  <a:schemeClr val="tx2"/>
                </a:solidFill>
                <a:latin typeface="Arial" charset="0"/>
              </a:rPr>
              <a:t> for Exponential</a:t>
            </a:r>
          </a:p>
        </p:txBody>
      </p:sp>
      <p:graphicFrame>
        <p:nvGraphicFramePr>
          <p:cNvPr id="180226" name="Object 1026"/>
          <p:cNvGraphicFramePr>
            <a:graphicFrameLocks noChangeAspect="1"/>
          </p:cNvGraphicFramePr>
          <p:nvPr/>
        </p:nvGraphicFramePr>
        <p:xfrm>
          <a:off x="2057400" y="3276600"/>
          <a:ext cx="5334000" cy="998538"/>
        </p:xfrm>
        <a:graphic>
          <a:graphicData uri="http://schemas.openxmlformats.org/presentationml/2006/ole">
            <p:oleObj spid="_x0000_s180226" name="Equation" r:id="rId5" imgW="2171520" imgH="406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nimBg="1" autoUpdateAnimBg="0"/>
      <p:bldP spid="6964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6A909-FEF2-4440-98B3-750450AE92DC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181248" name="Object 1024"/>
          <p:cNvGraphicFramePr>
            <a:graphicFrameLocks noChangeAspect="1"/>
          </p:cNvGraphicFramePr>
          <p:nvPr/>
        </p:nvGraphicFramePr>
        <p:xfrm>
          <a:off x="990600" y="2286000"/>
          <a:ext cx="6019800" cy="4308475"/>
        </p:xfrm>
        <a:graphic>
          <a:graphicData uri="http://schemas.openxmlformats.org/presentationml/2006/ole">
            <p:oleObj spid="_x0000_s181248" name="Equation" r:id="rId3" imgW="2298600" imgH="1904760" progId="Equation.3">
              <p:embed/>
            </p:oleObj>
          </a:graphicData>
        </a:graphic>
      </p:graphicFrame>
      <p:sp>
        <p:nvSpPr>
          <p:cNvPr id="166916" name="Rectangle 1028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1">
                <a:solidFill>
                  <a:schemeClr val="tx2"/>
                </a:solidFill>
                <a:latin typeface="Arial" charset="0"/>
              </a:rPr>
              <a:t>MLE of </a:t>
            </a:r>
            <a:r>
              <a:rPr lang="en-US" sz="3600" b="1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en-US" sz="3600" b="1">
                <a:solidFill>
                  <a:schemeClr val="tx2"/>
                </a:solidFill>
                <a:latin typeface="Arial" charset="0"/>
              </a:rPr>
              <a:t> for Exponential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2E407-1E3D-4925-B782-4B0C264B9100}" type="slidenum">
              <a:rPr lang="en-US"/>
              <a:pPr/>
              <a:t>12</a:t>
            </a:fld>
            <a:endParaRPr lang="en-US"/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838200" y="24384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1) Identify   f(x|</a:t>
            </a:r>
            <a:r>
              <a:rPr lang="en-US">
                <a:latin typeface="Arial" charset="0"/>
                <a:sym typeface="Symbol" pitchFamily="18" charset="2"/>
              </a:rPr>
              <a:t>) :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1">
                <a:solidFill>
                  <a:schemeClr val="tx2"/>
                </a:solidFill>
                <a:latin typeface="Arial" charset="0"/>
              </a:rPr>
              <a:t>Computing the MLE: 6 Steps</a:t>
            </a:r>
          </a:p>
        </p:txBody>
      </p:sp>
      <p:grpSp>
        <p:nvGrpSpPr>
          <p:cNvPr id="70670" name="Group 14"/>
          <p:cNvGrpSpPr>
            <a:grpSpLocks/>
          </p:cNvGrpSpPr>
          <p:nvPr/>
        </p:nvGrpSpPr>
        <p:grpSpPr bwMode="auto">
          <a:xfrm>
            <a:off x="838200" y="4419600"/>
            <a:ext cx="6727825" cy="2133600"/>
            <a:chOff x="528" y="2784"/>
            <a:chExt cx="4238" cy="1344"/>
          </a:xfrm>
        </p:grpSpPr>
        <p:sp>
          <p:nvSpPr>
            <p:cNvPr id="70666" name="Oval 10"/>
            <p:cNvSpPr>
              <a:spLocks noChangeArrowheads="1"/>
            </p:cNvSpPr>
            <p:nvPr/>
          </p:nvSpPr>
          <p:spPr bwMode="auto">
            <a:xfrm>
              <a:off x="1296" y="3264"/>
              <a:ext cx="2976" cy="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2272" name="Object 1024"/>
            <p:cNvGraphicFramePr>
              <a:graphicFrameLocks noChangeAspect="1"/>
            </p:cNvGraphicFramePr>
            <p:nvPr/>
          </p:nvGraphicFramePr>
          <p:xfrm>
            <a:off x="2832" y="3360"/>
            <a:ext cx="960" cy="611"/>
          </p:xfrm>
          <a:graphic>
            <a:graphicData uri="http://schemas.openxmlformats.org/presentationml/2006/ole">
              <p:oleObj spid="_x0000_s182272" name="Equation" r:id="rId3" imgW="711000" imgH="419040" progId="Equation.3">
                <p:embed/>
              </p:oleObj>
            </a:graphicData>
          </a:graphic>
        </p:graphicFrame>
        <p:sp>
          <p:nvSpPr>
            <p:cNvPr id="70665" name="Text Box 9"/>
            <p:cNvSpPr txBox="1">
              <a:spLocks noChangeArrowheads="1"/>
            </p:cNvSpPr>
            <p:nvPr/>
          </p:nvSpPr>
          <p:spPr bwMode="auto">
            <a:xfrm>
              <a:off x="1622" y="3431"/>
              <a:ext cx="115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600"/>
                <a:t>L(</a:t>
              </a:r>
              <a:r>
                <a:rPr lang="en-US" sz="3600">
                  <a:latin typeface="Symbol" pitchFamily="18" charset="2"/>
                </a:rPr>
                <a:t>q</a:t>
              </a:r>
              <a:r>
                <a:rPr lang="en-US" sz="3600"/>
                <a:t>)   =</a:t>
              </a:r>
              <a:r>
                <a:rPr lang="en-US"/>
                <a:t>   </a:t>
              </a:r>
            </a:p>
          </p:txBody>
        </p:sp>
        <p:sp>
          <p:nvSpPr>
            <p:cNvPr id="70668" name="Rectangle 12"/>
            <p:cNvSpPr>
              <a:spLocks noChangeArrowheads="1"/>
            </p:cNvSpPr>
            <p:nvPr/>
          </p:nvSpPr>
          <p:spPr bwMode="auto">
            <a:xfrm>
              <a:off x="528" y="2784"/>
              <a:ext cx="42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Arial" charset="0"/>
                  <a:sym typeface="Symbol" pitchFamily="18" charset="2"/>
                </a:rPr>
                <a:t>3) Write this as a function of the parameter L() :</a:t>
              </a:r>
            </a:p>
          </p:txBody>
        </p:sp>
      </p:grp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762000" y="3200400"/>
            <a:ext cx="80772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Arial" charset="0"/>
                <a:sym typeface="Symbol" pitchFamily="18" charset="2"/>
              </a:rPr>
              <a:t>2) Using data x</a:t>
            </a:r>
            <a:r>
              <a:rPr lang="en-US" baseline="-25000">
                <a:latin typeface="Arial" charset="0"/>
                <a:sym typeface="Symbol" pitchFamily="18" charset="2"/>
              </a:rPr>
              <a:t>1</a:t>
            </a:r>
            <a:r>
              <a:rPr lang="en-US">
                <a:latin typeface="Arial" charset="0"/>
                <a:sym typeface="Symbol" pitchFamily="18" charset="2"/>
              </a:rPr>
              <a:t>,…x</a:t>
            </a:r>
            <a:r>
              <a:rPr lang="en-US" baseline="-25000">
                <a:latin typeface="Arial" charset="0"/>
                <a:sym typeface="Symbol" pitchFamily="18" charset="2"/>
              </a:rPr>
              <a:t>n</a:t>
            </a:r>
            <a:r>
              <a:rPr lang="en-US">
                <a:latin typeface="Arial" charset="0"/>
                <a:sym typeface="Symbol" pitchFamily="18" charset="2"/>
              </a:rPr>
              <a:t> from the distribution in 1)</a:t>
            </a:r>
          </a:p>
          <a:p>
            <a:pPr eaLnBrk="0" hangingPunct="0">
              <a:spcBef>
                <a:spcPct val="50000"/>
              </a:spcBef>
            </a:pPr>
            <a:r>
              <a:rPr lang="en-US">
                <a:latin typeface="Arial" charset="0"/>
                <a:sym typeface="Symbol" pitchFamily="18" charset="2"/>
              </a:rPr>
              <a:t>    write the joint distribution  f(x</a:t>
            </a:r>
            <a:r>
              <a:rPr lang="en-US" baseline="-25000">
                <a:latin typeface="Arial" charset="0"/>
                <a:sym typeface="Symbol" pitchFamily="18" charset="2"/>
              </a:rPr>
              <a:t>1</a:t>
            </a:r>
            <a:r>
              <a:rPr lang="en-US">
                <a:latin typeface="Arial" charset="0"/>
                <a:sym typeface="Symbol" pitchFamily="18" charset="2"/>
              </a:rPr>
              <a:t>,x</a:t>
            </a:r>
            <a:r>
              <a:rPr lang="en-US" baseline="-25000">
                <a:latin typeface="Arial" charset="0"/>
                <a:sym typeface="Symbol" pitchFamily="18" charset="2"/>
              </a:rPr>
              <a:t>2</a:t>
            </a:r>
            <a:r>
              <a:rPr lang="en-US">
                <a:latin typeface="Arial" charset="0"/>
                <a:sym typeface="Symbol" pitchFamily="18" charset="2"/>
              </a:rPr>
              <a:t>,…,x</a:t>
            </a:r>
            <a:r>
              <a:rPr lang="en-US" baseline="-25000">
                <a:latin typeface="Arial" charset="0"/>
                <a:sym typeface="Symbol" pitchFamily="18" charset="2"/>
              </a:rPr>
              <a:t>n</a:t>
            </a:r>
            <a:r>
              <a:rPr lang="en-US">
                <a:latin typeface="Arial" charset="0"/>
                <a:sym typeface="Symbol" pitchFamily="18" charset="2"/>
              </a:rPr>
              <a:t>| )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  <p:bldP spid="7066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9664C-FE1E-46C8-8BCB-54E25A22F841}" type="slidenum">
              <a:rPr lang="en-US"/>
              <a:pPr/>
              <a:t>13</a:t>
            </a:fld>
            <a:endParaRPr lang="en-US"/>
          </a:p>
        </p:txBody>
      </p:sp>
      <p:sp>
        <p:nvSpPr>
          <p:cNvPr id="167939" name="Rectangle 2051"/>
          <p:cNvSpPr>
            <a:spLocks noChangeArrowheads="1"/>
          </p:cNvSpPr>
          <p:nvPr/>
        </p:nvSpPr>
        <p:spPr bwMode="auto">
          <a:xfrm>
            <a:off x="990600" y="2365375"/>
            <a:ext cx="792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latin typeface="Arial" charset="0"/>
                <a:sym typeface="Symbol" pitchFamily="18" charset="2"/>
              </a:rPr>
              <a:t>4) To find the value of  that maximizes </a:t>
            </a:r>
            <a:br>
              <a:rPr lang="en-US">
                <a:latin typeface="Arial" charset="0"/>
                <a:sym typeface="Symbol" pitchFamily="18" charset="2"/>
              </a:rPr>
            </a:br>
            <a:r>
              <a:rPr lang="en-US">
                <a:latin typeface="Arial" charset="0"/>
                <a:sym typeface="Symbol" pitchFamily="18" charset="2"/>
              </a:rPr>
              <a:t>     L()= L(|x</a:t>
            </a:r>
            <a:r>
              <a:rPr lang="en-US" baseline="-25000">
                <a:latin typeface="Arial" charset="0"/>
                <a:sym typeface="Symbol" pitchFamily="18" charset="2"/>
              </a:rPr>
              <a:t>1</a:t>
            </a:r>
            <a:r>
              <a:rPr lang="en-US">
                <a:latin typeface="Arial" charset="0"/>
                <a:sym typeface="Symbol" pitchFamily="18" charset="2"/>
              </a:rPr>
              <a:t>,…x</a:t>
            </a:r>
            <a:r>
              <a:rPr lang="en-US" baseline="-25000">
                <a:latin typeface="Arial" charset="0"/>
                <a:sym typeface="Symbol" pitchFamily="18" charset="2"/>
              </a:rPr>
              <a:t>n</a:t>
            </a:r>
            <a:r>
              <a:rPr lang="en-US">
                <a:latin typeface="Arial" charset="0"/>
                <a:sym typeface="Symbol" pitchFamily="18" charset="2"/>
              </a:rPr>
              <a:t>),examine the log (ln L()) instead </a:t>
            </a:r>
          </a:p>
        </p:txBody>
      </p:sp>
      <p:sp>
        <p:nvSpPr>
          <p:cNvPr id="167942" name="Rectangle 2054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1">
                <a:solidFill>
                  <a:schemeClr val="tx2"/>
                </a:solidFill>
                <a:latin typeface="Arial" charset="0"/>
              </a:rPr>
              <a:t>Computing the MLE: 6 Steps</a:t>
            </a:r>
          </a:p>
        </p:txBody>
      </p:sp>
      <p:grpSp>
        <p:nvGrpSpPr>
          <p:cNvPr id="167944" name="Group 2056"/>
          <p:cNvGrpSpPr>
            <a:grpSpLocks/>
          </p:cNvGrpSpPr>
          <p:nvPr/>
        </p:nvGrpSpPr>
        <p:grpSpPr bwMode="auto">
          <a:xfrm>
            <a:off x="838200" y="5715000"/>
            <a:ext cx="8077200" cy="822325"/>
            <a:chOff x="528" y="3600"/>
            <a:chExt cx="5088" cy="518"/>
          </a:xfrm>
        </p:grpSpPr>
        <p:graphicFrame>
          <p:nvGraphicFramePr>
            <p:cNvPr id="183297" name="Object 2049"/>
            <p:cNvGraphicFramePr>
              <a:graphicFrameLocks noChangeAspect="1"/>
            </p:cNvGraphicFramePr>
            <p:nvPr/>
          </p:nvGraphicFramePr>
          <p:xfrm>
            <a:off x="3504" y="3600"/>
            <a:ext cx="168" cy="288"/>
          </p:xfrm>
          <a:graphic>
            <a:graphicData uri="http://schemas.openxmlformats.org/presentationml/2006/ole">
              <p:oleObj spid="_x0000_s183297" name="Equation" r:id="rId3" imgW="139680" imgH="241200" progId="Equation.3">
                <p:embed/>
              </p:oleObj>
            </a:graphicData>
          </a:graphic>
        </p:graphicFrame>
        <p:sp>
          <p:nvSpPr>
            <p:cNvPr id="167943" name="Rectangle 2055"/>
            <p:cNvSpPr>
              <a:spLocks noChangeArrowheads="1"/>
            </p:cNvSpPr>
            <p:nvPr/>
          </p:nvSpPr>
          <p:spPr bwMode="auto">
            <a:xfrm>
              <a:off x="528" y="3600"/>
              <a:ext cx="508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Arial" charset="0"/>
                  <a:sym typeface="Symbol" pitchFamily="18" charset="2"/>
                </a:rPr>
                <a:t>6) Solve this equation for , call it      . It is the MLE if the second derivative is negative</a:t>
              </a:r>
            </a:p>
          </p:txBody>
        </p:sp>
      </p:grpSp>
      <p:grpSp>
        <p:nvGrpSpPr>
          <p:cNvPr id="167946" name="Group 2058"/>
          <p:cNvGrpSpPr>
            <a:grpSpLocks/>
          </p:cNvGrpSpPr>
          <p:nvPr/>
        </p:nvGrpSpPr>
        <p:grpSpPr bwMode="auto">
          <a:xfrm>
            <a:off x="914400" y="3962400"/>
            <a:ext cx="6316663" cy="1246188"/>
            <a:chOff x="576" y="2496"/>
            <a:chExt cx="3979" cy="785"/>
          </a:xfrm>
        </p:grpSpPr>
        <p:graphicFrame>
          <p:nvGraphicFramePr>
            <p:cNvPr id="183296" name="Object 2048"/>
            <p:cNvGraphicFramePr>
              <a:graphicFrameLocks noChangeAspect="1"/>
            </p:cNvGraphicFramePr>
            <p:nvPr/>
          </p:nvGraphicFramePr>
          <p:xfrm>
            <a:off x="2081" y="2687"/>
            <a:ext cx="1646" cy="594"/>
          </p:xfrm>
          <a:graphic>
            <a:graphicData uri="http://schemas.openxmlformats.org/presentationml/2006/ole">
              <p:oleObj spid="_x0000_s183296" name="Equation" r:id="rId4" imgW="1041120" imgH="393480" progId="Equation.3">
                <p:embed/>
              </p:oleObj>
            </a:graphicData>
          </a:graphic>
        </p:graphicFrame>
        <p:sp>
          <p:nvSpPr>
            <p:cNvPr id="167945" name="Rectangle 2057"/>
            <p:cNvSpPr>
              <a:spLocks noChangeArrowheads="1"/>
            </p:cNvSpPr>
            <p:nvPr/>
          </p:nvSpPr>
          <p:spPr bwMode="auto">
            <a:xfrm>
              <a:off x="576" y="2496"/>
              <a:ext cx="397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Arial" charset="0"/>
                  <a:sym typeface="Symbol" pitchFamily="18" charset="2"/>
                </a:rPr>
                <a:t>5) Find max by taking derivative, set it to zero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00C99-5B07-47B3-84E8-319486142625}" type="slidenum">
              <a:rPr lang="en-US"/>
              <a:pPr/>
              <a:t>14</a:t>
            </a:fld>
            <a:endParaRPr lang="en-US"/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143000" y="25146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X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,X</a:t>
            </a:r>
            <a:r>
              <a:rPr lang="en-US" baseline="-25000">
                <a:latin typeface="Arial" charset="0"/>
              </a:rPr>
              <a:t>2</a:t>
            </a:r>
            <a:r>
              <a:rPr lang="en-US">
                <a:latin typeface="Arial" charset="0"/>
              </a:rPr>
              <a:t>,…,X</a:t>
            </a:r>
            <a:r>
              <a:rPr lang="en-US" baseline="-25000">
                <a:latin typeface="Arial" charset="0"/>
              </a:rPr>
              <a:t>n</a:t>
            </a:r>
            <a:r>
              <a:rPr lang="en-US">
                <a:latin typeface="Arial" charset="0"/>
              </a:rPr>
              <a:t>~ Poisson(</a:t>
            </a:r>
            <a:r>
              <a:rPr lang="en-US">
                <a:latin typeface="Arial" charset="0"/>
                <a:sym typeface="Symbol" pitchFamily="18" charset="2"/>
              </a:rPr>
              <a:t>)</a:t>
            </a:r>
            <a:endParaRPr lang="en-US">
              <a:latin typeface="Arial" charset="0"/>
            </a:endParaRPr>
          </a:p>
        </p:txBody>
      </p:sp>
      <p:graphicFrame>
        <p:nvGraphicFramePr>
          <p:cNvPr id="184320" name="Object 1024"/>
          <p:cNvGraphicFramePr>
            <a:graphicFrameLocks noChangeAspect="1"/>
          </p:cNvGraphicFramePr>
          <p:nvPr/>
        </p:nvGraphicFramePr>
        <p:xfrm>
          <a:off x="1752600" y="3124200"/>
          <a:ext cx="6096000" cy="3589338"/>
        </p:xfrm>
        <a:graphic>
          <a:graphicData uri="http://schemas.openxmlformats.org/presentationml/2006/ole">
            <p:oleObj spid="_x0000_s184320" name="Equation" r:id="rId3" imgW="2286000" imgH="1346040" progId="Equation.3">
              <p:embed/>
            </p:oleObj>
          </a:graphicData>
        </a:graphic>
      </p:graphicFrame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1">
                <a:solidFill>
                  <a:schemeClr val="tx2"/>
                </a:solidFill>
                <a:latin typeface="Arial" charset="0"/>
              </a:rPr>
              <a:t>MLE for Poisson Distribution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9AE8-A7D6-4CB4-8770-CA1ABA07AED3}" type="slidenum">
              <a:rPr lang="en-US"/>
              <a:pPr/>
              <a:t>15</a:t>
            </a:fld>
            <a:endParaRPr lang="en-US"/>
          </a:p>
        </p:txBody>
      </p:sp>
      <p:grpSp>
        <p:nvGrpSpPr>
          <p:cNvPr id="168968" name="Group 2056"/>
          <p:cNvGrpSpPr>
            <a:grpSpLocks/>
          </p:cNvGrpSpPr>
          <p:nvPr/>
        </p:nvGrpSpPr>
        <p:grpSpPr bwMode="auto">
          <a:xfrm>
            <a:off x="838200" y="2362200"/>
            <a:ext cx="5029200" cy="1752600"/>
            <a:chOff x="528" y="1488"/>
            <a:chExt cx="3168" cy="1104"/>
          </a:xfrm>
        </p:grpSpPr>
        <p:sp>
          <p:nvSpPr>
            <p:cNvPr id="168965" name="Rectangle 2053"/>
            <p:cNvSpPr>
              <a:spLocks noChangeArrowheads="1"/>
            </p:cNvSpPr>
            <p:nvPr/>
          </p:nvSpPr>
          <p:spPr bwMode="auto">
            <a:xfrm>
              <a:off x="2832" y="2160"/>
              <a:ext cx="8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85346" name="Object 2050"/>
            <p:cNvGraphicFramePr>
              <a:graphicFrameLocks noChangeAspect="1"/>
            </p:cNvGraphicFramePr>
            <p:nvPr/>
          </p:nvGraphicFramePr>
          <p:xfrm>
            <a:off x="528" y="1488"/>
            <a:ext cx="2980" cy="1061"/>
          </p:xfrm>
          <a:graphic>
            <a:graphicData uri="http://schemas.openxmlformats.org/presentationml/2006/ole">
              <p:oleObj spid="_x0000_s185346" name="Equation" r:id="rId3" imgW="1815840" imgH="660240" progId="Equation.3">
                <p:embed/>
              </p:oleObj>
            </a:graphicData>
          </a:graphic>
        </p:graphicFrame>
      </p:grpSp>
      <p:sp>
        <p:nvSpPr>
          <p:cNvPr id="168966" name="Rectangle 2054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1">
                <a:solidFill>
                  <a:schemeClr val="tx2"/>
                </a:solidFill>
                <a:latin typeface="Arial" charset="0"/>
              </a:rPr>
              <a:t>MLE for Poisson Distribution</a:t>
            </a:r>
          </a:p>
        </p:txBody>
      </p:sp>
      <p:graphicFrame>
        <p:nvGraphicFramePr>
          <p:cNvPr id="185344" name="Object 2048"/>
          <p:cNvGraphicFramePr>
            <a:graphicFrameLocks noChangeAspect="1"/>
          </p:cNvGraphicFramePr>
          <p:nvPr/>
        </p:nvGraphicFramePr>
        <p:xfrm>
          <a:off x="1066800" y="5410200"/>
          <a:ext cx="3771900" cy="1101725"/>
        </p:xfrm>
        <a:graphic>
          <a:graphicData uri="http://schemas.openxmlformats.org/presentationml/2006/ole">
            <p:oleObj spid="_x0000_s185344" name="Equation" r:id="rId4" imgW="1447560" imgH="431640" progId="Equation.3">
              <p:embed/>
            </p:oleObj>
          </a:graphicData>
        </a:graphic>
      </p:graphicFrame>
      <p:sp>
        <p:nvSpPr>
          <p:cNvPr id="168969" name="Text Box 2057"/>
          <p:cNvSpPr txBox="1">
            <a:spLocks noChangeArrowheads="1"/>
          </p:cNvSpPr>
          <p:nvPr/>
        </p:nvSpPr>
        <p:spPr bwMode="auto">
          <a:xfrm>
            <a:off x="1066800" y="4495800"/>
            <a:ext cx="304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i="1"/>
              <a:t>Is this a maximum?</a:t>
            </a:r>
          </a:p>
        </p:txBody>
      </p:sp>
      <p:grpSp>
        <p:nvGrpSpPr>
          <p:cNvPr id="168973" name="Group 2061"/>
          <p:cNvGrpSpPr>
            <a:grpSpLocks/>
          </p:cNvGrpSpPr>
          <p:nvPr/>
        </p:nvGrpSpPr>
        <p:grpSpPr bwMode="auto">
          <a:xfrm>
            <a:off x="5867400" y="3657600"/>
            <a:ext cx="2895600" cy="2971800"/>
            <a:chOff x="3696" y="2304"/>
            <a:chExt cx="1824" cy="1872"/>
          </a:xfrm>
        </p:grpSpPr>
        <p:graphicFrame>
          <p:nvGraphicFramePr>
            <p:cNvPr id="185345" name="Object 2049"/>
            <p:cNvGraphicFramePr>
              <a:graphicFrameLocks noChangeAspect="1"/>
            </p:cNvGraphicFramePr>
            <p:nvPr/>
          </p:nvGraphicFramePr>
          <p:xfrm>
            <a:off x="3696" y="2688"/>
            <a:ext cx="1075" cy="1488"/>
          </p:xfrm>
          <a:graphic>
            <a:graphicData uri="http://schemas.openxmlformats.org/presentationml/2006/ole">
              <p:oleObj spid="_x0000_s185345" name="Photo Editor Photo" r:id="rId5" imgW="2333333" imgH="3228571" progId="MSPhotoEd.3">
                <p:embed/>
              </p:oleObj>
            </a:graphicData>
          </a:graphic>
        </p:graphicFrame>
        <p:sp>
          <p:nvSpPr>
            <p:cNvPr id="168971" name="AutoShape 2059"/>
            <p:cNvSpPr>
              <a:spLocks noChangeArrowheads="1"/>
            </p:cNvSpPr>
            <p:nvPr/>
          </p:nvSpPr>
          <p:spPr bwMode="auto">
            <a:xfrm>
              <a:off x="4656" y="2304"/>
              <a:ext cx="864" cy="576"/>
            </a:xfrm>
            <a:prstGeom prst="wedgeEllipseCallout">
              <a:avLst>
                <a:gd name="adj1" fmla="val -43750"/>
                <a:gd name="adj2" fmla="val 7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68972" name="Text Box 2060"/>
            <p:cNvSpPr txBox="1">
              <a:spLocks noChangeArrowheads="1"/>
            </p:cNvSpPr>
            <p:nvPr/>
          </p:nvSpPr>
          <p:spPr bwMode="auto">
            <a:xfrm>
              <a:off x="4800" y="244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Oui!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EC24-4972-4511-994F-75510BA86817}" type="slidenum">
              <a:rPr lang="en-US"/>
              <a:pPr/>
              <a:t>16</a:t>
            </a:fld>
            <a:endParaRPr lang="en-US"/>
          </a:p>
        </p:txBody>
      </p:sp>
      <p:graphicFrame>
        <p:nvGraphicFramePr>
          <p:cNvPr id="186368" name="Object 0"/>
          <p:cNvGraphicFramePr>
            <a:graphicFrameLocks noChangeAspect="1"/>
          </p:cNvGraphicFramePr>
          <p:nvPr/>
        </p:nvGraphicFramePr>
        <p:xfrm>
          <a:off x="990600" y="2438400"/>
          <a:ext cx="4167188" cy="1666875"/>
        </p:xfrm>
        <a:graphic>
          <a:graphicData uri="http://schemas.openxmlformats.org/presentationml/2006/ole">
            <p:oleObj spid="_x0000_s186368" name="Equation" r:id="rId3" imgW="1841400" imgH="736560" progId="Equation.3">
              <p:embed/>
            </p:oleObj>
          </a:graphicData>
        </a:graphic>
      </p:graphicFrame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1">
                <a:solidFill>
                  <a:schemeClr val="tx2"/>
                </a:solidFill>
                <a:latin typeface="Arial" charset="0"/>
              </a:rPr>
              <a:t>MLE for Uniform Distribution</a:t>
            </a:r>
          </a:p>
        </p:txBody>
      </p:sp>
      <p:graphicFrame>
        <p:nvGraphicFramePr>
          <p:cNvPr id="186369" name="Object 1"/>
          <p:cNvGraphicFramePr>
            <a:graphicFrameLocks noChangeAspect="1"/>
          </p:cNvGraphicFramePr>
          <p:nvPr/>
        </p:nvGraphicFramePr>
        <p:xfrm>
          <a:off x="1676400" y="4495800"/>
          <a:ext cx="6781800" cy="2012950"/>
        </p:xfrm>
        <a:graphic>
          <a:graphicData uri="http://schemas.openxmlformats.org/presentationml/2006/ole">
            <p:oleObj spid="_x0000_s186369" name="Equation" r:id="rId4" imgW="2997000" imgH="888840" progId="Equation.3">
              <p:embed/>
            </p:oleObj>
          </a:graphicData>
        </a:graphic>
      </p:graphicFrame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914400" y="4114800"/>
            <a:ext cx="8001000" cy="76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5080E-B608-48EC-92FC-42030742047C}" type="slidenum">
              <a:rPr lang="en-US"/>
              <a:pPr/>
              <a:t>17</a:t>
            </a:fld>
            <a:endParaRPr lang="en-US"/>
          </a:p>
        </p:txBody>
      </p:sp>
      <p:grpSp>
        <p:nvGrpSpPr>
          <p:cNvPr id="169991" name="Group 7"/>
          <p:cNvGrpSpPr>
            <a:grpSpLocks/>
          </p:cNvGrpSpPr>
          <p:nvPr/>
        </p:nvGrpSpPr>
        <p:grpSpPr bwMode="auto">
          <a:xfrm>
            <a:off x="3352800" y="4343400"/>
            <a:ext cx="1905000" cy="1585913"/>
            <a:chOff x="2112" y="2736"/>
            <a:chExt cx="1200" cy="999"/>
          </a:xfrm>
        </p:grpSpPr>
        <p:graphicFrame>
          <p:nvGraphicFramePr>
            <p:cNvPr id="169987" name="Object 3"/>
            <p:cNvGraphicFramePr>
              <a:graphicFrameLocks noChangeAspect="1"/>
            </p:cNvGraphicFramePr>
            <p:nvPr/>
          </p:nvGraphicFramePr>
          <p:xfrm>
            <a:off x="2112" y="3264"/>
            <a:ext cx="1200" cy="471"/>
          </p:xfrm>
          <a:graphic>
            <a:graphicData uri="http://schemas.openxmlformats.org/presentationml/2006/ole">
              <p:oleObj spid="_x0000_s169987" name="Equation" r:id="rId3" imgW="482400" imgH="215640" progId="Equation.3">
                <p:embed/>
              </p:oleObj>
            </a:graphicData>
          </a:graphic>
        </p:graphicFrame>
        <p:sp>
          <p:nvSpPr>
            <p:cNvPr id="169988" name="AutoShape 4"/>
            <p:cNvSpPr>
              <a:spLocks noChangeArrowheads="1"/>
            </p:cNvSpPr>
            <p:nvPr/>
          </p:nvSpPr>
          <p:spPr bwMode="auto">
            <a:xfrm>
              <a:off x="2400" y="2736"/>
              <a:ext cx="498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685800" y="2514600"/>
            <a:ext cx="79248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Same thing as I(0 &lt; x* &lt; </a:t>
            </a:r>
            <a:r>
              <a:rPr lang="en-US">
                <a:latin typeface="Symbol" pitchFamily="18" charset="2"/>
              </a:rPr>
              <a:t>q</a:t>
            </a:r>
            <a:r>
              <a:rPr lang="en-US"/>
              <a:t>), where x* = </a:t>
            </a:r>
            <a:r>
              <a:rPr lang="en-US" i="1"/>
              <a:t>Max</a:t>
            </a:r>
            <a:r>
              <a:rPr lang="en-US"/>
              <a:t>(x</a:t>
            </a:r>
            <a:r>
              <a:rPr lang="en-US" baseline="-25000"/>
              <a:t>1</a:t>
            </a:r>
            <a:r>
              <a:rPr lang="en-US"/>
              <a:t>, x</a:t>
            </a:r>
            <a:r>
              <a:rPr lang="en-US" baseline="-25000"/>
              <a:t>2</a:t>
            </a:r>
            <a:r>
              <a:rPr lang="en-US"/>
              <a:t> ,…, x</a:t>
            </a:r>
            <a:r>
              <a:rPr lang="en-US" baseline="-25000"/>
              <a:t>n</a:t>
            </a:r>
            <a:r>
              <a:rPr lang="en-US"/>
              <a:t>).</a:t>
            </a:r>
          </a:p>
          <a:p>
            <a:pPr>
              <a:spcBef>
                <a:spcPct val="50000"/>
              </a:spcBef>
            </a:pPr>
            <a:r>
              <a:rPr lang="en-US"/>
              <a:t>To make L(</a:t>
            </a:r>
            <a:r>
              <a:rPr lang="en-US">
                <a:latin typeface="Symbol" pitchFamily="18" charset="2"/>
              </a:rPr>
              <a:t>q</a:t>
            </a:r>
            <a:r>
              <a:rPr lang="en-US"/>
              <a:t>) as Large as possible, choose </a:t>
            </a:r>
            <a:r>
              <a:rPr lang="en-US">
                <a:latin typeface="Symbol" pitchFamily="18" charset="2"/>
              </a:rPr>
              <a:t>q</a:t>
            </a:r>
            <a:r>
              <a:rPr lang="en-US"/>
              <a:t> to be as small as possible, but not so small that </a:t>
            </a:r>
            <a:r>
              <a:rPr lang="en-US">
                <a:latin typeface="Symbol" pitchFamily="18" charset="2"/>
              </a:rPr>
              <a:t>q</a:t>
            </a:r>
            <a:r>
              <a:rPr lang="en-US"/>
              <a:t> &lt; x* (otherwise L=0).</a:t>
            </a: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1">
                <a:solidFill>
                  <a:schemeClr val="tx2"/>
                </a:solidFill>
                <a:latin typeface="Arial" charset="0"/>
              </a:rPr>
              <a:t>MLE for Uniform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552A0-DF96-4F4B-A162-389D8DC9651F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838200" y="4724400"/>
          <a:ext cx="6467475" cy="1646238"/>
        </p:xfrm>
        <a:graphic>
          <a:graphicData uri="http://schemas.openxmlformats.org/presentationml/2006/ole">
            <p:oleObj spid="_x0000_s73732" name="Equation" r:id="rId3" imgW="2730240" imgH="888840" progId="Equation.3">
              <p:embed/>
            </p:oleObj>
          </a:graphicData>
        </a:graphic>
      </p:graphicFrame>
      <p:grpSp>
        <p:nvGrpSpPr>
          <p:cNvPr id="73746" name="Group 18"/>
          <p:cNvGrpSpPr>
            <a:grpSpLocks/>
          </p:cNvGrpSpPr>
          <p:nvPr/>
        </p:nvGrpSpPr>
        <p:grpSpPr bwMode="auto">
          <a:xfrm>
            <a:off x="990600" y="3810000"/>
            <a:ext cx="3124200" cy="685800"/>
            <a:chOff x="624" y="2400"/>
            <a:chExt cx="1968" cy="432"/>
          </a:xfrm>
        </p:grpSpPr>
        <p:sp>
          <p:nvSpPr>
            <p:cNvPr id="73745" name="Rectangle 17"/>
            <p:cNvSpPr>
              <a:spLocks noChangeArrowheads="1"/>
            </p:cNvSpPr>
            <p:nvPr/>
          </p:nvSpPr>
          <p:spPr bwMode="auto">
            <a:xfrm>
              <a:off x="624" y="2400"/>
              <a:ext cx="1968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8" name="Text Box 10"/>
            <p:cNvSpPr txBox="1">
              <a:spLocks noChangeArrowheads="1"/>
            </p:cNvSpPr>
            <p:nvPr/>
          </p:nvSpPr>
          <p:spPr bwMode="auto">
            <a:xfrm>
              <a:off x="672" y="2448"/>
              <a:ext cx="18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To find the MLE of </a:t>
              </a:r>
              <a:r>
                <a:rPr lang="en-US">
                  <a:latin typeface="Symbol" pitchFamily="18" charset="2"/>
                </a:rPr>
                <a:t>q</a:t>
              </a:r>
              <a:r>
                <a:rPr lang="en-US"/>
                <a:t>:</a:t>
              </a:r>
            </a:p>
          </p:txBody>
        </p:sp>
      </p:grp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1">
                <a:solidFill>
                  <a:schemeClr val="tx2"/>
                </a:solidFill>
                <a:latin typeface="Arial" charset="0"/>
              </a:rPr>
              <a:t>MLE Example: f(x) = </a:t>
            </a:r>
            <a:r>
              <a:rPr lang="en-US" sz="3600" b="1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en-US" sz="3600" b="1">
                <a:solidFill>
                  <a:schemeClr val="tx2"/>
                </a:solidFill>
                <a:latin typeface="Arial" charset="0"/>
              </a:rPr>
              <a:t> / x</a:t>
            </a:r>
            <a:r>
              <a:rPr lang="en-US" sz="3600" b="1" baseline="30000">
                <a:solidFill>
                  <a:schemeClr val="tx2"/>
                </a:solidFill>
                <a:latin typeface="Symbol" pitchFamily="18" charset="2"/>
              </a:rPr>
              <a:t>q+1</a:t>
            </a:r>
          </a:p>
        </p:txBody>
      </p:sp>
      <p:pic>
        <p:nvPicPr>
          <p:cNvPr id="73741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2438400"/>
            <a:ext cx="3352800" cy="203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838200" y="2438400"/>
            <a:ext cx="457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chemeClr val="tx2"/>
                </a:solidFill>
                <a:latin typeface="Arial" charset="0"/>
              </a:rPr>
              <a:t>X</a:t>
            </a:r>
            <a:r>
              <a:rPr lang="en-US" sz="2800" b="1" baseline="-25000">
                <a:solidFill>
                  <a:schemeClr val="tx2"/>
                </a:solidFill>
                <a:latin typeface="Arial" charset="0"/>
              </a:rPr>
              <a:t>1</a:t>
            </a:r>
            <a:r>
              <a:rPr lang="en-US" sz="2800" b="1">
                <a:solidFill>
                  <a:schemeClr val="tx2"/>
                </a:solidFill>
                <a:latin typeface="Arial" charset="0"/>
              </a:rPr>
              <a:t>,…,X</a:t>
            </a:r>
            <a:r>
              <a:rPr lang="en-US" sz="2800" b="1" baseline="-25000">
                <a:solidFill>
                  <a:schemeClr val="tx2"/>
                </a:solidFill>
                <a:latin typeface="Arial" charset="0"/>
              </a:rPr>
              <a:t>n</a:t>
            </a:r>
            <a:r>
              <a:rPr lang="en-US" sz="2800" b="1">
                <a:solidFill>
                  <a:schemeClr val="tx2"/>
                </a:solidFill>
                <a:latin typeface="Arial" charset="0"/>
              </a:rPr>
              <a:t> ~</a:t>
            </a:r>
            <a:r>
              <a:rPr lang="en-US" sz="2800">
                <a:solidFill>
                  <a:schemeClr val="tx2"/>
                </a:solidFill>
              </a:rPr>
              <a:t> </a:t>
            </a:r>
            <a:r>
              <a:rPr lang="en-US" sz="2800" b="1">
                <a:solidFill>
                  <a:schemeClr val="tx2"/>
                </a:solidFill>
                <a:latin typeface="Arial" charset="0"/>
              </a:rPr>
              <a:t>f(x) = </a:t>
            </a:r>
            <a:r>
              <a:rPr lang="en-US" sz="2800" b="1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en-US" sz="2800" b="1">
                <a:solidFill>
                  <a:schemeClr val="tx2"/>
                </a:solidFill>
                <a:latin typeface="Arial" charset="0"/>
              </a:rPr>
              <a:t> / x</a:t>
            </a:r>
            <a:r>
              <a:rPr lang="en-US" sz="2800" b="1" baseline="30000">
                <a:solidFill>
                  <a:schemeClr val="tx2"/>
                </a:solidFill>
                <a:latin typeface="Symbol" pitchFamily="18" charset="2"/>
              </a:rPr>
              <a:t>q+1</a:t>
            </a:r>
          </a:p>
        </p:txBody>
      </p:sp>
      <p:sp>
        <p:nvSpPr>
          <p:cNvPr id="73743" name="Text Box 15"/>
          <p:cNvSpPr txBox="1">
            <a:spLocks noChangeArrowheads="1"/>
          </p:cNvSpPr>
          <p:nvPr/>
        </p:nvSpPr>
        <p:spPr bwMode="auto">
          <a:xfrm>
            <a:off x="914400" y="28956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/>
              <a:t>where x &gt; 1, </a:t>
            </a:r>
            <a:r>
              <a:rPr lang="en-US" i="1">
                <a:latin typeface="Symbol" pitchFamily="18" charset="2"/>
              </a:rPr>
              <a:t>q</a:t>
            </a:r>
            <a:r>
              <a:rPr lang="en-US" i="1"/>
              <a:t> &gt;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3FCA1-FAC3-47AD-82D7-4FDCFE567CB2}" type="slidenum">
              <a:rPr lang="en-US"/>
              <a:pPr/>
              <a:t>19</a:t>
            </a:fld>
            <a:endParaRPr lang="en-US"/>
          </a:p>
        </p:txBody>
      </p:sp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6477000" y="2438400"/>
            <a:ext cx="2286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082" name="Object 2"/>
          <p:cNvGraphicFramePr>
            <a:graphicFrameLocks noChangeAspect="1"/>
          </p:cNvGraphicFramePr>
          <p:nvPr/>
        </p:nvGraphicFramePr>
        <p:xfrm>
          <a:off x="914400" y="2514600"/>
          <a:ext cx="7696200" cy="1277938"/>
        </p:xfrm>
        <a:graphic>
          <a:graphicData uri="http://schemas.openxmlformats.org/presentationml/2006/ole">
            <p:oleObj spid="_x0000_s174082" name="Equation" r:id="rId3" imgW="2984400" imgH="634680" progId="Equation.3">
              <p:embed/>
            </p:oleObj>
          </a:graphicData>
        </a:graphic>
      </p:graphicFrame>
      <p:sp>
        <p:nvSpPr>
          <p:cNvPr id="174083" name="Rectangle 3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1">
                <a:solidFill>
                  <a:schemeClr val="tx2"/>
                </a:solidFill>
                <a:latin typeface="Arial" charset="0"/>
              </a:rPr>
              <a:t>MLE Example: f(x) = </a:t>
            </a:r>
            <a:r>
              <a:rPr lang="en-US" sz="3600" b="1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en-US" sz="3600" b="1">
                <a:solidFill>
                  <a:schemeClr val="tx2"/>
                </a:solidFill>
                <a:latin typeface="Arial" charset="0"/>
              </a:rPr>
              <a:t> / x</a:t>
            </a:r>
            <a:r>
              <a:rPr lang="en-US" sz="3600" b="1" baseline="30000">
                <a:solidFill>
                  <a:schemeClr val="tx2"/>
                </a:solidFill>
                <a:latin typeface="Symbol" pitchFamily="18" charset="2"/>
              </a:rPr>
              <a:t>q+1</a:t>
            </a:r>
          </a:p>
        </p:txBody>
      </p:sp>
      <p:grpSp>
        <p:nvGrpSpPr>
          <p:cNvPr id="174088" name="Group 8"/>
          <p:cNvGrpSpPr>
            <a:grpSpLocks/>
          </p:cNvGrpSpPr>
          <p:nvPr/>
        </p:nvGrpSpPr>
        <p:grpSpPr bwMode="auto">
          <a:xfrm>
            <a:off x="2438400" y="4953000"/>
            <a:ext cx="5638800" cy="533400"/>
            <a:chOff x="1536" y="3120"/>
            <a:chExt cx="3552" cy="336"/>
          </a:xfrm>
        </p:grpSpPr>
        <p:sp>
          <p:nvSpPr>
            <p:cNvPr id="174086" name="Text Box 6"/>
            <p:cNvSpPr txBox="1">
              <a:spLocks noChangeArrowheads="1"/>
            </p:cNvSpPr>
            <p:nvPr/>
          </p:nvSpPr>
          <p:spPr bwMode="auto">
            <a:xfrm>
              <a:off x="1536" y="3168"/>
              <a:ext cx="35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So       represents the MLE for </a:t>
              </a:r>
              <a:r>
                <a:rPr lang="en-US">
                  <a:latin typeface="Symbol" pitchFamily="18" charset="2"/>
                </a:rPr>
                <a:t>q</a:t>
              </a:r>
            </a:p>
          </p:txBody>
        </p:sp>
        <p:graphicFrame>
          <p:nvGraphicFramePr>
            <p:cNvPr id="174087" name="Object 7"/>
            <p:cNvGraphicFramePr>
              <a:graphicFrameLocks noChangeAspect="1"/>
            </p:cNvGraphicFramePr>
            <p:nvPr/>
          </p:nvGraphicFramePr>
          <p:xfrm>
            <a:off x="1872" y="3120"/>
            <a:ext cx="198" cy="336"/>
          </p:xfrm>
          <a:graphic>
            <a:graphicData uri="http://schemas.openxmlformats.org/presentationml/2006/ole">
              <p:oleObj spid="_x0000_s174087" name="Equation" r:id="rId4" imgW="126720" imgH="215640" progId="Equation.3">
                <p:embed/>
              </p:oleObj>
            </a:graphicData>
          </a:graphic>
        </p:graphicFrame>
      </p:grpSp>
      <p:graphicFrame>
        <p:nvGraphicFramePr>
          <p:cNvPr id="174089" name="Object 9"/>
          <p:cNvGraphicFramePr>
            <a:graphicFrameLocks noChangeAspect="1"/>
          </p:cNvGraphicFramePr>
          <p:nvPr/>
        </p:nvGraphicFramePr>
        <p:xfrm>
          <a:off x="914400" y="3810000"/>
          <a:ext cx="4724400" cy="901700"/>
        </p:xfrm>
        <a:graphic>
          <a:graphicData uri="http://schemas.openxmlformats.org/presentationml/2006/ole">
            <p:oleObj spid="_x0000_s174089" name="Equation" r:id="rId5" imgW="171432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5DB0-448D-4767-99CB-65957574B9BE}" type="slidenum">
              <a:rPr lang="en-US"/>
              <a:pPr/>
              <a:t>2</a:t>
            </a:fld>
            <a:endParaRPr lang="en-US"/>
          </a:p>
        </p:txBody>
      </p:sp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990600" y="3352800"/>
            <a:ext cx="693420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u="sng">
                <a:latin typeface="Arial" charset="0"/>
                <a:sym typeface="Symbol" pitchFamily="18" charset="2"/>
              </a:rPr>
              <a:t>Example:</a:t>
            </a:r>
            <a:r>
              <a:rPr lang="en-US">
                <a:latin typeface="Arial" charset="0"/>
                <a:sym typeface="Symbol" pitchFamily="18" charset="2"/>
              </a:rPr>
              <a:t>   X</a:t>
            </a:r>
            <a:r>
              <a:rPr lang="en-US" baseline="-25000">
                <a:latin typeface="Arial" charset="0"/>
                <a:sym typeface="Symbol" pitchFamily="18" charset="2"/>
              </a:rPr>
              <a:t>1</a:t>
            </a:r>
            <a:r>
              <a:rPr lang="en-US">
                <a:latin typeface="Arial" charset="0"/>
                <a:sym typeface="Symbol" pitchFamily="18" charset="2"/>
              </a:rPr>
              <a:t>,…,X</a:t>
            </a:r>
            <a:r>
              <a:rPr lang="en-US" baseline="-25000">
                <a:latin typeface="Arial" charset="0"/>
                <a:sym typeface="Symbol" pitchFamily="18" charset="2"/>
              </a:rPr>
              <a:t>n</a:t>
            </a:r>
            <a:r>
              <a:rPr lang="en-US">
                <a:latin typeface="Arial" charset="0"/>
                <a:sym typeface="Symbol" pitchFamily="18" charset="2"/>
              </a:rPr>
              <a:t> ~Exponential()</a:t>
            </a:r>
          </a:p>
          <a:p>
            <a:pPr eaLnBrk="0" hangingPunct="0">
              <a:spcBef>
                <a:spcPct val="50000"/>
              </a:spcBef>
            </a:pPr>
            <a:r>
              <a:rPr lang="en-US">
                <a:latin typeface="Arial" charset="0"/>
                <a:sym typeface="Symbol" pitchFamily="18" charset="2"/>
              </a:rPr>
              <a:t>	     E(X)=1/        (so  ()=1/ )</a:t>
            </a:r>
          </a:p>
        </p:txBody>
      </p:sp>
      <p:graphicFrame>
        <p:nvGraphicFramePr>
          <p:cNvPr id="178176" name="Object 0"/>
          <p:cNvGraphicFramePr>
            <a:graphicFrameLocks noChangeAspect="1"/>
          </p:cNvGraphicFramePr>
          <p:nvPr/>
        </p:nvGraphicFramePr>
        <p:xfrm>
          <a:off x="2362200" y="5410200"/>
          <a:ext cx="3657600" cy="1271588"/>
        </p:xfrm>
        <a:graphic>
          <a:graphicData uri="http://schemas.openxmlformats.org/presentationml/2006/ole">
            <p:oleObj spid="_x0000_s178176" name="Equation" r:id="rId3" imgW="1371600" imgH="444240" progId="Equation.3">
              <p:embed/>
            </p:oleObj>
          </a:graphicData>
        </a:graphic>
      </p:graphicFrame>
      <p:grpSp>
        <p:nvGrpSpPr>
          <p:cNvPr id="165898" name="Group 10"/>
          <p:cNvGrpSpPr>
            <a:grpSpLocks/>
          </p:cNvGrpSpPr>
          <p:nvPr/>
        </p:nvGrpSpPr>
        <p:grpSpPr bwMode="auto">
          <a:xfrm>
            <a:off x="762000" y="2438400"/>
            <a:ext cx="8153400" cy="822325"/>
            <a:chOff x="480" y="1536"/>
            <a:chExt cx="5136" cy="518"/>
          </a:xfrm>
        </p:grpSpPr>
        <p:sp>
          <p:nvSpPr>
            <p:cNvPr id="165895" name="Rectangle 7"/>
            <p:cNvSpPr>
              <a:spLocks noChangeArrowheads="1"/>
            </p:cNvSpPr>
            <p:nvPr/>
          </p:nvSpPr>
          <p:spPr bwMode="auto">
            <a:xfrm>
              <a:off x="480" y="1536"/>
              <a:ext cx="5136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>
                  <a:latin typeface="Arial" charset="0"/>
                  <a:sym typeface="Symbol" pitchFamily="18" charset="2"/>
                </a:rPr>
                <a:t>Now try to solve for </a:t>
              </a:r>
              <a:r>
                <a:rPr lang="en-US" b="1">
                  <a:latin typeface="Arial" charset="0"/>
                  <a:sym typeface="Symbol" pitchFamily="18" charset="2"/>
                </a:rPr>
                <a:t></a:t>
              </a:r>
              <a:r>
                <a:rPr lang="en-US">
                  <a:latin typeface="Arial" charset="0"/>
                  <a:sym typeface="Symbol" pitchFamily="18" charset="2"/>
                </a:rPr>
                <a:t> as a function of     , and call the solution </a:t>
              </a:r>
            </a:p>
          </p:txBody>
        </p:sp>
        <p:graphicFrame>
          <p:nvGraphicFramePr>
            <p:cNvPr id="178177" name="Object 1"/>
            <p:cNvGraphicFramePr>
              <a:graphicFrameLocks noChangeAspect="1"/>
            </p:cNvGraphicFramePr>
            <p:nvPr/>
          </p:nvGraphicFramePr>
          <p:xfrm>
            <a:off x="1248" y="1728"/>
            <a:ext cx="246" cy="288"/>
          </p:xfrm>
          <a:graphic>
            <a:graphicData uri="http://schemas.openxmlformats.org/presentationml/2006/ole">
              <p:oleObj spid="_x0000_s178177" name="Equation" r:id="rId4" imgW="139680" imgH="241200" progId="Equation.3">
                <p:embed/>
              </p:oleObj>
            </a:graphicData>
          </a:graphic>
        </p:graphicFrame>
        <p:graphicFrame>
          <p:nvGraphicFramePr>
            <p:cNvPr id="178178" name="Object 2"/>
            <p:cNvGraphicFramePr>
              <a:graphicFrameLocks noChangeAspect="1"/>
            </p:cNvGraphicFramePr>
            <p:nvPr/>
          </p:nvGraphicFramePr>
          <p:xfrm>
            <a:off x="3792" y="1584"/>
            <a:ext cx="164" cy="192"/>
          </p:xfrm>
          <a:graphic>
            <a:graphicData uri="http://schemas.openxmlformats.org/presentationml/2006/ole">
              <p:oleObj spid="_x0000_s178178" name="Equation" r:id="rId5" imgW="139680" imgH="164880" progId="Equation.3">
                <p:embed/>
              </p:oleObj>
            </a:graphicData>
          </a:graphic>
        </p:graphicFrame>
      </p:grp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1">
                <a:solidFill>
                  <a:schemeClr val="tx2"/>
                </a:solidFill>
                <a:latin typeface="Arial" charset="0"/>
              </a:rPr>
              <a:t>Method of Moments Estimator</a:t>
            </a: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914400" y="4876800"/>
            <a:ext cx="508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sym typeface="Symbol" pitchFamily="18" charset="2"/>
              </a:rPr>
              <a:t>Method of Moments :      Solve for </a:t>
            </a:r>
            <a:r>
              <a:rPr lang="en-US">
                <a:latin typeface="Symbol" pitchFamily="18" charset="2"/>
                <a:sym typeface="Symbol" pitchFamily="18" charset="2"/>
              </a:rPr>
              <a:t>l</a:t>
            </a:r>
            <a:r>
              <a:rPr lang="en-US">
                <a:latin typeface="Arial" charset="0"/>
                <a:sym typeface="Symbol" pitchFamily="18" charset="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8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8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0" grpId="0" autoUpdateAnimBg="0"/>
      <p:bldP spid="16589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64FE8-66AB-4428-BA07-C45A460ABBAC}" type="slidenum">
              <a:rPr lang="en-US"/>
              <a:pPr/>
              <a:t>20</a:t>
            </a:fld>
            <a:endParaRPr lang="en-US"/>
          </a:p>
        </p:txBody>
      </p:sp>
      <p:graphicFrame>
        <p:nvGraphicFramePr>
          <p:cNvPr id="153605" name="Object 5"/>
          <p:cNvGraphicFramePr>
            <a:graphicFrameLocks noChangeAspect="1"/>
          </p:cNvGraphicFramePr>
          <p:nvPr/>
        </p:nvGraphicFramePr>
        <p:xfrm>
          <a:off x="1143000" y="2514600"/>
          <a:ext cx="4527550" cy="1082675"/>
        </p:xfrm>
        <a:graphic>
          <a:graphicData uri="http://schemas.openxmlformats.org/presentationml/2006/ole">
            <p:oleObj spid="_x0000_s153605" name="Equation" r:id="rId3" imgW="1434960" imgH="393480" progId="Equation.3">
              <p:embed/>
            </p:oleObj>
          </a:graphicData>
        </a:graphic>
      </p:graphicFrame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1" u="sng">
                <a:solidFill>
                  <a:schemeClr val="tx2"/>
                </a:solidFill>
                <a:latin typeface="Arial" charset="0"/>
              </a:rPr>
              <a:t>MME</a:t>
            </a:r>
            <a:r>
              <a:rPr lang="en-US" sz="3600" b="1">
                <a:solidFill>
                  <a:schemeClr val="tx2"/>
                </a:solidFill>
                <a:latin typeface="Arial" charset="0"/>
              </a:rPr>
              <a:t> Example:    f(x) = </a:t>
            </a:r>
            <a:r>
              <a:rPr lang="en-US" sz="3600" b="1">
                <a:solidFill>
                  <a:schemeClr val="tx2"/>
                </a:solidFill>
                <a:latin typeface="Symbol" pitchFamily="18" charset="2"/>
              </a:rPr>
              <a:t>q</a:t>
            </a:r>
            <a:r>
              <a:rPr lang="en-US" sz="3600" b="1">
                <a:solidFill>
                  <a:schemeClr val="tx2"/>
                </a:solidFill>
                <a:latin typeface="Arial" charset="0"/>
              </a:rPr>
              <a:t> / x</a:t>
            </a:r>
            <a:r>
              <a:rPr lang="en-US" sz="3600" b="1" baseline="30000">
                <a:solidFill>
                  <a:schemeClr val="tx2"/>
                </a:solidFill>
                <a:latin typeface="Symbol" pitchFamily="18" charset="2"/>
              </a:rPr>
              <a:t>q+1</a:t>
            </a:r>
          </a:p>
        </p:txBody>
      </p:sp>
      <p:grpSp>
        <p:nvGrpSpPr>
          <p:cNvPr id="153612" name="Group 12"/>
          <p:cNvGrpSpPr>
            <a:grpSpLocks/>
          </p:cNvGrpSpPr>
          <p:nvPr/>
        </p:nvGrpSpPr>
        <p:grpSpPr bwMode="auto">
          <a:xfrm>
            <a:off x="1143000" y="4114800"/>
            <a:ext cx="5029200" cy="1524000"/>
            <a:chOff x="720" y="2592"/>
            <a:chExt cx="3168" cy="960"/>
          </a:xfrm>
        </p:grpSpPr>
        <p:sp>
          <p:nvSpPr>
            <p:cNvPr id="153607" name="Oval 7"/>
            <p:cNvSpPr>
              <a:spLocks noChangeArrowheads="1"/>
            </p:cNvSpPr>
            <p:nvPr/>
          </p:nvSpPr>
          <p:spPr bwMode="auto">
            <a:xfrm>
              <a:off x="2256" y="2592"/>
              <a:ext cx="1632" cy="9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3611" name="Object 11"/>
            <p:cNvGraphicFramePr>
              <a:graphicFrameLocks noChangeAspect="1"/>
            </p:cNvGraphicFramePr>
            <p:nvPr/>
          </p:nvGraphicFramePr>
          <p:xfrm>
            <a:off x="720" y="2640"/>
            <a:ext cx="2928" cy="769"/>
          </p:xfrm>
          <a:graphic>
            <a:graphicData uri="http://schemas.openxmlformats.org/presentationml/2006/ole">
              <p:oleObj spid="_x0000_s153611" name="Equation" r:id="rId4" imgW="1473120" imgH="444240" progId="Equation.3">
                <p:embed/>
              </p:oleObj>
            </a:graphicData>
          </a:graphic>
        </p:graphicFrame>
      </p:grpSp>
      <p:grpSp>
        <p:nvGrpSpPr>
          <p:cNvPr id="153616" name="Group 16"/>
          <p:cNvGrpSpPr>
            <a:grpSpLocks/>
          </p:cNvGrpSpPr>
          <p:nvPr/>
        </p:nvGrpSpPr>
        <p:grpSpPr bwMode="auto">
          <a:xfrm>
            <a:off x="6248400" y="2743200"/>
            <a:ext cx="2743200" cy="3798888"/>
            <a:chOff x="3936" y="1728"/>
            <a:chExt cx="1728" cy="2393"/>
          </a:xfrm>
        </p:grpSpPr>
        <p:sp>
          <p:nvSpPr>
            <p:cNvPr id="153608" name="Text Box 8"/>
            <p:cNvSpPr txBox="1">
              <a:spLocks noChangeArrowheads="1"/>
            </p:cNvSpPr>
            <p:nvPr/>
          </p:nvSpPr>
          <p:spPr bwMode="auto">
            <a:xfrm>
              <a:off x="4224" y="1728"/>
              <a:ext cx="1344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Note: in this case, the MLE and the MME disagree.</a:t>
              </a:r>
            </a:p>
          </p:txBody>
        </p:sp>
        <p:graphicFrame>
          <p:nvGraphicFramePr>
            <p:cNvPr id="153613" name="Object 13"/>
            <p:cNvGraphicFramePr>
              <a:graphicFrameLocks noChangeAspect="1"/>
            </p:cNvGraphicFramePr>
            <p:nvPr/>
          </p:nvGraphicFramePr>
          <p:xfrm>
            <a:off x="3936" y="2880"/>
            <a:ext cx="1728" cy="1241"/>
          </p:xfrm>
          <a:graphic>
            <a:graphicData uri="http://schemas.openxmlformats.org/presentationml/2006/ole">
              <p:oleObj spid="_x0000_s153613" name="Photo Editor Photo" r:id="rId5" imgW="5714286" imgH="4105848" progId="MSPhotoEd.3">
                <p:embed/>
              </p:oleObj>
            </a:graphicData>
          </a:graphic>
        </p:graphicFrame>
        <p:sp>
          <p:nvSpPr>
            <p:cNvPr id="153614" name="Text Box 14"/>
            <p:cNvSpPr txBox="1">
              <a:spLocks noChangeArrowheads="1"/>
            </p:cNvSpPr>
            <p:nvPr/>
          </p:nvSpPr>
          <p:spPr bwMode="auto">
            <a:xfrm>
              <a:off x="4320" y="3648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/>
                <a:t>MLE</a:t>
              </a:r>
            </a:p>
          </p:txBody>
        </p:sp>
        <p:sp>
          <p:nvSpPr>
            <p:cNvPr id="153615" name="Text Box 15"/>
            <p:cNvSpPr txBox="1">
              <a:spLocks noChangeArrowheads="1"/>
            </p:cNvSpPr>
            <p:nvPr/>
          </p:nvSpPr>
          <p:spPr bwMode="auto">
            <a:xfrm>
              <a:off x="4944" y="3504"/>
              <a:ext cx="57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chemeClr val="accent1"/>
                  </a:solidFill>
                </a:rPr>
                <a:t>MME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BB7E-6837-46B9-A2FA-F3F761EAE40F}" type="slidenum">
              <a:rPr lang="en-US"/>
              <a:pPr/>
              <a:t>3</a:t>
            </a:fld>
            <a:endParaRPr lang="en-US"/>
          </a:p>
        </p:txBody>
      </p:sp>
      <p:sp>
        <p:nvSpPr>
          <p:cNvPr id="65539" name="Text Box 1027"/>
          <p:cNvSpPr txBox="1">
            <a:spLocks noChangeArrowheads="1"/>
          </p:cNvSpPr>
          <p:nvPr/>
        </p:nvSpPr>
        <p:spPr bwMode="auto">
          <a:xfrm>
            <a:off x="1736725" y="2017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sz="1800">
              <a:latin typeface="Arial" charset="0"/>
            </a:endParaRPr>
          </a:p>
        </p:txBody>
      </p:sp>
      <p:sp>
        <p:nvSpPr>
          <p:cNvPr id="65541" name="Text Box 1029"/>
          <p:cNvSpPr txBox="1">
            <a:spLocks noChangeArrowheads="1"/>
          </p:cNvSpPr>
          <p:nvPr/>
        </p:nvSpPr>
        <p:spPr bwMode="auto">
          <a:xfrm>
            <a:off x="722313" y="2362200"/>
            <a:ext cx="8421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Arial" charset="0"/>
              </a:rPr>
              <a:t>Suppose there are two parameters to estimate (</a:t>
            </a:r>
            <a:r>
              <a:rPr lang="en-US">
                <a:latin typeface="Arial" charset="0"/>
                <a:sym typeface="Symbol" pitchFamily="18" charset="2"/>
              </a:rPr>
              <a:t>, ) and that</a:t>
            </a:r>
          </a:p>
        </p:txBody>
      </p:sp>
      <p:graphicFrame>
        <p:nvGraphicFramePr>
          <p:cNvPr id="65542" name="Object 1030"/>
          <p:cNvGraphicFramePr>
            <a:graphicFrameLocks noChangeAspect="1"/>
          </p:cNvGraphicFramePr>
          <p:nvPr/>
        </p:nvGraphicFramePr>
        <p:xfrm>
          <a:off x="838200" y="3657600"/>
          <a:ext cx="5410200" cy="3025775"/>
        </p:xfrm>
        <a:graphic>
          <a:graphicData uri="http://schemas.openxmlformats.org/presentationml/2006/ole">
            <p:oleObj spid="_x0000_s65542" name="Equation" r:id="rId3" imgW="2311200" imgH="1460160" progId="Equation.3">
              <p:embed/>
            </p:oleObj>
          </a:graphicData>
        </a:graphic>
      </p:graphicFrame>
      <p:grpSp>
        <p:nvGrpSpPr>
          <p:cNvPr id="65548" name="Group 1036"/>
          <p:cNvGrpSpPr>
            <a:grpSpLocks/>
          </p:cNvGrpSpPr>
          <p:nvPr/>
        </p:nvGrpSpPr>
        <p:grpSpPr bwMode="auto">
          <a:xfrm>
            <a:off x="3962400" y="3810000"/>
            <a:ext cx="5360988" cy="406400"/>
            <a:chOff x="1605" y="3484"/>
            <a:chExt cx="2213" cy="59"/>
          </a:xfrm>
        </p:grpSpPr>
        <p:sp>
          <p:nvSpPr>
            <p:cNvPr id="65544" name="Text Box 1032"/>
            <p:cNvSpPr txBox="1">
              <a:spLocks noChangeArrowheads="1"/>
            </p:cNvSpPr>
            <p:nvPr/>
          </p:nvSpPr>
          <p:spPr bwMode="auto">
            <a:xfrm>
              <a:off x="1850" y="3484"/>
              <a:ext cx="1968" cy="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buSzPct val="130000"/>
              </a:pPr>
              <a:endParaRPr lang="en-US" sz="2000" i="1">
                <a:latin typeface="Arial" charset="0"/>
              </a:endParaRPr>
            </a:p>
          </p:txBody>
        </p:sp>
        <p:sp>
          <p:nvSpPr>
            <p:cNvPr id="65546" name="Text Box 1034"/>
            <p:cNvSpPr txBox="1">
              <a:spLocks noChangeArrowheads="1"/>
            </p:cNvSpPr>
            <p:nvPr/>
          </p:nvSpPr>
          <p:spPr bwMode="auto">
            <a:xfrm>
              <a:off x="1605" y="3490"/>
              <a:ext cx="76" cy="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endParaRPr lang="en-US" sz="1800">
                <a:latin typeface="Arial" charset="0"/>
              </a:endParaRPr>
            </a:p>
          </p:txBody>
        </p:sp>
      </p:grpSp>
      <p:sp>
        <p:nvSpPr>
          <p:cNvPr id="65549" name="Rectangle 1037"/>
          <p:cNvSpPr>
            <a:spLocks noChangeArrowheads="1"/>
          </p:cNvSpPr>
          <p:nvPr/>
        </p:nvSpPr>
        <p:spPr bwMode="auto">
          <a:xfrm>
            <a:off x="1676400" y="2895600"/>
            <a:ext cx="5791200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>
                <a:latin typeface="Arial" charset="0"/>
                <a:sym typeface="Symbol" pitchFamily="18" charset="2"/>
              </a:rPr>
              <a:t>E(X)= g(, )            Var(X)= h(, )</a:t>
            </a:r>
          </a:p>
        </p:txBody>
      </p:sp>
      <p:sp>
        <p:nvSpPr>
          <p:cNvPr id="65550" name="Text Box 1038"/>
          <p:cNvSpPr txBox="1">
            <a:spLocks noChangeArrowheads="1"/>
          </p:cNvSpPr>
          <p:nvPr/>
        </p:nvSpPr>
        <p:spPr bwMode="auto">
          <a:xfrm>
            <a:off x="5943600" y="4038600"/>
            <a:ext cx="29813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>
                <a:latin typeface="ArtBrush" pitchFamily="34" charset="0"/>
              </a:rPr>
              <a:t>Key: solve 2 eqns </a:t>
            </a:r>
          </a:p>
          <a:p>
            <a:r>
              <a:rPr lang="en-US" sz="3200" i="1">
                <a:latin typeface="ArtBrush" pitchFamily="34" charset="0"/>
              </a:rPr>
              <a:t>for 2 unknowns</a:t>
            </a:r>
          </a:p>
        </p:txBody>
      </p:sp>
      <p:sp>
        <p:nvSpPr>
          <p:cNvPr id="65551" name="Rectangle 1039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1">
                <a:solidFill>
                  <a:schemeClr val="tx2"/>
                </a:solidFill>
                <a:latin typeface="Arial" charset="0"/>
              </a:rPr>
              <a:t>Method of Moments Estimator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9D3A9-4D8B-4C76-87E9-7D2F25CD81D5}" type="slidenum">
              <a:rPr lang="en-US"/>
              <a:pPr/>
              <a:t>4</a:t>
            </a:fld>
            <a:endParaRPr lang="en-US"/>
          </a:p>
        </p:txBody>
      </p:sp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1">
                <a:solidFill>
                  <a:schemeClr val="tx2"/>
                </a:solidFill>
                <a:latin typeface="Arial" charset="0"/>
              </a:rPr>
              <a:t>MME: Easy Example</a:t>
            </a:r>
          </a:p>
        </p:txBody>
      </p:sp>
      <p:graphicFrame>
        <p:nvGraphicFramePr>
          <p:cNvPr id="176131" name="Object 3"/>
          <p:cNvGraphicFramePr>
            <a:graphicFrameLocks noChangeAspect="1"/>
          </p:cNvGraphicFramePr>
          <p:nvPr/>
        </p:nvGraphicFramePr>
        <p:xfrm>
          <a:off x="1066800" y="2514600"/>
          <a:ext cx="5181600" cy="639763"/>
        </p:xfrm>
        <a:graphic>
          <a:graphicData uri="http://schemas.openxmlformats.org/presentationml/2006/ole">
            <p:oleObj spid="_x0000_s176131" name="Equation" r:id="rId3" imgW="1752480" imgH="215640" progId="Equation.3">
              <p:embed/>
            </p:oleObj>
          </a:graphicData>
        </a:graphic>
      </p:graphicFrame>
      <p:graphicFrame>
        <p:nvGraphicFramePr>
          <p:cNvPr id="176132" name="Object 4"/>
          <p:cNvGraphicFramePr>
            <a:graphicFrameLocks noChangeAspect="1"/>
          </p:cNvGraphicFramePr>
          <p:nvPr/>
        </p:nvGraphicFramePr>
        <p:xfrm>
          <a:off x="990600" y="3657600"/>
          <a:ext cx="4543425" cy="715963"/>
        </p:xfrm>
        <a:graphic>
          <a:graphicData uri="http://schemas.openxmlformats.org/presentationml/2006/ole">
            <p:oleObj spid="_x0000_s176132" name="Equation" r:id="rId4" imgW="1536480" imgH="241200" progId="Equation.3">
              <p:embed/>
            </p:oleObj>
          </a:graphicData>
        </a:graphic>
      </p:graphicFrame>
      <p:grpSp>
        <p:nvGrpSpPr>
          <p:cNvPr id="176136" name="Group 8"/>
          <p:cNvGrpSpPr>
            <a:grpSpLocks/>
          </p:cNvGrpSpPr>
          <p:nvPr/>
        </p:nvGrpSpPr>
        <p:grpSpPr bwMode="auto">
          <a:xfrm>
            <a:off x="3733800" y="4267200"/>
            <a:ext cx="5143500" cy="2286000"/>
            <a:chOff x="2352" y="2688"/>
            <a:chExt cx="3240" cy="1440"/>
          </a:xfrm>
        </p:grpSpPr>
        <p:graphicFrame>
          <p:nvGraphicFramePr>
            <p:cNvPr id="176133" name="Object 5"/>
            <p:cNvGraphicFramePr>
              <a:graphicFrameLocks noChangeAspect="1"/>
            </p:cNvGraphicFramePr>
            <p:nvPr/>
          </p:nvGraphicFramePr>
          <p:xfrm>
            <a:off x="4512" y="2688"/>
            <a:ext cx="1080" cy="1440"/>
          </p:xfrm>
          <a:graphic>
            <a:graphicData uri="http://schemas.openxmlformats.org/presentationml/2006/ole">
              <p:oleObj spid="_x0000_s176133" name="Photo Editor Photo" r:id="rId5" imgW="2285714" imgH="3048426" progId="MSPhotoEd.3">
                <p:embed/>
              </p:oleObj>
            </a:graphicData>
          </a:graphic>
        </p:graphicFrame>
        <p:sp>
          <p:nvSpPr>
            <p:cNvPr id="176134" name="AutoShape 6"/>
            <p:cNvSpPr>
              <a:spLocks noChangeArrowheads="1"/>
            </p:cNvSpPr>
            <p:nvPr/>
          </p:nvSpPr>
          <p:spPr bwMode="auto">
            <a:xfrm>
              <a:off x="2352" y="2976"/>
              <a:ext cx="2016" cy="624"/>
            </a:xfrm>
            <a:prstGeom prst="wedgeEllipseCallout">
              <a:avLst>
                <a:gd name="adj1" fmla="val 69148"/>
                <a:gd name="adj2" fmla="val -3269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76135" name="Text Box 7"/>
            <p:cNvSpPr txBox="1">
              <a:spLocks noChangeArrowheads="1"/>
            </p:cNvSpPr>
            <p:nvPr/>
          </p:nvSpPr>
          <p:spPr bwMode="auto">
            <a:xfrm>
              <a:off x="2640" y="3120"/>
              <a:ext cx="168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even I knew that!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874F-7224-41FC-B79A-5844B22CAB49}" type="slidenum">
              <a:rPr lang="en-US"/>
              <a:pPr/>
              <a:t>5</a:t>
            </a:fld>
            <a:endParaRPr lang="en-US"/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066800" y="2438400"/>
          <a:ext cx="4819650" cy="482600"/>
        </p:xfrm>
        <a:graphic>
          <a:graphicData uri="http://schemas.openxmlformats.org/presentationml/2006/ole">
            <p:oleObj spid="_x0000_s66563" name="Equation" r:id="rId3" imgW="1917360" imgH="215640" progId="Equation.3">
              <p:embed/>
            </p:oleObj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1295400" y="4648200"/>
          <a:ext cx="5224463" cy="1992313"/>
        </p:xfrm>
        <a:graphic>
          <a:graphicData uri="http://schemas.openxmlformats.org/presentationml/2006/ole">
            <p:oleObj spid="_x0000_s66565" name="Equation" r:id="rId4" imgW="2298600" imgH="965160" progId="Equation.3">
              <p:embed/>
            </p:oleObj>
          </a:graphicData>
        </a:graphic>
      </p:graphicFrame>
      <p:grpSp>
        <p:nvGrpSpPr>
          <p:cNvPr id="66576" name="Group 16"/>
          <p:cNvGrpSpPr>
            <a:grpSpLocks/>
          </p:cNvGrpSpPr>
          <p:nvPr/>
        </p:nvGrpSpPr>
        <p:grpSpPr bwMode="auto">
          <a:xfrm>
            <a:off x="838200" y="4114800"/>
            <a:ext cx="7731125" cy="533400"/>
            <a:chOff x="528" y="2496"/>
            <a:chExt cx="4870" cy="336"/>
          </a:xfrm>
        </p:grpSpPr>
        <p:sp>
          <p:nvSpPr>
            <p:cNvPr id="66573" name="Rectangle 13"/>
            <p:cNvSpPr>
              <a:spLocks noChangeArrowheads="1"/>
            </p:cNvSpPr>
            <p:nvPr/>
          </p:nvSpPr>
          <p:spPr bwMode="auto">
            <a:xfrm>
              <a:off x="576" y="2496"/>
              <a:ext cx="480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66564" name="Object 4"/>
            <p:cNvGraphicFramePr>
              <a:graphicFrameLocks noChangeAspect="1"/>
            </p:cNvGraphicFramePr>
            <p:nvPr/>
          </p:nvGraphicFramePr>
          <p:xfrm>
            <a:off x="3168" y="2544"/>
            <a:ext cx="2230" cy="288"/>
          </p:xfrm>
          <a:graphic>
            <a:graphicData uri="http://schemas.openxmlformats.org/presentationml/2006/ole">
              <p:oleObj spid="_x0000_s66564" name="Equation" r:id="rId5" imgW="1511280" imgH="228600" progId="Equation.3">
                <p:embed/>
              </p:oleObj>
            </a:graphicData>
          </a:graphic>
        </p:graphicFrame>
        <p:sp>
          <p:nvSpPr>
            <p:cNvPr id="66571" name="Text Box 11"/>
            <p:cNvSpPr txBox="1">
              <a:spLocks noChangeArrowheads="1"/>
            </p:cNvSpPr>
            <p:nvPr/>
          </p:nvSpPr>
          <p:spPr bwMode="auto">
            <a:xfrm>
              <a:off x="528" y="2496"/>
              <a:ext cx="224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E(X)=mp, Var(X)=mp(1-p)</a:t>
              </a:r>
            </a:p>
          </p:txBody>
        </p:sp>
        <p:sp>
          <p:nvSpPr>
            <p:cNvPr id="66572" name="Line 12"/>
            <p:cNvSpPr>
              <a:spLocks noChangeShapeType="1"/>
            </p:cNvSpPr>
            <p:nvPr/>
          </p:nvSpPr>
          <p:spPr bwMode="auto">
            <a:xfrm>
              <a:off x="2784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1">
                <a:solidFill>
                  <a:schemeClr val="tx2"/>
                </a:solidFill>
                <a:latin typeface="Arial" charset="0"/>
              </a:rPr>
              <a:t>MME: Binomial Example</a:t>
            </a:r>
          </a:p>
        </p:txBody>
      </p:sp>
      <p:grpSp>
        <p:nvGrpSpPr>
          <p:cNvPr id="66578" name="Group 18"/>
          <p:cNvGrpSpPr>
            <a:grpSpLocks/>
          </p:cNvGrpSpPr>
          <p:nvPr/>
        </p:nvGrpSpPr>
        <p:grpSpPr bwMode="auto">
          <a:xfrm>
            <a:off x="1676400" y="2438400"/>
            <a:ext cx="6400800" cy="1258888"/>
            <a:chOff x="1056" y="1536"/>
            <a:chExt cx="4032" cy="793"/>
          </a:xfrm>
        </p:grpSpPr>
        <p:sp>
          <p:nvSpPr>
            <p:cNvPr id="66570" name="Text Box 10"/>
            <p:cNvSpPr txBox="1">
              <a:spLocks noChangeArrowheads="1"/>
            </p:cNvSpPr>
            <p:nvPr/>
          </p:nvSpPr>
          <p:spPr bwMode="auto">
            <a:xfrm>
              <a:off x="1056" y="1968"/>
              <a:ext cx="2009" cy="294"/>
            </a:xfrm>
            <a:prstGeom prst="rect">
              <a:avLst/>
            </a:prstGeom>
            <a:solidFill>
              <a:srgbClr val="03063D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Both (m,p) are unknown</a:t>
              </a:r>
            </a:p>
          </p:txBody>
        </p:sp>
        <p:graphicFrame>
          <p:nvGraphicFramePr>
            <p:cNvPr id="66577" name="Object 17"/>
            <p:cNvGraphicFramePr>
              <a:graphicFrameLocks noChangeAspect="1"/>
            </p:cNvGraphicFramePr>
            <p:nvPr/>
          </p:nvGraphicFramePr>
          <p:xfrm>
            <a:off x="4128" y="1536"/>
            <a:ext cx="960" cy="793"/>
          </p:xfrm>
          <a:graphic>
            <a:graphicData uri="http://schemas.openxmlformats.org/presentationml/2006/ole">
              <p:oleObj spid="_x0000_s66577" name="Photo Editor Photo" r:id="rId6" imgW="7621064" imgH="6295238" progId="MSPhotoEd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78E50-9CCA-4AD7-8DA7-B98B28C81F4D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179200" name="Object 1024"/>
          <p:cNvGraphicFramePr>
            <a:graphicFrameLocks noChangeAspect="1"/>
          </p:cNvGraphicFramePr>
          <p:nvPr/>
        </p:nvGraphicFramePr>
        <p:xfrm>
          <a:off x="838200" y="2590800"/>
          <a:ext cx="8305800" cy="1081088"/>
        </p:xfrm>
        <a:graphic>
          <a:graphicData uri="http://schemas.openxmlformats.org/presentationml/2006/ole">
            <p:oleObj spid="_x0000_s179200" name="Equation" r:id="rId3" imgW="3466800" imgH="444240" progId="Equation.3">
              <p:embed/>
            </p:oleObj>
          </a:graphicData>
        </a:graphic>
      </p:graphicFrame>
      <p:sp>
        <p:nvSpPr>
          <p:cNvPr id="67595" name="Rectangle 11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1">
                <a:solidFill>
                  <a:schemeClr val="tx2"/>
                </a:solidFill>
                <a:latin typeface="Arial" charset="0"/>
              </a:rPr>
              <a:t>MME: Gamma Example</a:t>
            </a:r>
          </a:p>
        </p:txBody>
      </p:sp>
      <p:grpSp>
        <p:nvGrpSpPr>
          <p:cNvPr id="67601" name="Group 17"/>
          <p:cNvGrpSpPr>
            <a:grpSpLocks/>
          </p:cNvGrpSpPr>
          <p:nvPr/>
        </p:nvGrpSpPr>
        <p:grpSpPr bwMode="auto">
          <a:xfrm>
            <a:off x="2971800" y="4038600"/>
            <a:ext cx="4010025" cy="2014538"/>
            <a:chOff x="1632" y="2400"/>
            <a:chExt cx="2526" cy="1269"/>
          </a:xfrm>
        </p:grpSpPr>
        <p:graphicFrame>
          <p:nvGraphicFramePr>
            <p:cNvPr id="179202" name="Object 1026"/>
            <p:cNvGraphicFramePr>
              <a:graphicFrameLocks noChangeAspect="1"/>
            </p:cNvGraphicFramePr>
            <p:nvPr/>
          </p:nvGraphicFramePr>
          <p:xfrm>
            <a:off x="1632" y="3024"/>
            <a:ext cx="1632" cy="645"/>
          </p:xfrm>
          <a:graphic>
            <a:graphicData uri="http://schemas.openxmlformats.org/presentationml/2006/ole">
              <p:oleObj spid="_x0000_s179202" name="Equation" r:id="rId4" imgW="1028520" imgH="406080" progId="Equation.3">
                <p:embed/>
              </p:oleObj>
            </a:graphicData>
          </a:graphic>
        </p:graphicFrame>
        <p:sp>
          <p:nvSpPr>
            <p:cNvPr id="67600" name="AutoShape 16"/>
            <p:cNvSpPr>
              <a:spLocks noChangeArrowheads="1"/>
            </p:cNvSpPr>
            <p:nvPr/>
          </p:nvSpPr>
          <p:spPr bwMode="auto">
            <a:xfrm>
              <a:off x="3456" y="2400"/>
              <a:ext cx="702" cy="1200"/>
            </a:xfrm>
            <a:prstGeom prst="curvedLeftArrow">
              <a:avLst>
                <a:gd name="adj1" fmla="val 34188"/>
                <a:gd name="adj2" fmla="val 68376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79201" name="Object 1025"/>
          <p:cNvGraphicFramePr>
            <a:graphicFrameLocks noChangeAspect="1"/>
          </p:cNvGraphicFramePr>
          <p:nvPr/>
        </p:nvGraphicFramePr>
        <p:xfrm>
          <a:off x="2057400" y="3886200"/>
          <a:ext cx="3681413" cy="957263"/>
        </p:xfrm>
        <a:graphic>
          <a:graphicData uri="http://schemas.openxmlformats.org/presentationml/2006/ole">
            <p:oleObj spid="_x0000_s179201" name="Equation" r:id="rId5" imgW="153648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AAC7F-D49E-4186-87C7-401CEDC559A9}" type="slidenum">
              <a:rPr lang="en-US"/>
              <a:pPr/>
              <a:t>7</a:t>
            </a:fld>
            <a:endParaRPr lang="en-US"/>
          </a:p>
        </p:txBody>
      </p:sp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1">
                <a:solidFill>
                  <a:schemeClr val="tx2"/>
                </a:solidFill>
                <a:latin typeface="Arial" charset="0"/>
              </a:rPr>
              <a:t>MME: Gamma Example</a:t>
            </a:r>
          </a:p>
        </p:txBody>
      </p:sp>
      <p:graphicFrame>
        <p:nvGraphicFramePr>
          <p:cNvPr id="177158" name="Object 6"/>
          <p:cNvGraphicFramePr>
            <a:graphicFrameLocks noChangeAspect="1"/>
          </p:cNvGraphicFramePr>
          <p:nvPr/>
        </p:nvGraphicFramePr>
        <p:xfrm>
          <a:off x="2514600" y="2895600"/>
          <a:ext cx="2209800" cy="1165225"/>
        </p:xfrm>
        <a:graphic>
          <a:graphicData uri="http://schemas.openxmlformats.org/presentationml/2006/ole">
            <p:oleObj spid="_x0000_s177158" name="Equation" r:id="rId3" imgW="723600" imgH="431640" progId="Equation.3">
              <p:embed/>
            </p:oleObj>
          </a:graphicData>
        </a:graphic>
      </p:graphicFrame>
      <p:grpSp>
        <p:nvGrpSpPr>
          <p:cNvPr id="177164" name="Group 12"/>
          <p:cNvGrpSpPr>
            <a:grpSpLocks/>
          </p:cNvGrpSpPr>
          <p:nvPr/>
        </p:nvGrpSpPr>
        <p:grpSpPr bwMode="auto">
          <a:xfrm>
            <a:off x="5105400" y="2438400"/>
            <a:ext cx="3733800" cy="2486025"/>
            <a:chOff x="3024" y="1536"/>
            <a:chExt cx="2352" cy="1566"/>
          </a:xfrm>
        </p:grpSpPr>
        <p:graphicFrame>
          <p:nvGraphicFramePr>
            <p:cNvPr id="177161" name="Object 9"/>
            <p:cNvGraphicFramePr>
              <a:graphicFrameLocks noChangeAspect="1"/>
            </p:cNvGraphicFramePr>
            <p:nvPr/>
          </p:nvGraphicFramePr>
          <p:xfrm>
            <a:off x="3024" y="1536"/>
            <a:ext cx="732" cy="1566"/>
          </p:xfrm>
          <a:graphic>
            <a:graphicData uri="http://schemas.openxmlformats.org/presentationml/2006/ole">
              <p:oleObj spid="_x0000_s177161" name="Photo Editor Photo" r:id="rId4" imgW="1162212" imgH="2486372" progId="MSPhotoEd.3">
                <p:embed/>
              </p:oleObj>
            </a:graphicData>
          </a:graphic>
        </p:graphicFrame>
        <p:sp>
          <p:nvSpPr>
            <p:cNvPr id="177162" name="AutoShape 10"/>
            <p:cNvSpPr>
              <a:spLocks noChangeArrowheads="1"/>
            </p:cNvSpPr>
            <p:nvPr/>
          </p:nvSpPr>
          <p:spPr bwMode="auto">
            <a:xfrm>
              <a:off x="3792" y="1536"/>
              <a:ext cx="1536" cy="480"/>
            </a:xfrm>
            <a:prstGeom prst="wedgeEllipseCallout">
              <a:avLst>
                <a:gd name="adj1" fmla="val -43750"/>
                <a:gd name="adj2" fmla="val 7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77163" name="Text Box 11"/>
            <p:cNvSpPr txBox="1">
              <a:spLocks noChangeArrowheads="1"/>
            </p:cNvSpPr>
            <p:nvPr/>
          </p:nvSpPr>
          <p:spPr bwMode="auto">
            <a:xfrm>
              <a:off x="4080" y="1632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Substitute!</a:t>
              </a:r>
            </a:p>
          </p:txBody>
        </p:sp>
      </p:grpSp>
      <p:grpSp>
        <p:nvGrpSpPr>
          <p:cNvPr id="177166" name="Group 14"/>
          <p:cNvGrpSpPr>
            <a:grpSpLocks/>
          </p:cNvGrpSpPr>
          <p:nvPr/>
        </p:nvGrpSpPr>
        <p:grpSpPr bwMode="auto">
          <a:xfrm>
            <a:off x="1066800" y="3200400"/>
            <a:ext cx="6096000" cy="3429000"/>
            <a:chOff x="672" y="2016"/>
            <a:chExt cx="3840" cy="2160"/>
          </a:xfrm>
        </p:grpSpPr>
        <p:grpSp>
          <p:nvGrpSpPr>
            <p:cNvPr id="177159" name="Group 7"/>
            <p:cNvGrpSpPr>
              <a:grpSpLocks/>
            </p:cNvGrpSpPr>
            <p:nvPr/>
          </p:nvGrpSpPr>
          <p:grpSpPr bwMode="auto">
            <a:xfrm>
              <a:off x="1584" y="3168"/>
              <a:ext cx="2928" cy="960"/>
              <a:chOff x="1440" y="3120"/>
              <a:chExt cx="2928" cy="960"/>
            </a:xfrm>
          </p:grpSpPr>
          <p:sp>
            <p:nvSpPr>
              <p:cNvPr id="177156" name="Rectangle 4"/>
              <p:cNvSpPr>
                <a:spLocks noChangeArrowheads="1"/>
              </p:cNvSpPr>
              <p:nvPr/>
            </p:nvSpPr>
            <p:spPr bwMode="auto">
              <a:xfrm>
                <a:off x="1440" y="3120"/>
                <a:ext cx="2928" cy="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177155" name="Object 3"/>
              <p:cNvGraphicFramePr>
                <a:graphicFrameLocks noChangeAspect="1"/>
              </p:cNvGraphicFramePr>
              <p:nvPr/>
            </p:nvGraphicFramePr>
            <p:xfrm>
              <a:off x="1536" y="3216"/>
              <a:ext cx="2707" cy="693"/>
            </p:xfrm>
            <a:graphic>
              <a:graphicData uri="http://schemas.openxmlformats.org/presentationml/2006/ole">
                <p:oleObj spid="_x0000_s177155" name="Equation" r:id="rId5" imgW="1447560" imgH="419040" progId="Equation.3">
                  <p:embed/>
                </p:oleObj>
              </a:graphicData>
            </a:graphic>
          </p:graphicFrame>
        </p:grpSp>
        <p:sp>
          <p:nvSpPr>
            <p:cNvPr id="177165" name="AutoShape 13"/>
            <p:cNvSpPr>
              <a:spLocks noChangeArrowheads="1"/>
            </p:cNvSpPr>
            <p:nvPr/>
          </p:nvSpPr>
          <p:spPr bwMode="auto">
            <a:xfrm>
              <a:off x="672" y="2016"/>
              <a:ext cx="864" cy="2160"/>
            </a:xfrm>
            <a:prstGeom prst="curvedRightArrow">
              <a:avLst>
                <a:gd name="adj1" fmla="val 28206"/>
                <a:gd name="adj2" fmla="val 116192"/>
                <a:gd name="adj3" fmla="val 4772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9D6A-1CDA-4969-BC2C-DD93EB33CCDF}" type="slidenum">
              <a:rPr lang="en-US"/>
              <a:pPr/>
              <a:t>8</a:t>
            </a:fld>
            <a:endParaRPr lang="en-US"/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838200" y="2362200"/>
            <a:ext cx="77724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latin typeface="Arial" charset="0"/>
              </a:rPr>
              <a:t>If the probability </a:t>
            </a:r>
            <a:r>
              <a:rPr lang="en-US" dirty="0" smtClean="0">
                <a:latin typeface="Arial" charset="0"/>
              </a:rPr>
              <a:t>density </a:t>
            </a:r>
            <a:r>
              <a:rPr lang="en-US" dirty="0">
                <a:latin typeface="Arial" charset="0"/>
              </a:rPr>
              <a:t>function for X is f(x; </a:t>
            </a:r>
            <a:r>
              <a:rPr lang="en-US" dirty="0">
                <a:solidFill>
                  <a:srgbClr val="03063D"/>
                </a:solidFill>
                <a:latin typeface="Symbol" pitchFamily="18" charset="2"/>
              </a:rPr>
              <a:t>q</a:t>
            </a:r>
            <a:r>
              <a:rPr lang="en-US" dirty="0">
                <a:latin typeface="Arial" charset="0"/>
              </a:rPr>
              <a:t>), then if sample items are obtained independently</a:t>
            </a:r>
            <a:r>
              <a:rPr lang="en-US" dirty="0" smtClean="0">
                <a:latin typeface="Arial" charset="0"/>
              </a:rPr>
              <a:t>, the </a:t>
            </a:r>
            <a:r>
              <a:rPr lang="en-US" dirty="0" err="1">
                <a:latin typeface="Arial" charset="0"/>
              </a:rPr>
              <a:t>p.d.f</a:t>
            </a:r>
            <a:r>
              <a:rPr lang="en-US" dirty="0">
                <a:latin typeface="Arial" charset="0"/>
              </a:rPr>
              <a:t>. for (X</a:t>
            </a:r>
            <a:r>
              <a:rPr lang="en-US" baseline="-25000" dirty="0"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,…,</a:t>
            </a:r>
            <a:r>
              <a:rPr lang="en-US" dirty="0" err="1">
                <a:latin typeface="Arial" charset="0"/>
              </a:rPr>
              <a:t>X</a:t>
            </a:r>
            <a:r>
              <a:rPr lang="en-US" baseline="-25000" dirty="0" err="1">
                <a:latin typeface="Arial" charset="0"/>
              </a:rPr>
              <a:t>n</a:t>
            </a:r>
            <a:r>
              <a:rPr lang="en-US" dirty="0">
                <a:latin typeface="Arial" charset="0"/>
              </a:rPr>
              <a:t>) is (the </a:t>
            </a:r>
            <a:r>
              <a:rPr lang="en-US" u="sng" dirty="0">
                <a:latin typeface="Arial" charset="0"/>
              </a:rPr>
              <a:t>joint</a:t>
            </a:r>
            <a:r>
              <a:rPr lang="en-US" dirty="0">
                <a:latin typeface="Arial" charset="0"/>
              </a:rPr>
              <a:t> density function)</a:t>
            </a:r>
          </a:p>
          <a:p>
            <a:pPr eaLnBrk="0" hangingPunct="0"/>
            <a:endParaRPr lang="en-US" dirty="0">
              <a:latin typeface="Arial" charset="0"/>
            </a:endParaRPr>
          </a:p>
          <a:p>
            <a:pPr eaLnBrk="0" hangingPunct="0"/>
            <a:r>
              <a:rPr lang="en-US" dirty="0">
                <a:latin typeface="Arial" charset="0"/>
              </a:rPr>
              <a:t>	</a:t>
            </a:r>
            <a:r>
              <a:rPr lang="en-US" dirty="0">
                <a:solidFill>
                  <a:srgbClr val="03063D"/>
                </a:solidFill>
                <a:latin typeface="Arial" charset="0"/>
              </a:rPr>
              <a:t>f(x</a:t>
            </a:r>
            <a:r>
              <a:rPr lang="en-US" baseline="-25000" dirty="0">
                <a:solidFill>
                  <a:srgbClr val="03063D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03063D"/>
                </a:solidFill>
                <a:latin typeface="Arial" charset="0"/>
              </a:rPr>
              <a:t>,…</a:t>
            </a:r>
            <a:r>
              <a:rPr lang="en-US" dirty="0" err="1">
                <a:solidFill>
                  <a:srgbClr val="03063D"/>
                </a:solidFill>
                <a:latin typeface="Arial" charset="0"/>
              </a:rPr>
              <a:t>x</a:t>
            </a:r>
            <a:r>
              <a:rPr lang="en-US" baseline="-25000" dirty="0" err="1">
                <a:solidFill>
                  <a:srgbClr val="03063D"/>
                </a:solidFill>
                <a:latin typeface="Arial" charset="0"/>
              </a:rPr>
              <a:t>n</a:t>
            </a:r>
            <a:r>
              <a:rPr lang="en-US" dirty="0">
                <a:solidFill>
                  <a:srgbClr val="03063D"/>
                </a:solidFill>
                <a:latin typeface="Arial" charset="0"/>
              </a:rPr>
              <a:t>; </a:t>
            </a:r>
            <a:r>
              <a:rPr lang="en-US" dirty="0">
                <a:solidFill>
                  <a:srgbClr val="03063D"/>
                </a:solidFill>
                <a:latin typeface="Symbol" pitchFamily="18" charset="2"/>
              </a:rPr>
              <a:t>q</a:t>
            </a:r>
            <a:r>
              <a:rPr lang="en-US" dirty="0">
                <a:solidFill>
                  <a:srgbClr val="03063D"/>
                </a:solidFill>
                <a:latin typeface="Arial" charset="0"/>
              </a:rPr>
              <a:t>)= f(x</a:t>
            </a:r>
            <a:r>
              <a:rPr lang="en-US" baseline="-25000" dirty="0">
                <a:solidFill>
                  <a:srgbClr val="03063D"/>
                </a:solidFill>
                <a:latin typeface="Arial" charset="0"/>
              </a:rPr>
              <a:t>1</a:t>
            </a:r>
            <a:r>
              <a:rPr lang="en-US" dirty="0">
                <a:solidFill>
                  <a:srgbClr val="03063D"/>
                </a:solidFill>
                <a:latin typeface="Arial" charset="0"/>
              </a:rPr>
              <a:t>; </a:t>
            </a:r>
            <a:r>
              <a:rPr lang="en-US" dirty="0">
                <a:solidFill>
                  <a:srgbClr val="03063D"/>
                </a:solidFill>
                <a:latin typeface="Symbol" pitchFamily="18" charset="2"/>
              </a:rPr>
              <a:t>q</a:t>
            </a:r>
            <a:r>
              <a:rPr lang="en-US" dirty="0">
                <a:solidFill>
                  <a:srgbClr val="03063D"/>
                </a:solidFill>
                <a:latin typeface="Arial" charset="0"/>
              </a:rPr>
              <a:t>)f(x</a:t>
            </a:r>
            <a:r>
              <a:rPr lang="en-US" baseline="-25000" dirty="0">
                <a:solidFill>
                  <a:srgbClr val="03063D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03063D"/>
                </a:solidFill>
                <a:latin typeface="Arial" charset="0"/>
              </a:rPr>
              <a:t>; </a:t>
            </a:r>
            <a:r>
              <a:rPr lang="en-US" dirty="0">
                <a:solidFill>
                  <a:srgbClr val="03063D"/>
                </a:solidFill>
                <a:latin typeface="Symbol" pitchFamily="18" charset="2"/>
              </a:rPr>
              <a:t>q</a:t>
            </a:r>
            <a:r>
              <a:rPr lang="en-US" dirty="0">
                <a:solidFill>
                  <a:srgbClr val="03063D"/>
                </a:solidFill>
                <a:latin typeface="Arial" charset="0"/>
              </a:rPr>
              <a:t>)</a:t>
            </a:r>
            <a:r>
              <a:rPr lang="en-US" dirty="0">
                <a:solidFill>
                  <a:srgbClr val="03063D"/>
                </a:solidFill>
                <a:latin typeface="Arial" charset="0"/>
                <a:sym typeface="Symbol" pitchFamily="18" charset="2"/>
              </a:rPr>
              <a:t>f(</a:t>
            </a:r>
            <a:r>
              <a:rPr lang="en-US" dirty="0" err="1">
                <a:solidFill>
                  <a:srgbClr val="03063D"/>
                </a:solidFill>
                <a:latin typeface="Arial" charset="0"/>
                <a:sym typeface="Symbol" pitchFamily="18" charset="2"/>
              </a:rPr>
              <a:t>x</a:t>
            </a:r>
            <a:r>
              <a:rPr lang="en-US" baseline="-25000" dirty="0" err="1">
                <a:solidFill>
                  <a:srgbClr val="03063D"/>
                </a:solidFill>
                <a:latin typeface="Arial" charset="0"/>
                <a:sym typeface="Symbol" pitchFamily="18" charset="2"/>
              </a:rPr>
              <a:t>n</a:t>
            </a:r>
            <a:r>
              <a:rPr lang="en-US" dirty="0">
                <a:solidFill>
                  <a:srgbClr val="03063D"/>
                </a:solidFill>
                <a:latin typeface="Arial" charset="0"/>
                <a:sym typeface="Symbol" pitchFamily="18" charset="2"/>
              </a:rPr>
              <a:t>; </a:t>
            </a:r>
            <a:r>
              <a:rPr lang="en-US" dirty="0">
                <a:solidFill>
                  <a:srgbClr val="03063D"/>
                </a:solidFill>
                <a:latin typeface="Symbol" pitchFamily="18" charset="2"/>
              </a:rPr>
              <a:t>q</a:t>
            </a:r>
            <a:r>
              <a:rPr lang="en-US" dirty="0">
                <a:solidFill>
                  <a:srgbClr val="03063D"/>
                </a:solidFill>
                <a:latin typeface="Arial" charset="0"/>
                <a:sym typeface="Symbol" pitchFamily="18" charset="2"/>
              </a:rPr>
              <a:t>)</a:t>
            </a:r>
          </a:p>
          <a:p>
            <a:pPr eaLnBrk="0" hangingPunct="0"/>
            <a:endParaRPr lang="en-US" dirty="0">
              <a:latin typeface="Arial" charset="0"/>
              <a:sym typeface="Symbol" pitchFamily="18" charset="2"/>
            </a:endParaRPr>
          </a:p>
        </p:txBody>
      </p: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1">
                <a:solidFill>
                  <a:schemeClr val="tx2"/>
                </a:solidFill>
                <a:latin typeface="Arial" charset="0"/>
              </a:rPr>
              <a:t>Maximum Likelihood Estimation</a:t>
            </a:r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1066800" y="4800600"/>
            <a:ext cx="75438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charset="0"/>
              </a:rPr>
              <a:t>We usually look at f as a function of (X</a:t>
            </a:r>
            <a:r>
              <a:rPr lang="en-US" baseline="-25000">
                <a:latin typeface="Arial" charset="0"/>
              </a:rPr>
              <a:t>1</a:t>
            </a:r>
            <a:r>
              <a:rPr lang="en-US">
                <a:latin typeface="Arial" charset="0"/>
              </a:rPr>
              <a:t>,…,X</a:t>
            </a:r>
            <a:r>
              <a:rPr lang="en-US" baseline="-25000">
                <a:latin typeface="Arial" charset="0"/>
              </a:rPr>
              <a:t>n</a:t>
            </a:r>
            <a:r>
              <a:rPr lang="en-US">
                <a:latin typeface="Arial" charset="0"/>
              </a:rPr>
              <a:t>), but it is also a function of the parameter </a:t>
            </a:r>
            <a:r>
              <a:rPr lang="en-US">
                <a:latin typeface="Symbol" pitchFamily="18" charset="2"/>
              </a:rPr>
              <a:t>q</a:t>
            </a:r>
            <a:r>
              <a:rPr lang="en-US">
                <a:latin typeface="Arial" charset="0"/>
              </a:rPr>
              <a:t>. That is, we can write L(</a:t>
            </a:r>
            <a:r>
              <a:rPr lang="en-US">
                <a:latin typeface="Symbol" pitchFamily="18" charset="2"/>
              </a:rPr>
              <a:t>q</a:t>
            </a:r>
            <a:r>
              <a:rPr lang="en-US">
                <a:latin typeface="Arial" charset="0"/>
              </a:rPr>
              <a:t>; </a:t>
            </a:r>
            <a:r>
              <a:rPr lang="en-US">
                <a:solidFill>
                  <a:srgbClr val="03063D"/>
                </a:solidFill>
                <a:latin typeface="Arial" charset="0"/>
              </a:rPr>
              <a:t>x</a:t>
            </a:r>
            <a:r>
              <a:rPr lang="en-US" baseline="-25000">
                <a:solidFill>
                  <a:srgbClr val="03063D"/>
                </a:solidFill>
                <a:latin typeface="Arial" charset="0"/>
              </a:rPr>
              <a:t>1</a:t>
            </a:r>
            <a:r>
              <a:rPr lang="en-US">
                <a:solidFill>
                  <a:srgbClr val="03063D"/>
                </a:solidFill>
                <a:latin typeface="Arial" charset="0"/>
              </a:rPr>
              <a:t>,…x</a:t>
            </a:r>
            <a:r>
              <a:rPr lang="en-US" baseline="-25000">
                <a:solidFill>
                  <a:srgbClr val="03063D"/>
                </a:solidFill>
                <a:latin typeface="Arial" charset="0"/>
              </a:rPr>
              <a:t>n</a:t>
            </a:r>
            <a:r>
              <a:rPr lang="en-US">
                <a:latin typeface="Arial" charset="0"/>
              </a:rPr>
              <a:t>)= </a:t>
            </a:r>
            <a:r>
              <a:rPr lang="en-US">
                <a:solidFill>
                  <a:srgbClr val="03063D"/>
                </a:solidFill>
                <a:latin typeface="Arial" charset="0"/>
              </a:rPr>
              <a:t>f(x</a:t>
            </a:r>
            <a:r>
              <a:rPr lang="en-US" baseline="-25000">
                <a:solidFill>
                  <a:srgbClr val="03063D"/>
                </a:solidFill>
                <a:latin typeface="Arial" charset="0"/>
              </a:rPr>
              <a:t>1</a:t>
            </a:r>
            <a:r>
              <a:rPr lang="en-US">
                <a:solidFill>
                  <a:srgbClr val="03063D"/>
                </a:solidFill>
                <a:latin typeface="Arial" charset="0"/>
              </a:rPr>
              <a:t>; </a:t>
            </a:r>
            <a:r>
              <a:rPr lang="en-US">
                <a:solidFill>
                  <a:srgbClr val="03063D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3063D"/>
                </a:solidFill>
                <a:latin typeface="Arial" charset="0"/>
              </a:rPr>
              <a:t>)f(x</a:t>
            </a:r>
            <a:r>
              <a:rPr lang="en-US" baseline="-25000">
                <a:solidFill>
                  <a:srgbClr val="03063D"/>
                </a:solidFill>
                <a:latin typeface="Arial" charset="0"/>
              </a:rPr>
              <a:t>2</a:t>
            </a:r>
            <a:r>
              <a:rPr lang="en-US">
                <a:solidFill>
                  <a:srgbClr val="03063D"/>
                </a:solidFill>
                <a:latin typeface="Arial" charset="0"/>
              </a:rPr>
              <a:t>; </a:t>
            </a:r>
            <a:r>
              <a:rPr lang="en-US">
                <a:solidFill>
                  <a:srgbClr val="03063D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3063D"/>
                </a:solidFill>
                <a:latin typeface="Arial" charset="0"/>
              </a:rPr>
              <a:t>)</a:t>
            </a:r>
            <a:r>
              <a:rPr lang="en-US">
                <a:solidFill>
                  <a:srgbClr val="03063D"/>
                </a:solidFill>
                <a:latin typeface="Arial" charset="0"/>
                <a:sym typeface="Symbol" pitchFamily="18" charset="2"/>
              </a:rPr>
              <a:t>f(x</a:t>
            </a:r>
            <a:r>
              <a:rPr lang="en-US" baseline="-25000">
                <a:solidFill>
                  <a:srgbClr val="03063D"/>
                </a:solidFill>
                <a:latin typeface="Arial" charset="0"/>
                <a:sym typeface="Symbol" pitchFamily="18" charset="2"/>
              </a:rPr>
              <a:t>n</a:t>
            </a:r>
            <a:r>
              <a:rPr lang="en-US">
                <a:solidFill>
                  <a:srgbClr val="03063D"/>
                </a:solidFill>
                <a:latin typeface="Arial" charset="0"/>
                <a:sym typeface="Symbol" pitchFamily="18" charset="2"/>
              </a:rPr>
              <a:t>; </a:t>
            </a:r>
            <a:r>
              <a:rPr lang="en-US">
                <a:solidFill>
                  <a:srgbClr val="03063D"/>
                </a:solidFill>
                <a:latin typeface="Symbol" pitchFamily="18" charset="2"/>
              </a:rPr>
              <a:t>q</a:t>
            </a:r>
            <a:r>
              <a:rPr lang="en-US">
                <a:solidFill>
                  <a:srgbClr val="03063D"/>
                </a:solidFill>
                <a:latin typeface="Arial" charset="0"/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27D01-27B8-44CE-9E32-D36BD981C6F9}" type="slidenum">
              <a:rPr lang="en-US"/>
              <a:pPr/>
              <a:t>9</a:t>
            </a:fld>
            <a:endParaRPr lang="en-US"/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914400" y="7620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sz="3600" b="1">
                <a:solidFill>
                  <a:schemeClr val="tx2"/>
                </a:solidFill>
                <a:latin typeface="Arial" charset="0"/>
              </a:rPr>
              <a:t>Maximum Likelihood Estimation</a:t>
            </a:r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/>
        </p:nvGraphicFramePr>
        <p:xfrm>
          <a:off x="1600200" y="4191000"/>
          <a:ext cx="2630488" cy="796925"/>
        </p:xfrm>
        <a:graphic>
          <a:graphicData uri="http://schemas.openxmlformats.org/presentationml/2006/ole">
            <p:oleObj spid="_x0000_s173059" name="Equation" r:id="rId3" imgW="1409400" imgH="406080" progId="Equation.3">
              <p:embed/>
            </p:oleObj>
          </a:graphicData>
        </a:graphic>
      </p:graphicFrame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838200" y="5410200"/>
            <a:ext cx="8153400" cy="9461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800" i="1">
                <a:latin typeface="Arial" charset="0"/>
              </a:rPr>
              <a:t>The </a:t>
            </a:r>
            <a:r>
              <a:rPr lang="en-US" sz="2800">
                <a:latin typeface="ArtBrush" pitchFamily="34" charset="0"/>
              </a:rPr>
              <a:t>MAXIMUM LIKELIHOOD ESTIMATOR</a:t>
            </a:r>
            <a:r>
              <a:rPr lang="en-US" sz="2800" i="1">
                <a:latin typeface="Arial" charset="0"/>
              </a:rPr>
              <a:t> (MLE) of </a:t>
            </a:r>
            <a:r>
              <a:rPr lang="en-US" sz="2800" i="1">
                <a:latin typeface="Arial" charset="0"/>
                <a:sym typeface="Symbol" pitchFamily="18" charset="2"/>
              </a:rPr>
              <a:t> is the value of   that maximizes L( | x )</a:t>
            </a: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914400" y="2438400"/>
            <a:ext cx="7924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latin typeface="Arial" charset="0"/>
              </a:rPr>
              <a:t>L(</a:t>
            </a:r>
            <a:r>
              <a:rPr lang="en-US">
                <a:latin typeface="Symbol" pitchFamily="18" charset="2"/>
              </a:rPr>
              <a:t>q</a:t>
            </a:r>
            <a:r>
              <a:rPr lang="en-US">
                <a:latin typeface="Arial" charset="0"/>
              </a:rPr>
              <a:t>; </a:t>
            </a:r>
            <a:r>
              <a:rPr lang="en-US">
                <a:solidFill>
                  <a:srgbClr val="03063D"/>
                </a:solidFill>
                <a:latin typeface="Arial" charset="0"/>
              </a:rPr>
              <a:t>x</a:t>
            </a:r>
            <a:r>
              <a:rPr lang="en-US" baseline="-25000">
                <a:solidFill>
                  <a:srgbClr val="03063D"/>
                </a:solidFill>
                <a:latin typeface="Arial" charset="0"/>
              </a:rPr>
              <a:t>1</a:t>
            </a:r>
            <a:r>
              <a:rPr lang="en-US">
                <a:solidFill>
                  <a:srgbClr val="03063D"/>
                </a:solidFill>
                <a:latin typeface="Arial" charset="0"/>
              </a:rPr>
              <a:t>,…x</a:t>
            </a:r>
            <a:r>
              <a:rPr lang="en-US" baseline="-25000">
                <a:solidFill>
                  <a:srgbClr val="03063D"/>
                </a:solidFill>
                <a:latin typeface="Arial" charset="0"/>
              </a:rPr>
              <a:t>n</a:t>
            </a:r>
            <a:r>
              <a:rPr lang="en-US">
                <a:latin typeface="Arial" charset="0"/>
              </a:rPr>
              <a:t>)</a:t>
            </a:r>
            <a:r>
              <a:rPr lang="en-US">
                <a:latin typeface="Arial" charset="0"/>
                <a:sym typeface="Symbol" pitchFamily="18" charset="2"/>
              </a:rPr>
              <a:t> is called the </a:t>
            </a:r>
            <a:r>
              <a:rPr lang="en-US" u="sng">
                <a:latin typeface="Arial" charset="0"/>
                <a:sym typeface="Symbol" pitchFamily="18" charset="2"/>
              </a:rPr>
              <a:t>LIKELIHOOD</a:t>
            </a:r>
            <a:r>
              <a:rPr lang="en-US">
                <a:latin typeface="Arial" charset="0"/>
                <a:sym typeface="Symbol" pitchFamily="18" charset="2"/>
              </a:rPr>
              <a:t> of the data if we write it as a function of parameters</a:t>
            </a:r>
          </a:p>
        </p:txBody>
      </p:sp>
      <p:grpSp>
        <p:nvGrpSpPr>
          <p:cNvPr id="173064" name="Group 8"/>
          <p:cNvGrpSpPr>
            <a:grpSpLocks/>
          </p:cNvGrpSpPr>
          <p:nvPr/>
        </p:nvGrpSpPr>
        <p:grpSpPr bwMode="auto">
          <a:xfrm>
            <a:off x="2895600" y="3429000"/>
            <a:ext cx="4175125" cy="1630363"/>
            <a:chOff x="1824" y="2160"/>
            <a:chExt cx="2630" cy="1027"/>
          </a:xfrm>
        </p:grpSpPr>
        <p:graphicFrame>
          <p:nvGraphicFramePr>
            <p:cNvPr id="173060" name="Object 4"/>
            <p:cNvGraphicFramePr>
              <a:graphicFrameLocks noChangeAspect="1"/>
            </p:cNvGraphicFramePr>
            <p:nvPr/>
          </p:nvGraphicFramePr>
          <p:xfrm>
            <a:off x="2880" y="2688"/>
            <a:ext cx="1574" cy="499"/>
          </p:xfrm>
          <a:graphic>
            <a:graphicData uri="http://schemas.openxmlformats.org/presentationml/2006/ole">
              <p:oleObj spid="_x0000_s173060" name="Equation" r:id="rId4" imgW="1295280" imgH="406080" progId="Equation.3">
                <p:embed/>
              </p:oleObj>
            </a:graphicData>
          </a:graphic>
        </p:graphicFrame>
        <p:sp>
          <p:nvSpPr>
            <p:cNvPr id="173063" name="AutoShape 7"/>
            <p:cNvSpPr>
              <a:spLocks noChangeArrowheads="1"/>
            </p:cNvSpPr>
            <p:nvPr/>
          </p:nvSpPr>
          <p:spPr bwMode="auto">
            <a:xfrm>
              <a:off x="1824" y="2160"/>
              <a:ext cx="1920" cy="462"/>
            </a:xfrm>
            <a:prstGeom prst="curvedDownArrow">
              <a:avLst>
                <a:gd name="adj1" fmla="val 18605"/>
                <a:gd name="adj2" fmla="val 134622"/>
                <a:gd name="adj3" fmla="val 3723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1" grpId="0" animBg="1" autoUpdateAnimBg="0"/>
    </p:bld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Designs\Capsules.pot</Template>
  <TotalTime>9797</TotalTime>
  <Words>614</Words>
  <Application>Microsoft Office PowerPoint</Application>
  <PresentationFormat>On-screen Show (4:3)</PresentationFormat>
  <Paragraphs>86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Times New Roman</vt:lpstr>
      <vt:lpstr>Arial</vt:lpstr>
      <vt:lpstr>Wingdings</vt:lpstr>
      <vt:lpstr>Symbol</vt:lpstr>
      <vt:lpstr>ArtBrush</vt:lpstr>
      <vt:lpstr>Capsules</vt:lpstr>
      <vt:lpstr>Microsoft Word Document</vt:lpstr>
      <vt:lpstr>Microsoft Equation 3.0</vt:lpstr>
      <vt:lpstr>Microsoft Photo Editor 3.0 Photo</vt:lpstr>
      <vt:lpstr>Estimating Parameters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Georgia 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OF ISyE 3027</dc:title>
  <dc:creator>Hyoungtae Kim</dc:creator>
  <cp:lastModifiedBy>nserban</cp:lastModifiedBy>
  <cp:revision>137</cp:revision>
  <cp:lastPrinted>1999-09-13T11:39:50Z</cp:lastPrinted>
  <dcterms:created xsi:type="dcterms:W3CDTF">1999-05-16T05:30:52Z</dcterms:created>
  <dcterms:modified xsi:type="dcterms:W3CDTF">2011-02-04T00:31:30Z</dcterms:modified>
</cp:coreProperties>
</file>